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48" r:id="rId2"/>
  </p:sldMasterIdLst>
  <p:sldIdLst>
    <p:sldId id="256" r:id="rId3"/>
    <p:sldId id="257" r:id="rId4"/>
    <p:sldId id="262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FF"/>
    <a:srgbClr val="FF7C80"/>
    <a:srgbClr val="8BBC00"/>
    <a:srgbClr val="9999FF"/>
    <a:srgbClr val="8585FF"/>
    <a:srgbClr val="A4DE00"/>
    <a:srgbClr val="CCFF33"/>
    <a:srgbClr val="66FF99"/>
    <a:srgbClr val="FFB9BB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FCB4-A2FB-420C-A307-BD4930B4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1FAB9-782B-4BBB-AA19-BE4F46D7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91367-53F0-412A-8434-744CC81D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A37-5A90-4D4E-A1B6-E7927F8877F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97F0-EA10-45A7-83B7-F17BFCE5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2D2F-B30A-48AE-973B-DFE17AE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162-255A-40BE-B4E4-B20F78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FA43-65BF-443D-BCD0-71ED6FA4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855406"/>
            <a:ext cx="11690554" cy="470157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51127-DD13-4A78-9F82-17812321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1325562"/>
            <a:ext cx="11336593" cy="55324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5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04CDE-BA09-4F69-93E3-E37A1113CAF9}"/>
              </a:ext>
            </a:extLst>
          </p:cNvPr>
          <p:cNvSpPr/>
          <p:nvPr userDrawn="1"/>
        </p:nvSpPr>
        <p:spPr>
          <a:xfrm>
            <a:off x="167148" y="0"/>
            <a:ext cx="11690554" cy="676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D6192-DC0F-4260-8608-2101E10F404A}"/>
              </a:ext>
            </a:extLst>
          </p:cNvPr>
          <p:cNvSpPr txBox="1">
            <a:spLocks/>
          </p:cNvSpPr>
          <p:nvPr userDrawn="1"/>
        </p:nvSpPr>
        <p:spPr>
          <a:xfrm>
            <a:off x="167147" y="1"/>
            <a:ext cx="11307097" cy="6733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2400" dirty="0"/>
              <a:t>게임 제안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7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FCB4-A2FB-420C-A307-BD4930B4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1FAB9-782B-4BBB-AA19-BE4F46D7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91367-53F0-412A-8434-744CC81D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A37-5A90-4D4E-A1B6-E7927F8877F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97F0-EA10-45A7-83B7-F17BFCE5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2D2F-B30A-48AE-973B-DFE17AE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162-255A-40BE-B4E4-B20F78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FA43-65BF-443D-BCD0-71ED6FA4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51127-DD13-4A78-9F82-17812321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60857-36F2-4FE7-B7AB-36B60CD9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5A37-5A90-4D4E-A1B6-E7927F8877F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88000-0474-4B00-873B-1AE73BA4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D5EF5-EF18-42A2-AD0C-D47501F7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162-255A-40BE-B4E4-B20F78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7C0B5-A192-4349-8A4B-93B3DA48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11E7E-112E-4CEC-B135-3E5E1157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03945-89E6-4D1A-AB4A-DC47CD19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5A37-5A90-4D4E-A1B6-E7927F8877F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4D3CA-CE51-4445-A403-5B77CFCF6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38B71-EAF9-423F-942D-71F83FC24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5162-255A-40BE-B4E4-B20F78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7C0B5-A192-4349-8A4B-93B3DA48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11E7E-112E-4CEC-B135-3E5E1157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03945-89E6-4D1A-AB4A-DC47CD19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5A37-5A90-4D4E-A1B6-E7927F8877F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4D3CA-CE51-4445-A403-5B77CFCF6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38B71-EAF9-423F-942D-71F83FC24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5162-255A-40BE-B4E4-B20F78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C194B-0DD6-4249-8701-749CE11B2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게임제안서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4FE4F-120B-439C-B66D-830C46E27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김광현</a:t>
            </a:r>
            <a:endParaRPr lang="en-US" altLang="ko-KR" dirty="0"/>
          </a:p>
          <a:p>
            <a:r>
              <a:rPr lang="en-US" dirty="0"/>
              <a:t>15</a:t>
            </a:r>
            <a:r>
              <a:rPr lang="ko-KR" altLang="en-US" dirty="0"/>
              <a:t>시간</a:t>
            </a:r>
            <a:r>
              <a:rPr lang="en-US" altLang="ko-KR" dirty="0"/>
              <a:t>+</a:t>
            </a:r>
            <a:r>
              <a:rPr lang="ko-KR" altLang="en-US" dirty="0"/>
              <a:t>게임 플레이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F22AAB0-0DA8-4DC0-BBE6-DB67DD7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속도감 있는 러닝 </a:t>
            </a:r>
            <a:r>
              <a:rPr lang="en-US" altLang="ko-KR" b="1" dirty="0">
                <a:solidFill>
                  <a:srgbClr val="FF7C80"/>
                </a:solidFill>
                <a:latin typeface="+mj-ea"/>
              </a:rPr>
              <a:t>RPG, </a:t>
            </a:r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스피드 런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BD2D67-4691-4EC6-9CF0-D869595E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1" y="5533796"/>
            <a:ext cx="11336593" cy="937597"/>
          </a:xfrm>
        </p:spPr>
        <p:txBody>
          <a:bodyPr/>
          <a:lstStyle/>
          <a:p>
            <a:r>
              <a:rPr lang="ko-KR" altLang="en-US" dirty="0"/>
              <a:t>예전 판타지 러너 느낌</a:t>
            </a:r>
            <a:r>
              <a:rPr lang="en-US" altLang="ko-KR" dirty="0"/>
              <a:t>. + QTE </a:t>
            </a:r>
            <a:r>
              <a:rPr lang="ko-KR" altLang="en-US" dirty="0"/>
              <a:t>시스템으로 난이도 조절</a:t>
            </a:r>
            <a:r>
              <a:rPr lang="en-US" altLang="ko-KR" dirty="0"/>
              <a:t>. (QTE = Quick Time Event, </a:t>
            </a:r>
            <a:r>
              <a:rPr lang="ko-KR" altLang="en-US" dirty="0"/>
              <a:t>짧은 시간을 주고 특정 조작을 요구하는 이벤트를 칭함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 중에 획득하는 능력을</a:t>
            </a:r>
            <a:r>
              <a:rPr lang="en-US" altLang="ko-KR" dirty="0"/>
              <a:t> </a:t>
            </a:r>
            <a:r>
              <a:rPr lang="ko-KR" altLang="en-US" dirty="0"/>
              <a:t>통해 실패 시 아쉬움</a:t>
            </a:r>
            <a:r>
              <a:rPr lang="en-US" altLang="ko-KR" dirty="0"/>
              <a:t>, </a:t>
            </a:r>
            <a:r>
              <a:rPr lang="ko-KR" altLang="en-US" dirty="0"/>
              <a:t>플레이의 재미를 주려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4D6E9D8-7DA7-4885-A391-41F835EEDDA8}"/>
              </a:ext>
            </a:extLst>
          </p:cNvPr>
          <p:cNvSpPr txBox="1">
            <a:spLocks/>
          </p:cNvSpPr>
          <p:nvPr/>
        </p:nvSpPr>
        <p:spPr>
          <a:xfrm>
            <a:off x="521109" y="3339995"/>
            <a:ext cx="3592033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기본 화면</a:t>
            </a:r>
            <a:r>
              <a:rPr lang="en-US" altLang="ko-KR" sz="1200" dirty="0"/>
              <a:t>. </a:t>
            </a:r>
            <a:r>
              <a:rPr lang="ko-KR" altLang="en-US" sz="1200" dirty="0"/>
              <a:t>캐릭터가 자동으로 좌측을 향해 달리며 적과 전투</a:t>
            </a:r>
            <a:endParaRPr lang="en-US" sz="1200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49B7798F-C75F-4AA8-93C6-50F8A6FC6218}"/>
              </a:ext>
            </a:extLst>
          </p:cNvPr>
          <p:cNvSpPr txBox="1">
            <a:spLocks/>
          </p:cNvSpPr>
          <p:nvPr/>
        </p:nvSpPr>
        <p:spPr>
          <a:xfrm>
            <a:off x="4302523" y="3327083"/>
            <a:ext cx="3592033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특정 상황</a:t>
            </a:r>
            <a:r>
              <a:rPr lang="en-US" altLang="ko-KR" sz="1200" dirty="0"/>
              <a:t>, </a:t>
            </a:r>
            <a:r>
              <a:rPr lang="ko-KR" altLang="en-US" sz="1200" dirty="0"/>
              <a:t>사물에 닿기 전 짧은 시간 슬로우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QTE</a:t>
            </a:r>
            <a:r>
              <a:rPr lang="ko-KR" altLang="en-US" sz="1200" dirty="0"/>
              <a:t>가 성공하면 무사진행이나 효과 발생</a:t>
            </a:r>
            <a:endParaRPr lang="en-US" sz="1200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5933AB9B-B287-421F-AD43-1961D365E075}"/>
              </a:ext>
            </a:extLst>
          </p:cNvPr>
          <p:cNvSpPr txBox="1">
            <a:spLocks/>
          </p:cNvSpPr>
          <p:nvPr/>
        </p:nvSpPr>
        <p:spPr>
          <a:xfrm>
            <a:off x="8251089" y="3385686"/>
            <a:ext cx="3419801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한 구간이 끝나면 다음 구간으로 이어지기 전에 랜덤 능력을 받을 수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4994E9-CC18-4EE6-98FC-4008950DC293}"/>
              </a:ext>
            </a:extLst>
          </p:cNvPr>
          <p:cNvSpPr>
            <a:spLocks noChangeAspect="1"/>
          </p:cNvSpPr>
          <p:nvPr/>
        </p:nvSpPr>
        <p:spPr>
          <a:xfrm>
            <a:off x="521109" y="1411356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76949-7E3F-4958-9C3D-DE2433163157}"/>
              </a:ext>
            </a:extLst>
          </p:cNvPr>
          <p:cNvSpPr>
            <a:spLocks noChangeAspect="1"/>
          </p:cNvSpPr>
          <p:nvPr/>
        </p:nvSpPr>
        <p:spPr>
          <a:xfrm>
            <a:off x="521109" y="2977913"/>
            <a:ext cx="3419801" cy="282861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8472BB-D1C3-4F2A-AD22-FDEF37579EE4}"/>
              </a:ext>
            </a:extLst>
          </p:cNvPr>
          <p:cNvCxnSpPr>
            <a:cxnSpLocks/>
          </p:cNvCxnSpPr>
          <p:nvPr/>
        </p:nvCxnSpPr>
        <p:spPr>
          <a:xfrm>
            <a:off x="521109" y="243667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1280C7-98C6-4367-91F5-8F0F3AC7ABE6}"/>
              </a:ext>
            </a:extLst>
          </p:cNvPr>
          <p:cNvCxnSpPr/>
          <p:nvPr/>
        </p:nvCxnSpPr>
        <p:spPr>
          <a:xfrm>
            <a:off x="521109" y="209377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2980AA-98F7-46D5-A854-ABED2C71276B}"/>
              </a:ext>
            </a:extLst>
          </p:cNvPr>
          <p:cNvSpPr/>
          <p:nvPr/>
        </p:nvSpPr>
        <p:spPr>
          <a:xfrm>
            <a:off x="521109" y="1411358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00C9C1-DEF2-4DF4-8E4D-6F341832D0C8}"/>
              </a:ext>
            </a:extLst>
          </p:cNvPr>
          <p:cNvSpPr/>
          <p:nvPr/>
        </p:nvSpPr>
        <p:spPr>
          <a:xfrm>
            <a:off x="529381" y="1530544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16A1339-D33B-4936-A0B8-989C651FD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2" y="2401349"/>
            <a:ext cx="374094" cy="59769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34ACC5-4D75-48A7-BF2F-9AA726EDC100}"/>
              </a:ext>
            </a:extLst>
          </p:cNvPr>
          <p:cNvSpPr>
            <a:spLocks/>
          </p:cNvSpPr>
          <p:nvPr/>
        </p:nvSpPr>
        <p:spPr>
          <a:xfrm>
            <a:off x="529381" y="2436675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EF07B6-BC57-43C3-A5C7-2C67551D9B89}"/>
              </a:ext>
            </a:extLst>
          </p:cNvPr>
          <p:cNvSpPr>
            <a:spLocks/>
          </p:cNvSpPr>
          <p:nvPr/>
        </p:nvSpPr>
        <p:spPr>
          <a:xfrm>
            <a:off x="3130322" y="2427138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4264A0-7262-439F-AB9A-02D3A37BE051}"/>
              </a:ext>
            </a:extLst>
          </p:cNvPr>
          <p:cNvSpPr/>
          <p:nvPr/>
        </p:nvSpPr>
        <p:spPr>
          <a:xfrm>
            <a:off x="3436218" y="1528175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F9736E-6684-44A1-A803-7760C49A03E4}"/>
              </a:ext>
            </a:extLst>
          </p:cNvPr>
          <p:cNvSpPr>
            <a:spLocks noChangeAspect="1"/>
          </p:cNvSpPr>
          <p:nvPr/>
        </p:nvSpPr>
        <p:spPr>
          <a:xfrm>
            <a:off x="8251090" y="1411356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B67D44-F769-4035-BF26-C9EC700685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20579" b="67852"/>
          <a:stretch/>
        </p:blipFill>
        <p:spPr>
          <a:xfrm>
            <a:off x="9735167" y="1507709"/>
            <a:ext cx="1810539" cy="4305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0463D7-0B37-4830-AB27-CC11063B2B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55393" b="28551"/>
          <a:stretch/>
        </p:blipFill>
        <p:spPr>
          <a:xfrm rot="5400000">
            <a:off x="10833771" y="2081600"/>
            <a:ext cx="1070530" cy="35334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7E8D46-C555-4B2F-854F-EA5A9DA92F5F}"/>
              </a:ext>
            </a:extLst>
          </p:cNvPr>
          <p:cNvCxnSpPr>
            <a:cxnSpLocks/>
          </p:cNvCxnSpPr>
          <p:nvPr/>
        </p:nvCxnSpPr>
        <p:spPr>
          <a:xfrm>
            <a:off x="8251090" y="243667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3376D9-11A0-4F07-BAB4-BA175FA47860}"/>
              </a:ext>
            </a:extLst>
          </p:cNvPr>
          <p:cNvCxnSpPr/>
          <p:nvPr/>
        </p:nvCxnSpPr>
        <p:spPr>
          <a:xfrm>
            <a:off x="8251090" y="209377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BB5150-AC38-44D8-B50A-0E5BBDE1AC78}"/>
              </a:ext>
            </a:extLst>
          </p:cNvPr>
          <p:cNvSpPr txBox="1"/>
          <p:nvPr/>
        </p:nvSpPr>
        <p:spPr>
          <a:xfrm>
            <a:off x="9960988" y="1839396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ko-KR" altLang="en-US" sz="1200" dirty="0" err="1"/>
              <a:t>단점프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01A251-9481-44F8-B717-23DA2E852403}"/>
              </a:ext>
            </a:extLst>
          </p:cNvPr>
          <p:cNvSpPr txBox="1"/>
          <p:nvPr/>
        </p:nvSpPr>
        <p:spPr>
          <a:xfrm>
            <a:off x="9935066" y="2170572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점프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6ACC6-862E-4494-BD91-14AEF145B9DF}"/>
              </a:ext>
            </a:extLst>
          </p:cNvPr>
          <p:cNvSpPr txBox="1"/>
          <p:nvPr/>
        </p:nvSpPr>
        <p:spPr>
          <a:xfrm>
            <a:off x="9481985" y="2967892"/>
            <a:ext cx="188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↑여기서 뛰세요</a:t>
            </a:r>
            <a:endParaRPr 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F6C93A-2308-4D20-A65C-5F0ED02E73B2}"/>
              </a:ext>
            </a:extLst>
          </p:cNvPr>
          <p:cNvSpPr>
            <a:spLocks noChangeAspect="1"/>
          </p:cNvSpPr>
          <p:nvPr/>
        </p:nvSpPr>
        <p:spPr>
          <a:xfrm>
            <a:off x="8251089" y="2977913"/>
            <a:ext cx="3419801" cy="282861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CF5844A-819E-40D6-90F4-8BE973E1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83" y="2401349"/>
            <a:ext cx="374094" cy="597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A24648-0CE9-4F36-AC06-257B1461B6FE}"/>
              </a:ext>
            </a:extLst>
          </p:cNvPr>
          <p:cNvSpPr>
            <a:spLocks noChangeAspect="1"/>
          </p:cNvSpPr>
          <p:nvPr/>
        </p:nvSpPr>
        <p:spPr>
          <a:xfrm>
            <a:off x="4302524" y="1411356"/>
            <a:ext cx="3419801" cy="1923638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36660E-8F68-40E3-9E3B-28E125FB20EF}"/>
              </a:ext>
            </a:extLst>
          </p:cNvPr>
          <p:cNvCxnSpPr>
            <a:cxnSpLocks/>
          </p:cNvCxnSpPr>
          <p:nvPr/>
        </p:nvCxnSpPr>
        <p:spPr>
          <a:xfrm>
            <a:off x="4302522" y="2449054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BF99FC-029C-4BC4-A368-87824662F236}"/>
              </a:ext>
            </a:extLst>
          </p:cNvPr>
          <p:cNvCxnSpPr/>
          <p:nvPr/>
        </p:nvCxnSpPr>
        <p:spPr>
          <a:xfrm>
            <a:off x="4302522" y="209377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630AA7-03A6-4D20-A92D-4AEB405DDEA2}"/>
              </a:ext>
            </a:extLst>
          </p:cNvPr>
          <p:cNvSpPr>
            <a:spLocks noChangeAspect="1"/>
          </p:cNvSpPr>
          <p:nvPr/>
        </p:nvSpPr>
        <p:spPr>
          <a:xfrm>
            <a:off x="4302521" y="2987234"/>
            <a:ext cx="3419801" cy="282861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205985A-D152-4D56-A252-232ED891E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93" y="2589128"/>
            <a:ext cx="566825" cy="3552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FD6D64A-423E-42C4-A7D8-CD913380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65" y="2427162"/>
            <a:ext cx="374094" cy="59769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53853-735E-4CD7-9BAB-949878A63145}"/>
              </a:ext>
            </a:extLst>
          </p:cNvPr>
          <p:cNvSpPr/>
          <p:nvPr/>
        </p:nvSpPr>
        <p:spPr>
          <a:xfrm>
            <a:off x="4469675" y="2048758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butten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3429E3-571D-42EA-A53F-36E8E35B79C8}"/>
              </a:ext>
            </a:extLst>
          </p:cNvPr>
          <p:cNvSpPr/>
          <p:nvPr/>
        </p:nvSpPr>
        <p:spPr>
          <a:xfrm>
            <a:off x="6682213" y="2048758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butten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E9E316-41F1-4676-BFAC-3E2C53368460}"/>
              </a:ext>
            </a:extLst>
          </p:cNvPr>
          <p:cNvSpPr/>
          <p:nvPr/>
        </p:nvSpPr>
        <p:spPr>
          <a:xfrm>
            <a:off x="4874969" y="1693056"/>
            <a:ext cx="2428264" cy="216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Progerss</a:t>
            </a:r>
            <a:r>
              <a:rPr lang="en-US" sz="1200" dirty="0">
                <a:solidFill>
                  <a:schemeClr val="tx1"/>
                </a:solidFill>
              </a:rPr>
              <a:t> bar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694D0F-5A6F-4F77-A3BD-BB5FDFD2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51238"/>
              </p:ext>
            </p:extLst>
          </p:nvPr>
        </p:nvGraphicFramePr>
        <p:xfrm>
          <a:off x="529381" y="4039754"/>
          <a:ext cx="11336593" cy="137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20">
                  <a:extLst>
                    <a:ext uri="{9D8B030D-6E8A-4147-A177-3AD203B41FA5}">
                      <a16:colId xmlns:a16="http://schemas.microsoft.com/office/drawing/2014/main" val="1679149626"/>
                    </a:ext>
                  </a:extLst>
                </a:gridCol>
                <a:gridCol w="3049790">
                  <a:extLst>
                    <a:ext uri="{9D8B030D-6E8A-4147-A177-3AD203B41FA5}">
                      <a16:colId xmlns:a16="http://schemas.microsoft.com/office/drawing/2014/main" val="3174994840"/>
                    </a:ext>
                  </a:extLst>
                </a:gridCol>
                <a:gridCol w="2412105">
                  <a:extLst>
                    <a:ext uri="{9D8B030D-6E8A-4147-A177-3AD203B41FA5}">
                      <a16:colId xmlns:a16="http://schemas.microsoft.com/office/drawing/2014/main" val="1951166399"/>
                    </a:ext>
                  </a:extLst>
                </a:gridCol>
                <a:gridCol w="3496478">
                  <a:extLst>
                    <a:ext uri="{9D8B030D-6E8A-4147-A177-3AD203B41FA5}">
                      <a16:colId xmlns:a16="http://schemas.microsoft.com/office/drawing/2014/main" val="1534825439"/>
                    </a:ext>
                  </a:extLst>
                </a:gridCol>
              </a:tblGrid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장르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RPG,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러닝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핵 앤 슬래시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플랫폼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모바일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65539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시스템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러닝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QTE,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방향성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러닝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RPG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23198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그래픽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랜더링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2D SPINE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장비 가챠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23819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권장사양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낮음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지향 하는 컨셉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SD,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판타지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9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79E3-5A29-448A-9147-6E4AAA11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속도감 있는 러닝 </a:t>
            </a:r>
            <a:r>
              <a:rPr lang="en-US" altLang="ko-KR" b="1" dirty="0">
                <a:solidFill>
                  <a:srgbClr val="FF7C80"/>
                </a:solidFill>
                <a:latin typeface="+mj-ea"/>
              </a:rPr>
              <a:t>RPG, </a:t>
            </a:r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스피드 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DCD0D-2607-47A9-92D3-612E5442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1" y="3893326"/>
            <a:ext cx="7379211" cy="2799574"/>
          </a:xfrm>
        </p:spPr>
        <p:txBody>
          <a:bodyPr>
            <a:normAutofit/>
          </a:bodyPr>
          <a:lstStyle/>
          <a:p>
            <a:r>
              <a:rPr lang="ko-KR" altLang="en-US" dirty="0"/>
              <a:t>타이밍에 맞춰 계속 적을 밀어 내거나 처치 해야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데미지가</a:t>
            </a:r>
            <a:r>
              <a:rPr lang="ko-KR" altLang="en-US" dirty="0"/>
              <a:t> 모자랄 수록 </a:t>
            </a:r>
            <a:r>
              <a:rPr lang="ko-KR" altLang="en-US" dirty="0" err="1"/>
              <a:t>몹이</a:t>
            </a:r>
            <a:r>
              <a:rPr lang="ko-KR" altLang="en-US" dirty="0"/>
              <a:t> 쌓여 체력이 계속 깎이는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 사항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핵 앤 슬래시 느낌 나게 많은 적 배치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dirty="0"/>
              <a:t>피격 당한 적들이 날라가는 모션을 통해 타격감과 화면 빈 화면 채우는 효과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공격 이펙트 크기 키워서 </a:t>
            </a:r>
            <a:r>
              <a:rPr lang="ko-KR" altLang="en-US" dirty="0" err="1"/>
              <a:t>피격감</a:t>
            </a:r>
            <a:r>
              <a:rPr lang="ko-KR" altLang="en-US" dirty="0"/>
              <a:t> 확실하게 주기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75CDD8-7B1C-40CC-B825-5CA926C44160}"/>
              </a:ext>
            </a:extLst>
          </p:cNvPr>
          <p:cNvSpPr>
            <a:spLocks noChangeAspect="1"/>
          </p:cNvSpPr>
          <p:nvPr/>
        </p:nvSpPr>
        <p:spPr>
          <a:xfrm>
            <a:off x="521109" y="1325563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886A5-29A6-4AF4-B747-973E98C78044}"/>
              </a:ext>
            </a:extLst>
          </p:cNvPr>
          <p:cNvSpPr>
            <a:spLocks noChangeAspect="1"/>
          </p:cNvSpPr>
          <p:nvPr/>
        </p:nvSpPr>
        <p:spPr>
          <a:xfrm>
            <a:off x="521109" y="2879775"/>
            <a:ext cx="3419801" cy="28286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8B1FE9-A0EE-43C2-9D17-7BEF16E8B674}"/>
              </a:ext>
            </a:extLst>
          </p:cNvPr>
          <p:cNvCxnSpPr>
            <a:cxnSpLocks/>
          </p:cNvCxnSpPr>
          <p:nvPr/>
        </p:nvCxnSpPr>
        <p:spPr>
          <a:xfrm>
            <a:off x="521109" y="2350882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813DC5-CBD0-4123-8A60-779B40A16F74}"/>
              </a:ext>
            </a:extLst>
          </p:cNvPr>
          <p:cNvCxnSpPr/>
          <p:nvPr/>
        </p:nvCxnSpPr>
        <p:spPr>
          <a:xfrm>
            <a:off x="521109" y="2007982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68B9-FDBB-4C8E-ABC4-ADD3D26515CB}"/>
              </a:ext>
            </a:extLst>
          </p:cNvPr>
          <p:cNvSpPr/>
          <p:nvPr/>
        </p:nvSpPr>
        <p:spPr>
          <a:xfrm>
            <a:off x="521109" y="1325565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BB5A8-D712-48EA-A3BE-2995B3308AF0}"/>
              </a:ext>
            </a:extLst>
          </p:cNvPr>
          <p:cNvSpPr/>
          <p:nvPr/>
        </p:nvSpPr>
        <p:spPr>
          <a:xfrm>
            <a:off x="529381" y="1444751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B20C5-48C9-42CB-83B2-87680F2D3514}"/>
              </a:ext>
            </a:extLst>
          </p:cNvPr>
          <p:cNvSpPr>
            <a:spLocks/>
          </p:cNvSpPr>
          <p:nvPr/>
        </p:nvSpPr>
        <p:spPr>
          <a:xfrm>
            <a:off x="529381" y="2350882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E1BFA-D4DE-4AEA-BBD0-367499875C9B}"/>
              </a:ext>
            </a:extLst>
          </p:cNvPr>
          <p:cNvSpPr>
            <a:spLocks/>
          </p:cNvSpPr>
          <p:nvPr/>
        </p:nvSpPr>
        <p:spPr>
          <a:xfrm>
            <a:off x="3130322" y="2341345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E082C8-E994-4057-92B4-898F089C755C}"/>
              </a:ext>
            </a:extLst>
          </p:cNvPr>
          <p:cNvSpPr/>
          <p:nvPr/>
        </p:nvSpPr>
        <p:spPr>
          <a:xfrm>
            <a:off x="3436218" y="1442382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0F460B-E086-444A-A7B3-791335C30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2" y="2315556"/>
            <a:ext cx="374094" cy="5976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518505-C6EC-4860-99C8-43F7D33E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9" b="9513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49" y="2931372"/>
            <a:ext cx="834215" cy="6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8668AF-326E-4F1C-A2FB-3433FC1E705B}"/>
              </a:ext>
            </a:extLst>
          </p:cNvPr>
          <p:cNvSpPr>
            <a:spLocks noChangeAspect="1"/>
          </p:cNvSpPr>
          <p:nvPr/>
        </p:nvSpPr>
        <p:spPr>
          <a:xfrm>
            <a:off x="4488793" y="1323206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21E738-2188-4551-84F1-5576CC9C511D}"/>
              </a:ext>
            </a:extLst>
          </p:cNvPr>
          <p:cNvSpPr>
            <a:spLocks noChangeAspect="1"/>
          </p:cNvSpPr>
          <p:nvPr/>
        </p:nvSpPr>
        <p:spPr>
          <a:xfrm>
            <a:off x="4488793" y="2877418"/>
            <a:ext cx="3419801" cy="28286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9BA8E8-477C-41D9-AA65-F45A2B824805}"/>
              </a:ext>
            </a:extLst>
          </p:cNvPr>
          <p:cNvCxnSpPr>
            <a:cxnSpLocks/>
          </p:cNvCxnSpPr>
          <p:nvPr/>
        </p:nvCxnSpPr>
        <p:spPr>
          <a:xfrm>
            <a:off x="4488793" y="234852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2BEC29-4A27-4FA3-B3F6-CD87D3AD6FDF}"/>
              </a:ext>
            </a:extLst>
          </p:cNvPr>
          <p:cNvCxnSpPr/>
          <p:nvPr/>
        </p:nvCxnSpPr>
        <p:spPr>
          <a:xfrm>
            <a:off x="4488793" y="200562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650CE-6D1B-4FFA-9B02-394CEB9D7E9F}"/>
              </a:ext>
            </a:extLst>
          </p:cNvPr>
          <p:cNvSpPr/>
          <p:nvPr/>
        </p:nvSpPr>
        <p:spPr>
          <a:xfrm>
            <a:off x="4488793" y="1323208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319C37-EB60-4E4E-9F76-CD9E2E85B6EC}"/>
              </a:ext>
            </a:extLst>
          </p:cNvPr>
          <p:cNvSpPr/>
          <p:nvPr/>
        </p:nvSpPr>
        <p:spPr>
          <a:xfrm>
            <a:off x="4497065" y="1442394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15E5F3-2F86-4E0E-90A9-D61C0389345E}"/>
              </a:ext>
            </a:extLst>
          </p:cNvPr>
          <p:cNvSpPr>
            <a:spLocks/>
          </p:cNvSpPr>
          <p:nvPr/>
        </p:nvSpPr>
        <p:spPr>
          <a:xfrm>
            <a:off x="4497065" y="2348525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F64A17-8F79-413E-97BF-E6DEA363FE48}"/>
              </a:ext>
            </a:extLst>
          </p:cNvPr>
          <p:cNvSpPr>
            <a:spLocks/>
          </p:cNvSpPr>
          <p:nvPr/>
        </p:nvSpPr>
        <p:spPr>
          <a:xfrm>
            <a:off x="7098006" y="2338988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1DDB37-BE71-49F4-9EC8-37B71B5193DA}"/>
              </a:ext>
            </a:extLst>
          </p:cNvPr>
          <p:cNvSpPr/>
          <p:nvPr/>
        </p:nvSpPr>
        <p:spPr>
          <a:xfrm>
            <a:off x="7403902" y="1440025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1DA0BBB-E801-4F6F-81D1-3F112517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57" y="1803148"/>
            <a:ext cx="374094" cy="5976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AFD52B-D332-410A-979C-B5839941ACCA}"/>
              </a:ext>
            </a:extLst>
          </p:cNvPr>
          <p:cNvSpPr>
            <a:spLocks noChangeAspect="1"/>
          </p:cNvSpPr>
          <p:nvPr/>
        </p:nvSpPr>
        <p:spPr>
          <a:xfrm>
            <a:off x="8380633" y="1327236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3EDF6-9C82-47C8-B1E0-B3F6E5FF5DB2}"/>
              </a:ext>
            </a:extLst>
          </p:cNvPr>
          <p:cNvSpPr>
            <a:spLocks noChangeAspect="1"/>
          </p:cNvSpPr>
          <p:nvPr/>
        </p:nvSpPr>
        <p:spPr>
          <a:xfrm>
            <a:off x="8380633" y="2881448"/>
            <a:ext cx="3419801" cy="28286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AB8441-0AF4-4A7D-85E9-8E1C0A2CC4EA}"/>
              </a:ext>
            </a:extLst>
          </p:cNvPr>
          <p:cNvCxnSpPr>
            <a:cxnSpLocks/>
          </p:cNvCxnSpPr>
          <p:nvPr/>
        </p:nvCxnSpPr>
        <p:spPr>
          <a:xfrm>
            <a:off x="8380633" y="235255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DE0114-940E-44E2-9CEB-FF4581410B91}"/>
              </a:ext>
            </a:extLst>
          </p:cNvPr>
          <p:cNvCxnSpPr/>
          <p:nvPr/>
        </p:nvCxnSpPr>
        <p:spPr>
          <a:xfrm>
            <a:off x="8380633" y="2009655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41D654-42BA-4BC9-A764-1E943AA4B93D}"/>
              </a:ext>
            </a:extLst>
          </p:cNvPr>
          <p:cNvSpPr/>
          <p:nvPr/>
        </p:nvSpPr>
        <p:spPr>
          <a:xfrm>
            <a:off x="8380633" y="1327238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0C336B-204F-4159-8084-615479F7C9AA}"/>
              </a:ext>
            </a:extLst>
          </p:cNvPr>
          <p:cNvSpPr/>
          <p:nvPr/>
        </p:nvSpPr>
        <p:spPr>
          <a:xfrm>
            <a:off x="8388905" y="1446424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9D2A4A-CADD-4A9E-9645-1A4BB31EC721}"/>
              </a:ext>
            </a:extLst>
          </p:cNvPr>
          <p:cNvSpPr>
            <a:spLocks/>
          </p:cNvSpPr>
          <p:nvPr/>
        </p:nvSpPr>
        <p:spPr>
          <a:xfrm>
            <a:off x="8388905" y="2352555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ED805-42EC-48AF-9F76-AB840E4DC557}"/>
              </a:ext>
            </a:extLst>
          </p:cNvPr>
          <p:cNvSpPr>
            <a:spLocks/>
          </p:cNvSpPr>
          <p:nvPr/>
        </p:nvSpPr>
        <p:spPr>
          <a:xfrm>
            <a:off x="10989846" y="2343018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C32BC6-2FD2-463F-B9A8-8A58321894F8}"/>
              </a:ext>
            </a:extLst>
          </p:cNvPr>
          <p:cNvSpPr/>
          <p:nvPr/>
        </p:nvSpPr>
        <p:spPr>
          <a:xfrm>
            <a:off x="11295742" y="1444055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8BC45-D1B3-457E-AA12-60519280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96" y="2317229"/>
            <a:ext cx="374094" cy="59769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9D7473-79FC-4EBB-A964-95A7AE5CC572}"/>
              </a:ext>
            </a:extLst>
          </p:cNvPr>
          <p:cNvGrpSpPr/>
          <p:nvPr/>
        </p:nvGrpSpPr>
        <p:grpSpPr>
          <a:xfrm>
            <a:off x="9199493" y="2252935"/>
            <a:ext cx="880139" cy="656138"/>
            <a:chOff x="5814116" y="1317551"/>
            <a:chExt cx="880139" cy="6561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EBA813E-F461-4A7D-87B3-BC8CFA90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58536">
              <a:off x="5822717" y="1317551"/>
              <a:ext cx="871538" cy="51435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37E55F-7833-463A-8A36-38A60ADC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0" b="9820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116" y="1375999"/>
              <a:ext cx="374094" cy="597690"/>
            </a:xfrm>
            <a:prstGeom prst="rect">
              <a:avLst/>
            </a:prstGeom>
          </p:spPr>
        </p:pic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2FEBD1BB-35D7-42EE-B304-C17A7338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9" b="9513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799" y="2931372"/>
            <a:ext cx="834215" cy="6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내용 개체 틀 4">
            <a:extLst>
              <a:ext uri="{FF2B5EF4-FFF2-40B4-BE49-F238E27FC236}">
                <a16:creationId xmlns:a16="http://schemas.microsoft.com/office/drawing/2014/main" id="{9FE79C38-E89D-4DF6-9AD2-45B3A10DC713}"/>
              </a:ext>
            </a:extLst>
          </p:cNvPr>
          <p:cNvSpPr txBox="1">
            <a:spLocks/>
          </p:cNvSpPr>
          <p:nvPr/>
        </p:nvSpPr>
        <p:spPr>
          <a:xfrm>
            <a:off x="521109" y="3239855"/>
            <a:ext cx="3592033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기본</a:t>
            </a:r>
            <a:r>
              <a:rPr lang="en-US" altLang="ko-KR" sz="1200" dirty="0"/>
              <a:t> – </a:t>
            </a:r>
            <a:r>
              <a:rPr lang="ko-KR" altLang="en-US" sz="1200" dirty="0"/>
              <a:t>달리기</a:t>
            </a:r>
            <a:endParaRPr lang="en-US" altLang="ko-KR" sz="1200" dirty="0"/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4B1A7652-4B63-4E82-951A-82FAFF069E2A}"/>
              </a:ext>
            </a:extLst>
          </p:cNvPr>
          <p:cNvSpPr txBox="1">
            <a:spLocks/>
          </p:cNvSpPr>
          <p:nvPr/>
        </p:nvSpPr>
        <p:spPr>
          <a:xfrm>
            <a:off x="5592530" y="3200469"/>
            <a:ext cx="3592033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좌측 영역</a:t>
            </a:r>
            <a:r>
              <a:rPr lang="en-US" altLang="ko-KR" sz="1200" dirty="0"/>
              <a:t> – </a:t>
            </a:r>
            <a:r>
              <a:rPr lang="ko-KR" altLang="en-US" sz="1200" dirty="0"/>
              <a:t>점프</a:t>
            </a:r>
            <a:endParaRPr lang="en-US" altLang="ko-KR" sz="1200" dirty="0"/>
          </a:p>
        </p:txBody>
      </p: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C14BA61C-1367-4598-9A7A-2736F4DE9DF5}"/>
              </a:ext>
            </a:extLst>
          </p:cNvPr>
          <p:cNvSpPr txBox="1">
            <a:spLocks/>
          </p:cNvSpPr>
          <p:nvPr/>
        </p:nvSpPr>
        <p:spPr>
          <a:xfrm>
            <a:off x="9499725" y="3164323"/>
            <a:ext cx="3592033" cy="8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우측 영역</a:t>
            </a:r>
            <a:r>
              <a:rPr lang="en-US" altLang="ko-KR" sz="1200" dirty="0"/>
              <a:t> – </a:t>
            </a:r>
            <a:r>
              <a:rPr lang="ko-KR" altLang="en-US" sz="1200" dirty="0"/>
              <a:t>공격</a:t>
            </a:r>
            <a:endParaRPr lang="en-US" altLang="ko-KR" sz="1200" dirty="0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5438715" y="2390589"/>
            <a:ext cx="548529" cy="488439"/>
          </a:xfrm>
          <a:prstGeom prst="rightArrow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AFD52B-D332-410A-979C-B5839941ACCA}"/>
              </a:ext>
            </a:extLst>
          </p:cNvPr>
          <p:cNvSpPr>
            <a:spLocks noChangeAspect="1"/>
          </p:cNvSpPr>
          <p:nvPr/>
        </p:nvSpPr>
        <p:spPr>
          <a:xfrm>
            <a:off x="8380632" y="3736952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43EDF6-9C82-47C8-B1E0-B3F6E5FF5DB2}"/>
              </a:ext>
            </a:extLst>
          </p:cNvPr>
          <p:cNvSpPr>
            <a:spLocks noChangeAspect="1"/>
          </p:cNvSpPr>
          <p:nvPr/>
        </p:nvSpPr>
        <p:spPr>
          <a:xfrm>
            <a:off x="8380632" y="5291164"/>
            <a:ext cx="3419801" cy="28286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AB8441-0AF4-4A7D-85E9-8E1C0A2CC4EA}"/>
              </a:ext>
            </a:extLst>
          </p:cNvPr>
          <p:cNvCxnSpPr>
            <a:cxnSpLocks/>
          </p:cNvCxnSpPr>
          <p:nvPr/>
        </p:nvCxnSpPr>
        <p:spPr>
          <a:xfrm>
            <a:off x="8380632" y="4762271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DE0114-940E-44E2-9CEB-FF4581410B91}"/>
              </a:ext>
            </a:extLst>
          </p:cNvPr>
          <p:cNvCxnSpPr/>
          <p:nvPr/>
        </p:nvCxnSpPr>
        <p:spPr>
          <a:xfrm>
            <a:off x="8380632" y="4419371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41D654-42BA-4BC9-A764-1E943AA4B93D}"/>
              </a:ext>
            </a:extLst>
          </p:cNvPr>
          <p:cNvSpPr/>
          <p:nvPr/>
        </p:nvSpPr>
        <p:spPr>
          <a:xfrm>
            <a:off x="8380632" y="3736954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C336B-204F-4159-8084-615479F7C9AA}"/>
              </a:ext>
            </a:extLst>
          </p:cNvPr>
          <p:cNvSpPr/>
          <p:nvPr/>
        </p:nvSpPr>
        <p:spPr>
          <a:xfrm>
            <a:off x="8388904" y="3856140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9D2A4A-CADD-4A9E-9645-1A4BB31EC721}"/>
              </a:ext>
            </a:extLst>
          </p:cNvPr>
          <p:cNvSpPr>
            <a:spLocks/>
          </p:cNvSpPr>
          <p:nvPr/>
        </p:nvSpPr>
        <p:spPr>
          <a:xfrm>
            <a:off x="8388904" y="4762271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C32BC6-2FD2-463F-B9A8-8A58321894F8}"/>
              </a:ext>
            </a:extLst>
          </p:cNvPr>
          <p:cNvSpPr/>
          <p:nvPr/>
        </p:nvSpPr>
        <p:spPr>
          <a:xfrm>
            <a:off x="11295741" y="3853771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E718BC45-D1B3-457E-AA12-60519280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95" y="4726945"/>
            <a:ext cx="374094" cy="597690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2FEBD1BB-35D7-42EE-B304-C17A7338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9" b="9513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798" y="5341088"/>
            <a:ext cx="834215" cy="6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내용 개체 틀 4">
            <a:extLst>
              <a:ext uri="{FF2B5EF4-FFF2-40B4-BE49-F238E27FC236}">
                <a16:creationId xmlns:a16="http://schemas.microsoft.com/office/drawing/2014/main" id="{9FE79C38-E89D-4DF6-9AD2-45B3A10DC713}"/>
              </a:ext>
            </a:extLst>
          </p:cNvPr>
          <p:cNvSpPr txBox="1">
            <a:spLocks/>
          </p:cNvSpPr>
          <p:nvPr/>
        </p:nvSpPr>
        <p:spPr>
          <a:xfrm>
            <a:off x="8372360" y="5638896"/>
            <a:ext cx="3592033" cy="46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체력이 남은 적은 뒤로 밀려난다</a:t>
            </a:r>
            <a:r>
              <a:rPr lang="en-US" altLang="ko-KR" sz="1200" dirty="0"/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F9D7473-79FC-4EBB-A964-95A7AE5CC572}"/>
              </a:ext>
            </a:extLst>
          </p:cNvPr>
          <p:cNvGrpSpPr/>
          <p:nvPr/>
        </p:nvGrpSpPr>
        <p:grpSpPr>
          <a:xfrm>
            <a:off x="9199492" y="4662651"/>
            <a:ext cx="880139" cy="656138"/>
            <a:chOff x="5814116" y="1317551"/>
            <a:chExt cx="880139" cy="65613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FEBA813E-F461-4A7D-87B3-BC8CFA90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58536">
              <a:off x="5822717" y="1317551"/>
              <a:ext cx="871538" cy="514350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937E55F-7833-463A-8A36-38A60ADC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0" b="9820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116" y="1375999"/>
              <a:ext cx="374094" cy="597690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9ED805-42EC-48AF-9F76-AB840E4DC557}"/>
              </a:ext>
            </a:extLst>
          </p:cNvPr>
          <p:cNvSpPr>
            <a:spLocks/>
          </p:cNvSpPr>
          <p:nvPr/>
        </p:nvSpPr>
        <p:spPr>
          <a:xfrm>
            <a:off x="10989845" y="4752734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78" name="타원 77"/>
          <p:cNvSpPr/>
          <p:nvPr/>
        </p:nvSpPr>
        <p:spPr>
          <a:xfrm>
            <a:off x="10105537" y="4671813"/>
            <a:ext cx="215571" cy="586915"/>
          </a:xfrm>
          <a:prstGeom prst="ellipse">
            <a:avLst/>
          </a:prstGeom>
          <a:solidFill>
            <a:srgbClr val="FF0000">
              <a:alpha val="5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0043352" y="2276624"/>
            <a:ext cx="277815" cy="586915"/>
          </a:xfrm>
          <a:prstGeom prst="ellipse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0907092" y="4652337"/>
            <a:ext cx="277815" cy="586915"/>
          </a:xfrm>
          <a:prstGeom prst="ellipse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0321107" y="4788053"/>
            <a:ext cx="607157" cy="3331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7205985A-D152-4D56-A252-232ED891E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27" y="2553863"/>
            <a:ext cx="566825" cy="3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6D727-A2D6-4B6F-BFEF-A25B097D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855406"/>
            <a:ext cx="11690554" cy="470157"/>
          </a:xfrm>
        </p:spPr>
        <p:txBody>
          <a:bodyPr/>
          <a:lstStyle/>
          <a:p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속도감 있는 러닝 </a:t>
            </a:r>
            <a:r>
              <a:rPr lang="en-US" altLang="ko-KR" b="1" dirty="0">
                <a:solidFill>
                  <a:srgbClr val="FF7C80"/>
                </a:solidFill>
                <a:latin typeface="+mj-ea"/>
              </a:rPr>
              <a:t>RPG, </a:t>
            </a:r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스피드 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C9A0-8768-4707-9AEA-64D239E8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350" y="3907525"/>
            <a:ext cx="3827624" cy="2047837"/>
          </a:xfrm>
        </p:spPr>
        <p:txBody>
          <a:bodyPr>
            <a:normAutofit/>
          </a:bodyPr>
          <a:lstStyle/>
          <a:p>
            <a:r>
              <a:rPr lang="en-US" dirty="0"/>
              <a:t>QTE</a:t>
            </a:r>
            <a:r>
              <a:rPr lang="ko-KR" altLang="en-US" dirty="0"/>
              <a:t> 역할</a:t>
            </a:r>
          </a:p>
          <a:p>
            <a:pPr lvl="1">
              <a:buFont typeface="+mj-lt"/>
              <a:buAutoNum type="arabicPeriod"/>
            </a:pPr>
            <a:r>
              <a:rPr lang="ko-KR" altLang="en-US" dirty="0"/>
              <a:t>복잡한 스킬 버튼</a:t>
            </a:r>
            <a:r>
              <a:rPr lang="en-US" altLang="ko-KR" dirty="0"/>
              <a:t>X, 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간소화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중요한 상황</a:t>
            </a:r>
            <a:r>
              <a:rPr lang="en-US" altLang="ko-KR" dirty="0"/>
              <a:t>(</a:t>
            </a:r>
            <a:r>
              <a:rPr lang="ko-KR" altLang="en-US" dirty="0"/>
              <a:t>조건으로 조절</a:t>
            </a:r>
            <a:r>
              <a:rPr lang="en-US" altLang="ko-KR" dirty="0"/>
              <a:t>)</a:t>
            </a:r>
            <a:r>
              <a:rPr lang="ko-KR" altLang="en-US" dirty="0"/>
              <a:t>에 발동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34D814-F8A5-4FCF-BBEF-110F187534AD}"/>
              </a:ext>
            </a:extLst>
          </p:cNvPr>
          <p:cNvGrpSpPr/>
          <p:nvPr/>
        </p:nvGrpSpPr>
        <p:grpSpPr>
          <a:xfrm>
            <a:off x="533434" y="1698542"/>
            <a:ext cx="3419804" cy="1923638"/>
            <a:chOff x="4302521" y="1411356"/>
            <a:chExt cx="3419804" cy="1923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76A296-9E4F-4C29-959C-A1DEF1581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524" y="1411356"/>
              <a:ext cx="3419801" cy="1923638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2AD3806-E90F-4ABE-BC28-1A7404D2B631}"/>
                </a:ext>
              </a:extLst>
            </p:cNvPr>
            <p:cNvCxnSpPr>
              <a:cxnSpLocks/>
            </p:cNvCxnSpPr>
            <p:nvPr/>
          </p:nvCxnSpPr>
          <p:spPr>
            <a:xfrm>
              <a:off x="4302522" y="2449054"/>
              <a:ext cx="3419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DE6AE5-CB43-4E5E-BBBA-A5AA561DB0B4}"/>
                </a:ext>
              </a:extLst>
            </p:cNvPr>
            <p:cNvCxnSpPr/>
            <p:nvPr/>
          </p:nvCxnSpPr>
          <p:spPr>
            <a:xfrm>
              <a:off x="4302522" y="2093775"/>
              <a:ext cx="3419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928B48-F8AD-4A44-A7F7-61DD43827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521" y="2987234"/>
              <a:ext cx="3419801" cy="282861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92A511-666F-4789-9594-68D82D7A7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493" y="2589128"/>
              <a:ext cx="566825" cy="35521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FE552D-CADD-4B92-BA44-EAF970F0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60" b="9820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865" y="2427162"/>
              <a:ext cx="374094" cy="597690"/>
            </a:xfrm>
            <a:prstGeom prst="rect">
              <a:avLst/>
            </a:prstGeom>
          </p:spPr>
        </p:pic>
      </p:grp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5A8BA8F2-756B-4FEE-A83E-6A4C22B66FF6}"/>
              </a:ext>
            </a:extLst>
          </p:cNvPr>
          <p:cNvSpPr txBox="1">
            <a:spLocks/>
          </p:cNvSpPr>
          <p:nvPr/>
        </p:nvSpPr>
        <p:spPr>
          <a:xfrm>
            <a:off x="533434" y="3626467"/>
            <a:ext cx="3592033" cy="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QTE – </a:t>
            </a:r>
            <a:r>
              <a:rPr lang="ko-KR" altLang="en-US" sz="1200" dirty="0"/>
              <a:t>조건 만족 시 배경 흑백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시간 </a:t>
            </a:r>
            <a:r>
              <a:rPr lang="ko-KR" altLang="en-US" sz="1200" dirty="0" err="1"/>
              <a:t>느려짐</a:t>
            </a:r>
            <a:r>
              <a:rPr lang="en-US" altLang="ko-KR" sz="1200" dirty="0"/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E8D34A-EE24-4136-A270-327A21DCB820}"/>
              </a:ext>
            </a:extLst>
          </p:cNvPr>
          <p:cNvSpPr/>
          <p:nvPr/>
        </p:nvSpPr>
        <p:spPr>
          <a:xfrm>
            <a:off x="2751731" y="2230446"/>
            <a:ext cx="861325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touch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DD5AD1CE-A821-422F-ADB0-F917B8C7A8D1}"/>
              </a:ext>
            </a:extLst>
          </p:cNvPr>
          <p:cNvSpPr txBox="1">
            <a:spLocks/>
          </p:cNvSpPr>
          <p:nvPr/>
        </p:nvSpPr>
        <p:spPr>
          <a:xfrm>
            <a:off x="533434" y="3984879"/>
            <a:ext cx="2836973" cy="124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버튼 종류</a:t>
            </a:r>
            <a:endParaRPr lang="en-US" altLang="ko-KR" sz="1200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HOLD: </a:t>
            </a:r>
            <a:r>
              <a:rPr lang="ko-KR" altLang="en-US" dirty="0"/>
              <a:t>꾹 </a:t>
            </a:r>
            <a:r>
              <a:rPr lang="ko-KR" altLang="en-US" dirty="0" err="1"/>
              <a:t>눌르기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TOUCH: </a:t>
            </a:r>
            <a:r>
              <a:rPr lang="ko-KR" altLang="en-US" dirty="0"/>
              <a:t>한 번</a:t>
            </a:r>
            <a:endParaRPr lang="en-US" altLang="ko-KR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E440A3-2883-47A4-98BF-79780B3C3261}"/>
              </a:ext>
            </a:extLst>
          </p:cNvPr>
          <p:cNvSpPr/>
          <p:nvPr/>
        </p:nvSpPr>
        <p:spPr>
          <a:xfrm>
            <a:off x="690399" y="2214958"/>
            <a:ext cx="861325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038CEA0-0F71-43E5-AB7F-08D3C06885AE}"/>
              </a:ext>
            </a:extLst>
          </p:cNvPr>
          <p:cNvSpPr>
            <a:spLocks noChangeAspect="1"/>
          </p:cNvSpPr>
          <p:nvPr/>
        </p:nvSpPr>
        <p:spPr>
          <a:xfrm>
            <a:off x="776083" y="1830678"/>
            <a:ext cx="2836973" cy="3477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09A646-7CB4-4262-B8C5-C7FF9150C1AD}"/>
              </a:ext>
            </a:extLst>
          </p:cNvPr>
          <p:cNvSpPr>
            <a:spLocks noChangeAspect="1"/>
          </p:cNvSpPr>
          <p:nvPr/>
        </p:nvSpPr>
        <p:spPr>
          <a:xfrm>
            <a:off x="866087" y="1915034"/>
            <a:ext cx="2656965" cy="179055"/>
          </a:xfrm>
          <a:prstGeom prst="roundRect">
            <a:avLst/>
          </a:prstGeom>
          <a:solidFill>
            <a:srgbClr val="FFE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내용 개체 틀 4">
            <a:extLst>
              <a:ext uri="{FF2B5EF4-FFF2-40B4-BE49-F238E27FC236}">
                <a16:creationId xmlns:a16="http://schemas.microsoft.com/office/drawing/2014/main" id="{D28B4965-1BE6-4B51-92A9-C785C6497A1F}"/>
              </a:ext>
            </a:extLst>
          </p:cNvPr>
          <p:cNvSpPr txBox="1">
            <a:spLocks/>
          </p:cNvSpPr>
          <p:nvPr/>
        </p:nvSpPr>
        <p:spPr>
          <a:xfrm>
            <a:off x="533433" y="4995715"/>
            <a:ext cx="2836973" cy="124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버튼 위치</a:t>
            </a:r>
            <a:endParaRPr lang="en-US" altLang="ko-KR" sz="1200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양 옆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변경 가능</a:t>
            </a:r>
            <a:endParaRPr lang="en-US" altLang="ko-KR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B2E27BB6-55A7-43E0-B205-02A193B4A3DD}"/>
              </a:ext>
            </a:extLst>
          </p:cNvPr>
          <p:cNvSpPr txBox="1">
            <a:spLocks/>
          </p:cNvSpPr>
          <p:nvPr/>
        </p:nvSpPr>
        <p:spPr>
          <a:xfrm>
            <a:off x="76338" y="6053791"/>
            <a:ext cx="2836973" cy="161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0.75~1.5</a:t>
            </a:r>
            <a:r>
              <a:rPr lang="ko-KR" altLang="en-US" dirty="0"/>
              <a:t>초로 굉장히 짧음</a:t>
            </a:r>
            <a:r>
              <a:rPr lang="en-US" altLang="ko-KR" dirty="0"/>
              <a:t>.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862D034-31BE-4DED-8122-FC825EA42A15}"/>
              </a:ext>
            </a:extLst>
          </p:cNvPr>
          <p:cNvGrpSpPr/>
          <p:nvPr/>
        </p:nvGrpSpPr>
        <p:grpSpPr>
          <a:xfrm>
            <a:off x="4257040" y="1696305"/>
            <a:ext cx="3419804" cy="1923638"/>
            <a:chOff x="4302521" y="1411356"/>
            <a:chExt cx="3419804" cy="192363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70CB90D-7857-429B-9A15-E5AE7CF47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524" y="1411356"/>
              <a:ext cx="3419801" cy="1923638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0FD74FD-C66D-4764-8614-C7AD1E4B5B0D}"/>
                </a:ext>
              </a:extLst>
            </p:cNvPr>
            <p:cNvCxnSpPr>
              <a:cxnSpLocks/>
            </p:cNvCxnSpPr>
            <p:nvPr/>
          </p:nvCxnSpPr>
          <p:spPr>
            <a:xfrm>
              <a:off x="4302522" y="2449054"/>
              <a:ext cx="3419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AC8BA3-13CA-4926-857E-EF634CCCFCC8}"/>
                </a:ext>
              </a:extLst>
            </p:cNvPr>
            <p:cNvCxnSpPr/>
            <p:nvPr/>
          </p:nvCxnSpPr>
          <p:spPr>
            <a:xfrm>
              <a:off x="4302522" y="2093775"/>
              <a:ext cx="3419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F896B0-3B7E-4B42-A4CD-423CE49B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521" y="2987234"/>
              <a:ext cx="3419801" cy="282861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728E77D-8206-43CF-95CF-887FEC33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60" b="9820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865" y="2427162"/>
              <a:ext cx="374094" cy="597690"/>
            </a:xfrm>
            <a:prstGeom prst="rect">
              <a:avLst/>
            </a:prstGeom>
          </p:spPr>
        </p:pic>
      </p:grp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889C1981-7FF1-4F84-A628-6FFA73A67446}"/>
              </a:ext>
            </a:extLst>
          </p:cNvPr>
          <p:cNvSpPr txBox="1">
            <a:spLocks/>
          </p:cNvSpPr>
          <p:nvPr/>
        </p:nvSpPr>
        <p:spPr>
          <a:xfrm>
            <a:off x="4257040" y="3586316"/>
            <a:ext cx="3592033" cy="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QTE </a:t>
            </a:r>
            <a:r>
              <a:rPr lang="ko-KR" altLang="en-US" sz="1200" dirty="0"/>
              <a:t>완료 </a:t>
            </a:r>
            <a:r>
              <a:rPr lang="en-US" altLang="ko-KR" sz="1200" dirty="0"/>
              <a:t>– </a:t>
            </a:r>
            <a:r>
              <a:rPr lang="ko-KR" altLang="en-US" sz="1200" dirty="0"/>
              <a:t>캐릭터에 내장 된 스킬 사용</a:t>
            </a:r>
            <a:endParaRPr lang="en-US" altLang="ko-KR" sz="12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74BD3BA-249D-4241-8A08-53DB0732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342" b="54821"/>
          <a:stretch/>
        </p:blipFill>
        <p:spPr>
          <a:xfrm>
            <a:off x="6271552" y="2530484"/>
            <a:ext cx="236126" cy="16047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489E847-6582-42BA-8CC9-39DF411B4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74" t="41007"/>
          <a:stretch/>
        </p:blipFill>
        <p:spPr>
          <a:xfrm>
            <a:off x="7091798" y="2832059"/>
            <a:ext cx="262025" cy="20954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F38510A-F516-4F85-A633-C4EECAFE4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863" r="53773"/>
          <a:stretch/>
        </p:blipFill>
        <p:spPr>
          <a:xfrm>
            <a:off x="6623481" y="3237470"/>
            <a:ext cx="262025" cy="18164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6935D2-27E2-4962-8907-1D823A058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40" b="48863"/>
          <a:stretch/>
        </p:blipFill>
        <p:spPr>
          <a:xfrm>
            <a:off x="6949261" y="2035380"/>
            <a:ext cx="273549" cy="18164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9CB4220-1C53-4504-B544-162A1EBC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10" y="2096132"/>
            <a:ext cx="1410083" cy="1189659"/>
          </a:xfrm>
          <a:prstGeom prst="rect">
            <a:avLst/>
          </a:prstGeom>
        </p:spPr>
      </p:pic>
      <p:sp>
        <p:nvSpPr>
          <p:cNvPr id="78" name="내용 개체 틀 4">
            <a:extLst>
              <a:ext uri="{FF2B5EF4-FFF2-40B4-BE49-F238E27FC236}">
                <a16:creationId xmlns:a16="http://schemas.microsoft.com/office/drawing/2014/main" id="{0E232C66-D142-416E-A950-32966F7225A6}"/>
              </a:ext>
            </a:extLst>
          </p:cNvPr>
          <p:cNvSpPr txBox="1">
            <a:spLocks/>
          </p:cNvSpPr>
          <p:nvPr/>
        </p:nvSpPr>
        <p:spPr>
          <a:xfrm>
            <a:off x="8038350" y="3608451"/>
            <a:ext cx="3592033" cy="37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QTE </a:t>
            </a:r>
            <a:r>
              <a:rPr lang="ko-KR" altLang="en-US" sz="1200" dirty="0"/>
              <a:t>실패 </a:t>
            </a:r>
            <a:r>
              <a:rPr lang="en-US" altLang="ko-KR" sz="1200" dirty="0"/>
              <a:t>– </a:t>
            </a:r>
            <a:r>
              <a:rPr lang="ko-KR" altLang="en-US" sz="1200" dirty="0"/>
              <a:t>체력 감소등의 적절한 </a:t>
            </a:r>
            <a:r>
              <a:rPr lang="ko-KR" altLang="en-US" sz="1200" dirty="0" err="1"/>
              <a:t>패널티</a:t>
            </a:r>
            <a:endParaRPr lang="en-US" altLang="ko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11FF68-A675-47EA-95DB-9F7FA9B5A98A}"/>
              </a:ext>
            </a:extLst>
          </p:cNvPr>
          <p:cNvSpPr/>
          <p:nvPr/>
        </p:nvSpPr>
        <p:spPr>
          <a:xfrm>
            <a:off x="5319705" y="1773775"/>
            <a:ext cx="1303776" cy="50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Good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B1BDE3-E641-4EB1-B660-E948A6FF3B7F}"/>
              </a:ext>
            </a:extLst>
          </p:cNvPr>
          <p:cNvSpPr/>
          <p:nvPr/>
        </p:nvSpPr>
        <p:spPr>
          <a:xfrm>
            <a:off x="9088090" y="1825246"/>
            <a:ext cx="1303776" cy="50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bad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9A41916-F145-4D89-B46D-76E6C9D0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7" y="2873375"/>
            <a:ext cx="566825" cy="35521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5A8EDD-E588-4994-8AF9-E7D02FF4C951}"/>
              </a:ext>
            </a:extLst>
          </p:cNvPr>
          <p:cNvSpPr>
            <a:spLocks noChangeAspect="1"/>
          </p:cNvSpPr>
          <p:nvPr/>
        </p:nvSpPr>
        <p:spPr>
          <a:xfrm>
            <a:off x="8030078" y="1686630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FE6164B-BDC1-47FA-A0B4-3D647D6F4052}"/>
              </a:ext>
            </a:extLst>
          </p:cNvPr>
          <p:cNvSpPr>
            <a:spLocks noChangeAspect="1"/>
          </p:cNvSpPr>
          <p:nvPr/>
        </p:nvSpPr>
        <p:spPr>
          <a:xfrm>
            <a:off x="8030078" y="3253187"/>
            <a:ext cx="3419801" cy="28286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8F2771-0192-48C8-BC5A-44E3198680F2}"/>
              </a:ext>
            </a:extLst>
          </p:cNvPr>
          <p:cNvCxnSpPr>
            <a:cxnSpLocks/>
          </p:cNvCxnSpPr>
          <p:nvPr/>
        </p:nvCxnSpPr>
        <p:spPr>
          <a:xfrm>
            <a:off x="8030078" y="2711949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C1E848B-55FA-45A5-9DB2-A857EE9FF61C}"/>
              </a:ext>
            </a:extLst>
          </p:cNvPr>
          <p:cNvCxnSpPr/>
          <p:nvPr/>
        </p:nvCxnSpPr>
        <p:spPr>
          <a:xfrm>
            <a:off x="8030078" y="2369049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2708BC-86F1-436C-9C8B-B4CDD922ED9D}"/>
              </a:ext>
            </a:extLst>
          </p:cNvPr>
          <p:cNvSpPr/>
          <p:nvPr/>
        </p:nvSpPr>
        <p:spPr>
          <a:xfrm>
            <a:off x="8030078" y="1686632"/>
            <a:ext cx="3419801" cy="121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614ED8D-4CBB-414D-AD25-0676B43B9999}"/>
              </a:ext>
            </a:extLst>
          </p:cNvPr>
          <p:cNvSpPr/>
          <p:nvPr/>
        </p:nvSpPr>
        <p:spPr>
          <a:xfrm>
            <a:off x="8038350" y="1805818"/>
            <a:ext cx="810588" cy="364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Hp/info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5EB3BC3-2B68-49F3-9FE4-D97B214CB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41" y="2676623"/>
            <a:ext cx="374094" cy="59769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08A2479-D646-4231-A9B2-0BB5717D5B92}"/>
              </a:ext>
            </a:extLst>
          </p:cNvPr>
          <p:cNvSpPr>
            <a:spLocks/>
          </p:cNvSpPr>
          <p:nvPr/>
        </p:nvSpPr>
        <p:spPr>
          <a:xfrm>
            <a:off x="8038350" y="2711949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A66A99B-C84E-41AC-91D2-714FAFD71CCA}"/>
              </a:ext>
            </a:extLst>
          </p:cNvPr>
          <p:cNvSpPr>
            <a:spLocks/>
          </p:cNvSpPr>
          <p:nvPr/>
        </p:nvSpPr>
        <p:spPr>
          <a:xfrm>
            <a:off x="10639291" y="2702412"/>
            <a:ext cx="810588" cy="916228"/>
          </a:xfrm>
          <a:prstGeom prst="rect">
            <a:avLst/>
          </a:prstGeom>
          <a:solidFill>
            <a:schemeClr val="accent5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</a:t>
            </a:r>
          </a:p>
          <a:p>
            <a:pPr algn="ctr"/>
            <a:r>
              <a:rPr lang="en-US" dirty="0"/>
              <a:t>area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B832487-749B-49FD-AF96-2CD8296BCB9E}"/>
              </a:ext>
            </a:extLst>
          </p:cNvPr>
          <p:cNvSpPr/>
          <p:nvPr/>
        </p:nvSpPr>
        <p:spPr>
          <a:xfrm>
            <a:off x="10945187" y="1803449"/>
            <a:ext cx="504691" cy="348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내용 개체 틀 2">
            <a:extLst>
              <a:ext uri="{FF2B5EF4-FFF2-40B4-BE49-F238E27FC236}">
                <a16:creationId xmlns:a16="http://schemas.microsoft.com/office/drawing/2014/main" id="{2002D588-FF66-420D-AF9E-69D88ACB1A06}"/>
              </a:ext>
            </a:extLst>
          </p:cNvPr>
          <p:cNvSpPr txBox="1">
            <a:spLocks/>
          </p:cNvSpPr>
          <p:nvPr/>
        </p:nvSpPr>
        <p:spPr>
          <a:xfrm>
            <a:off x="533434" y="1257643"/>
            <a:ext cx="6020825" cy="4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QTE</a:t>
            </a:r>
            <a:r>
              <a:rPr lang="ko-KR" altLang="en-US" dirty="0"/>
              <a:t>  시스템</a:t>
            </a:r>
            <a:r>
              <a:rPr lang="en-US" altLang="ko-KR" dirty="0"/>
              <a:t>, UI</a:t>
            </a:r>
          </a:p>
        </p:txBody>
      </p:sp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DD5AD1CE-A821-422F-ADB0-F917B8C7A8D1}"/>
              </a:ext>
            </a:extLst>
          </p:cNvPr>
          <p:cNvSpPr txBox="1">
            <a:spLocks/>
          </p:cNvSpPr>
          <p:nvPr/>
        </p:nvSpPr>
        <p:spPr>
          <a:xfrm>
            <a:off x="4249062" y="3910447"/>
            <a:ext cx="3427779" cy="239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QTE </a:t>
            </a:r>
            <a:r>
              <a:rPr lang="ko-KR" altLang="en-US" dirty="0"/>
              <a:t>조건 예시</a:t>
            </a:r>
            <a:endParaRPr lang="en-US" altLang="ko-KR" dirty="0"/>
          </a:p>
          <a:p>
            <a:pPr lvl="1"/>
            <a:r>
              <a:rPr lang="ko-KR" altLang="en-US" dirty="0" err="1"/>
              <a:t>몹을</a:t>
            </a:r>
            <a:r>
              <a:rPr lang="ko-KR" altLang="en-US" dirty="0"/>
              <a:t> 잡을 때 마다 충전 되는 게이지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이하의 체력</a:t>
            </a:r>
            <a:endParaRPr lang="en-US" altLang="ko-KR" dirty="0"/>
          </a:p>
          <a:p>
            <a:pPr lvl="1"/>
            <a:r>
              <a:rPr lang="ko-KR" altLang="en-US" dirty="0"/>
              <a:t>대형 몬스터와 만남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54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E9C1-C3B0-437C-B841-4B2402ED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속도감 있는 러닝 </a:t>
            </a:r>
            <a:r>
              <a:rPr lang="en-US" altLang="ko-KR" b="1" dirty="0">
                <a:solidFill>
                  <a:srgbClr val="FF7C80"/>
                </a:solidFill>
                <a:latin typeface="+mj-ea"/>
              </a:rPr>
              <a:t>RPG, </a:t>
            </a:r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스피드 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05B63-AB02-4F0A-B502-41A24E8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1318127"/>
            <a:ext cx="11336593" cy="445150"/>
          </a:xfrm>
        </p:spPr>
        <p:txBody>
          <a:bodyPr>
            <a:normAutofit/>
          </a:bodyPr>
          <a:lstStyle/>
          <a:p>
            <a:r>
              <a:rPr lang="ko-KR" altLang="en-US" dirty="0"/>
              <a:t>무작위 특성 시스템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CB98C-292A-40B2-A131-7EE3E858D93D}"/>
              </a:ext>
            </a:extLst>
          </p:cNvPr>
          <p:cNvSpPr>
            <a:spLocks noChangeAspect="1"/>
          </p:cNvSpPr>
          <p:nvPr/>
        </p:nvSpPr>
        <p:spPr>
          <a:xfrm>
            <a:off x="521110" y="1803965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7649D-DF85-4D3F-8A95-1C31FE381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20579" b="67852"/>
          <a:stretch/>
        </p:blipFill>
        <p:spPr>
          <a:xfrm>
            <a:off x="2005187" y="1900318"/>
            <a:ext cx="1810539" cy="430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8E3D80-0151-435C-B310-865C1E03D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55393" b="28551"/>
          <a:stretch/>
        </p:blipFill>
        <p:spPr>
          <a:xfrm rot="5400000">
            <a:off x="3103791" y="2474209"/>
            <a:ext cx="1070530" cy="35334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A7652-2728-435D-9E62-976E7B1D8FF9}"/>
              </a:ext>
            </a:extLst>
          </p:cNvPr>
          <p:cNvCxnSpPr>
            <a:cxnSpLocks/>
          </p:cNvCxnSpPr>
          <p:nvPr/>
        </p:nvCxnSpPr>
        <p:spPr>
          <a:xfrm>
            <a:off x="521110" y="2829284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99EEDC-5B67-4026-B337-CF8E803599F3}"/>
              </a:ext>
            </a:extLst>
          </p:cNvPr>
          <p:cNvCxnSpPr/>
          <p:nvPr/>
        </p:nvCxnSpPr>
        <p:spPr>
          <a:xfrm>
            <a:off x="521110" y="2486384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8EAA75-3C40-4A30-8D3B-1D459E1A6026}"/>
              </a:ext>
            </a:extLst>
          </p:cNvPr>
          <p:cNvSpPr txBox="1"/>
          <p:nvPr/>
        </p:nvSpPr>
        <p:spPr>
          <a:xfrm>
            <a:off x="2231008" y="2232005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ko-KR" altLang="en-US" sz="1200" dirty="0" err="1"/>
              <a:t>단점프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514C0-F7E6-47B8-BE81-106F8EFF8E64}"/>
              </a:ext>
            </a:extLst>
          </p:cNvPr>
          <p:cNvSpPr txBox="1"/>
          <p:nvPr/>
        </p:nvSpPr>
        <p:spPr>
          <a:xfrm>
            <a:off x="2205086" y="2563181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점프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408C-F84B-416D-B95B-280A97E7130F}"/>
              </a:ext>
            </a:extLst>
          </p:cNvPr>
          <p:cNvSpPr txBox="1"/>
          <p:nvPr/>
        </p:nvSpPr>
        <p:spPr>
          <a:xfrm>
            <a:off x="1752005" y="3360501"/>
            <a:ext cx="188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↑여기서 뛰세요</a:t>
            </a:r>
            <a:endParaRPr 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88FF7B-29C9-4794-8296-D64A82E463A0}"/>
              </a:ext>
            </a:extLst>
          </p:cNvPr>
          <p:cNvSpPr>
            <a:spLocks noChangeAspect="1"/>
          </p:cNvSpPr>
          <p:nvPr/>
        </p:nvSpPr>
        <p:spPr>
          <a:xfrm>
            <a:off x="521109" y="3370522"/>
            <a:ext cx="3419801" cy="28286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E9A743-F0FA-4984-89E5-5B3DC77C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03" y="2793958"/>
            <a:ext cx="374094" cy="59769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4EF366E-8F9B-4B09-AE29-9377E90019D3}"/>
              </a:ext>
            </a:extLst>
          </p:cNvPr>
          <p:cNvSpPr txBox="1">
            <a:spLocks/>
          </p:cNvSpPr>
          <p:nvPr/>
        </p:nvSpPr>
        <p:spPr>
          <a:xfrm>
            <a:off x="540440" y="3951596"/>
            <a:ext cx="4290850" cy="325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7C80"/>
                </a:solidFill>
              </a:rPr>
              <a:t>짧은 시간 </a:t>
            </a:r>
            <a:r>
              <a:rPr lang="ko-KR" altLang="en-US" dirty="0"/>
              <a:t>동안 고민 해야 함</a:t>
            </a:r>
            <a:r>
              <a:rPr lang="en-US" altLang="ko-KR" dirty="0"/>
              <a:t>. </a:t>
            </a:r>
            <a:r>
              <a:rPr lang="ko-KR" altLang="en-US" dirty="0"/>
              <a:t>달려 가면서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7C80"/>
                </a:solidFill>
              </a:rPr>
              <a:t>특이한 스킬이나 능력을 부여 하는 방식으로</a:t>
            </a:r>
            <a:endParaRPr lang="en-US" altLang="ko-KR" b="1" dirty="0">
              <a:solidFill>
                <a:srgbClr val="FF7C80"/>
              </a:solidFill>
            </a:endParaRPr>
          </a:p>
          <a:p>
            <a:pPr marL="457200" lvl="1" indent="0">
              <a:buNone/>
            </a:pPr>
            <a:r>
              <a:rPr lang="ko-KR" altLang="en-US" dirty="0"/>
              <a:t>캐릭터의 능력치는 캐릭터 강화 시스템을 통해 부여</a:t>
            </a:r>
            <a:r>
              <a:rPr lang="en-US" altLang="ko-KR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7C80"/>
                </a:solidFill>
              </a:rPr>
              <a:t>무작위 특성이 조합 되어 시너지가 생기도록</a:t>
            </a:r>
            <a:r>
              <a:rPr lang="en-US" altLang="ko-KR" b="1" dirty="0">
                <a:solidFill>
                  <a:srgbClr val="FF7C8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ko-KR" altLang="en-US" b="1" dirty="0">
                <a:solidFill>
                  <a:srgbClr val="FF7C80"/>
                </a:solidFill>
              </a:rPr>
              <a:t>여러 무작위 특성을 모으는 것 자체가 재미로 작용</a:t>
            </a:r>
            <a:endParaRPr lang="en-US" altLang="ko-KR" b="1" dirty="0">
              <a:solidFill>
                <a:srgbClr val="FF7C80"/>
              </a:solidFill>
            </a:endParaRPr>
          </a:p>
          <a:p>
            <a:pPr marL="457200" lvl="1" indent="0">
              <a:buNone/>
            </a:pPr>
            <a:r>
              <a:rPr lang="ko-KR" altLang="en-US" dirty="0"/>
              <a:t>예시 게임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dirty="0"/>
              <a:t>) </a:t>
            </a:r>
            <a:r>
              <a:rPr lang="ko-KR" altLang="en-US" dirty="0"/>
              <a:t>궁수의 전설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66004A-56D1-49DA-8D69-EE57BA9E3320}"/>
              </a:ext>
            </a:extLst>
          </p:cNvPr>
          <p:cNvSpPr>
            <a:spLocks noChangeAspect="1"/>
          </p:cNvSpPr>
          <p:nvPr/>
        </p:nvSpPr>
        <p:spPr>
          <a:xfrm>
            <a:off x="4937167" y="1763277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EFE80A5-C26E-44EF-ADB0-28D3FA8EC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20579" b="67852"/>
          <a:stretch/>
        </p:blipFill>
        <p:spPr>
          <a:xfrm>
            <a:off x="6421244" y="1859630"/>
            <a:ext cx="1810539" cy="4305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3F1098-A1A9-4591-B5CD-C23DDAF37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55393" b="28551"/>
          <a:stretch/>
        </p:blipFill>
        <p:spPr>
          <a:xfrm rot="5400000">
            <a:off x="7519848" y="2433521"/>
            <a:ext cx="1070530" cy="35334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F454BD-A7C8-45A9-A3BA-1E45F72BEE8D}"/>
              </a:ext>
            </a:extLst>
          </p:cNvPr>
          <p:cNvCxnSpPr>
            <a:cxnSpLocks/>
          </p:cNvCxnSpPr>
          <p:nvPr/>
        </p:nvCxnSpPr>
        <p:spPr>
          <a:xfrm>
            <a:off x="4937167" y="2788596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8B2507-8B93-4528-9E00-B533BA007F74}"/>
              </a:ext>
            </a:extLst>
          </p:cNvPr>
          <p:cNvCxnSpPr/>
          <p:nvPr/>
        </p:nvCxnSpPr>
        <p:spPr>
          <a:xfrm>
            <a:off x="4937167" y="2445696"/>
            <a:ext cx="341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A50C2D-70DB-47F4-8442-EA9AC8FD537E}"/>
              </a:ext>
            </a:extLst>
          </p:cNvPr>
          <p:cNvSpPr txBox="1"/>
          <p:nvPr/>
        </p:nvSpPr>
        <p:spPr>
          <a:xfrm>
            <a:off x="6168062" y="3319813"/>
            <a:ext cx="188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↑여기서 뛰세요</a:t>
            </a:r>
            <a:endParaRPr 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10D79C-A65B-4FFB-BFE8-8B82394A2AD0}"/>
              </a:ext>
            </a:extLst>
          </p:cNvPr>
          <p:cNvSpPr>
            <a:spLocks noChangeAspect="1"/>
          </p:cNvSpPr>
          <p:nvPr/>
        </p:nvSpPr>
        <p:spPr>
          <a:xfrm>
            <a:off x="4937166" y="3329834"/>
            <a:ext cx="3419801" cy="28286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F534CD-E059-406A-AF2D-F43222CEB5E2}"/>
              </a:ext>
            </a:extLst>
          </p:cNvPr>
          <p:cNvSpPr/>
          <p:nvPr/>
        </p:nvSpPr>
        <p:spPr>
          <a:xfrm>
            <a:off x="7898919" y="2166376"/>
            <a:ext cx="265135" cy="23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FC693-CF5E-4020-9F7F-8EE018618810}"/>
              </a:ext>
            </a:extLst>
          </p:cNvPr>
          <p:cNvSpPr/>
          <p:nvPr/>
        </p:nvSpPr>
        <p:spPr>
          <a:xfrm>
            <a:off x="5180863" y="2149147"/>
            <a:ext cx="2697579" cy="280666"/>
          </a:xfrm>
          <a:prstGeom prst="rect">
            <a:avLst/>
          </a:prstGeom>
          <a:solidFill>
            <a:srgbClr val="66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A9E78-EF53-49F5-B00F-B48E02FE163D}"/>
              </a:ext>
            </a:extLst>
          </p:cNvPr>
          <p:cNvSpPr/>
          <p:nvPr/>
        </p:nvSpPr>
        <p:spPr>
          <a:xfrm>
            <a:off x="5180862" y="2464687"/>
            <a:ext cx="2697579" cy="280666"/>
          </a:xfrm>
          <a:prstGeom prst="rect">
            <a:avLst/>
          </a:prstGeom>
          <a:solidFill>
            <a:srgbClr val="66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특성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F927BD-B4EB-4C12-8A55-2E2C5A370CAE}"/>
              </a:ext>
            </a:extLst>
          </p:cNvPr>
          <p:cNvSpPr/>
          <p:nvPr/>
        </p:nvSpPr>
        <p:spPr>
          <a:xfrm>
            <a:off x="5180862" y="2796514"/>
            <a:ext cx="2697579" cy="280666"/>
          </a:xfrm>
          <a:prstGeom prst="rect">
            <a:avLst/>
          </a:prstGeom>
          <a:solidFill>
            <a:srgbClr val="66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위치 확인용  </a:t>
            </a:r>
            <a:r>
              <a:rPr lang="en-US" altLang="ko-KR" sz="1200" dirty="0">
                <a:solidFill>
                  <a:schemeClr val="tx1"/>
                </a:solidFill>
              </a:rPr>
              <a:t>BAR </a:t>
            </a: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CCDD80-528F-4682-B553-BB331E60B050}"/>
              </a:ext>
            </a:extLst>
          </p:cNvPr>
          <p:cNvSpPr/>
          <p:nvPr/>
        </p:nvSpPr>
        <p:spPr>
          <a:xfrm>
            <a:off x="8634757" y="2947111"/>
            <a:ext cx="265135" cy="23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D9EC7A49-E81A-4B73-B1B1-EB926AF76A46}"/>
              </a:ext>
            </a:extLst>
          </p:cNvPr>
          <p:cNvSpPr txBox="1">
            <a:spLocks/>
          </p:cNvSpPr>
          <p:nvPr/>
        </p:nvSpPr>
        <p:spPr>
          <a:xfrm>
            <a:off x="8899891" y="2840226"/>
            <a:ext cx="2706247" cy="4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처음 나온 특성은 물음표 표시</a:t>
            </a:r>
            <a:endParaRPr 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5CE79B3-4422-4B4C-8178-3EF4FA047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55393" b="28551"/>
          <a:stretch/>
        </p:blipFill>
        <p:spPr>
          <a:xfrm rot="5400000">
            <a:off x="8283453" y="3592710"/>
            <a:ext cx="1070530" cy="353340"/>
          </a:xfrm>
          <a:prstGeom prst="rect">
            <a:avLst/>
          </a:prstGeom>
        </p:spPr>
      </p:pic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7EE1ACF2-DEEF-4C2E-9AA2-BCD423E2DBD3}"/>
              </a:ext>
            </a:extLst>
          </p:cNvPr>
          <p:cNvSpPr txBox="1">
            <a:spLocks/>
          </p:cNvSpPr>
          <p:nvPr/>
        </p:nvSpPr>
        <p:spPr>
          <a:xfrm>
            <a:off x="8908560" y="3253619"/>
            <a:ext cx="2962714" cy="4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나중에는 아이콘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55AB72-7B0B-4E4C-88D9-B3BD9399D20C}"/>
              </a:ext>
            </a:extLst>
          </p:cNvPr>
          <p:cNvSpPr>
            <a:spLocks noChangeAspect="1"/>
          </p:cNvSpPr>
          <p:nvPr/>
        </p:nvSpPr>
        <p:spPr>
          <a:xfrm>
            <a:off x="4937166" y="3976432"/>
            <a:ext cx="3419801" cy="1923638"/>
          </a:xfrm>
          <a:prstGeom prst="rect">
            <a:avLst/>
          </a:prstGeom>
          <a:solidFill>
            <a:srgbClr val="FF7C8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1940C-F530-4D75-8008-E0878040FCE5}"/>
              </a:ext>
            </a:extLst>
          </p:cNvPr>
          <p:cNvSpPr txBox="1"/>
          <p:nvPr/>
        </p:nvSpPr>
        <p:spPr>
          <a:xfrm>
            <a:off x="4985837" y="4083435"/>
            <a:ext cx="188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아웃 게임</a:t>
            </a:r>
            <a:endParaRPr lang="en-US" sz="12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A72D25B-703B-4345-A208-E88214583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t="55393" b="28551"/>
          <a:stretch/>
        </p:blipFill>
        <p:spPr>
          <a:xfrm rot="5400000">
            <a:off x="4696831" y="4825082"/>
            <a:ext cx="1070530" cy="35334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8954169-77AA-4547-AEF3-29FDC4CCC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5" b="70729" l="1285" r="95289">
                        <a14:foregroundMark x1="4283" y1="23021" x2="4283" y2="23021"/>
                        <a14:foregroundMark x1="33191" y1="23229" x2="33191" y2="23229"/>
                        <a14:foregroundMark x1="94004" y1="23333" x2="94004" y2="23333"/>
                        <a14:foregroundMark x1="95717" y1="24375" x2="95717" y2="24375"/>
                        <a14:foregroundMark x1="55889" y1="61458" x2="55889" y2="61875"/>
                        <a14:foregroundMark x1="78801" y1="62187" x2="78801" y2="62187"/>
                        <a14:foregroundMark x1="23126" y1="63958" x2="23126" y2="63958"/>
                        <a14:foregroundMark x1="7281" y1="61354" x2="7281" y2="61354"/>
                        <a14:foregroundMark x1="22698" y1="69896" x2="22698" y2="69896"/>
                        <a14:foregroundMark x1="31478" y1="66979" x2="31478" y2="66979"/>
                        <a14:foregroundMark x1="38330" y1="65104" x2="38330" y2="65104"/>
                        <a14:foregroundMark x1="67880" y1="65625" x2="67880" y2="65625"/>
                        <a14:foregroundMark x1="62313" y1="59271" x2="62313" y2="59271"/>
                        <a14:foregroundMark x1="62313" y1="63750" x2="62313" y2="63750"/>
                        <a14:foregroundMark x1="62527" y1="69375" x2="62527" y2="69375"/>
                        <a14:foregroundMark x1="92934" y1="60417" x2="92934" y2="60417"/>
                        <a14:foregroundMark x1="92934" y1="68854" x2="92934" y2="68854"/>
                        <a14:foregroundMark x1="67880" y1="69375" x2="67880" y2="69375"/>
                        <a14:foregroundMark x1="68522" y1="69271" x2="68522" y2="69271"/>
                        <a14:foregroundMark x1="68094" y1="58958" x2="68094" y2="58958"/>
                        <a14:foregroundMark x1="68737" y1="70729" x2="68737" y2="70729"/>
                        <a14:foregroundMark x1="44111" y1="66563" x2="44111" y2="66563"/>
                        <a14:foregroundMark x1="51178" y1="61563" x2="51178" y2="61563"/>
                        <a14:foregroundMark x1="45396" y1="62187" x2="45396" y2="62187"/>
                        <a14:foregroundMark x1="49679" y1="68125" x2="49679" y2="68125"/>
                        <a14:foregroundMark x1="76231" y1="63125" x2="76231" y2="63125"/>
                        <a14:foregroundMark x1="86081" y1="62813" x2="86081" y2="62813"/>
                        <a14:foregroundMark x1="89722" y1="63125" x2="89722" y2="63125"/>
                        <a14:foregroundMark x1="38330" y1="70417" x2="38330" y2="70417"/>
                      </a14:backgroundRemoval>
                    </a14:imgEffect>
                  </a14:imgLayer>
                </a14:imgProps>
              </a:ext>
            </a:extLst>
          </a:blip>
          <a:srcRect l="32458" t="57503" r="34908" b="26441"/>
          <a:stretch/>
        </p:blipFill>
        <p:spPr>
          <a:xfrm rot="5400000">
            <a:off x="5259320" y="4393347"/>
            <a:ext cx="903582" cy="91390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8ACC95-F717-4621-BC2B-B05D0CCFCE46}"/>
              </a:ext>
            </a:extLst>
          </p:cNvPr>
          <p:cNvSpPr/>
          <p:nvPr/>
        </p:nvSpPr>
        <p:spPr>
          <a:xfrm rot="10800000" flipV="1">
            <a:off x="6196587" y="4512188"/>
            <a:ext cx="1990378" cy="1243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조건 적과 부딪힐 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능력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밀치기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데미지 </a:t>
            </a:r>
            <a:r>
              <a:rPr lang="en-US" altLang="ko-KR" sz="1200" dirty="0">
                <a:solidFill>
                  <a:schemeClr val="tx1"/>
                </a:solidFill>
              </a:rPr>
              <a:t>X%</a:t>
            </a:r>
            <a:r>
              <a:rPr lang="ko-KR" altLang="en-US" sz="1200" dirty="0">
                <a:solidFill>
                  <a:schemeClr val="tx1"/>
                </a:solidFill>
              </a:rPr>
              <a:t> 감소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데미지 </a:t>
            </a:r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38D381C5-6947-4378-AF91-71476B5E76BC}"/>
              </a:ext>
            </a:extLst>
          </p:cNvPr>
          <p:cNvSpPr txBox="1">
            <a:spLocks/>
          </p:cNvSpPr>
          <p:nvPr/>
        </p:nvSpPr>
        <p:spPr>
          <a:xfrm>
            <a:off x="8605821" y="4466487"/>
            <a:ext cx="3251881" cy="200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◁ 이렇게 획득 한 특성들은 해금 되어 아웃게임에서 확인 가능 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ko-KR" altLang="en-US" dirty="0"/>
              <a:t>게임 내에서는 </a:t>
            </a:r>
            <a:r>
              <a:rPr lang="ko-KR" altLang="en-US" dirty="0">
                <a:solidFill>
                  <a:srgbClr val="FF7C80"/>
                </a:solidFill>
              </a:rPr>
              <a:t>텍스트로는 정확한 확인이 어렵기 때문에 이러한 방식 </a:t>
            </a:r>
            <a:r>
              <a:rPr lang="ko-KR" altLang="en-US" dirty="0"/>
              <a:t>사용</a:t>
            </a:r>
            <a:endParaRPr 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CB7EAFC-B72E-4570-9AA2-1227FF34B7BE}"/>
              </a:ext>
            </a:extLst>
          </p:cNvPr>
          <p:cNvSpPr txBox="1">
            <a:spLocks/>
          </p:cNvSpPr>
          <p:nvPr/>
        </p:nvSpPr>
        <p:spPr>
          <a:xfrm>
            <a:off x="8639191" y="1752102"/>
            <a:ext cx="3318911" cy="143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특성은 상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ko-KR" altLang="en-US" dirty="0"/>
              <a:t>나눠서 아이콘으로 표시</a:t>
            </a:r>
            <a:r>
              <a:rPr lang="en-US" altLang="ko-KR" dirty="0"/>
              <a:t>. </a:t>
            </a:r>
            <a:r>
              <a:rPr lang="ko-KR" altLang="en-US" dirty="0"/>
              <a:t>위치에 맞춰 길이가 긴 </a:t>
            </a:r>
            <a:r>
              <a:rPr lang="en-US" altLang="ko-KR" dirty="0"/>
              <a:t>BAR </a:t>
            </a:r>
            <a:r>
              <a:rPr lang="ko-KR" altLang="en-US" dirty="0"/>
              <a:t>형태의 </a:t>
            </a:r>
            <a:r>
              <a:rPr lang="en-US" altLang="ko-KR" dirty="0"/>
              <a:t>UI</a:t>
            </a:r>
            <a:r>
              <a:rPr lang="ko-KR" altLang="en-US" dirty="0"/>
              <a:t>에 이름 표시</a:t>
            </a:r>
            <a:r>
              <a:rPr lang="en-US" altLang="ko-KR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678D8C2-3948-4F2A-83D1-AC6A798BB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" b="98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60" y="2753270"/>
            <a:ext cx="374094" cy="5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B28E-AED3-44A1-85C8-EA5CBED9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속도감 있는 러닝 </a:t>
            </a:r>
            <a:r>
              <a:rPr lang="en-US" altLang="ko-KR" b="1" dirty="0">
                <a:solidFill>
                  <a:srgbClr val="FF7C80"/>
                </a:solidFill>
                <a:latin typeface="+mj-ea"/>
              </a:rPr>
              <a:t>RPG, </a:t>
            </a:r>
            <a:r>
              <a:rPr lang="ko-KR" altLang="en-US" b="1" dirty="0">
                <a:solidFill>
                  <a:srgbClr val="FF7C80"/>
                </a:solidFill>
                <a:latin typeface="+mj-ea"/>
              </a:rPr>
              <a:t>스피드 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41B03-486C-4460-BF68-022D2DDA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정리</a:t>
            </a:r>
            <a:endParaRPr lang="en-US" dirty="0"/>
          </a:p>
          <a:p>
            <a:pPr lvl="1"/>
            <a:r>
              <a:rPr lang="ko-KR" altLang="en-US" sz="1400" dirty="0"/>
              <a:t>기본 액션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달리면서 핵 앤 슬래시</a:t>
            </a:r>
            <a:endParaRPr lang="en-US" sz="1400" dirty="0"/>
          </a:p>
          <a:p>
            <a:pPr lvl="1"/>
            <a:r>
              <a:rPr lang="en-US" sz="1400" dirty="0"/>
              <a:t>QTE</a:t>
            </a:r>
            <a:r>
              <a:rPr lang="ko-KR" altLang="en-US" sz="1400" dirty="0"/>
              <a:t>시스템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조건 부 스킬 시스템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특성 시스템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다양한 특성이 무작위로 주어지고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섞이면서 시너지가 생기게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538540"/>
      </p:ext>
    </p:extLst>
  </p:cSld>
  <p:clrMapOvr>
    <a:masterClrMapping/>
  </p:clrMapOvr>
</p:sld>
</file>

<file path=ppt/theme/theme1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535</Words>
  <Application>Microsoft Office PowerPoint</Application>
  <PresentationFormat>와이드스크린</PresentationFormat>
  <Paragraphs>144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본문</vt:lpstr>
      <vt:lpstr>표지</vt:lpstr>
      <vt:lpstr>게임제안서</vt:lpstr>
      <vt:lpstr>속도감 있는 러닝 RPG, 스피드 런</vt:lpstr>
      <vt:lpstr>속도감 있는 러닝 RPG, 스피드 런</vt:lpstr>
      <vt:lpstr>속도감 있는 러닝 RPG, 스피드 런</vt:lpstr>
      <vt:lpstr>속도감 있는 러닝 RPG, 스피드 런</vt:lpstr>
      <vt:lpstr>속도감 있는 러닝 RPG, 스피드 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ghost</dc:creator>
  <cp:lastModifiedBy>재호 정</cp:lastModifiedBy>
  <cp:revision>63</cp:revision>
  <dcterms:created xsi:type="dcterms:W3CDTF">2019-09-02T05:30:42Z</dcterms:created>
  <dcterms:modified xsi:type="dcterms:W3CDTF">2019-09-08T20:04:38Z</dcterms:modified>
</cp:coreProperties>
</file>