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9" r:id="rId6"/>
    <p:sldId id="270" r:id="rId7"/>
    <p:sldId id="267" r:id="rId8"/>
    <p:sldId id="261" r:id="rId9"/>
    <p:sldId id="271" r:id="rId10"/>
    <p:sldId id="272" r:id="rId11"/>
    <p:sldId id="273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9FF"/>
    <a:srgbClr val="99EAFF"/>
    <a:srgbClr val="8BBCE8"/>
    <a:srgbClr val="A6BEFF"/>
    <a:srgbClr val="8B8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7679831-B8EF-469C-9E7A-1E66574E7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7FF4BE0-7CB7-44C1-89FD-1AC6CB4DE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194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9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CEE677D-C298-4D2C-B8F2-3E07DDFEB43B}"/>
              </a:ext>
            </a:extLst>
          </p:cNvPr>
          <p:cNvSpPr/>
          <p:nvPr userDrawn="1"/>
        </p:nvSpPr>
        <p:spPr>
          <a:xfrm>
            <a:off x="1005840" y="116378"/>
            <a:ext cx="45719" cy="706582"/>
          </a:xfrm>
          <a:prstGeom prst="rect">
            <a:avLst/>
          </a:prstGeom>
          <a:solidFill>
            <a:srgbClr val="B4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83D05-1DEB-442D-A9FD-64AE433F4DEE}"/>
              </a:ext>
            </a:extLst>
          </p:cNvPr>
          <p:cNvSpPr/>
          <p:nvPr userDrawn="1"/>
        </p:nvSpPr>
        <p:spPr>
          <a:xfrm rot="16200000" flipH="1">
            <a:off x="6086996" y="-4642937"/>
            <a:ext cx="45719" cy="11820701"/>
          </a:xfrm>
          <a:prstGeom prst="rect">
            <a:avLst/>
          </a:prstGeom>
          <a:solidFill>
            <a:srgbClr val="8B8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EF6E8D7A-9524-4A93-95F3-6DA34EB9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04" y="116378"/>
            <a:ext cx="10197295" cy="70658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7319D5A-0671-4164-ACFB-9B185A5E43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7287" y="830862"/>
            <a:ext cx="10196511" cy="34067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/>
              <a:t>부제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29B9CD7-4AB8-4028-BF1A-3188BBB360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6378"/>
            <a:ext cx="1005840" cy="7144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1" i="1"/>
            </a:lvl1pPr>
          </a:lstStyle>
          <a:p>
            <a:pPr lvl="0"/>
            <a:r>
              <a:rPr lang="en-US" altLang="ko-KR" dirty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0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CEE677D-C298-4D2C-B8F2-3E07DDFEB43B}"/>
              </a:ext>
            </a:extLst>
          </p:cNvPr>
          <p:cNvSpPr/>
          <p:nvPr userDrawn="1"/>
        </p:nvSpPr>
        <p:spPr>
          <a:xfrm>
            <a:off x="1005840" y="116378"/>
            <a:ext cx="45719" cy="706582"/>
          </a:xfrm>
          <a:prstGeom prst="rect">
            <a:avLst/>
          </a:prstGeom>
          <a:solidFill>
            <a:srgbClr val="B4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83D05-1DEB-442D-A9FD-64AE433F4DEE}"/>
              </a:ext>
            </a:extLst>
          </p:cNvPr>
          <p:cNvSpPr/>
          <p:nvPr userDrawn="1"/>
        </p:nvSpPr>
        <p:spPr>
          <a:xfrm rot="16200000" flipH="1">
            <a:off x="6086996" y="-4642937"/>
            <a:ext cx="45719" cy="11820701"/>
          </a:xfrm>
          <a:prstGeom prst="rect">
            <a:avLst/>
          </a:prstGeom>
          <a:solidFill>
            <a:srgbClr val="8B8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EF6E8D7A-9524-4A93-95F3-6DA34EB9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04" y="116378"/>
            <a:ext cx="10197295" cy="70658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7319D5A-0671-4164-ACFB-9B185A5E43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7287" y="830862"/>
            <a:ext cx="10196511" cy="34067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/>
              <a:t>부제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29B9CD7-4AB8-4028-BF1A-3188BBB360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6378"/>
            <a:ext cx="1005840" cy="7144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1" i="1"/>
            </a:lvl1pPr>
          </a:lstStyle>
          <a:p>
            <a:pPr lvl="0"/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9512F9-BC99-4D66-886E-E0C9303939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0274" y="1492136"/>
            <a:ext cx="4920077" cy="247303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641F2E58-02DC-431A-A7F4-7636B2996A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274" y="4174479"/>
            <a:ext cx="4920075" cy="247303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950E1-B379-43B4-913E-AD1DB3CFCC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492136"/>
            <a:ext cx="5645727" cy="51553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05E40A-C57D-4717-9FFF-9EB10CEFFBC7}"/>
              </a:ext>
            </a:extLst>
          </p:cNvPr>
          <p:cNvSpPr/>
          <p:nvPr userDrawn="1"/>
        </p:nvSpPr>
        <p:spPr>
          <a:xfrm>
            <a:off x="5746864" y="1450572"/>
            <a:ext cx="45719" cy="5241172"/>
          </a:xfrm>
          <a:prstGeom prst="rect">
            <a:avLst/>
          </a:prstGeom>
          <a:solidFill>
            <a:srgbClr val="A6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A2CD45-4BBF-407B-A680-70BAEE7095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65" y="6647513"/>
            <a:ext cx="5419380" cy="17084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ko-KR" altLang="en-US"/>
              <a:t>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9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CEE677D-C298-4D2C-B8F2-3E07DDFEB43B}"/>
              </a:ext>
            </a:extLst>
          </p:cNvPr>
          <p:cNvSpPr/>
          <p:nvPr userDrawn="1"/>
        </p:nvSpPr>
        <p:spPr>
          <a:xfrm>
            <a:off x="1005840" y="116378"/>
            <a:ext cx="45719" cy="706582"/>
          </a:xfrm>
          <a:prstGeom prst="rect">
            <a:avLst/>
          </a:prstGeom>
          <a:solidFill>
            <a:srgbClr val="B4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83D05-1DEB-442D-A9FD-64AE433F4DEE}"/>
              </a:ext>
            </a:extLst>
          </p:cNvPr>
          <p:cNvSpPr/>
          <p:nvPr userDrawn="1"/>
        </p:nvSpPr>
        <p:spPr>
          <a:xfrm rot="16200000" flipH="1">
            <a:off x="6086996" y="-4642937"/>
            <a:ext cx="45719" cy="11820701"/>
          </a:xfrm>
          <a:prstGeom prst="rect">
            <a:avLst/>
          </a:prstGeom>
          <a:solidFill>
            <a:srgbClr val="8B8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EF6E8D7A-9524-4A93-95F3-6DA34EB9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04" y="116378"/>
            <a:ext cx="10197295" cy="70658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7319D5A-0671-4164-ACFB-9B185A5E43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7287" y="830862"/>
            <a:ext cx="10196511" cy="34067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/>
              <a:t>부제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29B9CD7-4AB8-4028-BF1A-3188BBB360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6378"/>
            <a:ext cx="1005840" cy="7144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1" i="1"/>
            </a:lvl1pPr>
          </a:lstStyle>
          <a:p>
            <a:pPr lvl="0"/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9512F9-BC99-4D66-886E-E0C9303939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0274" y="1492136"/>
            <a:ext cx="4920077" cy="515537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950E1-B379-43B4-913E-AD1DB3CFCC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492136"/>
            <a:ext cx="5645727" cy="51553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05E40A-C57D-4717-9FFF-9EB10CEFFBC7}"/>
              </a:ext>
            </a:extLst>
          </p:cNvPr>
          <p:cNvSpPr/>
          <p:nvPr userDrawn="1"/>
        </p:nvSpPr>
        <p:spPr>
          <a:xfrm>
            <a:off x="5746864" y="1450572"/>
            <a:ext cx="45719" cy="5241172"/>
          </a:xfrm>
          <a:prstGeom prst="rect">
            <a:avLst/>
          </a:prstGeom>
          <a:solidFill>
            <a:srgbClr val="A6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E9EC252F-88AA-402E-A4B2-92B2E0FF18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65" y="6647513"/>
            <a:ext cx="5419380" cy="17084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ko-KR" altLang="en-US"/>
              <a:t>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97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9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0D99D76-B5CE-40DA-A04A-9E50B769D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398" y="1498601"/>
            <a:ext cx="7863559" cy="329882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/>
              <a:t>게임 시놉시스</a:t>
            </a:r>
            <a:br>
              <a:rPr lang="en-US" altLang="ko-KR" b="1" dirty="0"/>
            </a:br>
            <a:r>
              <a:rPr lang="ko-KR" altLang="en-US" b="1" dirty="0"/>
              <a:t>스토리 기획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D26D5F12-0B40-48FA-9E47-2BF0714E9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하태욱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sz="1800" dirty="0"/>
              <a:t>걸린 시간 </a:t>
            </a:r>
            <a:r>
              <a:rPr lang="en-US" altLang="ko-KR" sz="1800" dirty="0"/>
              <a:t>: 6</a:t>
            </a:r>
            <a:r>
              <a:rPr lang="ko-KR" altLang="en-US" sz="18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3777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A2C851C-5611-400E-9624-EB14C56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스토리텔링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0A379F0-56F2-4FD6-8583-76E3B3326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플롯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6060876-CB03-45CF-8E89-0F1119244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433B1-B07A-4119-8807-8092B0E25C8C}"/>
              </a:ext>
            </a:extLst>
          </p:cNvPr>
          <p:cNvSpPr/>
          <p:nvPr/>
        </p:nvSpPr>
        <p:spPr>
          <a:xfrm>
            <a:off x="2127533" y="3161630"/>
            <a:ext cx="1438183" cy="51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스토리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3C08E3-E146-4BD6-8BF5-A7789516CF14}"/>
              </a:ext>
            </a:extLst>
          </p:cNvPr>
          <p:cNvSpPr/>
          <p:nvPr/>
        </p:nvSpPr>
        <p:spPr>
          <a:xfrm>
            <a:off x="4355828" y="3161630"/>
            <a:ext cx="1438183" cy="514905"/>
          </a:xfrm>
          <a:prstGeom prst="rect">
            <a:avLst/>
          </a:prstGeom>
          <a:solidFill>
            <a:srgbClr val="B4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4F312F-2A29-46D3-97F6-36DB22EF316A}"/>
              </a:ext>
            </a:extLst>
          </p:cNvPr>
          <p:cNvSpPr/>
          <p:nvPr/>
        </p:nvSpPr>
        <p:spPr>
          <a:xfrm>
            <a:off x="4355828" y="2131821"/>
            <a:ext cx="1438183" cy="514905"/>
          </a:xfrm>
          <a:prstGeom prst="rect">
            <a:avLst/>
          </a:prstGeom>
          <a:solidFill>
            <a:srgbClr val="B4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BF88B6-00DF-433C-8498-8274A758C3C1}"/>
              </a:ext>
            </a:extLst>
          </p:cNvPr>
          <p:cNvSpPr/>
          <p:nvPr/>
        </p:nvSpPr>
        <p:spPr>
          <a:xfrm>
            <a:off x="4355828" y="4191439"/>
            <a:ext cx="1438183" cy="514905"/>
          </a:xfrm>
          <a:prstGeom prst="rect">
            <a:avLst/>
          </a:prstGeom>
          <a:solidFill>
            <a:srgbClr val="B4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B69876-966C-44EF-9DB0-A42C153FBBA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565716" y="2389274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0A2816-6366-436C-A637-E61E297F186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565716" y="3419083"/>
            <a:ext cx="7901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2C922A-4F93-474A-919F-C70211C0A6C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565716" y="3419083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DE4629-EE06-4E6B-9A69-351517622EBE}"/>
              </a:ext>
            </a:extLst>
          </p:cNvPr>
          <p:cNvSpPr txBox="1"/>
          <p:nvPr/>
        </p:nvSpPr>
        <p:spPr>
          <a:xfrm>
            <a:off x="4133795" y="1633763"/>
            <a:ext cx="188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캐릭터별 스토리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3400CB-95AE-4998-9C6E-6D88D114BA18}"/>
              </a:ext>
            </a:extLst>
          </p:cNvPr>
          <p:cNvSpPr/>
          <p:nvPr/>
        </p:nvSpPr>
        <p:spPr>
          <a:xfrm>
            <a:off x="6584123" y="3161630"/>
            <a:ext cx="1438183" cy="51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 스토리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F0056A-E853-4B5D-8E54-BF64142284E5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5794011" y="2389274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E8D5D4-7BA5-4B17-8F62-FF7AD8B7BDD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5794011" y="3419083"/>
            <a:ext cx="7901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60C370E-BFD8-49BB-8547-4F0ECAC0DED5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5794011" y="3419083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AC3210-9B67-43C5-AE70-427157CE1325}"/>
              </a:ext>
            </a:extLst>
          </p:cNvPr>
          <p:cNvSpPr/>
          <p:nvPr/>
        </p:nvSpPr>
        <p:spPr>
          <a:xfrm>
            <a:off x="8812418" y="3161630"/>
            <a:ext cx="1438183" cy="51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스토리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814D0C-469C-4A30-ADEC-76B663828146}"/>
              </a:ext>
            </a:extLst>
          </p:cNvPr>
          <p:cNvSpPr txBox="1"/>
          <p:nvPr/>
        </p:nvSpPr>
        <p:spPr>
          <a:xfrm>
            <a:off x="1942459" y="5221248"/>
            <a:ext cx="830708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▶ 메인 스토리는 통일시켜 게임 플레이의 기반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최종목표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r>
              <a:rPr lang="ko-KR" altLang="en-US" b="1" dirty="0">
                <a:solidFill>
                  <a:srgbClr val="0070C0"/>
                </a:solidFill>
              </a:rPr>
              <a:t>을 다짐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▶ 캐릭터별 스토리에 더욱 집중되게 하면서 다른 캐릭터의 스토리를 보기위해</a:t>
            </a:r>
            <a:endParaRPr lang="en-US" altLang="ko-KR" b="1" dirty="0">
              <a:solidFill>
                <a:srgbClr val="0070C0"/>
              </a:solidFill>
            </a:endParaRPr>
          </a:p>
          <a:p>
            <a:pPr indent="288000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수집욕구 자극과 반복플레이를 하게 되는 요소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F4C8786-C25C-4CFB-920E-9D998CA3A2E2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022306" y="3419083"/>
            <a:ext cx="7901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052687C-BCE2-46DB-8BE9-DCB9A8DF0F73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H="1">
            <a:off x="2127533" y="3419083"/>
            <a:ext cx="8123068" cy="12700"/>
          </a:xfrm>
          <a:prstGeom prst="bentConnector5">
            <a:avLst>
              <a:gd name="adj1" fmla="val -2814"/>
              <a:gd name="adj2" fmla="val 12075732"/>
              <a:gd name="adj3" fmla="val 1028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6C2684-6519-4CED-B48A-E9ECA1E3C585}"/>
              </a:ext>
            </a:extLst>
          </p:cNvPr>
          <p:cNvSpPr txBox="1"/>
          <p:nvPr/>
        </p:nvSpPr>
        <p:spPr>
          <a:xfrm>
            <a:off x="10599938" y="4006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반복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08B2FF-A3E5-48FC-BDED-D5DFF1687041}"/>
              </a:ext>
            </a:extLst>
          </p:cNvPr>
          <p:cNvSpPr/>
          <p:nvPr/>
        </p:nvSpPr>
        <p:spPr>
          <a:xfrm>
            <a:off x="2127533" y="2131820"/>
            <a:ext cx="1438183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프롤로그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C079204-6ECA-4559-B303-51D5672A4ECA}"/>
              </a:ext>
            </a:extLst>
          </p:cNvPr>
          <p:cNvCxnSpPr>
            <a:cxnSpLocks/>
            <a:stCxn id="69" idx="2"/>
            <a:endCxn id="11" idx="0"/>
          </p:cNvCxnSpPr>
          <p:nvPr/>
        </p:nvCxnSpPr>
        <p:spPr>
          <a:xfrm>
            <a:off x="2846625" y="2646725"/>
            <a:ext cx="0" cy="51490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7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F1487-EA6A-45D0-BA1D-F1477726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스토리텔링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6515-D343-4F61-A918-4808913A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스테이지 플롯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5B916-198B-4A3D-9EB0-7F64B9F9C9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9.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52D16-E057-40B8-BE24-F52B8F630D75}"/>
              </a:ext>
            </a:extLst>
          </p:cNvPr>
          <p:cNvSpPr/>
          <p:nvPr/>
        </p:nvSpPr>
        <p:spPr>
          <a:xfrm>
            <a:off x="1002435" y="3322468"/>
            <a:ext cx="1438183" cy="51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스테이지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2575FD-0DFB-4371-8DE7-889EBB53B4A5}"/>
              </a:ext>
            </a:extLst>
          </p:cNvPr>
          <p:cNvSpPr/>
          <p:nvPr/>
        </p:nvSpPr>
        <p:spPr>
          <a:xfrm>
            <a:off x="3230730" y="3322468"/>
            <a:ext cx="1438183" cy="514905"/>
          </a:xfrm>
          <a:prstGeom prst="rect">
            <a:avLst/>
          </a:prstGeom>
          <a:solidFill>
            <a:srgbClr val="8B8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스테이지 </a:t>
            </a:r>
            <a:r>
              <a:rPr lang="en-US" altLang="ko-KR" sz="1600" dirty="0">
                <a:solidFill>
                  <a:schemeClr val="tx1"/>
                </a:solidFill>
              </a:rPr>
              <a:t>2-2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D95A40-32F6-4A47-B409-28834EE89E33}"/>
              </a:ext>
            </a:extLst>
          </p:cNvPr>
          <p:cNvSpPr/>
          <p:nvPr/>
        </p:nvSpPr>
        <p:spPr>
          <a:xfrm>
            <a:off x="3230730" y="2292659"/>
            <a:ext cx="1438183" cy="514905"/>
          </a:xfrm>
          <a:prstGeom prst="rect">
            <a:avLst/>
          </a:prstGeom>
          <a:solidFill>
            <a:srgbClr val="8B8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스테이지 </a:t>
            </a:r>
            <a:r>
              <a:rPr lang="en-US" altLang="ko-KR" sz="1600" dirty="0">
                <a:solidFill>
                  <a:schemeClr val="tx1"/>
                </a:solidFill>
              </a:rPr>
              <a:t>2-1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5E319-C6AE-4D38-910E-58A9F1BEAA81}"/>
              </a:ext>
            </a:extLst>
          </p:cNvPr>
          <p:cNvSpPr/>
          <p:nvPr/>
        </p:nvSpPr>
        <p:spPr>
          <a:xfrm>
            <a:off x="3230730" y="4352277"/>
            <a:ext cx="1438183" cy="514905"/>
          </a:xfrm>
          <a:prstGeom prst="rect">
            <a:avLst/>
          </a:prstGeom>
          <a:solidFill>
            <a:srgbClr val="8B8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스테이지 </a:t>
            </a:r>
            <a:r>
              <a:rPr lang="en-US" altLang="ko-KR" sz="1600" dirty="0">
                <a:solidFill>
                  <a:schemeClr val="tx1"/>
                </a:solidFill>
              </a:rPr>
              <a:t>2-3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7CB1C6-174F-4EF5-907F-D08CE97F706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440618" y="2550112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D91E47-F643-4C5F-8723-4C3986E3B1C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40618" y="3579921"/>
            <a:ext cx="7901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5731D5-A929-4CBF-A045-81CE3CEEA32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0618" y="3579921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D0E80-0824-493B-AD2C-CD92C5936F39}"/>
              </a:ext>
            </a:extLst>
          </p:cNvPr>
          <p:cNvSpPr/>
          <p:nvPr/>
        </p:nvSpPr>
        <p:spPr>
          <a:xfrm>
            <a:off x="5459025" y="3322468"/>
            <a:ext cx="1438183" cy="514905"/>
          </a:xfrm>
          <a:prstGeom prst="rect">
            <a:avLst/>
          </a:prstGeom>
          <a:solidFill>
            <a:srgbClr val="A6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스테이지 </a:t>
            </a:r>
            <a:r>
              <a:rPr lang="en-US" altLang="ko-KR" sz="1600" dirty="0">
                <a:solidFill>
                  <a:schemeClr val="tx1"/>
                </a:solidFill>
              </a:rPr>
              <a:t>3-2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46B292-78E8-445B-ADCB-E37ED64E6A4D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4668913" y="2550112"/>
            <a:ext cx="7901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A4C5A4-F2B1-443F-B712-DF2B2E891FD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668913" y="3579921"/>
            <a:ext cx="7901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F8A4F7-D2BC-450D-B1B1-29200B69E58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668913" y="3579921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55C101-2B3F-4BD5-B340-EDEDF727671D}"/>
              </a:ext>
            </a:extLst>
          </p:cNvPr>
          <p:cNvSpPr/>
          <p:nvPr/>
        </p:nvSpPr>
        <p:spPr>
          <a:xfrm>
            <a:off x="5459025" y="2292659"/>
            <a:ext cx="1438183" cy="514905"/>
          </a:xfrm>
          <a:prstGeom prst="rect">
            <a:avLst/>
          </a:prstGeom>
          <a:solidFill>
            <a:srgbClr val="A6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스테이지 </a:t>
            </a:r>
            <a:r>
              <a:rPr lang="en-US" altLang="ko-KR" sz="1600" dirty="0">
                <a:solidFill>
                  <a:schemeClr val="tx1"/>
                </a:solidFill>
              </a:rPr>
              <a:t>3-1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DEFEF0-0901-4330-9209-C829B3EDBFC6}"/>
              </a:ext>
            </a:extLst>
          </p:cNvPr>
          <p:cNvSpPr/>
          <p:nvPr/>
        </p:nvSpPr>
        <p:spPr>
          <a:xfrm>
            <a:off x="7687320" y="2292659"/>
            <a:ext cx="1438183" cy="514905"/>
          </a:xfrm>
          <a:prstGeom prst="rect">
            <a:avLst/>
          </a:prstGeom>
          <a:solidFill>
            <a:srgbClr val="8BB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스테이지 </a:t>
            </a:r>
            <a:r>
              <a:rPr lang="en-US" altLang="ko-KR" sz="1600" dirty="0">
                <a:solidFill>
                  <a:schemeClr val="tx1"/>
                </a:solidFill>
              </a:rPr>
              <a:t>4-1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865AB-84E7-4067-90AA-A25268551207}"/>
              </a:ext>
            </a:extLst>
          </p:cNvPr>
          <p:cNvSpPr/>
          <p:nvPr/>
        </p:nvSpPr>
        <p:spPr>
          <a:xfrm>
            <a:off x="7687320" y="3322468"/>
            <a:ext cx="1438183" cy="514905"/>
          </a:xfrm>
          <a:prstGeom prst="rect">
            <a:avLst/>
          </a:prstGeom>
          <a:solidFill>
            <a:srgbClr val="8BB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스테이지 </a:t>
            </a:r>
            <a:r>
              <a:rPr lang="en-US" altLang="ko-KR" sz="1600" dirty="0">
                <a:solidFill>
                  <a:schemeClr val="tx1"/>
                </a:solidFill>
              </a:rPr>
              <a:t>4-2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6E4178-E555-4F14-BED5-A714D0133BBB}"/>
              </a:ext>
            </a:extLst>
          </p:cNvPr>
          <p:cNvSpPr/>
          <p:nvPr/>
        </p:nvSpPr>
        <p:spPr>
          <a:xfrm>
            <a:off x="7687320" y="4352277"/>
            <a:ext cx="1438183" cy="514905"/>
          </a:xfrm>
          <a:prstGeom prst="rect">
            <a:avLst/>
          </a:prstGeom>
          <a:solidFill>
            <a:srgbClr val="8BB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스테이지 </a:t>
            </a:r>
            <a:r>
              <a:rPr lang="en-US" altLang="ko-KR" sz="1600" dirty="0">
                <a:solidFill>
                  <a:schemeClr val="tx1"/>
                </a:solidFill>
              </a:rPr>
              <a:t>4-3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AE03BA4-8E54-48CA-B256-1FCE13BF367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897208" y="2550111"/>
            <a:ext cx="790112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CBA2E9-0E93-42A9-9672-868D40673BA1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6897208" y="2550112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E7D97DC-C867-41E8-B82F-E64F2161CE7D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6897208" y="3579921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575277-C1CA-437E-8EB6-44BFBE4D00C0}"/>
              </a:ext>
            </a:extLst>
          </p:cNvPr>
          <p:cNvSpPr/>
          <p:nvPr/>
        </p:nvSpPr>
        <p:spPr>
          <a:xfrm>
            <a:off x="9915615" y="3322468"/>
            <a:ext cx="1438183" cy="514905"/>
          </a:xfrm>
          <a:prstGeom prst="rect">
            <a:avLst/>
          </a:prstGeom>
          <a:solidFill>
            <a:srgbClr val="99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스테이지엔딩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76BF32F-72E0-46DB-A80E-F70B66B14E1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9125503" y="3579921"/>
            <a:ext cx="7901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3CE4FBA-6B00-4091-A01F-C268C3AA4F52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9125503" y="2550112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A4DDAEF-4AE6-4433-BF74-81743E7749F4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9125503" y="3579921"/>
            <a:ext cx="790112" cy="102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ADA26F-156E-4CE3-A509-1DC1D9F23022}"/>
              </a:ext>
            </a:extLst>
          </p:cNvPr>
          <p:cNvSpPr/>
          <p:nvPr/>
        </p:nvSpPr>
        <p:spPr>
          <a:xfrm>
            <a:off x="5459025" y="4352277"/>
            <a:ext cx="1438183" cy="514905"/>
          </a:xfrm>
          <a:prstGeom prst="rect">
            <a:avLst/>
          </a:prstGeom>
          <a:solidFill>
            <a:srgbClr val="99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배드</a:t>
            </a:r>
            <a:r>
              <a:rPr lang="ko-KR" altLang="en-US" sz="1600" dirty="0">
                <a:solidFill>
                  <a:schemeClr val="tx1"/>
                </a:solidFill>
              </a:rPr>
              <a:t> 엔딩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F4E6777-DB96-428D-90CF-75E484166686}"/>
              </a:ext>
            </a:extLst>
          </p:cNvPr>
          <p:cNvCxnSpPr>
            <a:cxnSpLocks/>
            <a:stCxn id="12" idx="2"/>
            <a:endCxn id="53" idx="0"/>
          </p:cNvCxnSpPr>
          <p:nvPr/>
        </p:nvCxnSpPr>
        <p:spPr>
          <a:xfrm>
            <a:off x="6178117" y="3837373"/>
            <a:ext cx="0" cy="51490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0219B0-DEFC-4212-97C6-6B1FF5D3A176}"/>
              </a:ext>
            </a:extLst>
          </p:cNvPr>
          <p:cNvSpPr txBox="1"/>
          <p:nvPr/>
        </p:nvSpPr>
        <p:spPr>
          <a:xfrm>
            <a:off x="726582" y="5510619"/>
            <a:ext cx="107388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메인 스토리 별로 스테이지 플롯이 적용되며</a:t>
            </a:r>
            <a:r>
              <a:rPr lang="en-US" altLang="ko-KR" dirty="0"/>
              <a:t>, </a:t>
            </a:r>
            <a:r>
              <a:rPr lang="ko-KR" altLang="en-US" dirty="0"/>
              <a:t>스테이지 안에는 중간 세이브가 가능한 지점이 존재함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▶ 스테이지의 병렬구조를 통해서 유저가 스스로 스토리를 선택하고 개입한다는 느낌을 주도록 함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0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47ECB9-0BA6-4126-925E-EA2321B3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7314"/>
            <a:ext cx="12192000" cy="16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1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917A38F3-01A9-445F-8833-2A70F2AD4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06430"/>
              </p:ext>
            </p:extLst>
          </p:nvPr>
        </p:nvGraphicFramePr>
        <p:xfrm>
          <a:off x="1005841" y="1493606"/>
          <a:ext cx="10347958" cy="335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52">
                  <a:extLst>
                    <a:ext uri="{9D8B030D-6E8A-4147-A177-3AD203B41FA5}">
                      <a16:colId xmlns:a16="http://schemas.microsoft.com/office/drawing/2014/main" val="1310150827"/>
                    </a:ext>
                  </a:extLst>
                </a:gridCol>
                <a:gridCol w="8781006">
                  <a:extLst>
                    <a:ext uri="{9D8B030D-6E8A-4147-A177-3AD203B41FA5}">
                      <a16:colId xmlns:a16="http://schemas.microsoft.com/office/drawing/2014/main" val="170184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선형적구조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일직선적인 이야기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플레이어는 반드시 한 길로만 따라 가야하고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플레이어의 의사는 반영되지 않는다</a:t>
                      </a:r>
                      <a:endParaRPr lang="en-US" altLang="ko-KR" sz="1400" b="1" dirty="0">
                        <a:solidFill>
                          <a:srgbClr val="00B05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리소스가 절약된다는 점에서 개발비용이 적게 듦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제작자 원래의 의도를 전달하는 데 가장 효과적이다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89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분기적구조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계속해서 선택지를 넣음</a:t>
                      </a:r>
                      <a:r>
                        <a:rPr lang="ko-KR" altLang="en-US" sz="1400" dirty="0"/>
                        <a:t>으로써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이야기의 다양성</a:t>
                      </a:r>
                      <a:r>
                        <a:rPr lang="ko-KR" altLang="en-US" sz="1400" dirty="0"/>
                        <a:t>이 굉장히 커진다</a:t>
                      </a:r>
                      <a:endParaRPr lang="en-US" altLang="ko-KR" sz="14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엄청난 리소스가 소모되기 때문에 최근의 게임에서는 사용하지 않는 구조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연애 시뮬레이션 게임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98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병렬구조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메인 스토리는 존재하지만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이 스토리까지 도달하는 데의 과정은 유저에게 자유도를 부여하는 구조</a:t>
                      </a:r>
                      <a:endParaRPr lang="en-US" altLang="ko-KR" sz="1400" b="1" dirty="0">
                        <a:solidFill>
                          <a:srgbClr val="00B05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매번 플레이어에게 </a:t>
                      </a:r>
                      <a:r>
                        <a:rPr lang="ko-KR" altLang="en-US" sz="1400" dirty="0" err="1"/>
                        <a:t>의미있는</a:t>
                      </a:r>
                      <a:r>
                        <a:rPr lang="ko-KR" altLang="en-US" sz="1400" dirty="0"/>
                        <a:t> 선택권을 주고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이야기에 깊이 빠져들 수 있도록 함</a:t>
                      </a:r>
                      <a:endParaRPr lang="en-US" altLang="ko-KR" sz="14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다른 부분을 보기 위해서는 게임을 다시 한번 플레이 해야 한다는 단점이 있음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또한 스토리 줄기는 하나지만 선택지가 존재해야 하기 때문에 리소스가 선형적 구조에 비해서 많이 듦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각 선택지가 의미 없는 것처럼 느껴질 경우에는 단조로움과 불쾌함을 느낄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35456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ED19D647-AB42-4495-929E-99A86CB8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B47BF-2C62-42CD-9ABE-1DE3413F1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스토리의 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AA864-0DE1-4D81-9600-B84AF681E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881C3D-3F9A-458F-967D-620D6B9B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62" y="4975982"/>
            <a:ext cx="681381" cy="1213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00A953-393B-4D20-851C-B491D4D8D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08" y="4975982"/>
            <a:ext cx="2276383" cy="1422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E8A2C1-FFB1-4764-87D6-9CBD3212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658570" y="4447005"/>
            <a:ext cx="804803" cy="2480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E2ED75-7617-4804-B297-0880330D967A}"/>
              </a:ext>
            </a:extLst>
          </p:cNvPr>
          <p:cNvSpPr txBox="1"/>
          <p:nvPr/>
        </p:nvSpPr>
        <p:spPr>
          <a:xfrm>
            <a:off x="1916259" y="640306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선형적구조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7BD65-50B7-47C1-AAD3-F9E10CF6D38B}"/>
              </a:ext>
            </a:extLst>
          </p:cNvPr>
          <p:cNvSpPr txBox="1"/>
          <p:nvPr/>
        </p:nvSpPr>
        <p:spPr>
          <a:xfrm>
            <a:off x="5490705" y="6403068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분기적구조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FFE58-A342-4380-BA5B-173E7150DF96}"/>
              </a:ext>
            </a:extLst>
          </p:cNvPr>
          <p:cNvSpPr txBox="1"/>
          <p:nvPr/>
        </p:nvSpPr>
        <p:spPr>
          <a:xfrm>
            <a:off x="9558269" y="64030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병렬구조</a:t>
            </a:r>
          </a:p>
        </p:txBody>
      </p:sp>
    </p:spTree>
    <p:extLst>
      <p:ext uri="{BB962C8B-B14F-4D97-AF65-F5344CB8AC3E}">
        <p14:creationId xmlns:p14="http://schemas.microsoft.com/office/powerpoint/2010/main" val="35744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9D647-AB42-4495-929E-99A86CB8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플랫폼에 따른 스토리텔링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B47BF-2C62-42CD-9ABE-1DE3413F1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의 스토리텔링 </a:t>
            </a:r>
            <a:r>
              <a:rPr lang="en-US" altLang="ko-KR" dirty="0"/>
              <a:t>– </a:t>
            </a:r>
            <a:r>
              <a:rPr lang="ko-KR" altLang="en-US" dirty="0"/>
              <a:t>블레이드</a:t>
            </a:r>
            <a:r>
              <a:rPr lang="en-US" altLang="ko-KR" dirty="0"/>
              <a:t>&amp;</a:t>
            </a:r>
            <a:r>
              <a:rPr lang="ko-KR" altLang="en-US" dirty="0"/>
              <a:t>소울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AA864-0DE1-4D81-9600-B84AF681E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750FB418-1EB2-4FA1-B26A-43CBBD3F8F1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1" b="8897"/>
          <a:stretch/>
        </p:blipFill>
        <p:spPr>
          <a:xfrm>
            <a:off x="450274" y="1492136"/>
            <a:ext cx="4920077" cy="2473035"/>
          </a:xfrm>
          <a:ln>
            <a:solidFill>
              <a:schemeClr val="tx1"/>
            </a:solidFill>
          </a:ln>
        </p:spPr>
      </p:pic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id="{84A2307A-C14E-4DA2-8CBC-6ABB95FFA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/>
          <a:stretch/>
        </p:blipFill>
        <p:spPr>
          <a:xfrm>
            <a:off x="450274" y="4174479"/>
            <a:ext cx="4920075" cy="2473034"/>
          </a:xfrm>
          <a:ln>
            <a:solidFill>
              <a:schemeClr val="tx1"/>
            </a:solidFill>
          </a:ln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3A91C65-AFCE-4302-9813-A4A0E39CC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프롤로그에서 복수라는 최종 목표를 확실하게 전달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대화를 제대로 읽지 않더라도 </a:t>
            </a:r>
            <a:r>
              <a:rPr lang="ko-KR" altLang="en-US" sz="1600" b="1" dirty="0" err="1">
                <a:solidFill>
                  <a:srgbClr val="00B050"/>
                </a:solidFill>
              </a:rPr>
              <a:t>컷신만</a:t>
            </a:r>
            <a:r>
              <a:rPr lang="ko-KR" altLang="en-US" sz="1600" b="1" dirty="0">
                <a:solidFill>
                  <a:srgbClr val="00B050"/>
                </a:solidFill>
              </a:rPr>
              <a:t> 제대로 본다면</a:t>
            </a:r>
            <a:r>
              <a:rPr lang="ko-KR" altLang="en-US" sz="1600" dirty="0"/>
              <a:t> 큰 줄기의 </a:t>
            </a:r>
            <a:r>
              <a:rPr lang="ko-KR" altLang="en-US" sz="1600" b="1" dirty="0">
                <a:solidFill>
                  <a:srgbClr val="00B050"/>
                </a:solidFill>
              </a:rPr>
              <a:t>스토리는 이해가능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대화를 </a:t>
            </a:r>
            <a:r>
              <a:rPr lang="ko-KR" altLang="en-US" sz="1600" dirty="0" err="1"/>
              <a:t>스킵하는</a:t>
            </a:r>
            <a:r>
              <a:rPr lang="ko-KR" altLang="en-US" sz="1600" dirty="0"/>
              <a:t> 유저 다수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0070C0"/>
                </a:solidFill>
              </a:rPr>
              <a:t>▶ 대화는 </a:t>
            </a:r>
            <a:r>
              <a:rPr lang="ko-KR" altLang="en-US" sz="1600" b="1" dirty="0" err="1">
                <a:solidFill>
                  <a:srgbClr val="0070C0"/>
                </a:solidFill>
              </a:rPr>
              <a:t>스킵해도</a:t>
            </a:r>
            <a:r>
              <a:rPr lang="ko-KR" altLang="en-US" sz="1600" b="1" dirty="0">
                <a:solidFill>
                  <a:srgbClr val="0070C0"/>
                </a:solidFill>
              </a:rPr>
              <a:t> 영상은 보는 유저가 많다 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dirty="0">
                <a:solidFill>
                  <a:srgbClr val="0070C0"/>
                </a:solidFill>
              </a:rPr>
              <a:t>진행목표이해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스토리는 무협</a:t>
            </a:r>
            <a:r>
              <a:rPr lang="en-US" altLang="ko-KR" sz="1600" dirty="0"/>
              <a:t>, </a:t>
            </a:r>
            <a:r>
              <a:rPr lang="ko-KR" altLang="en-US" sz="1600" dirty="0"/>
              <a:t>하지만 설정은 </a:t>
            </a:r>
            <a:r>
              <a:rPr lang="ko-KR" altLang="en-US" sz="1600" dirty="0" err="1"/>
              <a:t>퓨전판타지로</a:t>
            </a:r>
            <a:r>
              <a:rPr lang="ko-KR" altLang="en-US" sz="1600" dirty="0"/>
              <a:t> 해서 무협층을 타겟으로 잡되</a:t>
            </a:r>
            <a:r>
              <a:rPr lang="en-US" altLang="ko-KR" sz="1600" dirty="0"/>
              <a:t>, </a:t>
            </a:r>
            <a:r>
              <a:rPr lang="ko-KR" altLang="en-US" sz="1600" dirty="0"/>
              <a:t>설정을 통해서 다양한 종족과 기술들이 세계관에 스며들 수 있도록 함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0070C0"/>
                </a:solidFill>
              </a:rPr>
              <a:t>▶ 타겟 유저층의 폭을 넓히고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세계관을 </a:t>
            </a:r>
            <a:r>
              <a:rPr lang="ko-KR" altLang="en-US" sz="1600" b="1" dirty="0" err="1">
                <a:solidFill>
                  <a:srgbClr val="0070C0"/>
                </a:solidFill>
              </a:rPr>
              <a:t>확장시킴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분기적</a:t>
            </a:r>
            <a:r>
              <a:rPr lang="ko-KR" altLang="en-US" sz="1600" dirty="0"/>
              <a:t> 구조로 스토리를 짜려고 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여러 문제로 </a:t>
            </a:r>
            <a:r>
              <a:rPr lang="ko-KR" altLang="en-US" sz="1600" b="1" dirty="0">
                <a:solidFill>
                  <a:srgbClr val="00B050"/>
                </a:solidFill>
              </a:rPr>
              <a:t>선형적인 구조</a:t>
            </a:r>
            <a:r>
              <a:rPr lang="ko-KR" altLang="en-US" sz="1600" dirty="0"/>
              <a:t>를 갖춘 스토리로 완성됨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0070C0"/>
                </a:solidFill>
              </a:rPr>
              <a:t>▶ 많은 비용이 소모되며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수많은 유저의 다양성을 반영하기 어려우므로 게임을 즐기는 기반을 마련하는 것에 집중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8E38FC4-57F9-4D84-AAAC-45F936158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앱 </a:t>
            </a:r>
            <a:r>
              <a:rPr lang="ko-KR" altLang="en-US" dirty="0" err="1"/>
              <a:t>에이프</a:t>
            </a:r>
            <a:r>
              <a:rPr lang="en-US" altLang="ko-KR" dirty="0"/>
              <a:t>, </a:t>
            </a:r>
            <a:r>
              <a:rPr lang="ko-KR" altLang="en-US" dirty="0" err="1"/>
              <a:t>블소</a:t>
            </a:r>
            <a:r>
              <a:rPr lang="en-US" altLang="ko-KR" dirty="0"/>
              <a:t>M </a:t>
            </a:r>
            <a:r>
              <a:rPr lang="ko-KR" altLang="en-US" dirty="0" err="1"/>
              <a:t>연령성별비</a:t>
            </a:r>
            <a:r>
              <a:rPr lang="ko-KR" altLang="en-US" dirty="0"/>
              <a:t> </a:t>
            </a:r>
            <a:r>
              <a:rPr lang="en-US" altLang="ko-KR" dirty="0"/>
              <a:t>2018.12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13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8085A-97F2-4AA1-BB66-044DB8AA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플랫폼에 따른 스토리텔링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E94C4-AF9A-47AB-B1CB-FD57DD22F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모바일의 스토리텔링 </a:t>
            </a:r>
            <a:r>
              <a:rPr lang="en-US" altLang="ko-KR" dirty="0"/>
              <a:t>– </a:t>
            </a:r>
            <a:r>
              <a:rPr lang="ko-KR" altLang="en-US" dirty="0" err="1"/>
              <a:t>페이트</a:t>
            </a:r>
            <a:r>
              <a:rPr lang="en-US" altLang="ko-KR" dirty="0"/>
              <a:t> </a:t>
            </a:r>
            <a:r>
              <a:rPr lang="ko-KR" altLang="en-US" dirty="0"/>
              <a:t>그랜드 오더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E1094-151E-4396-8327-7A58A2A33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99AA5D29-406A-4091-9B39-E0394C87A5B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28" b="9612"/>
          <a:stretch/>
        </p:blipFill>
        <p:spPr>
          <a:xfrm>
            <a:off x="450274" y="1492136"/>
            <a:ext cx="4920077" cy="2473035"/>
          </a:xfrm>
        </p:spPr>
      </p:pic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E53CB654-892E-4FE9-95F2-AF46B2F828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2" b="5706"/>
          <a:stretch/>
        </p:blipFill>
        <p:spPr>
          <a:xfrm>
            <a:off x="450274" y="4174479"/>
            <a:ext cx="4920075" cy="2473034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39CAA5-DCCF-4363-AA0D-33E2406DD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600" dirty="0"/>
              <a:t>프롤로그에서 세계를 구해야 하는 최종 목표 전달</a:t>
            </a:r>
            <a:endParaRPr lang="en-US" altLang="ko-KR" sz="1600" dirty="0"/>
          </a:p>
          <a:p>
            <a:r>
              <a:rPr lang="ko-KR" altLang="en-US" sz="1600" dirty="0" err="1"/>
              <a:t>컷신은</a:t>
            </a:r>
            <a:r>
              <a:rPr lang="ko-KR" altLang="en-US" sz="1600" dirty="0"/>
              <a:t> 중요장면에서만 사용 </a:t>
            </a:r>
            <a:r>
              <a:rPr lang="en-US" altLang="ko-KR" sz="1600" dirty="0"/>
              <a:t>(</a:t>
            </a:r>
            <a:r>
              <a:rPr lang="ko-KR" altLang="en-US" sz="1600" b="1" dirty="0">
                <a:solidFill>
                  <a:srgbClr val="00B050"/>
                </a:solidFill>
              </a:rPr>
              <a:t>텍스트로 대부분 전달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간편한 업데이트를 통한 리얼타임 스토리 </a:t>
            </a:r>
            <a:r>
              <a:rPr lang="en-US" altLang="ko-KR" sz="1600" dirty="0"/>
              <a:t>(</a:t>
            </a:r>
            <a:r>
              <a:rPr lang="ko-KR" altLang="en-US" sz="1600" b="1" dirty="0">
                <a:solidFill>
                  <a:srgbClr val="00B050"/>
                </a:solidFill>
              </a:rPr>
              <a:t>선형적 구조</a:t>
            </a:r>
            <a:r>
              <a:rPr lang="en-US" altLang="ko-KR" sz="1600" dirty="0"/>
              <a:t>)</a:t>
            </a:r>
          </a:p>
          <a:p>
            <a:r>
              <a:rPr lang="ko-KR" altLang="en-US" sz="1600" b="1" dirty="0">
                <a:solidFill>
                  <a:srgbClr val="00B050"/>
                </a:solidFill>
              </a:rPr>
              <a:t>스토리와 전투를 적절하게 분배</a:t>
            </a:r>
            <a:r>
              <a:rPr lang="ko-KR" altLang="en-US" sz="1600" dirty="0"/>
              <a:t>해야 함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0070C0"/>
                </a:solidFill>
              </a:rPr>
              <a:t>▶ 전투의 당위성을 설명하고 몰입도를 상승시킴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ko-KR" altLang="en-US" sz="1600" b="1" dirty="0">
                <a:solidFill>
                  <a:srgbClr val="00B050"/>
                </a:solidFill>
              </a:rPr>
              <a:t>모든 캐릭터가 스토리에서 활약</a:t>
            </a:r>
            <a:r>
              <a:rPr lang="ko-KR" altLang="en-US" sz="1600" dirty="0"/>
              <a:t>하는 공평함</a:t>
            </a:r>
            <a:endParaRPr lang="en-US" altLang="ko-KR" sz="1600" dirty="0"/>
          </a:p>
          <a:p>
            <a:r>
              <a:rPr lang="ko-KR" altLang="en-US" sz="1600" dirty="0"/>
              <a:t>이벤트를 통해서 다양한 캐릭터의 스토리 전달</a:t>
            </a:r>
            <a:endParaRPr lang="en-US" altLang="ko-KR" sz="1600" dirty="0"/>
          </a:p>
          <a:p>
            <a:r>
              <a:rPr lang="ko-KR" altLang="en-US" sz="1600" b="1" dirty="0">
                <a:solidFill>
                  <a:srgbClr val="00B050"/>
                </a:solidFill>
              </a:rPr>
              <a:t>각 캐릭터가 활약할 수 있는 콘텐츠가 반드시 존재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0070C0"/>
                </a:solidFill>
              </a:rPr>
              <a:t>▶ 유저는 자신이 좋아하는 캐릭터가 활약하는 것에 재미를 느끼고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버려지는 캐릭터가 없으므로 모든 캐릭터를 키우게 되는 수집욕을 자극할 수 있음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D9CA3E-BD4A-4AB6-8AA9-4E11E668F0C9}"/>
              </a:ext>
            </a:extLst>
          </p:cNvPr>
          <p:cNvSpPr/>
          <p:nvPr/>
        </p:nvSpPr>
        <p:spPr>
          <a:xfrm>
            <a:off x="2503503" y="5383620"/>
            <a:ext cx="967666" cy="289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0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BC623-66AB-4A0C-B076-AA066DCA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플랫폼에 따른 스토리텔링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EEBF8-496A-4B22-99E8-854AC2820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모바일의 차이점과 공통점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06334-3D35-45BF-BA40-17523C961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8A5944F-9095-4800-91AF-68D2214B9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04976"/>
              </p:ext>
            </p:extLst>
          </p:nvPr>
        </p:nvGraphicFramePr>
        <p:xfrm>
          <a:off x="1005056" y="2512955"/>
          <a:ext cx="10197294" cy="28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98">
                  <a:extLst>
                    <a:ext uri="{9D8B030D-6E8A-4147-A177-3AD203B41FA5}">
                      <a16:colId xmlns:a16="http://schemas.microsoft.com/office/drawing/2014/main" val="467586040"/>
                    </a:ext>
                  </a:extLst>
                </a:gridCol>
                <a:gridCol w="3399098">
                  <a:extLst>
                    <a:ext uri="{9D8B030D-6E8A-4147-A177-3AD203B41FA5}">
                      <a16:colId xmlns:a16="http://schemas.microsoft.com/office/drawing/2014/main" val="282674955"/>
                    </a:ext>
                  </a:extLst>
                </a:gridCol>
                <a:gridCol w="3399098">
                  <a:extLst>
                    <a:ext uri="{9D8B030D-6E8A-4147-A177-3AD203B41FA5}">
                      <a16:colId xmlns:a16="http://schemas.microsoft.com/office/drawing/2014/main" val="102402338"/>
                    </a:ext>
                  </a:extLst>
                </a:gridCol>
              </a:tblGrid>
              <a:tr h="2302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PC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모바일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802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주요 전달방식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/>
                        <a:t>컷신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00B050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16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게임목표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00B050"/>
                          </a:solidFill>
                        </a:rPr>
                        <a:t>시작시에 목표를 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834229"/>
                  </a:ext>
                </a:extLst>
              </a:tr>
              <a:tr h="2897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스토리의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선형적인 구조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유저의 스토리 개입요소가 거의 없음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538851"/>
                  </a:ext>
                </a:extLst>
              </a:tr>
              <a:tr h="285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스토리의 비중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00B050"/>
                          </a:solidFill>
                        </a:rPr>
                        <a:t>게임을 즐기는 기반을 마련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게임의 주요 콘텐츠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910737"/>
                  </a:ext>
                </a:extLst>
              </a:tr>
              <a:tr h="124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타겟 연령대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스토리가 중요 요소일 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/>
                        <a:t>성인층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</a:rPr>
                        <a:t>10, 20</a:t>
                      </a:r>
                      <a:r>
                        <a:rPr lang="ko-KR" altLang="en-US" sz="1600" b="1" dirty="0">
                          <a:solidFill>
                            <a:srgbClr val="00B050"/>
                          </a:solidFill>
                        </a:rPr>
                        <a:t>대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성인 콘텐츠 제한적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2455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2A757E-C1D7-4B5E-904F-D35B12AB9F6A}"/>
              </a:ext>
            </a:extLst>
          </p:cNvPr>
          <p:cNvSpPr txBox="1"/>
          <p:nvPr/>
        </p:nvSpPr>
        <p:spPr>
          <a:xfrm>
            <a:off x="3837208" y="2108111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 게임에 적용할 요소를 강조해서 표시함</a:t>
            </a:r>
          </a:p>
        </p:txBody>
      </p:sp>
    </p:spTree>
    <p:extLst>
      <p:ext uri="{BB962C8B-B14F-4D97-AF65-F5344CB8AC3E}">
        <p14:creationId xmlns:p14="http://schemas.microsoft.com/office/powerpoint/2010/main" val="37768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7CAF-B477-4FF1-83BD-60A62EBC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6A171-913C-4081-B96E-C4BED8276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각 요소 적용에 따른 고려사항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2BB34-CC20-46B9-9AB3-4CD801C66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7B872022-7CA6-431C-BED6-DBC166C4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25952"/>
              </p:ext>
            </p:extLst>
          </p:nvPr>
        </p:nvGraphicFramePr>
        <p:xfrm>
          <a:off x="1005056" y="2175603"/>
          <a:ext cx="10197294" cy="35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98">
                  <a:extLst>
                    <a:ext uri="{9D8B030D-6E8A-4147-A177-3AD203B41FA5}">
                      <a16:colId xmlns:a16="http://schemas.microsoft.com/office/drawing/2014/main" val="467586040"/>
                    </a:ext>
                  </a:extLst>
                </a:gridCol>
                <a:gridCol w="6798196">
                  <a:extLst>
                    <a:ext uri="{9D8B030D-6E8A-4147-A177-3AD203B41FA5}">
                      <a16:colId xmlns:a16="http://schemas.microsoft.com/office/drawing/2014/main" val="282674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고려사항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802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주요 전달방식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텍스트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적은 소모비용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쉬운 수정가능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16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게임목표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시작시에 목표를 제공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게임배경을 이해하고 몰입할 수 있도록 하는 장치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834229"/>
                  </a:ext>
                </a:extLst>
              </a:tr>
              <a:tr h="2897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스토리의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병렬구조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스테이지 안에서 다음 스테이지를 선택하는 분기점 구성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액션 게임에서 캐릭터를 바꿔가며 반복플레이를 하게 되는 중요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538851"/>
                  </a:ext>
                </a:extLst>
              </a:tr>
              <a:tr h="6657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스토리의 비중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게임자체를 즐기는 기반을 마련</a:t>
                      </a:r>
                      <a:endParaRPr lang="en-US" altLang="ko-KR" sz="16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반복 플레이의 당위성</a:t>
                      </a:r>
                      <a:r>
                        <a:rPr lang="ko-KR" altLang="en-US" sz="1600" dirty="0"/>
                        <a:t>과 각 캐릭터의 캐릭터성을 강조해 애정도를 높임</a:t>
                      </a:r>
                      <a:r>
                        <a:rPr lang="en-US" altLang="ko-KR" sz="1600" dirty="0"/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910737"/>
                  </a:ext>
                </a:extLst>
              </a:tr>
              <a:tr h="6657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타겟 </a:t>
                      </a:r>
                      <a:r>
                        <a:rPr lang="ko-KR" altLang="en-US" sz="1600" b="1" dirty="0" err="1"/>
                        <a:t>유저층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10, 20</a:t>
                      </a:r>
                      <a:r>
                        <a:rPr lang="ko-KR" altLang="en-US" sz="1600" dirty="0"/>
                        <a:t>대의 액션 게임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캐릭터 게임 선호 층</a:t>
                      </a:r>
                      <a:endParaRPr lang="en-US" altLang="ko-KR" sz="16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조작의 중요성과 캐릭터별 스토리 강조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24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9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F8F3F18-5011-4D2A-BDC7-C4F0EF84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스토리텔링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729A77F-014D-477E-94B2-9C97A10D9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20CD1F1-009E-4F87-BDA1-B4B940A6A6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87FEF7CE-B300-489C-9618-EFE58506FE3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 b="8130"/>
          <a:stretch>
            <a:fillRect/>
          </a:stretch>
        </p:blipFill>
        <p:spPr/>
      </p:pic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C0B1135C-B19A-4A22-A4EB-A93FC9B67A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9" b="28393"/>
          <a:stretch/>
        </p:blipFill>
        <p:spPr>
          <a:xfrm>
            <a:off x="450274" y="4174479"/>
            <a:ext cx="4920075" cy="2473034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83C7247-48BB-41CC-A5C1-6EC49FF215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평화롭던 일상에서 갑자기 등장한</a:t>
            </a:r>
            <a:r>
              <a:rPr lang="en-US" altLang="ko-KR" dirty="0"/>
              <a:t> </a:t>
            </a:r>
            <a:r>
              <a:rPr lang="ko-KR" altLang="en-US" dirty="0"/>
              <a:t>정체모를 괴물들 인류는 괴물들을 처리하기 위해서 힘을 모았고</a:t>
            </a:r>
            <a:r>
              <a:rPr lang="en-US" altLang="ko-KR" dirty="0"/>
              <a:t>, </a:t>
            </a:r>
            <a:r>
              <a:rPr lang="ko-KR" altLang="en-US" dirty="0"/>
              <a:t>세계에는 영웅이 탄생했다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괴물들은 끊임없이 나타났고</a:t>
            </a:r>
            <a:r>
              <a:rPr lang="en-US" altLang="ko-KR" dirty="0"/>
              <a:t>, </a:t>
            </a:r>
            <a:r>
              <a:rPr lang="ko-KR" altLang="en-US" dirty="0"/>
              <a:t>영웅은 괴물이 나타나는</a:t>
            </a:r>
            <a:r>
              <a:rPr lang="en-US" altLang="ko-KR" dirty="0"/>
              <a:t> </a:t>
            </a:r>
            <a:r>
              <a:rPr lang="ko-KR" altLang="en-US" dirty="0"/>
              <a:t>원인 그 자체를 없애야 한다고 생각했다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괴물들은 차원을 넘어 다른 세계에서 왔다는 것을 알게 되었고</a:t>
            </a:r>
            <a:r>
              <a:rPr lang="en-US" altLang="ko-KR" dirty="0"/>
              <a:t>, </a:t>
            </a:r>
            <a:r>
              <a:rPr lang="ko-KR" altLang="en-US" dirty="0"/>
              <a:t>이 괴물들을 보낸 것이 마왕이라는 존재라는 것도 알게 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마왕이 있는 곳은 차원의 틈새에 존재하는 마왕의 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영웅은 마왕을 쓰러뜨리기 위해 차원의 틈새로 뛰어들었다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28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A30B-1235-4DDE-814E-2943AD43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스토리텔링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E5226-7723-4D84-9FB9-78B216DBB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선택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47F171-9874-4CD6-BA41-544B6449F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F9F07-0CA7-40C4-9E75-FA1957BF098D}"/>
              </a:ext>
            </a:extLst>
          </p:cNvPr>
          <p:cNvSpPr txBox="1"/>
          <p:nvPr/>
        </p:nvSpPr>
        <p:spPr>
          <a:xfrm>
            <a:off x="896499" y="5865726"/>
            <a:ext cx="1039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▶ 유저가 자신이 선호하는 캐릭터를 고를 수 있도록 시놉시스 이후 프롤로그 진입전에 캐릭터 선택</a:t>
            </a: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95207065-78AD-4573-9885-FF04BF414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86375"/>
              </p:ext>
            </p:extLst>
          </p:nvPr>
        </p:nvGraphicFramePr>
        <p:xfrm>
          <a:off x="2531604" y="1492136"/>
          <a:ext cx="7128792" cy="400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r:id="rId3" imgW="9142560" imgH="5142600" progId="">
                  <p:embed/>
                </p:oleObj>
              </mc:Choice>
              <mc:Fallback>
                <p:oleObj r:id="rId3" imgW="9142560" imgH="5142600" progId="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582FB92F-F1AD-4F9D-8489-C65B04E5A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1604" y="1492136"/>
                        <a:ext cx="7128792" cy="4009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08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5940-E401-4CC8-88F3-0F585523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스토리텔링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01851-787C-4B87-A786-C5F7A3B8C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E79D52-23B0-475C-897F-7600C91DC1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endParaRPr lang="ko-KR" altLang="en-US" dirty="0"/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EF52E779-C687-486E-B840-AEF19164E6E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3" b="15723"/>
          <a:stretch>
            <a:fillRect/>
          </a:stretch>
        </p:blipFill>
        <p:spPr/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8F72D29-12D7-445B-832C-23565107A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ko-KR" altLang="en-US" b="1" dirty="0"/>
              <a:t>전 캐릭터 공통</a:t>
            </a:r>
            <a:endParaRPr lang="en-US" altLang="ko-KR" b="1" dirty="0"/>
          </a:p>
          <a:p>
            <a:r>
              <a:rPr lang="ko-KR" altLang="en-US" dirty="0" err="1"/>
              <a:t>마왕성</a:t>
            </a:r>
            <a:r>
              <a:rPr lang="ko-KR" altLang="en-US" dirty="0"/>
              <a:t> 앞에 선 캐릭터</a:t>
            </a:r>
            <a:endParaRPr lang="en-US" altLang="ko-KR" dirty="0"/>
          </a:p>
          <a:p>
            <a:r>
              <a:rPr lang="ko-KR" altLang="en-US" dirty="0"/>
              <a:t>성 안에서 한 인물이 </a:t>
            </a:r>
            <a:r>
              <a:rPr lang="ko-KR" altLang="en-US" dirty="0" err="1"/>
              <a:t>걸어나온다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저도 마왕을 쓰러뜨리러 온 용사입니다</a:t>
            </a:r>
            <a:r>
              <a:rPr lang="en-US" altLang="ko-KR" dirty="0"/>
              <a:t>. </a:t>
            </a:r>
            <a:r>
              <a:rPr lang="ko-KR" altLang="en-US" dirty="0"/>
              <a:t>당신과는 다른 </a:t>
            </a:r>
            <a:r>
              <a:rPr lang="ko-KR" altLang="en-US" dirty="0" err="1"/>
              <a:t>세계에서요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플레이어처럼 다른 세계에서 온 사람들이 많다고 알려주며</a:t>
            </a:r>
            <a:r>
              <a:rPr lang="en-US" altLang="ko-KR" dirty="0"/>
              <a:t>, </a:t>
            </a:r>
            <a:r>
              <a:rPr lang="ko-KR" altLang="en-US" dirty="0"/>
              <a:t>자신은 여기서는 너무 약해서 정보를 알려주고 물자를 보급하는 역할을 하기로 했다</a:t>
            </a:r>
            <a:endParaRPr lang="en-US" altLang="ko-KR" dirty="0"/>
          </a:p>
          <a:p>
            <a:r>
              <a:rPr lang="ko-KR" altLang="en-US" b="1" dirty="0"/>
              <a:t>기본적인 조작방법과 상점 이용법 등을 알려줌</a:t>
            </a:r>
            <a:endParaRPr lang="en-US" altLang="ko-KR" b="1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22227AC-5F45-4E2D-BE8D-1CE04697A6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6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735</Words>
  <Application>Microsoft Office PowerPoint</Application>
  <PresentationFormat>와이드스크린</PresentationFormat>
  <Paragraphs>137</Paragraphs>
  <Slides>12</Slides>
  <Notes>0</Notes>
  <HiddenSlides>1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게임 시놉시스 스토리 기획</vt:lpstr>
      <vt:lpstr>개요</vt:lpstr>
      <vt:lpstr>플랫폼에 따른 스토리텔링</vt:lpstr>
      <vt:lpstr>플랫폼에 따른 스토리텔링</vt:lpstr>
      <vt:lpstr>플랫폼에 따른 스토리텔링</vt:lpstr>
      <vt:lpstr>개요</vt:lpstr>
      <vt:lpstr>스토리텔링</vt:lpstr>
      <vt:lpstr>스토리텔링</vt:lpstr>
      <vt:lpstr>스토리텔링</vt:lpstr>
      <vt:lpstr>스토리텔링</vt:lpstr>
      <vt:lpstr>스토리텔링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 TU</dc:creator>
  <cp:lastModifiedBy>HA TU</cp:lastModifiedBy>
  <cp:revision>190</cp:revision>
  <dcterms:created xsi:type="dcterms:W3CDTF">2019-09-22T05:07:43Z</dcterms:created>
  <dcterms:modified xsi:type="dcterms:W3CDTF">2019-09-22T18:36:24Z</dcterms:modified>
</cp:coreProperties>
</file>