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85" r:id="rId4"/>
    <p:sldId id="279" r:id="rId5"/>
    <p:sldId id="281" r:id="rId6"/>
    <p:sldId id="287" r:id="rId7"/>
    <p:sldId id="283" r:id="rId8"/>
    <p:sldId id="269" r:id="rId9"/>
    <p:sldId id="282" r:id="rId10"/>
    <p:sldId id="284" r:id="rId11"/>
    <p:sldId id="286" r:id="rId12"/>
    <p:sldId id="264" r:id="rId13"/>
    <p:sldId id="288" r:id="rId14"/>
    <p:sldId id="289" r:id="rId15"/>
    <p:sldId id="290" r:id="rId16"/>
    <p:sldId id="273" r:id="rId17"/>
    <p:sldId id="276" r:id="rId18"/>
    <p:sldId id="277" r:id="rId19"/>
    <p:sldId id="266" r:id="rId20"/>
    <p:sldId id="270" r:id="rId21"/>
    <p:sldId id="271" r:id="rId22"/>
    <p:sldId id="278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스템분석" id="{3CD75E15-3D76-4157-BA0C-04744A2DCF62}">
          <p14:sldIdLst>
            <p14:sldId id="256"/>
            <p14:sldId id="275"/>
            <p14:sldId id="285"/>
            <p14:sldId id="279"/>
            <p14:sldId id="281"/>
            <p14:sldId id="287"/>
            <p14:sldId id="283"/>
            <p14:sldId id="269"/>
            <p14:sldId id="282"/>
            <p14:sldId id="284"/>
            <p14:sldId id="286"/>
            <p14:sldId id="264"/>
            <p14:sldId id="288"/>
            <p14:sldId id="289"/>
            <p14:sldId id="290"/>
          </p14:sldIdLst>
        </p14:section>
        <p14:section name="제거할것" id="{A16981C6-AD46-4504-B37A-C0451C03BE19}">
          <p14:sldIdLst>
            <p14:sldId id="273"/>
            <p14:sldId id="276"/>
            <p14:sldId id="277"/>
            <p14:sldId id="266"/>
            <p14:sldId id="270"/>
            <p14:sldId id="271"/>
            <p14:sldId id="278"/>
            <p14:sldId id="274"/>
          </p14:sldIdLst>
        </p14:section>
        <p14:section name="내게임" id="{8456FE2E-E011-4483-BB55-814F271A13E5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658" autoAdjust="0"/>
  </p:normalViewPr>
  <p:slideViewPr>
    <p:cSldViewPr snapToGrid="0">
      <p:cViewPr varScale="1">
        <p:scale>
          <a:sx n="62" d="100"/>
          <a:sy n="62" d="100"/>
        </p:scale>
        <p:origin x="-96" y="-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7F88F-4130-4087-8804-9BD15A1E6308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A3640-38A5-46C8-A653-7F6E6A04A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4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A3640-38A5-46C8-A653-7F6E6A04AE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3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118-F82D-4DC2-959A-FEACE466FEE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B808-6DAA-4244-96AA-20711AB87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9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118-F82D-4DC2-959A-FEACE466FEE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B808-6DAA-4244-96AA-20711AB87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2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118-F82D-4DC2-959A-FEACE466FEE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B808-6DAA-4244-96AA-20711AB87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76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125313" y="179327"/>
            <a:ext cx="576000" cy="67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D251-95C6-4CD6-9300-7F2E3BE23C3B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C2C1-E7FB-457C-8E50-1377B640928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143339" y="164637"/>
            <a:ext cx="576064" cy="694400"/>
          </a:xfrm>
          <a:prstGeom prst="rect">
            <a:avLst/>
          </a:prstGeom>
        </p:spPr>
        <p:txBody>
          <a:bodyPr anchor="ctr"/>
          <a:lstStyle>
            <a:lvl1pPr algn="ctr">
              <a:defRPr sz="3067" b="1"/>
            </a:lvl1pPr>
          </a:lstStyle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74275" y="164638"/>
            <a:ext cx="4011084" cy="392911"/>
          </a:xfrm>
        </p:spPr>
        <p:txBody>
          <a:bodyPr anchor="ctr"/>
          <a:lstStyle>
            <a:lvl1pPr marL="0" indent="0">
              <a:buNone/>
              <a:defRPr sz="2133" b="1"/>
            </a:lvl1pPr>
            <a:lvl2pPr marL="715226" indent="0">
              <a:buNone/>
              <a:defRPr sz="1867"/>
            </a:lvl2pPr>
            <a:lvl3pPr marL="1430452" indent="0">
              <a:buNone/>
              <a:defRPr sz="1600"/>
            </a:lvl3pPr>
            <a:lvl4pPr marL="2145677" indent="0">
              <a:buNone/>
              <a:defRPr sz="1467"/>
            </a:lvl4pPr>
            <a:lvl5pPr marL="2860903" indent="0">
              <a:buNone/>
              <a:defRPr sz="1467"/>
            </a:lvl5pPr>
            <a:lvl6pPr marL="3576129" indent="0">
              <a:buNone/>
              <a:defRPr sz="1467"/>
            </a:lvl6pPr>
            <a:lvl7pPr marL="4291355" indent="0">
              <a:buNone/>
              <a:defRPr sz="1467"/>
            </a:lvl7pPr>
            <a:lvl8pPr marL="5006580" indent="0">
              <a:buNone/>
              <a:defRPr sz="1467"/>
            </a:lvl8pPr>
            <a:lvl9pPr marL="5721806" indent="0">
              <a:buNone/>
              <a:defRPr sz="1467"/>
            </a:lvl9pPr>
          </a:lstStyle>
          <a:p>
            <a:pPr lvl="0"/>
            <a:r>
              <a:rPr lang="ko-KR" altLang="en-US" dirty="0" smtClean="0"/>
              <a:t>큰 제목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701314" y="563369"/>
            <a:ext cx="4011084" cy="288032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715226" indent="0">
              <a:buNone/>
              <a:defRPr sz="1867"/>
            </a:lvl2pPr>
            <a:lvl3pPr marL="1430452" indent="0">
              <a:buNone/>
              <a:defRPr sz="1600"/>
            </a:lvl3pPr>
            <a:lvl4pPr marL="2145677" indent="0">
              <a:buNone/>
              <a:defRPr sz="1467"/>
            </a:lvl4pPr>
            <a:lvl5pPr marL="2860903" indent="0">
              <a:buNone/>
              <a:defRPr sz="1467"/>
            </a:lvl5pPr>
            <a:lvl6pPr marL="3576129" indent="0">
              <a:buNone/>
              <a:defRPr sz="1467"/>
            </a:lvl6pPr>
            <a:lvl7pPr marL="4291355" indent="0">
              <a:buNone/>
              <a:defRPr sz="1467"/>
            </a:lvl7pPr>
            <a:lvl8pPr marL="5006580" indent="0">
              <a:buNone/>
              <a:defRPr sz="1467"/>
            </a:lvl8pPr>
            <a:lvl9pPr marL="5721806" indent="0">
              <a:buNone/>
              <a:defRPr sz="1467"/>
            </a:lvl9pPr>
          </a:lstStyle>
          <a:p>
            <a:pPr lvl="0"/>
            <a:r>
              <a:rPr lang="ko-KR" altLang="en-US" dirty="0" smtClean="0"/>
              <a:t>보조제목</a:t>
            </a: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703653" y="563369"/>
            <a:ext cx="37444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838200" y="3825240"/>
            <a:ext cx="10515600" cy="2118360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125313" y="179327"/>
            <a:ext cx="576000" cy="67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D251-95C6-4CD6-9300-7F2E3BE23C3B}" type="datetimeFigureOut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C2C1-E7FB-457C-8E50-1377B640928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143339" y="164637"/>
            <a:ext cx="576064" cy="694400"/>
          </a:xfrm>
          <a:prstGeom prst="rect">
            <a:avLst/>
          </a:prstGeom>
        </p:spPr>
        <p:txBody>
          <a:bodyPr anchor="ctr"/>
          <a:lstStyle>
            <a:lvl1pPr algn="ctr">
              <a:defRPr sz="3067" b="1"/>
            </a:lvl1pPr>
          </a:lstStyle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74275" y="164638"/>
            <a:ext cx="4011084" cy="392911"/>
          </a:xfrm>
        </p:spPr>
        <p:txBody>
          <a:bodyPr anchor="ctr"/>
          <a:lstStyle>
            <a:lvl1pPr marL="0" indent="0">
              <a:buNone/>
              <a:defRPr sz="2133" b="1"/>
            </a:lvl1pPr>
            <a:lvl2pPr marL="715226" indent="0">
              <a:buNone/>
              <a:defRPr sz="1867"/>
            </a:lvl2pPr>
            <a:lvl3pPr marL="1430452" indent="0">
              <a:buNone/>
              <a:defRPr sz="1600"/>
            </a:lvl3pPr>
            <a:lvl4pPr marL="2145677" indent="0">
              <a:buNone/>
              <a:defRPr sz="1467"/>
            </a:lvl4pPr>
            <a:lvl5pPr marL="2860903" indent="0">
              <a:buNone/>
              <a:defRPr sz="1467"/>
            </a:lvl5pPr>
            <a:lvl6pPr marL="3576129" indent="0">
              <a:buNone/>
              <a:defRPr sz="1467"/>
            </a:lvl6pPr>
            <a:lvl7pPr marL="4291355" indent="0">
              <a:buNone/>
              <a:defRPr sz="1467"/>
            </a:lvl7pPr>
            <a:lvl8pPr marL="5006580" indent="0">
              <a:buNone/>
              <a:defRPr sz="1467"/>
            </a:lvl8pPr>
            <a:lvl9pPr marL="5721806" indent="0">
              <a:buNone/>
              <a:defRPr sz="1467"/>
            </a:lvl9pPr>
          </a:lstStyle>
          <a:p>
            <a:pPr lvl="0"/>
            <a:r>
              <a:rPr lang="ko-KR" altLang="en-US" dirty="0" smtClean="0"/>
              <a:t>큰 제목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701314" y="563369"/>
            <a:ext cx="4011084" cy="288032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715226" indent="0">
              <a:buNone/>
              <a:defRPr sz="1867"/>
            </a:lvl2pPr>
            <a:lvl3pPr marL="1430452" indent="0">
              <a:buNone/>
              <a:defRPr sz="1600"/>
            </a:lvl3pPr>
            <a:lvl4pPr marL="2145677" indent="0">
              <a:buNone/>
              <a:defRPr sz="1467"/>
            </a:lvl4pPr>
            <a:lvl5pPr marL="2860903" indent="0">
              <a:buNone/>
              <a:defRPr sz="1467"/>
            </a:lvl5pPr>
            <a:lvl6pPr marL="3576129" indent="0">
              <a:buNone/>
              <a:defRPr sz="1467"/>
            </a:lvl6pPr>
            <a:lvl7pPr marL="4291355" indent="0">
              <a:buNone/>
              <a:defRPr sz="1467"/>
            </a:lvl7pPr>
            <a:lvl8pPr marL="5006580" indent="0">
              <a:buNone/>
              <a:defRPr sz="1467"/>
            </a:lvl8pPr>
            <a:lvl9pPr marL="5721806" indent="0">
              <a:buNone/>
              <a:defRPr sz="1467"/>
            </a:lvl9pPr>
          </a:lstStyle>
          <a:p>
            <a:pPr lvl="0"/>
            <a:r>
              <a:rPr lang="ko-KR" altLang="en-US" dirty="0" smtClean="0"/>
              <a:t>보조제목</a:t>
            </a: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703653" y="563369"/>
            <a:ext cx="37444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97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118-F82D-4DC2-959A-FEACE466FEE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B808-6DAA-4244-96AA-20711AB87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13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118-F82D-4DC2-959A-FEACE466FEE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B808-6DAA-4244-96AA-20711AB87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9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118-F82D-4DC2-959A-FEACE466FEE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B808-6DAA-4244-96AA-20711AB87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5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118-F82D-4DC2-959A-FEACE466FEE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B808-6DAA-4244-96AA-20711AB87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0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118-F82D-4DC2-959A-FEACE466FEE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B808-6DAA-4244-96AA-20711AB87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8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118-F82D-4DC2-959A-FEACE466FEE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B808-6DAA-4244-96AA-20711AB87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9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118-F82D-4DC2-959A-FEACE466FEE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B808-6DAA-4244-96AA-20711AB87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5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118-F82D-4DC2-959A-FEACE466FEE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B808-6DAA-4244-96AA-20711AB87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2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11118-F82D-4DC2-959A-FEACE466FEE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2B808-6DAA-4244-96AA-20711AB87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5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38543"/>
            <a:ext cx="11849100" cy="2387600"/>
          </a:xfrm>
        </p:spPr>
        <p:txBody>
          <a:bodyPr/>
          <a:lstStyle/>
          <a:p>
            <a:r>
              <a:rPr lang="ko-KR" altLang="en-US" dirty="0" smtClean="0"/>
              <a:t>시스템분석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김현배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0800" y="613410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0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</a:t>
            </a: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오리와 눈먼 숲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차별 시스템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08023" y="3943070"/>
            <a:ext cx="10061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영혼의 우물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게임의 진행 상황을 저장할 수 있으며 체력과 에너지가 회복되며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우물로 이동 가능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소울링크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에너지를 소모하여 위험 지역을 제외하고 캐릭터가 땅에 발을 붙일 수 있는 곳 어디에나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</a:t>
            </a:r>
            <a:r>
              <a:rPr lang="ko-KR" altLang="en-US" sz="1600" dirty="0" smtClean="0"/>
              <a:t>세이브 포인트를 생성이 가능하다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유저가 세이브 포인트를 원하는 곳에 생성하여 난이도가 부분이 낮아지는 부분이 발생하지만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에너지를 사용한다는 리스크가있기 때문에 그만큼의 페널티가 부여되기때문에 상황에 맞게 사용</a:t>
            </a:r>
            <a:endParaRPr lang="ko-KR" altLang="en-US" sz="1600" dirty="0"/>
          </a:p>
        </p:txBody>
      </p:sp>
      <p:pic>
        <p:nvPicPr>
          <p:cNvPr id="6" name="Picture 2" descr="https://mblogthumb-phinf.pstatic.net/MjAxNzAyMDFfMjgx/MDAxNDg1OTQwMDE5Mzg2.gTOowYYDdqpbInGmN_yRalKhLiic6fNqKDGTB_ojCbog.0LXH-lw_6PHcjkRMDvAJBrfn4U9qmzqL6fFVNvEprhkg.PNG.jw0061/387290_20170201043533_1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07" y="962642"/>
            <a:ext cx="4756711" cy="267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962643"/>
            <a:ext cx="4214420" cy="265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</a:t>
            </a: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분석 정리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7042"/>
              </p:ext>
            </p:extLst>
          </p:nvPr>
        </p:nvGraphicFramePr>
        <p:xfrm>
          <a:off x="719403" y="1072397"/>
          <a:ext cx="10680117" cy="4817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834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48892">
                  <a:extLst>
                    <a:ext uri="{9D8B030D-6E8A-4147-A177-3AD203B41FA5}">
                      <a16:colId xmlns="" xmlns:a16="http://schemas.microsoft.com/office/drawing/2014/main" val="660276511"/>
                    </a:ext>
                  </a:extLst>
                </a:gridCol>
              </a:tblGrid>
              <a:tr h="474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오리와 눈먼 숲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 게임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4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UI,</a:t>
                      </a:r>
                      <a:r>
                        <a:rPr lang="ko-KR" altLang="en-US" sz="1400" dirty="0" smtClean="0"/>
                        <a:t>조작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화면에는 최대한 </a:t>
                      </a:r>
                      <a:r>
                        <a:rPr lang="en-US" altLang="ko-KR" sz="1400" dirty="0" smtClean="0"/>
                        <a:t>UI</a:t>
                      </a:r>
                      <a:r>
                        <a:rPr lang="ko-KR" altLang="en-US" sz="1400" dirty="0" smtClean="0"/>
                        <a:t>를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적게 배치하여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게임의 </a:t>
                      </a:r>
                      <a:r>
                        <a:rPr lang="ko-KR" altLang="en-US" sz="1400" dirty="0" err="1" smtClean="0"/>
                        <a:t>집중도를</a:t>
                      </a:r>
                      <a:r>
                        <a:rPr lang="ko-KR" altLang="en-US" sz="1400" dirty="0" smtClean="0"/>
                        <a:t> 높임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기본 조작과 업그레이드를</a:t>
                      </a:r>
                      <a:r>
                        <a:rPr lang="ko-KR" altLang="en-US" sz="1400" baseline="0" dirty="0" smtClean="0"/>
                        <a:t> 통해 얻게 되는 능력들을 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새로운 </a:t>
                      </a:r>
                      <a:r>
                        <a:rPr lang="ko-KR" altLang="en-US" sz="1400" baseline="0" dirty="0" err="1" smtClean="0"/>
                        <a:t>조작키가</a:t>
                      </a:r>
                      <a:r>
                        <a:rPr lang="ko-KR" altLang="en-US" sz="1400" baseline="0" dirty="0" smtClean="0"/>
                        <a:t> 아닌 기본조작키를 활용하여 사용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모바일 플랫폼을</a:t>
                      </a:r>
                      <a:r>
                        <a:rPr lang="ko-KR" altLang="en-US" sz="1400" baseline="0" dirty="0" smtClean="0"/>
                        <a:t> 특성상 </a:t>
                      </a:r>
                      <a:r>
                        <a:rPr lang="en-US" altLang="ko-KR" sz="1400" baseline="0" dirty="0" smtClean="0"/>
                        <a:t>UI</a:t>
                      </a:r>
                      <a:r>
                        <a:rPr lang="ko-KR" altLang="en-US" sz="1400" baseline="0" dirty="0" smtClean="0"/>
                        <a:t>와 </a:t>
                      </a:r>
                      <a:r>
                        <a:rPr lang="ko-KR" altLang="en-US" sz="1400" baseline="0" dirty="0" err="1" smtClean="0"/>
                        <a:t>조작키가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합쳐짐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-</a:t>
                      </a:r>
                      <a:r>
                        <a:rPr lang="ko-KR" altLang="en-US" sz="1400" baseline="0" dirty="0" smtClean="0"/>
                        <a:t>조작을 클릭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계속 누르는 방식을 사용하여 기본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조작키를</a:t>
                      </a:r>
                      <a:r>
                        <a:rPr lang="ko-KR" altLang="en-US" sz="1400" baseline="0" dirty="0" smtClean="0"/>
                        <a:t> 활용하여 </a:t>
                      </a:r>
                      <a:r>
                        <a:rPr lang="en-US" altLang="ko-KR" sz="1400" baseline="0" dirty="0" smtClean="0"/>
                        <a:t>UI</a:t>
                      </a:r>
                      <a:r>
                        <a:rPr lang="ko-KR" altLang="en-US" sz="1400" baseline="0" dirty="0" smtClean="0"/>
                        <a:t>개수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조작키의</a:t>
                      </a:r>
                      <a:r>
                        <a:rPr lang="ko-KR" altLang="en-US" sz="1400" baseline="0" dirty="0" smtClean="0"/>
                        <a:t> 감소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4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방해요소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플레이의 방해 요소를 게임 플레이를 위한 요소로 활용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baseline="0" dirty="0" smtClean="0"/>
                        <a:t> 만들어 </a:t>
                      </a:r>
                      <a:r>
                        <a:rPr lang="ko-KR" altLang="en-US" sz="1400" dirty="0" smtClean="0"/>
                        <a:t>유저에게 활용 방법을 생각하게 </a:t>
                      </a:r>
                      <a:r>
                        <a:rPr lang="ko-KR" altLang="en-US" sz="1400" dirty="0" err="1" smtClean="0"/>
                        <a:t>만듬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방해요소가 유저에게 불편하게만으로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다가오지 않게 구성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방해요소와 </a:t>
                      </a:r>
                      <a:r>
                        <a:rPr lang="ko-KR" altLang="en-US" sz="1400" dirty="0" err="1" smtClean="0"/>
                        <a:t>스킬을</a:t>
                      </a:r>
                      <a:r>
                        <a:rPr lang="ko-KR" altLang="en-US" sz="1400" dirty="0" smtClean="0"/>
                        <a:t> 합쳐 상호작용을 하는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요소로 사용할 수 있게 구성한다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성장요소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err="1" smtClean="0"/>
                        <a:t>스킬획득을</a:t>
                      </a:r>
                      <a:r>
                        <a:rPr lang="ko-KR" altLang="en-US" sz="1400" dirty="0" smtClean="0"/>
                        <a:t> 통해 유저에게 </a:t>
                      </a:r>
                      <a:r>
                        <a:rPr lang="ko-KR" altLang="en-US" sz="1400" dirty="0" err="1" smtClean="0"/>
                        <a:t>성장재미를</a:t>
                      </a:r>
                      <a:r>
                        <a:rPr lang="ko-KR" altLang="en-US" sz="1400" dirty="0" smtClean="0"/>
                        <a:t> 부여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err="1" smtClean="0"/>
                        <a:t>어빌리티는</a:t>
                      </a:r>
                      <a:r>
                        <a:rPr lang="ko-KR" altLang="en-US" sz="1400" dirty="0" smtClean="0"/>
                        <a:t> 성장의 요소를 포함하면서</a:t>
                      </a:r>
                      <a:r>
                        <a:rPr lang="ko-KR" altLang="en-US" sz="1400" baseline="0" dirty="0" smtClean="0"/>
                        <a:t> 유저가 원하는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ko-KR" altLang="en-US" sz="1400" baseline="0" dirty="0" smtClean="0"/>
                        <a:t>방향을 선택할 수 있게 하여 플레이의 </a:t>
                      </a:r>
                      <a:r>
                        <a:rPr lang="ko-KR" altLang="en-US" sz="1400" baseline="0" dirty="0" err="1" smtClean="0"/>
                        <a:t>자유도를</a:t>
                      </a:r>
                      <a:r>
                        <a:rPr lang="ko-KR" altLang="en-US" sz="1400" baseline="0" dirty="0" smtClean="0"/>
                        <a:t> 높임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2200"/>
                        </a:lnSpc>
                        <a:buFontTx/>
                        <a:buNone/>
                      </a:pPr>
                      <a:r>
                        <a:rPr lang="en-US" altLang="ko-KR" sz="1400" baseline="0" dirty="0" smtClean="0"/>
                        <a:t>-</a:t>
                      </a:r>
                      <a:r>
                        <a:rPr lang="ko-KR" altLang="en-US" sz="1400" baseline="0" dirty="0" smtClean="0"/>
                        <a:t>특수한 발판을 생성할 수 있게 된다</a:t>
                      </a:r>
                      <a:r>
                        <a:rPr lang="en-US" altLang="ko-KR" sz="1400" baseline="0" dirty="0" smtClean="0"/>
                        <a:t>.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-</a:t>
                      </a:r>
                      <a:r>
                        <a:rPr lang="ko-KR" altLang="en-US" sz="1400" baseline="0" dirty="0" smtClean="0"/>
                        <a:t>생성 가능한 발판개수 증가</a:t>
                      </a:r>
                      <a:r>
                        <a:rPr lang="en-US" altLang="ko-KR" sz="1400" baseline="0" dirty="0" smtClean="0"/>
                        <a:t>(3</a:t>
                      </a:r>
                      <a:r>
                        <a:rPr lang="ko-KR" altLang="en-US" sz="1400" baseline="0" dirty="0" smtClean="0"/>
                        <a:t>개 까지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4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핵심요소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baseline="0" dirty="0" smtClean="0"/>
                        <a:t>점프의 </a:t>
                      </a:r>
                      <a:r>
                        <a:rPr lang="en-US" altLang="ko-KR" sz="1400" baseline="0" dirty="0" smtClean="0"/>
                        <a:t>1</a:t>
                      </a:r>
                      <a:r>
                        <a:rPr lang="ko-KR" altLang="en-US" sz="1400" baseline="0" dirty="0" smtClean="0"/>
                        <a:t>단 점프에서 스킬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err="1" smtClean="0"/>
                        <a:t>어빌리티를</a:t>
                      </a:r>
                      <a:r>
                        <a:rPr lang="ko-KR" altLang="en-US" sz="1400" baseline="0" dirty="0" smtClean="0"/>
                        <a:t> 통해 점프의 다양화</a:t>
                      </a:r>
                      <a:endParaRPr lang="en-US" altLang="ko-KR" sz="1400" baseline="0" dirty="0" smtClean="0"/>
                    </a:p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en-US" altLang="ko-KR" sz="1400" baseline="0" dirty="0" smtClean="0"/>
                        <a:t>-</a:t>
                      </a:r>
                      <a:r>
                        <a:rPr lang="ko-KR" altLang="en-US" sz="1400" baseline="0" dirty="0" err="1" smtClean="0"/>
                        <a:t>배쉬를</a:t>
                      </a:r>
                      <a:r>
                        <a:rPr lang="ko-KR" altLang="en-US" sz="1400" baseline="0" dirty="0" smtClean="0"/>
                        <a:t> 통해 점프했을 때의 단점을 보안함과 동시에 게임의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핵심 시스템으로 활용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발판 생성을 통해 유저가 직접 길을 만들어가는 방식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발판의 활용도를 단순히 이동만이 아닌 다른 요소와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합쳐 활용도를 높여 게임의 차별성을 부각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5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와 조작방식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00049"/>
              </p:ext>
            </p:extLst>
          </p:nvPr>
        </p:nvGraphicFramePr>
        <p:xfrm>
          <a:off x="936534" y="3378760"/>
          <a:ext cx="10165079" cy="2986137"/>
        </p:xfrm>
        <a:graphic>
          <a:graphicData uri="http://schemas.openxmlformats.org/drawingml/2006/table">
            <a:tbl>
              <a:tblPr/>
              <a:tblGrid>
                <a:gridCol w="944124">
                  <a:extLst>
                    <a:ext uri="{9D8B030D-6E8A-4147-A177-3AD203B41FA5}">
                      <a16:colId xmlns="" xmlns:a16="http://schemas.microsoft.com/office/drawing/2014/main" val="105661737"/>
                    </a:ext>
                  </a:extLst>
                </a:gridCol>
                <a:gridCol w="4328916">
                  <a:extLst>
                    <a:ext uri="{9D8B030D-6E8A-4147-A177-3AD203B41FA5}">
                      <a16:colId xmlns="" xmlns:a16="http://schemas.microsoft.com/office/drawing/2014/main" val="495647211"/>
                    </a:ext>
                  </a:extLst>
                </a:gridCol>
                <a:gridCol w="4892039">
                  <a:extLst>
                    <a:ext uri="{9D8B030D-6E8A-4147-A177-3AD203B41FA5}">
                      <a16:colId xmlns="" xmlns:a16="http://schemas.microsoft.com/office/drawing/2014/main" val="3516334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종류</a:t>
                      </a:r>
                      <a:endParaRPr lang="ko-KR" alt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설           명</a:t>
                      </a:r>
                      <a:endParaRPr lang="ko-KR" altLang="en-US" sz="14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점프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점프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버튼을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누를 시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단 점프가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발동된다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ko-KR" altLang="en-US" sz="1400" dirty="0">
                        <a:effectLst/>
                        <a:latin typeface="+mj-lt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8675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공격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버튼 누를 시 근접공격을 하며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생성한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발판을 공격 시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방향으로 발판이 이동한다</a:t>
                      </a:r>
                      <a:endParaRPr lang="ko-KR" altLang="en-US" sz="1400" dirty="0" smtClean="0">
                        <a:effectLst/>
                      </a:endParaRPr>
                    </a:p>
                    <a:p>
                      <a:pPr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생성한 발판과 붙어 있는 상태에서 공격버튼 홀드 시 발판의 상호작용을 할 수 있다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2167931"/>
                  </a:ext>
                </a:extLst>
              </a:tr>
              <a:tr h="740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발판생성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버튼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클릭시 전방으로 투사체라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발사되며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버튼을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한번 더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클릭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벽에 부딪힐 시 해당위치에 발판이 생성된다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스킬 획득을 통해 특수한 능력을 가지고 있는 발판을  생성할 수 있다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18162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체인지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생성할 발판을 버튼을 클릭하여 바꿀 수 있다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1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대쉬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대쉬버튼 입력시 플레이어가 일정거리를 빠르게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이동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공중에서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대쉬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버튼을  홀드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시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낙하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속도가 감소한다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5012074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918498" y="876300"/>
            <a:ext cx="4128275" cy="2326448"/>
            <a:chOff x="937548" y="894602"/>
            <a:chExt cx="4137372" cy="2190788"/>
          </a:xfrm>
        </p:grpSpPr>
        <p:grpSp>
          <p:nvGrpSpPr>
            <p:cNvPr id="6" name="그룹 5"/>
            <p:cNvGrpSpPr/>
            <p:nvPr/>
          </p:nvGrpSpPr>
          <p:grpSpPr>
            <a:xfrm>
              <a:off x="937548" y="894602"/>
              <a:ext cx="4137372" cy="2190788"/>
              <a:chOff x="2734977" y="1781006"/>
              <a:chExt cx="4394266" cy="2501618"/>
            </a:xfrm>
          </p:grpSpPr>
          <p:pic>
            <p:nvPicPr>
              <p:cNvPr id="17" name="Picture 2" descr="동굴 배경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4977" y="1823979"/>
                <a:ext cx="4394266" cy="24586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/>
              <p:cNvSpPr/>
              <p:nvPr/>
            </p:nvSpPr>
            <p:spPr>
              <a:xfrm>
                <a:off x="4352264" y="3733336"/>
                <a:ext cx="2765262" cy="5322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6733706" y="3789529"/>
                <a:ext cx="370965" cy="39946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점프</a:t>
                </a:r>
                <a:endParaRPr lang="ko-KR" altLang="en-US" sz="800" dirty="0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6307909" y="3869269"/>
                <a:ext cx="281898" cy="303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대쉬</a:t>
                </a:r>
                <a:endParaRPr lang="ko-KR" altLang="en-US" sz="800" dirty="0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787947" y="3374941"/>
                <a:ext cx="290496" cy="3103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생성</a:t>
                </a:r>
                <a:endParaRPr lang="ko-KR" altLang="en-US" sz="800" dirty="0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6430504" y="3530139"/>
                <a:ext cx="318605" cy="3103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공격</a:t>
                </a:r>
                <a:endParaRPr lang="ko-KR" altLang="en-US" sz="800" dirty="0"/>
              </a:p>
            </p:txBody>
          </p:sp>
          <p:pic>
            <p:nvPicPr>
              <p:cNvPr id="13" name="Picture 3" descr="C:\Users\Administrator\Downloads\rounded-pause-butt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2471" y="1876111"/>
                <a:ext cx="310649" cy="334510"/>
              </a:xfrm>
              <a:prstGeom prst="rect">
                <a:avLst/>
              </a:prstGeom>
              <a:solidFill>
                <a:srgbClr val="0070C0"/>
              </a:solidFill>
            </p:spPr>
          </p:pic>
          <p:grpSp>
            <p:nvGrpSpPr>
              <p:cNvPr id="14" name="그룹 13"/>
              <p:cNvGrpSpPr/>
              <p:nvPr/>
            </p:nvGrpSpPr>
            <p:grpSpPr>
              <a:xfrm>
                <a:off x="2892790" y="3571134"/>
                <a:ext cx="535728" cy="576878"/>
                <a:chOff x="827584" y="2639440"/>
                <a:chExt cx="340935" cy="361494"/>
              </a:xfrm>
            </p:grpSpPr>
            <p:sp>
              <p:nvSpPr>
                <p:cNvPr id="15" name="타원 14"/>
                <p:cNvSpPr/>
                <p:nvPr/>
              </p:nvSpPr>
              <p:spPr>
                <a:xfrm>
                  <a:off x="827584" y="2639440"/>
                  <a:ext cx="340935" cy="3614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920213" y="2733874"/>
                  <a:ext cx="158963" cy="16854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599"/>
              <a:stretch/>
            </p:blipFill>
            <p:spPr>
              <a:xfrm flipH="1">
                <a:off x="3651007" y="3217164"/>
                <a:ext cx="444978" cy="564046"/>
              </a:xfrm>
              <a:prstGeom prst="rect">
                <a:avLst/>
              </a:prstGeom>
            </p:spPr>
          </p:pic>
          <p:sp>
            <p:nvSpPr>
              <p:cNvPr id="21" name="타원 20"/>
              <p:cNvSpPr/>
              <p:nvPr/>
            </p:nvSpPr>
            <p:spPr>
              <a:xfrm>
                <a:off x="6425859" y="1878709"/>
                <a:ext cx="318605" cy="3103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M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2889980" y="1947297"/>
                <a:ext cx="112106" cy="12102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060093" y="1947297"/>
                <a:ext cx="112106" cy="12102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3232076" y="1947297"/>
                <a:ext cx="112106" cy="12102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232076" y="2106319"/>
                <a:ext cx="112106" cy="121029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3060093" y="2106319"/>
                <a:ext cx="112106" cy="121029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889980" y="2106319"/>
                <a:ext cx="112106" cy="121029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759569" y="1849379"/>
                <a:ext cx="765951" cy="51388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759569" y="3499187"/>
                <a:ext cx="765951" cy="76741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197601" y="3078866"/>
                <a:ext cx="896580" cy="1187739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223001" y="1781006"/>
                <a:ext cx="896580" cy="52472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6776893" y="3169272"/>
                <a:ext cx="242682" cy="129114"/>
                <a:chOff x="5588022" y="2637848"/>
                <a:chExt cx="242682" cy="129114"/>
              </a:xfrm>
            </p:grpSpPr>
            <p:sp>
              <p:nvSpPr>
                <p:cNvPr id="33" name="오른쪽으로 구부러진 화살표 32"/>
                <p:cNvSpPr/>
                <p:nvPr/>
              </p:nvSpPr>
              <p:spPr>
                <a:xfrm>
                  <a:off x="5588022" y="2637848"/>
                  <a:ext cx="95003" cy="129114"/>
                </a:xfrm>
                <a:prstGeom prst="curv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오른쪽으로 구부러진 화살표 33"/>
                <p:cNvSpPr/>
                <p:nvPr/>
              </p:nvSpPr>
              <p:spPr>
                <a:xfrm rot="10800000">
                  <a:off x="5724160" y="2637848"/>
                  <a:ext cx="106544" cy="124316"/>
                </a:xfrm>
                <a:prstGeom prst="curv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직사각형 6"/>
            <p:cNvSpPr/>
            <p:nvPr/>
          </p:nvSpPr>
          <p:spPr>
            <a:xfrm>
              <a:off x="1707625" y="927442"/>
              <a:ext cx="289560" cy="25908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02353" y="927442"/>
              <a:ext cx="289560" cy="25908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84338" y="2803356"/>
              <a:ext cx="289560" cy="25908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888026" y="2802286"/>
              <a:ext cx="289560" cy="25908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72592"/>
              </p:ext>
            </p:extLst>
          </p:nvPr>
        </p:nvGraphicFramePr>
        <p:xfrm>
          <a:off x="5181600" y="918837"/>
          <a:ext cx="58483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빨강색 구슬은 체력을 표시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초록색 구술은 </a:t>
                      </a:r>
                      <a:r>
                        <a:rPr lang="ko-KR" altLang="en-US" sz="1400" dirty="0" err="1" smtClean="0"/>
                        <a:t>생성가능한</a:t>
                      </a:r>
                      <a:r>
                        <a:rPr lang="ko-KR" altLang="en-US" sz="1400" dirty="0" smtClean="0"/>
                        <a:t> 벽의 개수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400" dirty="0" smtClean="0"/>
                        <a:t>-M</a:t>
                      </a:r>
                      <a:r>
                        <a:rPr lang="en-US" altLang="ko-KR" sz="1400" baseline="0" dirty="0" smtClean="0"/>
                        <a:t> : </a:t>
                      </a:r>
                      <a:r>
                        <a:rPr lang="ko-KR" altLang="en-US" sz="1400" baseline="0" dirty="0" err="1" smtClean="0"/>
                        <a:t>맵을</a:t>
                      </a:r>
                      <a:r>
                        <a:rPr lang="ko-KR" altLang="en-US" sz="1400" baseline="0" dirty="0" smtClean="0"/>
                        <a:t> 표시해준다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-</a:t>
                      </a:r>
                      <a:r>
                        <a:rPr lang="ko-KR" altLang="en-US" sz="1400" baseline="0" dirty="0" err="1" smtClean="0"/>
                        <a:t>일시정지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게임을 일시 정지하며 </a:t>
                      </a:r>
                      <a:r>
                        <a:rPr lang="ko-KR" altLang="en-US" sz="1400" baseline="0" dirty="0" err="1" smtClean="0"/>
                        <a:t>일시정지</a:t>
                      </a:r>
                      <a:r>
                        <a:rPr lang="en-US" altLang="ko-KR" sz="1400" baseline="0" dirty="0" smtClean="0"/>
                        <a:t>UI </a:t>
                      </a:r>
                      <a:r>
                        <a:rPr lang="ko-KR" altLang="en-US" sz="1400" baseline="0" dirty="0" smtClean="0"/>
                        <a:t>표시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조이스틱 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 형식의 조작방식을 사용한다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점프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대쉬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생성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체인지스킬 버튼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8405218" y="3095496"/>
            <a:ext cx="3583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홀드 </a:t>
            </a:r>
            <a:r>
              <a:rPr lang="en-US" altLang="ko-KR" sz="1000" dirty="0" smtClean="0">
                <a:solidFill>
                  <a:srgbClr val="C00000"/>
                </a:solidFill>
              </a:rPr>
              <a:t>: </a:t>
            </a:r>
            <a:r>
              <a:rPr lang="ko-KR" altLang="en-US" sz="1000" dirty="0" err="1" smtClean="0">
                <a:solidFill>
                  <a:srgbClr val="C00000"/>
                </a:solidFill>
              </a:rPr>
              <a:t>특정한키를</a:t>
            </a:r>
            <a:r>
              <a:rPr lang="ko-KR" altLang="en-US" sz="1000" dirty="0" smtClean="0">
                <a:solidFill>
                  <a:srgbClr val="C00000"/>
                </a:solidFill>
              </a:rPr>
              <a:t> 계속하여 </a:t>
            </a:r>
            <a:r>
              <a:rPr lang="ko-KR" altLang="en-US" sz="1000" dirty="0" err="1" smtClean="0">
                <a:solidFill>
                  <a:srgbClr val="C00000"/>
                </a:solidFill>
              </a:rPr>
              <a:t>누르고있는</a:t>
            </a:r>
            <a:r>
              <a:rPr lang="ko-KR" altLang="en-US" sz="1000" dirty="0" smtClean="0">
                <a:solidFill>
                  <a:srgbClr val="C00000"/>
                </a:solidFill>
              </a:rPr>
              <a:t> 상태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1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</a:t>
            </a: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방해 요소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0967"/>
              </p:ext>
            </p:extLst>
          </p:nvPr>
        </p:nvGraphicFramePr>
        <p:xfrm>
          <a:off x="886644" y="1038447"/>
          <a:ext cx="10375717" cy="426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372">
                  <a:extLst>
                    <a:ext uri="{9D8B030D-6E8A-4147-A177-3AD203B41FA5}">
                      <a16:colId xmlns="" xmlns:a16="http://schemas.microsoft.com/office/drawing/2014/main" val="3547203001"/>
                    </a:ext>
                  </a:extLst>
                </a:gridCol>
                <a:gridCol w="1014424"/>
                <a:gridCol w="1021080"/>
                <a:gridCol w="1005840">
                  <a:extLst>
                    <a:ext uri="{9D8B030D-6E8A-4147-A177-3AD203B41FA5}">
                      <a16:colId xmlns="" xmlns:a16="http://schemas.microsoft.com/office/drawing/2014/main" val="1752807531"/>
                    </a:ext>
                  </a:extLst>
                </a:gridCol>
                <a:gridCol w="14935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71424">
                  <a:extLst>
                    <a:ext uri="{9D8B030D-6E8A-4147-A177-3AD203B41FA5}">
                      <a16:colId xmlns="" xmlns:a16="http://schemas.microsoft.com/office/drawing/2014/main" val="1819140749"/>
                    </a:ext>
                  </a:extLst>
                </a:gridCol>
                <a:gridCol w="2193057"/>
              </a:tblGrid>
              <a:tr h="5267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특징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활용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9831869"/>
                  </a:ext>
                </a:extLst>
              </a:tr>
              <a:tr h="84923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방해요소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발판을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파괴가능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발판과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상호작용</a:t>
                      </a:r>
                      <a:endParaRPr lang="en-US" altLang="ko-KR" sz="14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가능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레이저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일정거리의 직선 레이저를 발사한다</a:t>
                      </a:r>
                      <a:r>
                        <a:rPr lang="en-US" altLang="ko-KR" sz="1200" dirty="0" smtClean="0"/>
                        <a:t>.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캐릭터가 닿을 시 캐릭터가 피해를 입음</a:t>
                      </a:r>
                      <a:endParaRPr lang="en-US" altLang="ko-KR" sz="1200" dirty="0" smtClean="0"/>
                    </a:p>
                    <a:p>
                      <a:pPr>
                        <a:lnSpc>
                          <a:spcPts val="2200"/>
                        </a:lnSpc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특정오브젝트에 닿을 시 </a:t>
                      </a:r>
                      <a:r>
                        <a:rPr lang="ko-KR" altLang="en-US" sz="1200" dirty="0" err="1" smtClean="0"/>
                        <a:t>기믹을</a:t>
                      </a:r>
                      <a:r>
                        <a:rPr lang="ko-KR" altLang="en-US" sz="1200" dirty="0" smtClean="0"/>
                        <a:t> 발생시킴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9927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불 발사기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일정 시간마다 불을 발사</a:t>
                      </a:r>
                      <a:r>
                        <a:rPr lang="ko-KR" altLang="en-US" sz="1200" baseline="0" dirty="0" smtClean="0"/>
                        <a:t> 된다</a:t>
                      </a:r>
                      <a:r>
                        <a:rPr lang="en-US" altLang="ko-KR" sz="1200" baseline="0" dirty="0" smtClean="0"/>
                        <a:t>.</a:t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불안정한 벽을 부술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409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함정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발판과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상호작용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불가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종유석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ko-KR" altLang="en-US" sz="1200" dirty="0" smtClean="0"/>
                        <a:t>플레이어가 특정 발판 위치에 도착하면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플레이어 앞부분에 떨어지는 장애물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36104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가시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덤불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ko-KR" altLang="en-US" sz="1200" dirty="0" smtClean="0"/>
                        <a:t>벽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바닥 부분에 존재하는 장애물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함정에 닿을 시 피해를 받는다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4691440" y="1896424"/>
            <a:ext cx="821671" cy="462764"/>
            <a:chOff x="-2630102" y="1486096"/>
            <a:chExt cx="1368152" cy="648072"/>
          </a:xfrm>
        </p:grpSpPr>
        <p:sp>
          <p:nvSpPr>
            <p:cNvPr id="28" name="직사각형 27"/>
            <p:cNvSpPr/>
            <p:nvPr/>
          </p:nvSpPr>
          <p:spPr>
            <a:xfrm>
              <a:off x="-2630102" y="1486096"/>
              <a:ext cx="1368152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9" name="직사각형 28"/>
            <p:cNvSpPr/>
            <p:nvPr/>
          </p:nvSpPr>
          <p:spPr>
            <a:xfrm rot="5400000">
              <a:off x="-2013765" y="1181553"/>
              <a:ext cx="96489" cy="12571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-2630102" y="1586556"/>
              <a:ext cx="72008" cy="447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696290" y="2842793"/>
            <a:ext cx="849154" cy="442925"/>
            <a:chOff x="-2556792" y="-159793"/>
            <a:chExt cx="1368152" cy="648072"/>
          </a:xfrm>
        </p:grpSpPr>
        <p:sp>
          <p:nvSpPr>
            <p:cNvPr id="32" name="직사각형 31"/>
            <p:cNvSpPr/>
            <p:nvPr/>
          </p:nvSpPr>
          <p:spPr>
            <a:xfrm>
              <a:off x="-2556792" y="-159793"/>
              <a:ext cx="1368152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-2556792" y="-59333"/>
              <a:ext cx="72008" cy="447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2404588" y="0"/>
              <a:ext cx="339502" cy="339502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1872716" y="0"/>
              <a:ext cx="339502" cy="339502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4694533" y="3682779"/>
            <a:ext cx="842351" cy="459512"/>
            <a:chOff x="-2556792" y="987574"/>
            <a:chExt cx="1368152" cy="648072"/>
          </a:xfrm>
        </p:grpSpPr>
        <p:sp>
          <p:nvSpPr>
            <p:cNvPr id="37" name="직사각형 36"/>
            <p:cNvSpPr/>
            <p:nvPr/>
          </p:nvSpPr>
          <p:spPr>
            <a:xfrm>
              <a:off x="-2556792" y="987574"/>
              <a:ext cx="1368152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-2484784" y="987574"/>
              <a:ext cx="1224136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2021821" y="1038003"/>
              <a:ext cx="298209" cy="298209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4680176" y="4604238"/>
            <a:ext cx="881382" cy="466028"/>
            <a:chOff x="2135560" y="3833174"/>
            <a:chExt cx="1152128" cy="609184"/>
          </a:xfrm>
        </p:grpSpPr>
        <p:sp>
          <p:nvSpPr>
            <p:cNvPr id="41" name="직사각형 40"/>
            <p:cNvSpPr/>
            <p:nvPr/>
          </p:nvSpPr>
          <p:spPr>
            <a:xfrm>
              <a:off x="2135560" y="3833174"/>
              <a:ext cx="1134927" cy="5910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35560" y="4292856"/>
              <a:ext cx="401245" cy="1313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339"/>
            <a:stretch/>
          </p:blipFill>
          <p:spPr>
            <a:xfrm>
              <a:off x="2492342" y="4155926"/>
              <a:ext cx="421363" cy="286432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2886443" y="4311020"/>
              <a:ext cx="401245" cy="1313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447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</a:t>
            </a: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핵심 시스템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발판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687422"/>
              </p:ext>
            </p:extLst>
          </p:nvPr>
        </p:nvGraphicFramePr>
        <p:xfrm>
          <a:off x="781153" y="883920"/>
          <a:ext cx="10477398" cy="5207000"/>
        </p:xfrm>
        <a:graphic>
          <a:graphicData uri="http://schemas.openxmlformats.org/drawingml/2006/table">
            <a:tbl>
              <a:tblPr/>
              <a:tblGrid>
                <a:gridCol w="10268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19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985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항목</a:t>
                      </a:r>
                      <a:endParaRPr lang="ko-KR" alt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설           명</a:t>
                      </a:r>
                      <a:endParaRPr lang="ko-KR" alt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발판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유저가 생성할 수 있는 벽의 한 종류로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이동을 위한 발판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퍼즐적 요소로 사용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버튼을 누르고 있을 수 있거나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특정위치에 놓아두어 특수한 상황 발생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유저가 발판과 상호작용을 했을 경우 유저가</a:t>
                      </a:r>
                      <a:r>
                        <a:rPr lang="ko-KR" altLang="en-US" sz="1400" baseline="0" dirty="0" smtClean="0">
                          <a:effectLst/>
                        </a:rPr>
                        <a:t> 임의의 위치로 이동시킬 수 있다</a:t>
                      </a:r>
                      <a:endParaRPr lang="ko-KR" altLang="en-US" sz="1400" dirty="0" smtClean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8520">
                <a:tc rowSpan="2">
                  <a:txBody>
                    <a:bodyPr/>
                    <a:lstStyle/>
                    <a:p>
                      <a:pPr algn="ctr"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생성 방식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바닥에서 생성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들기</a:t>
                      </a:r>
                      <a:r>
                        <a:rPr lang="en-US" altLang="ko-KR" sz="1400" dirty="0" smtClean="0">
                          <a:effectLst/>
                        </a:rPr>
                        <a:t>(</a:t>
                      </a:r>
                      <a:r>
                        <a:rPr lang="ko-KR" altLang="en-US" sz="1400" dirty="0" smtClean="0">
                          <a:effectLst/>
                        </a:rPr>
                        <a:t>캐릭터 전방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r>
                        <a:rPr lang="ko-KR" altLang="en-US" sz="1400" dirty="0" smtClean="0">
                          <a:effectLst/>
                        </a:rPr>
                        <a:t>위로</a:t>
                      </a:r>
                      <a:r>
                        <a:rPr lang="en-US" altLang="ko-KR" sz="1400" dirty="0" smtClean="0">
                          <a:effectLst/>
                        </a:rPr>
                        <a:t>) 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밀기</a:t>
                      </a:r>
                      <a:r>
                        <a:rPr lang="en-US" altLang="ko-KR" sz="1400" dirty="0" smtClean="0">
                          <a:effectLst/>
                        </a:rPr>
                        <a:t>(</a:t>
                      </a:r>
                      <a:r>
                        <a:rPr lang="ko-KR" altLang="en-US" sz="1400" dirty="0" smtClean="0">
                          <a:effectLst/>
                        </a:rPr>
                        <a:t>캐릭터와 같은 방향으로</a:t>
                      </a:r>
                      <a:r>
                        <a:rPr lang="ko-KR" altLang="en-US" sz="1400" baseline="0" dirty="0" smtClean="0">
                          <a:effectLst/>
                        </a:rPr>
                        <a:t> 움직임</a:t>
                      </a:r>
                      <a:r>
                        <a:rPr lang="en-US" altLang="ko-KR" sz="1400" dirty="0" smtClean="0">
                          <a:effectLst/>
                        </a:rPr>
                        <a:t>)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baseline="0" dirty="0" smtClean="0">
                          <a:effectLst/>
                        </a:rPr>
                        <a:t>-</a:t>
                      </a:r>
                      <a:r>
                        <a:rPr lang="ko-KR" altLang="en-US" sz="1400" baseline="0" dirty="0" smtClean="0">
                          <a:effectLst/>
                        </a:rPr>
                        <a:t>밀치기</a:t>
                      </a:r>
                      <a:r>
                        <a:rPr lang="en-US" altLang="ko-KR" sz="1400" baseline="0" dirty="0" smtClean="0">
                          <a:effectLst/>
                        </a:rPr>
                        <a:t>(</a:t>
                      </a:r>
                      <a:r>
                        <a:rPr lang="ko-KR" altLang="en-US" sz="1400" baseline="0" dirty="0" smtClean="0">
                          <a:effectLst/>
                        </a:rPr>
                        <a:t>특정한 방향으로 발판을 보냄</a:t>
                      </a:r>
                      <a:r>
                        <a:rPr lang="en-US" altLang="ko-KR" sz="1400" baseline="0" dirty="0" smtClean="0">
                          <a:effectLst/>
                        </a:rPr>
                        <a:t>)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특수 발판의</a:t>
                      </a:r>
                      <a:r>
                        <a:rPr lang="ko-KR" altLang="en-US" sz="1400" baseline="0" dirty="0" smtClean="0">
                          <a:effectLst/>
                        </a:rPr>
                        <a:t> 경우 발판마다 특수한 상호작용이 존재한다</a:t>
                      </a:r>
                      <a:r>
                        <a:rPr lang="en-US" altLang="ko-KR" sz="1400" baseline="0" dirty="0" smtClean="0">
                          <a:effectLst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공중에서 생성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공중에 고정되어 생성되며 공격을</a:t>
                      </a:r>
                      <a:r>
                        <a:rPr lang="ko-KR" altLang="en-US" sz="1400" baseline="0" dirty="0" smtClean="0">
                          <a:effectLst/>
                        </a:rPr>
                        <a:t> 발판 밀치기만 </a:t>
                      </a:r>
                      <a:r>
                        <a:rPr lang="ko-KR" altLang="en-US" sz="1400" dirty="0" smtClean="0">
                          <a:effectLst/>
                        </a:rPr>
                        <a:t>할 수 있다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0978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생성 방법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발판생성버튼 클릭 시 유저의 전방으로 투사체가 발사되며 발판생성버튼을 한번 더 누를 시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투사체의 위치에 발판이 생성된다</a:t>
                      </a:r>
                      <a:r>
                        <a:rPr lang="en-US" altLang="ko-KR" sz="1400" dirty="0" smtClean="0"/>
                        <a:t>.(</a:t>
                      </a:r>
                      <a:r>
                        <a:rPr lang="ko-KR" altLang="en-US" sz="1400" dirty="0" smtClean="0"/>
                        <a:t>크기는 캐릭터의 크기만한 정사각형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52220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제약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유저가 관통하여 이동할 수 없다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 smtClean="0">
                        <a:effectLst/>
                      </a:endParaRPr>
                    </a:p>
                    <a:p>
                      <a:pPr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발판의</a:t>
                      </a:r>
                      <a:r>
                        <a:rPr lang="ko-KR" altLang="en-US" sz="1400" baseline="0" dirty="0" smtClean="0">
                          <a:effectLst/>
                        </a:rPr>
                        <a:t> 생성 가능 개수를</a:t>
                      </a:r>
                      <a:r>
                        <a:rPr lang="ko-KR" altLang="en-US" sz="1400" dirty="0" smtClean="0">
                          <a:effectLst/>
                        </a:rPr>
                        <a:t> 초과하여 생성하면 먼저 생성된 발판부터 사라진다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</a:p>
                    <a:p>
                      <a:pPr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함정</a:t>
                      </a:r>
                      <a:r>
                        <a:rPr lang="en-US" altLang="ko-KR" sz="1400" dirty="0" smtClean="0">
                          <a:effectLst/>
                        </a:rPr>
                        <a:t>, </a:t>
                      </a:r>
                      <a:r>
                        <a:rPr lang="ko-KR" altLang="en-US" sz="1400" dirty="0" err="1" smtClean="0">
                          <a:effectLst/>
                        </a:rPr>
                        <a:t>몬스터</a:t>
                      </a:r>
                      <a:r>
                        <a:rPr lang="ko-KR" altLang="en-US" sz="1400" dirty="0" smtClean="0">
                          <a:effectLst/>
                        </a:rPr>
                        <a:t> 등</a:t>
                      </a:r>
                      <a:r>
                        <a:rPr lang="ko-KR" altLang="en-US" sz="1400" baseline="0" dirty="0" smtClean="0">
                          <a:effectLst/>
                        </a:rPr>
                        <a:t> 다른 요소들이 존재하는 위치에는 생성이 불가능하다</a:t>
                      </a:r>
                      <a:r>
                        <a:rPr lang="en-US" altLang="ko-KR" sz="1400" baseline="0" dirty="0" smtClean="0">
                          <a:effectLst/>
                        </a:rPr>
                        <a:t>.</a:t>
                      </a:r>
                    </a:p>
                    <a:p>
                      <a:pPr rtl="0" fontAlgn="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aseline="0" dirty="0" smtClean="0">
                          <a:effectLst/>
                        </a:rPr>
                        <a:t>-</a:t>
                      </a:r>
                      <a:r>
                        <a:rPr lang="ko-KR" altLang="en-US" sz="1400" baseline="0" dirty="0" smtClean="0">
                          <a:effectLst/>
                        </a:rPr>
                        <a:t>발판이 외부적</a:t>
                      </a:r>
                      <a:r>
                        <a:rPr lang="en-US" altLang="ko-KR" sz="1400" baseline="0" dirty="0" smtClean="0">
                          <a:effectLst/>
                        </a:rPr>
                        <a:t>(</a:t>
                      </a:r>
                      <a:r>
                        <a:rPr lang="ko-KR" altLang="en-US" sz="1400" baseline="0" dirty="0" smtClean="0">
                          <a:effectLst/>
                        </a:rPr>
                        <a:t>함정</a:t>
                      </a:r>
                      <a:r>
                        <a:rPr lang="en-US" altLang="ko-KR" sz="1400" baseline="0" dirty="0" smtClean="0">
                          <a:effectLst/>
                        </a:rPr>
                        <a:t>,</a:t>
                      </a:r>
                      <a:r>
                        <a:rPr lang="ko-KR" altLang="en-US" sz="1400" baseline="0" dirty="0" smtClean="0">
                          <a:effectLst/>
                        </a:rPr>
                        <a:t>방어시스템에 닿거나</a:t>
                      </a:r>
                      <a:r>
                        <a:rPr lang="en-US" altLang="ko-KR" sz="1400" baseline="0" dirty="0" smtClean="0">
                          <a:effectLst/>
                        </a:rPr>
                        <a:t>, </a:t>
                      </a:r>
                      <a:r>
                        <a:rPr lang="ko-KR" altLang="en-US" sz="1400" baseline="0" dirty="0" err="1" smtClean="0">
                          <a:effectLst/>
                        </a:rPr>
                        <a:t>몬스터의</a:t>
                      </a:r>
                      <a:r>
                        <a:rPr lang="ko-KR" altLang="en-US" sz="1400" baseline="0" dirty="0" smtClean="0">
                          <a:effectLst/>
                        </a:rPr>
                        <a:t> 공격</a:t>
                      </a:r>
                      <a:r>
                        <a:rPr lang="en-US" altLang="ko-KR" sz="1400" baseline="0" dirty="0" smtClean="0">
                          <a:effectLst/>
                        </a:rPr>
                        <a:t>)</a:t>
                      </a:r>
                      <a:r>
                        <a:rPr lang="ko-KR" altLang="en-US" sz="1400" baseline="0" dirty="0" smtClean="0">
                          <a:effectLst/>
                        </a:rPr>
                        <a:t>요소에 의해 파괴되었을 경우 </a:t>
                      </a:r>
                      <a:r>
                        <a:rPr lang="en-US" altLang="ko-KR" sz="1400" baseline="0" dirty="0" smtClean="0">
                          <a:effectLst/>
                        </a:rPr>
                        <a:t/>
                      </a:r>
                      <a:br>
                        <a:rPr lang="en-US" altLang="ko-KR" sz="1400" baseline="0" dirty="0" smtClean="0">
                          <a:effectLst/>
                        </a:rPr>
                      </a:br>
                      <a:r>
                        <a:rPr lang="en-US" altLang="ko-KR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</a:rPr>
                        <a:t>생성 가능 개수가 일정 시간 동안 파괴된 개수만큼 제한된다</a:t>
                      </a:r>
                      <a:r>
                        <a:rPr lang="en-US" altLang="ko-KR" sz="1400" baseline="0" dirty="0" smtClean="0">
                          <a:effectLst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</a:t>
            </a: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핵심 시스템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발판특성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12911"/>
              </p:ext>
            </p:extLst>
          </p:nvPr>
        </p:nvGraphicFramePr>
        <p:xfrm>
          <a:off x="925966" y="1071142"/>
          <a:ext cx="10050463" cy="5150842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2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발판 특성</a:t>
                      </a:r>
                      <a:endParaRPr lang="ko-KR" alt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설                            명</a:t>
                      </a:r>
                      <a:endParaRPr lang="ko-KR" alt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이미지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601">
                <a:tc rowSpan="2">
                  <a:txBody>
                    <a:bodyPr/>
                    <a:lstStyle/>
                    <a:p>
                      <a:pPr algn="ctr" rtl="0" fontAlgn="t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기본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effectLst/>
                        </a:rPr>
                        <a:t>특성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아무 기능이 없는 일반적인 발판</a:t>
                      </a:r>
                      <a:endParaRPr lang="en-US" altLang="ko-KR" sz="1400" dirty="0" smtClean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4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effectLst/>
                        </a:rPr>
                        <a:t>제약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방해 요소에 의해 파괴된다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  <a:endParaRPr lang="ko-KR" altLang="en-US" sz="1400" dirty="0" smtClean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2441">
                <a:tc rowSpan="2">
                  <a:txBody>
                    <a:bodyPr/>
                    <a:lstStyle/>
                    <a:p>
                      <a:pPr algn="ctr" rtl="0" fontAlgn="t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강철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특성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기본 발판보다 단단하게 구성되어있어 </a:t>
                      </a:r>
                      <a:r>
                        <a:rPr lang="ko-KR" altLang="en-US" sz="1400" baseline="0" dirty="0" smtClean="0"/>
                        <a:t>레이저에 의해 파괴되지 않는다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-</a:t>
                      </a:r>
                      <a:r>
                        <a:rPr lang="ko-KR" altLang="en-US" sz="1400" baseline="0" dirty="0" smtClean="0"/>
                        <a:t>강철 발판에 들어온 레이저의 방향을 다른 방향으로 바꿀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en-US" altLang="ko-KR" sz="1400" baseline="0" dirty="0" smtClean="0"/>
                        <a:t>-</a:t>
                      </a:r>
                      <a:r>
                        <a:rPr lang="ko-KR" altLang="en-US" sz="1400" baseline="0" dirty="0" smtClean="0"/>
                        <a:t>상호작용을 하여 방향키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상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하를 조작하여 방향을 바꿀 수 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endParaRPr lang="ko-KR" altLang="en-US" sz="1400" dirty="0"/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24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제약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공중 생성이 불가능 하다</a:t>
                      </a:r>
                      <a:r>
                        <a:rPr lang="en-US" altLang="ko-KR" sz="1400" dirty="0" smtClean="0"/>
                        <a:t>.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밀치기가 불가능하다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2441">
                <a:tc rowSpan="2">
                  <a:txBody>
                    <a:bodyPr/>
                    <a:lstStyle/>
                    <a:p>
                      <a:pPr algn="ctr" rtl="0" fontAlgn="t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고무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특성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해당 발판에 부딪히는 물체를 반대방향으로 튕겨낸다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유저는 해당발판 공격 시 반대방향으로 튕겨낸다</a:t>
                      </a:r>
                      <a:r>
                        <a:rPr lang="en-US" altLang="ko-KR" sz="1400" dirty="0" smtClean="0"/>
                        <a:t>.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baseline="0" dirty="0" smtClean="0"/>
                        <a:t>공중에서 연속하여 사용시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튕겨내는 거리상승</a:t>
                      </a:r>
                      <a:endParaRPr lang="ko-KR" altLang="en-US" sz="1400" dirty="0"/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endParaRPr lang="ko-KR" altLang="en-US" sz="1400" dirty="0"/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24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제약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밀치기가 불가능하다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상호작용 키를 사용하여 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좌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우 방향을 설정가능</a:t>
                      </a:r>
                      <a:endParaRPr lang="ko-KR" altLang="en-US" sz="1400" dirty="0"/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493541" y="1619250"/>
            <a:ext cx="947262" cy="9472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9503689" y="4669550"/>
            <a:ext cx="947262" cy="947262"/>
            <a:chOff x="9168409" y="5416310"/>
            <a:chExt cx="947262" cy="947262"/>
          </a:xfrm>
        </p:grpSpPr>
        <p:sp>
          <p:nvSpPr>
            <p:cNvPr id="9" name="직사각형 8"/>
            <p:cNvSpPr/>
            <p:nvPr/>
          </p:nvSpPr>
          <p:spPr>
            <a:xfrm>
              <a:off x="9168409" y="5416310"/>
              <a:ext cx="947262" cy="9472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168409" y="5416310"/>
              <a:ext cx="947262" cy="2698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9493541" y="3100720"/>
            <a:ext cx="947262" cy="947262"/>
            <a:chOff x="10076652" y="3923968"/>
            <a:chExt cx="947262" cy="947262"/>
          </a:xfrm>
        </p:grpSpPr>
        <p:sp>
          <p:nvSpPr>
            <p:cNvPr id="12" name="직사각형 11"/>
            <p:cNvSpPr/>
            <p:nvPr/>
          </p:nvSpPr>
          <p:spPr>
            <a:xfrm>
              <a:off x="10076652" y="3923968"/>
              <a:ext cx="947262" cy="947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0076652" y="3923968"/>
              <a:ext cx="546656" cy="546656"/>
              <a:chOff x="12581969" y="5059283"/>
              <a:chExt cx="546656" cy="546656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2982575" y="5059283"/>
                <a:ext cx="146050" cy="5466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5400000">
                <a:off x="12782272" y="5259586"/>
                <a:ext cx="146050" cy="5466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2975459" y="5456426"/>
                <a:ext cx="119618" cy="11961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97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514350"/>
            <a:ext cx="122491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최대한 상세하게 적는다</a:t>
            </a:r>
            <a:r>
              <a:rPr lang="en-US" altLang="ko-KR" sz="3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3600" dirty="0" err="1" smtClean="0">
                <a:solidFill>
                  <a:schemeClr val="bg1"/>
                </a:solidFill>
              </a:rPr>
              <a:t>줄간격</a:t>
            </a:r>
            <a:r>
              <a:rPr lang="en-US" altLang="ko-KR" sz="3600" dirty="0" smtClean="0">
                <a:solidFill>
                  <a:schemeClr val="bg1"/>
                </a:solidFill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</a:rPr>
              <a:t>가이드라인</a:t>
            </a:r>
            <a:r>
              <a:rPr lang="en-US" altLang="ko-KR" sz="3600" dirty="0" smtClean="0">
                <a:solidFill>
                  <a:schemeClr val="bg1"/>
                </a:solidFill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</a:rPr>
              <a:t>맞춤법검사</a:t>
            </a:r>
            <a:r>
              <a:rPr lang="en-US" altLang="ko-KR" sz="3600" dirty="0" smtClean="0">
                <a:solidFill>
                  <a:schemeClr val="bg1"/>
                </a:solidFill>
              </a:rPr>
              <a:t>,</a:t>
            </a:r>
            <a:br>
              <a:rPr lang="en-US" altLang="ko-KR" sz="3600" dirty="0" smtClean="0">
                <a:solidFill>
                  <a:schemeClr val="bg1"/>
                </a:solidFill>
              </a:rPr>
            </a:br>
            <a:r>
              <a:rPr lang="ko-KR" altLang="en-US" sz="3600" dirty="0" smtClean="0">
                <a:solidFill>
                  <a:schemeClr val="bg1"/>
                </a:solidFill>
              </a:rPr>
              <a:t>설명이 부족해서 그렇다</a:t>
            </a:r>
            <a:r>
              <a:rPr lang="en-US" altLang="ko-KR" sz="3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3600" dirty="0" smtClean="0">
                <a:solidFill>
                  <a:schemeClr val="bg1"/>
                </a:solidFill>
              </a:rPr>
              <a:t>너무 주관적으로 적는다</a:t>
            </a:r>
            <a:r>
              <a:rPr lang="en-US" altLang="ko-KR" sz="3600" dirty="0" smtClean="0">
                <a:solidFill>
                  <a:schemeClr val="bg1"/>
                </a:solidFill>
              </a:rPr>
              <a:t>. –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다른사람들이</a:t>
            </a:r>
            <a:r>
              <a:rPr lang="ko-KR" altLang="en-US" sz="3600" dirty="0" smtClean="0">
                <a:solidFill>
                  <a:schemeClr val="bg1"/>
                </a:solidFill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이해를못한다</a:t>
            </a:r>
            <a:r>
              <a:rPr lang="en-US" altLang="ko-KR" sz="3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3600" dirty="0" err="1" smtClean="0">
                <a:solidFill>
                  <a:schemeClr val="bg1"/>
                </a:solidFill>
              </a:rPr>
              <a:t>어느정도내용이적고나면</a:t>
            </a:r>
            <a:r>
              <a:rPr lang="ko-KR" altLang="en-US" sz="3600" dirty="0" smtClean="0">
                <a:solidFill>
                  <a:schemeClr val="bg1"/>
                </a:solidFill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다른사람에게</a:t>
            </a:r>
            <a:r>
              <a:rPr lang="ko-KR" altLang="en-US" sz="3600" dirty="0" smtClean="0">
                <a:solidFill>
                  <a:schemeClr val="bg1"/>
                </a:solidFill>
              </a:rPr>
              <a:t> 물어보고 수정하자</a:t>
            </a:r>
            <a:r>
              <a:rPr lang="en-US" altLang="ko-KR" sz="3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3600" dirty="0" smtClean="0">
                <a:solidFill>
                  <a:schemeClr val="bg1"/>
                </a:solidFill>
              </a:rPr>
              <a:t>단어선택</a:t>
            </a:r>
            <a:r>
              <a:rPr lang="en-US" altLang="ko-KR" sz="3600" dirty="0" smtClean="0">
                <a:solidFill>
                  <a:schemeClr val="bg1"/>
                </a:solidFill>
              </a:rPr>
              <a:t>,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설명하기위해</a:t>
            </a:r>
            <a:r>
              <a:rPr lang="ko-KR" altLang="en-US" sz="3600" dirty="0" smtClean="0">
                <a:solidFill>
                  <a:schemeClr val="bg1"/>
                </a:solidFill>
              </a:rPr>
              <a:t> 예시이미지 추가</a:t>
            </a:r>
            <a:r>
              <a:rPr lang="en-US" altLang="ko-KR" sz="3600" dirty="0" smtClean="0">
                <a:solidFill>
                  <a:schemeClr val="bg1"/>
                </a:solidFill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</a:rPr>
            </a:br>
            <a:r>
              <a:rPr lang="ko-KR" altLang="en-US" sz="3600" dirty="0" err="1" smtClean="0">
                <a:solidFill>
                  <a:schemeClr val="bg1"/>
                </a:solidFill>
              </a:rPr>
              <a:t>에시게임</a:t>
            </a:r>
            <a:r>
              <a:rPr lang="ko-KR" altLang="en-US" sz="3600" dirty="0" smtClean="0">
                <a:solidFill>
                  <a:schemeClr val="bg1"/>
                </a:solidFill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무슨게임인가적는다</a:t>
            </a:r>
            <a:r>
              <a:rPr lang="en-US" altLang="ko-KR" sz="3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3600" dirty="0" smtClean="0">
                <a:solidFill>
                  <a:schemeClr val="bg1"/>
                </a:solidFill>
              </a:rPr>
              <a:t>예전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자료라고해서</a:t>
            </a:r>
            <a:r>
              <a:rPr lang="ko-KR" altLang="en-US" sz="3600" dirty="0" smtClean="0">
                <a:solidFill>
                  <a:schemeClr val="bg1"/>
                </a:solidFill>
              </a:rPr>
              <a:t> 현자자료에서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빼면안된다</a:t>
            </a:r>
            <a:r>
              <a:rPr lang="en-US" altLang="ko-KR" sz="3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3600" dirty="0" err="1" smtClean="0">
                <a:solidFill>
                  <a:schemeClr val="bg1"/>
                </a:solidFill>
              </a:rPr>
              <a:t>설명이부족할거같으면</a:t>
            </a:r>
            <a:r>
              <a:rPr lang="ko-KR" altLang="en-US" sz="3600" dirty="0" smtClean="0">
                <a:solidFill>
                  <a:schemeClr val="bg1"/>
                </a:solidFill>
              </a:rPr>
              <a:t> 그냥 쓰자</a:t>
            </a:r>
            <a:r>
              <a:rPr lang="en-US" altLang="ko-KR" sz="3600" dirty="0" smtClean="0">
                <a:solidFill>
                  <a:schemeClr val="bg1"/>
                </a:solidFill>
              </a:rPr>
              <a:t>.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290636" y="-781050"/>
            <a:ext cx="12711236" cy="7814270"/>
            <a:chOff x="-252536" y="-380578"/>
            <a:chExt cx="9577064" cy="5832648"/>
          </a:xfrm>
        </p:grpSpPr>
        <p:cxnSp>
          <p:nvCxnSpPr>
            <p:cNvPr id="6" name="직선 연결선 5"/>
            <p:cNvCxnSpPr/>
            <p:nvPr userDrawn="1"/>
          </p:nvCxnSpPr>
          <p:spPr>
            <a:xfrm>
              <a:off x="467544" y="-380578"/>
              <a:ext cx="0" cy="58326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8676456" y="-380578"/>
              <a:ext cx="0" cy="58326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-252536" y="4731990"/>
              <a:ext cx="957706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-252536" y="771550"/>
              <a:ext cx="957706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64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핵심시스템 발판특성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087101" y="5532914"/>
            <a:ext cx="12415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레이저를 굴절시켜 레이저를 통해 </a:t>
            </a:r>
            <a:r>
              <a:rPr lang="ko-KR" altLang="en-US" dirty="0" err="1" smtClean="0"/>
              <a:t>특정기믹을</a:t>
            </a:r>
            <a:r>
              <a:rPr lang="ko-KR" altLang="en-US" dirty="0" smtClean="0"/>
              <a:t> 발동</a:t>
            </a:r>
            <a:endParaRPr lang="en-US" altLang="ko-KR" dirty="0" smtClean="0"/>
          </a:p>
          <a:p>
            <a:r>
              <a:rPr lang="ko-KR" altLang="en-US" dirty="0" smtClean="0"/>
              <a:t>파괴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물리를 사용하여 특정갯수 이상이면 길이 부서진다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   - </a:t>
            </a:r>
            <a:r>
              <a:rPr lang="en-US" altLang="ko-KR" dirty="0"/>
              <a:t> </a:t>
            </a:r>
            <a:r>
              <a:rPr lang="ko-KR" altLang="en-US" dirty="0" smtClean="0"/>
              <a:t>물리가 적용하기에 </a:t>
            </a:r>
            <a:r>
              <a:rPr lang="ko-KR" altLang="en-US" dirty="0"/>
              <a:t>들어서 던지거나 </a:t>
            </a:r>
            <a:r>
              <a:rPr lang="ko-KR" altLang="en-US" dirty="0" smtClean="0"/>
              <a:t>무게 등</a:t>
            </a:r>
            <a:endParaRPr lang="en-US" altLang="ko-KR" dirty="0" smtClean="0"/>
          </a:p>
          <a:p>
            <a:r>
              <a:rPr lang="ko-KR" altLang="en-US" dirty="0" smtClean="0"/>
              <a:t>퍼즐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특정위치에 발판 놓으면 기믹발동 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방어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발판을 생성하여 특정공격을 막음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(</a:t>
            </a:r>
            <a:r>
              <a:rPr lang="ko-KR" altLang="en-US" dirty="0" smtClean="0"/>
              <a:t>발판을 들어올려 위에서있는공격을 막을 수 있음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자신의 앞을 막음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이동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발판의 위치를 이동시킴 플레이어가 직접 못 놓거나 원거리에서 버튼을 눌러 타이밍 적인요소로 활용</a:t>
            </a:r>
            <a:endParaRPr lang="en-US" altLang="ko-KR" dirty="0" smtClean="0"/>
          </a:p>
          <a:p>
            <a:r>
              <a:rPr lang="ko-KR" altLang="en-US" dirty="0" smtClean="0"/>
              <a:t>순서 </a:t>
            </a:r>
            <a:r>
              <a:rPr lang="en-US" altLang="ko-KR" dirty="0" smtClean="0"/>
              <a:t>– 3</a:t>
            </a:r>
            <a:r>
              <a:rPr lang="ko-KR" altLang="en-US" dirty="0" err="1" smtClean="0"/>
              <a:t>개초과로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먼저 </a:t>
            </a:r>
            <a:r>
              <a:rPr lang="ko-KR" altLang="en-US" dirty="0" err="1" smtClean="0"/>
              <a:t>생성한것</a:t>
            </a:r>
            <a:r>
              <a:rPr lang="ko-KR" altLang="en-US" dirty="0" smtClean="0"/>
              <a:t> 부터 사라지기 </a:t>
            </a:r>
            <a:r>
              <a:rPr lang="ko-KR" altLang="en-US" dirty="0"/>
              <a:t>때</a:t>
            </a:r>
            <a:r>
              <a:rPr lang="ko-KR" altLang="en-US" dirty="0" smtClean="0"/>
              <a:t>문에 순서도 중요하게 놓음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839129"/>
              </p:ext>
            </p:extLst>
          </p:nvPr>
        </p:nvGraphicFramePr>
        <p:xfrm>
          <a:off x="621166" y="1762899"/>
          <a:ext cx="10050463" cy="5003661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2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4690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발판 특성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설                            명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이미지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2441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기본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effectLst/>
                        </a:rPr>
                        <a:t>특성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아무 기능이 없는 일반적인 발판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endParaRPr lang="en-US" altLang="ko-KR" sz="1400" dirty="0" smtClean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24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effectLst/>
                        </a:rPr>
                        <a:t>제약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방어 시스템 요소에 의해 파괴된다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>
                        <a:effectLst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2441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강철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(</a:t>
                      </a:r>
                      <a:r>
                        <a:rPr lang="ko-KR" altLang="en-US" sz="1400" dirty="0" smtClean="0">
                          <a:effectLst/>
                        </a:rPr>
                        <a:t>거울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r>
                        <a:rPr lang="ko-KR" altLang="en-US" sz="1400" dirty="0" err="1" smtClean="0">
                          <a:effectLst/>
                        </a:rPr>
                        <a:t>미러</a:t>
                      </a:r>
                      <a:r>
                        <a:rPr lang="en-US" altLang="ko-KR" sz="1400" dirty="0" smtClean="0">
                          <a:effectLst/>
                        </a:rPr>
                        <a:t>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특성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기본 발판보다 단단하게 구성되어있어 </a:t>
                      </a:r>
                      <a:r>
                        <a:rPr lang="ko-KR" altLang="en-US" sz="1400" baseline="0" dirty="0" smtClean="0"/>
                        <a:t>레이저에 의해 파괴되지 않는다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-</a:t>
                      </a:r>
                      <a:r>
                        <a:rPr lang="ko-KR" altLang="en-US" sz="1400" baseline="0" dirty="0" smtClean="0"/>
                        <a:t>강철 발판에 들어온 레이저의 방향을 다른 방향으로 바꿀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-</a:t>
                      </a:r>
                      <a:r>
                        <a:rPr lang="ko-KR" altLang="en-US" sz="1400" baseline="0" dirty="0" smtClean="0"/>
                        <a:t>상호작용을 하여 방향키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상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하를 조작하여 방향을 바꿀 수 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24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제약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공중 생성이 불가능 하다</a:t>
                      </a:r>
                      <a:r>
                        <a:rPr lang="en-US" altLang="ko-KR" sz="1400" dirty="0" smtClean="0"/>
                        <a:t>.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밀치기가 불가능하다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2441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고무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특성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해당 발판에 부딪히는 물체를 반대방향으로 튕겨낸다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유저는 해당발판 공격 시 반대방향으로 튕겨낸다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err="1" smtClean="0"/>
                        <a:t>연속사용시</a:t>
                      </a:r>
                      <a:r>
                        <a:rPr lang="ko-KR" altLang="en-US" sz="1400" dirty="0" smtClean="0"/>
                        <a:t> 튕겨내는 거리상승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baseline="0" dirty="0" smtClean="0"/>
                        <a:t>공중에서 연속하여 사용시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튕겨내는 거리상승</a:t>
                      </a:r>
                      <a:endParaRPr lang="ko-KR" alt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24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제약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밀치기가 불가능하다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상호작용 키를 사용하여 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좌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우 방향을 설정가능</a:t>
                      </a:r>
                      <a:endParaRPr lang="ko-KR" alt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13058776" y="2457450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공간확보 텍스트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8409" y="2457450"/>
            <a:ext cx="947262" cy="9472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9168409" y="5416310"/>
            <a:ext cx="947262" cy="947262"/>
            <a:chOff x="9168409" y="5416310"/>
            <a:chExt cx="947262" cy="947262"/>
          </a:xfrm>
        </p:grpSpPr>
        <p:sp>
          <p:nvSpPr>
            <p:cNvPr id="24" name="직사각형 23"/>
            <p:cNvSpPr/>
            <p:nvPr/>
          </p:nvSpPr>
          <p:spPr>
            <a:xfrm>
              <a:off x="9168409" y="5416310"/>
              <a:ext cx="947262" cy="9472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168409" y="5416310"/>
              <a:ext cx="947262" cy="2698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9188741" y="3923968"/>
            <a:ext cx="947262" cy="947262"/>
            <a:chOff x="10076652" y="3923968"/>
            <a:chExt cx="947262" cy="947262"/>
          </a:xfrm>
        </p:grpSpPr>
        <p:sp>
          <p:nvSpPr>
            <p:cNvPr id="13" name="직사각형 12"/>
            <p:cNvSpPr/>
            <p:nvPr/>
          </p:nvSpPr>
          <p:spPr>
            <a:xfrm>
              <a:off x="10076652" y="3923968"/>
              <a:ext cx="947262" cy="947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0076652" y="3923968"/>
              <a:ext cx="546656" cy="546656"/>
              <a:chOff x="12581969" y="5059283"/>
              <a:chExt cx="546656" cy="546656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2982575" y="5059283"/>
                <a:ext cx="146050" cy="5466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5400000">
                <a:off x="12782272" y="5259586"/>
                <a:ext cx="146050" cy="5466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2975459" y="5456426"/>
                <a:ext cx="119618" cy="11961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63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지형 지물</a:t>
            </a:r>
            <a:r>
              <a:rPr lang="en-US" altLang="ko-KR" dirty="0" smtClean="0"/>
              <a:t>,</a:t>
            </a:r>
            <a:r>
              <a:rPr lang="ko-KR" altLang="en-US" dirty="0" smtClean="0"/>
              <a:t>요소들 정리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23606"/>
              </p:ext>
            </p:extLst>
          </p:nvPr>
        </p:nvGraphicFramePr>
        <p:xfrm>
          <a:off x="1137015" y="1764414"/>
          <a:ext cx="8208912" cy="3976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96">
                  <a:extLst>
                    <a:ext uri="{9D8B030D-6E8A-4147-A177-3AD203B41FA5}">
                      <a16:colId xmlns="" xmlns:a16="http://schemas.microsoft.com/office/drawing/2014/main" val="3547203001"/>
                    </a:ext>
                  </a:extLst>
                </a:gridCol>
                <a:gridCol w="1257221">
                  <a:extLst>
                    <a:ext uri="{9D8B030D-6E8A-4147-A177-3AD203B41FA5}">
                      <a16:colId xmlns="" xmlns:a16="http://schemas.microsoft.com/office/drawing/2014/main" val="1752807531"/>
                    </a:ext>
                  </a:extLst>
                </a:gridCol>
                <a:gridCol w="10673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70858">
                  <a:extLst>
                    <a:ext uri="{9D8B030D-6E8A-4147-A177-3AD203B41FA5}">
                      <a16:colId xmlns="" xmlns:a16="http://schemas.microsoft.com/office/drawing/2014/main" val="1819140749"/>
                    </a:ext>
                  </a:extLst>
                </a:gridCol>
              </a:tblGrid>
              <a:tr h="5267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분류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9831869"/>
                  </a:ext>
                </a:extLst>
              </a:tr>
              <a:tr h="849235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함정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레이저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ko-KR" altLang="en-US" sz="1200" dirty="0" smtClean="0"/>
                        <a:t>일정거리의 직선 레이저를 발사한다</a:t>
                      </a:r>
                      <a:r>
                        <a:rPr lang="en-US" altLang="ko-KR" sz="1200" dirty="0" smtClean="0"/>
                        <a:t>.</a:t>
                      </a:r>
                      <a:br>
                        <a:rPr lang="en-US" altLang="ko-KR" sz="1200" dirty="0" smtClean="0"/>
                      </a:b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9927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불 발사기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ko-KR" altLang="en-US" sz="1200" dirty="0" smtClean="0"/>
                        <a:t>일정 시간마다 불을 발사</a:t>
                      </a:r>
                      <a:r>
                        <a:rPr lang="ko-KR" altLang="en-US" sz="1200" baseline="0" dirty="0" smtClean="0"/>
                        <a:t> 된다</a:t>
                      </a:r>
                      <a:r>
                        <a:rPr lang="en-US" altLang="ko-KR" sz="1200" baseline="0" dirty="0" smtClean="0"/>
                        <a:t>.</a:t>
                      </a:r>
                      <a:br>
                        <a:rPr lang="en-US" altLang="ko-KR" sz="1200" baseline="0" dirty="0" smtClean="0"/>
                      </a:b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종유석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ko-KR" altLang="en-US" sz="1200" dirty="0" smtClean="0"/>
                        <a:t>플레이어가 특정 발판 위치에 도착하면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플레이어 앞부분에 떨어지는 장애물 떨어지면 파괴된다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36104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가시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덤불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ko-KR" altLang="en-US" sz="1200" dirty="0" smtClean="0"/>
                        <a:t>벽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바닥 부분에 존재하는 장애물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함정에 닿을 시 피해를 받는다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333447" y="2511699"/>
            <a:ext cx="821671" cy="462764"/>
            <a:chOff x="-2630102" y="1486096"/>
            <a:chExt cx="1368152" cy="648072"/>
          </a:xfrm>
        </p:grpSpPr>
        <p:sp>
          <p:nvSpPr>
            <p:cNvPr id="11" name="직사각형 10"/>
            <p:cNvSpPr/>
            <p:nvPr/>
          </p:nvSpPr>
          <p:spPr>
            <a:xfrm>
              <a:off x="-2630102" y="1486096"/>
              <a:ext cx="1368152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-2013765" y="1181553"/>
              <a:ext cx="96489" cy="12571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-2630102" y="1586556"/>
              <a:ext cx="72008" cy="447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317118" y="3337054"/>
            <a:ext cx="849154" cy="442925"/>
            <a:chOff x="-2556792" y="-159793"/>
            <a:chExt cx="1368152" cy="648072"/>
          </a:xfrm>
        </p:grpSpPr>
        <p:sp>
          <p:nvSpPr>
            <p:cNvPr id="15" name="직사각형 14"/>
            <p:cNvSpPr/>
            <p:nvPr/>
          </p:nvSpPr>
          <p:spPr>
            <a:xfrm>
              <a:off x="-2556792" y="-159793"/>
              <a:ext cx="1368152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-2556792" y="-59333"/>
              <a:ext cx="72008" cy="447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2404588" y="0"/>
              <a:ext cx="339502" cy="33950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1872716" y="0"/>
              <a:ext cx="339502" cy="339502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3317118" y="4169323"/>
            <a:ext cx="842351" cy="459512"/>
            <a:chOff x="-2556792" y="987574"/>
            <a:chExt cx="1368152" cy="648072"/>
          </a:xfrm>
        </p:grpSpPr>
        <p:sp>
          <p:nvSpPr>
            <p:cNvPr id="20" name="직사각형 19"/>
            <p:cNvSpPr/>
            <p:nvPr/>
          </p:nvSpPr>
          <p:spPr>
            <a:xfrm>
              <a:off x="-2556792" y="987574"/>
              <a:ext cx="1368152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-2484784" y="987574"/>
              <a:ext cx="1224136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2021821" y="1038003"/>
              <a:ext cx="298209" cy="298209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3287961" y="5012614"/>
            <a:ext cx="881382" cy="466028"/>
            <a:chOff x="2135560" y="3833174"/>
            <a:chExt cx="1152128" cy="609184"/>
          </a:xfrm>
        </p:grpSpPr>
        <p:sp>
          <p:nvSpPr>
            <p:cNvPr id="24" name="직사각형 23"/>
            <p:cNvSpPr/>
            <p:nvPr/>
          </p:nvSpPr>
          <p:spPr>
            <a:xfrm>
              <a:off x="2135560" y="3833174"/>
              <a:ext cx="1134927" cy="5910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35560" y="4292856"/>
              <a:ext cx="401245" cy="1313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339"/>
            <a:stretch/>
          </p:blipFill>
          <p:spPr>
            <a:xfrm>
              <a:off x="2492342" y="4155926"/>
              <a:ext cx="421363" cy="286432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2886443" y="4311020"/>
              <a:ext cx="401245" cy="1313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608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플레이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9585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 방식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1..</a:t>
            </a:r>
            <a:r>
              <a:rPr lang="ko-KR" altLang="en-US" dirty="0" smtClean="0"/>
              <a:t> </a:t>
            </a:r>
            <a:r>
              <a:rPr lang="ko-KR" altLang="en-US" dirty="0"/>
              <a:t>적</a:t>
            </a:r>
            <a:r>
              <a:rPr lang="en-US" altLang="ko-KR" dirty="0"/>
              <a:t>,</a:t>
            </a:r>
            <a:r>
              <a:rPr lang="ko-KR" altLang="en-US" dirty="0"/>
              <a:t>트랩 등의 요소들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발판을 활용하여 </a:t>
            </a:r>
            <a:r>
              <a:rPr lang="ko-KR" altLang="en-US" dirty="0" smtClean="0"/>
              <a:t>위험적 요소를 피해가는것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가볍게 진행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스테이지를 풀어나가기 위한 퍼즐디자인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퍼즐을 풀어 기믹발동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스테이지클리어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맵의변화</a:t>
            </a:r>
            <a:r>
              <a:rPr lang="en-US" altLang="ko-KR" dirty="0" smtClean="0"/>
              <a:t>))</a:t>
            </a:r>
            <a:br>
              <a:rPr lang="en-US" altLang="ko-KR" dirty="0" smtClean="0"/>
            </a:br>
            <a:r>
              <a:rPr lang="en-US" altLang="ko-KR" dirty="0" smtClean="0"/>
              <a:t>3. </a:t>
            </a:r>
            <a:r>
              <a:rPr lang="ko-KR" altLang="en-US" dirty="0" smtClean="0"/>
              <a:t>특정아이템을 획득하여 다음맵으로 가는 열쇠</a:t>
            </a:r>
            <a:r>
              <a:rPr lang="en-US" altLang="ko-KR" dirty="0" smtClean="0"/>
              <a:t>,</a:t>
            </a:r>
            <a:r>
              <a:rPr lang="ko-KR" altLang="en-US" dirty="0" smtClean="0"/>
              <a:t>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- </a:t>
            </a:r>
            <a:r>
              <a:rPr lang="ko-KR" altLang="en-US" dirty="0" smtClean="0"/>
              <a:t>획득시 다음맵으로 가기 위한 길이열리게되며 유저는 해당위치로 빠르게 이동해서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다음맵으로이동한다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긴장감있고 빠르게 진행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플랫포머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핵심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벽의 활용이 필수적으로 구성 퍼즐적인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발판생성을 통한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074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/>
          <p:cNvGrpSpPr/>
          <p:nvPr/>
        </p:nvGrpSpPr>
        <p:grpSpPr>
          <a:xfrm>
            <a:off x="6118314" y="998477"/>
            <a:ext cx="4589147" cy="2567683"/>
            <a:chOff x="2734977" y="1823979"/>
            <a:chExt cx="4394266" cy="2458645"/>
          </a:xfrm>
        </p:grpSpPr>
        <p:pic>
          <p:nvPicPr>
            <p:cNvPr id="95" name="Picture 2" descr="동굴 배경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977" y="1823979"/>
              <a:ext cx="4394266" cy="245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직사각형 95"/>
            <p:cNvSpPr/>
            <p:nvPr/>
          </p:nvSpPr>
          <p:spPr>
            <a:xfrm>
              <a:off x="4352264" y="3733336"/>
              <a:ext cx="2765262" cy="5322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6733706" y="3789529"/>
              <a:ext cx="370965" cy="3994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점프</a:t>
              </a:r>
              <a:endParaRPr lang="ko-KR" altLang="en-US" sz="800" dirty="0"/>
            </a:p>
          </p:txBody>
        </p:sp>
        <p:sp>
          <p:nvSpPr>
            <p:cNvPr id="98" name="타원 97"/>
            <p:cNvSpPr/>
            <p:nvPr/>
          </p:nvSpPr>
          <p:spPr>
            <a:xfrm>
              <a:off x="6307909" y="3869269"/>
              <a:ext cx="281898" cy="303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대쉬</a:t>
              </a:r>
              <a:endParaRPr lang="ko-KR" altLang="en-US" sz="800" dirty="0"/>
            </a:p>
          </p:txBody>
        </p:sp>
        <p:sp>
          <p:nvSpPr>
            <p:cNvPr id="99" name="타원 98"/>
            <p:cNvSpPr/>
            <p:nvPr/>
          </p:nvSpPr>
          <p:spPr>
            <a:xfrm>
              <a:off x="6787947" y="3374941"/>
              <a:ext cx="290496" cy="310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생성</a:t>
              </a:r>
              <a:endParaRPr lang="ko-KR" altLang="en-US" sz="800" dirty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430504" y="3530139"/>
              <a:ext cx="318605" cy="310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공격</a:t>
              </a:r>
              <a:endParaRPr lang="ko-KR" altLang="en-US" sz="800" dirty="0"/>
            </a:p>
          </p:txBody>
        </p:sp>
        <p:pic>
          <p:nvPicPr>
            <p:cNvPr id="101" name="Picture 3" descr="C:\Users\Administrator\Downloads\rounded-pause-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2471" y="1876111"/>
              <a:ext cx="310649" cy="334510"/>
            </a:xfrm>
            <a:prstGeom prst="rect">
              <a:avLst/>
            </a:prstGeom>
            <a:solidFill>
              <a:srgbClr val="0070C0"/>
            </a:solidFill>
          </p:spPr>
        </p:pic>
        <p:grpSp>
          <p:nvGrpSpPr>
            <p:cNvPr id="102" name="그룹 101"/>
            <p:cNvGrpSpPr/>
            <p:nvPr/>
          </p:nvGrpSpPr>
          <p:grpSpPr>
            <a:xfrm>
              <a:off x="2892790" y="3571134"/>
              <a:ext cx="535728" cy="576878"/>
              <a:chOff x="827584" y="2639440"/>
              <a:chExt cx="340935" cy="361494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827584" y="2639440"/>
                <a:ext cx="340935" cy="3614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920213" y="2733874"/>
                <a:ext cx="158963" cy="16854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03" name="그림 1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599"/>
            <a:stretch/>
          </p:blipFill>
          <p:spPr>
            <a:xfrm flipH="1">
              <a:off x="3651007" y="3217164"/>
              <a:ext cx="444978" cy="564046"/>
            </a:xfrm>
            <a:prstGeom prst="rect">
              <a:avLst/>
            </a:prstGeom>
          </p:spPr>
        </p:pic>
        <p:sp>
          <p:nvSpPr>
            <p:cNvPr id="104" name="타원 103"/>
            <p:cNvSpPr/>
            <p:nvPr/>
          </p:nvSpPr>
          <p:spPr>
            <a:xfrm>
              <a:off x="6425859" y="1878709"/>
              <a:ext cx="318605" cy="310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2889980" y="1947297"/>
              <a:ext cx="112106" cy="1210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3060093" y="1947297"/>
              <a:ext cx="112106" cy="1210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3232076" y="1947297"/>
              <a:ext cx="112106" cy="1210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3232076" y="2106319"/>
              <a:ext cx="112106" cy="1210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3060093" y="2106319"/>
              <a:ext cx="112106" cy="1210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2889980" y="2106319"/>
              <a:ext cx="112106" cy="12102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6776893" y="3169272"/>
              <a:ext cx="242682" cy="129114"/>
              <a:chOff x="5588022" y="2637848"/>
              <a:chExt cx="242682" cy="129114"/>
            </a:xfrm>
          </p:grpSpPr>
          <p:sp>
            <p:nvSpPr>
              <p:cNvPr id="112" name="오른쪽으로 구부러진 화살표 111"/>
              <p:cNvSpPr/>
              <p:nvPr/>
            </p:nvSpPr>
            <p:spPr>
              <a:xfrm>
                <a:off x="5588022" y="2637848"/>
                <a:ext cx="95003" cy="129114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오른쪽으로 구부러진 화살표 112"/>
              <p:cNvSpPr/>
              <p:nvPr/>
            </p:nvSpPr>
            <p:spPr>
              <a:xfrm rot="10800000">
                <a:off x="5724160" y="2637848"/>
                <a:ext cx="106544" cy="124316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117" name="텍스트 개체 틀 11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의도</a:t>
            </a:r>
            <a:endParaRPr lang="ko-KR" altLang="en-US" dirty="0"/>
          </a:p>
        </p:txBody>
      </p:sp>
      <p:sp>
        <p:nvSpPr>
          <p:cNvPr id="118" name="텍스트 개체 틀 117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내게임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분석이유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1964" y="4840314"/>
            <a:ext cx="979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057684" y="3994386"/>
            <a:ext cx="9790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유저가 발판을 길을 만들거나 퍼즐적인 요소를 풀어가며 맵을 탐사하는 </a:t>
            </a:r>
            <a:r>
              <a:rPr lang="ko-KR" altLang="en-US" sz="1600" dirty="0" err="1" smtClean="0"/>
              <a:t>클리어하는</a:t>
            </a:r>
            <a:r>
              <a:rPr lang="ko-KR" altLang="en-US" sz="1600" dirty="0" smtClean="0"/>
              <a:t> 게임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탐사의 재미와 탐사를 통해 얻는 성장적인 재미요소를 중점으로 기획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기획중인 </a:t>
            </a:r>
            <a:r>
              <a:rPr lang="ko-KR" altLang="en-US" sz="1600" dirty="0"/>
              <a:t>내 게임과 비슷한 시스템을 가지고있는 게임을 분석하여 내 게임에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b="1" dirty="0">
                <a:solidFill>
                  <a:srgbClr val="FFC000"/>
                </a:solidFill>
              </a:rPr>
              <a:t>적용할 부분과 보안하여야되는 부분</a:t>
            </a:r>
            <a:r>
              <a:rPr lang="ko-KR" altLang="en-US" sz="1600" dirty="0"/>
              <a:t>을 찾는 것이 </a:t>
            </a:r>
            <a:r>
              <a:rPr lang="ko-KR" altLang="en-US" sz="1600" dirty="0" smtClean="0"/>
              <a:t>목적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1281079" y="988567"/>
            <a:ext cx="4589147" cy="2567683"/>
            <a:chOff x="2734977" y="1823979"/>
            <a:chExt cx="4394266" cy="2458645"/>
          </a:xfrm>
        </p:grpSpPr>
        <p:pic>
          <p:nvPicPr>
            <p:cNvPr id="67" name="Picture 2" descr="동굴 배경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977" y="1823979"/>
              <a:ext cx="4394266" cy="245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직사각형 67"/>
            <p:cNvSpPr/>
            <p:nvPr/>
          </p:nvSpPr>
          <p:spPr>
            <a:xfrm>
              <a:off x="4352264" y="3733336"/>
              <a:ext cx="2765262" cy="5322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733706" y="3789529"/>
              <a:ext cx="370965" cy="3994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점프</a:t>
              </a:r>
              <a:endParaRPr lang="ko-KR" altLang="en-US" sz="800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6307909" y="3869269"/>
              <a:ext cx="281898" cy="303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대쉬</a:t>
              </a:r>
              <a:endParaRPr lang="ko-KR" altLang="en-US" sz="800" dirty="0"/>
            </a:p>
          </p:txBody>
        </p:sp>
        <p:sp>
          <p:nvSpPr>
            <p:cNvPr id="71" name="타원 70"/>
            <p:cNvSpPr/>
            <p:nvPr/>
          </p:nvSpPr>
          <p:spPr>
            <a:xfrm>
              <a:off x="6787947" y="3374941"/>
              <a:ext cx="290496" cy="310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생성</a:t>
              </a:r>
              <a:endParaRPr lang="ko-KR" altLang="en-US" sz="800" dirty="0"/>
            </a:p>
          </p:txBody>
        </p:sp>
        <p:sp>
          <p:nvSpPr>
            <p:cNvPr id="72" name="타원 71"/>
            <p:cNvSpPr/>
            <p:nvPr/>
          </p:nvSpPr>
          <p:spPr>
            <a:xfrm>
              <a:off x="6430504" y="3530139"/>
              <a:ext cx="318605" cy="310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공격</a:t>
              </a:r>
              <a:endParaRPr lang="ko-KR" altLang="en-US" sz="800" dirty="0"/>
            </a:p>
          </p:txBody>
        </p:sp>
        <p:pic>
          <p:nvPicPr>
            <p:cNvPr id="73" name="Picture 3" descr="C:\Users\Administrator\Downloads\rounded-pause-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2471" y="1876111"/>
              <a:ext cx="310649" cy="334510"/>
            </a:xfrm>
            <a:prstGeom prst="rect">
              <a:avLst/>
            </a:prstGeom>
            <a:solidFill>
              <a:srgbClr val="0070C0"/>
            </a:solidFill>
          </p:spPr>
        </p:pic>
        <p:grpSp>
          <p:nvGrpSpPr>
            <p:cNvPr id="74" name="그룹 73"/>
            <p:cNvGrpSpPr/>
            <p:nvPr/>
          </p:nvGrpSpPr>
          <p:grpSpPr>
            <a:xfrm>
              <a:off x="2892790" y="3571134"/>
              <a:ext cx="535728" cy="576878"/>
              <a:chOff x="827584" y="2639440"/>
              <a:chExt cx="340935" cy="361494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827584" y="2639440"/>
                <a:ext cx="340935" cy="3614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920213" y="2733874"/>
                <a:ext cx="158963" cy="16854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599"/>
            <a:stretch/>
          </p:blipFill>
          <p:spPr>
            <a:xfrm flipH="1">
              <a:off x="3651007" y="3217164"/>
              <a:ext cx="444978" cy="564046"/>
            </a:xfrm>
            <a:prstGeom prst="rect">
              <a:avLst/>
            </a:prstGeom>
          </p:spPr>
        </p:pic>
        <p:sp>
          <p:nvSpPr>
            <p:cNvPr id="76" name="타원 75"/>
            <p:cNvSpPr/>
            <p:nvPr/>
          </p:nvSpPr>
          <p:spPr>
            <a:xfrm>
              <a:off x="6425859" y="1878709"/>
              <a:ext cx="318605" cy="310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2889980" y="1947297"/>
              <a:ext cx="112106" cy="1210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3060093" y="1947297"/>
              <a:ext cx="112106" cy="1210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232076" y="1947297"/>
              <a:ext cx="112106" cy="1210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3232076" y="2106319"/>
              <a:ext cx="112106" cy="12102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3060093" y="2106319"/>
              <a:ext cx="112106" cy="12102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2889980" y="2106319"/>
              <a:ext cx="112106" cy="12102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6776893" y="3169272"/>
              <a:ext cx="242682" cy="129114"/>
              <a:chOff x="5588022" y="2637848"/>
              <a:chExt cx="242682" cy="129114"/>
            </a:xfrm>
          </p:grpSpPr>
          <p:sp>
            <p:nvSpPr>
              <p:cNvPr id="88" name="오른쪽으로 구부러진 화살표 87"/>
              <p:cNvSpPr/>
              <p:nvPr/>
            </p:nvSpPr>
            <p:spPr>
              <a:xfrm>
                <a:off x="5588022" y="2637848"/>
                <a:ext cx="95003" cy="129114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오른쪽으로 구부러진 화살표 88"/>
              <p:cNvSpPr/>
              <p:nvPr/>
            </p:nvSpPr>
            <p:spPr>
              <a:xfrm rot="10800000">
                <a:off x="5724160" y="2637848"/>
                <a:ext cx="106544" cy="124316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92" name="그림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854" y="2024225"/>
            <a:ext cx="765654" cy="38733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288" y="2513715"/>
            <a:ext cx="765654" cy="38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0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792" y="0"/>
            <a:ext cx="10200807" cy="1325563"/>
          </a:xfrm>
        </p:spPr>
        <p:txBody>
          <a:bodyPr/>
          <a:lstStyle/>
          <a:p>
            <a:r>
              <a:rPr lang="ko-KR" altLang="en-US" dirty="0" err="1" smtClean="0"/>
              <a:t>핵심시스템</a:t>
            </a:r>
            <a:r>
              <a:rPr lang="ko-KR" altLang="en-US" dirty="0" smtClean="0"/>
              <a:t> 발판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093405"/>
              </p:ext>
            </p:extLst>
          </p:nvPr>
        </p:nvGraphicFramePr>
        <p:xfrm>
          <a:off x="374753" y="1257300"/>
          <a:ext cx="11512448" cy="4983480"/>
        </p:xfrm>
        <a:graphic>
          <a:graphicData uri="http://schemas.openxmlformats.org/drawingml/2006/table">
            <a:tbl>
              <a:tblPr/>
              <a:tblGrid>
                <a:gridCol w="11283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50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59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설명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발판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유저가 생성할 수 있는 벽의 한 종류로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이동을 위한 발판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퍼즐적 요소로 사용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버튼을 누르고 있을 수 있거나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특정위치에 놓아두어 특수한 상황 발생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유저가 발판과 상호작용을 했을 경우 유저가</a:t>
                      </a:r>
                      <a:r>
                        <a:rPr lang="ko-KR" altLang="en-US" sz="1400" baseline="0" dirty="0" smtClean="0">
                          <a:effectLst/>
                        </a:rPr>
                        <a:t> 임의의 위치로 이동시킬 수 있다</a:t>
                      </a:r>
                      <a:endParaRPr lang="ko-KR" altLang="en-US" sz="1400" dirty="0" smtClean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생성 방식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바닥에서 생성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들기</a:t>
                      </a:r>
                      <a:r>
                        <a:rPr lang="en-US" altLang="ko-KR" sz="1400" dirty="0" smtClean="0">
                          <a:effectLst/>
                        </a:rPr>
                        <a:t>(</a:t>
                      </a:r>
                      <a:r>
                        <a:rPr lang="ko-KR" altLang="en-US" sz="1400" dirty="0" smtClean="0">
                          <a:effectLst/>
                        </a:rPr>
                        <a:t>캐릭터 전방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r>
                        <a:rPr lang="ko-KR" altLang="en-US" sz="1400" dirty="0" smtClean="0">
                          <a:effectLst/>
                        </a:rPr>
                        <a:t>위로</a:t>
                      </a:r>
                      <a:r>
                        <a:rPr lang="en-US" altLang="ko-KR" sz="1400" dirty="0" smtClean="0">
                          <a:effectLst/>
                        </a:rPr>
                        <a:t>) 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밀기</a:t>
                      </a:r>
                      <a:r>
                        <a:rPr lang="en-US" altLang="ko-KR" sz="1400" dirty="0" smtClean="0">
                          <a:effectLst/>
                        </a:rPr>
                        <a:t>(</a:t>
                      </a:r>
                      <a:r>
                        <a:rPr lang="ko-KR" altLang="en-US" sz="1400" dirty="0" smtClean="0">
                          <a:effectLst/>
                        </a:rPr>
                        <a:t>캐릭터와 </a:t>
                      </a:r>
                      <a:r>
                        <a:rPr lang="ko-KR" altLang="en-US" sz="1400" dirty="0" err="1" smtClean="0">
                          <a:effectLst/>
                        </a:rPr>
                        <a:t>같은방향으로</a:t>
                      </a:r>
                      <a:r>
                        <a:rPr lang="ko-KR" altLang="en-US" sz="1400" baseline="0" dirty="0" smtClean="0">
                          <a:effectLst/>
                        </a:rPr>
                        <a:t> 움직임</a:t>
                      </a:r>
                      <a:r>
                        <a:rPr lang="en-US" altLang="ko-KR" sz="1400" dirty="0" smtClean="0">
                          <a:effectLst/>
                        </a:rPr>
                        <a:t>)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baseline="0" dirty="0" smtClean="0">
                          <a:effectLst/>
                        </a:rPr>
                        <a:t>-</a:t>
                      </a:r>
                      <a:r>
                        <a:rPr lang="ko-KR" altLang="en-US" sz="1400" baseline="0" dirty="0" smtClean="0">
                          <a:effectLst/>
                        </a:rPr>
                        <a:t>밀치기</a:t>
                      </a:r>
                      <a:r>
                        <a:rPr lang="en-US" altLang="ko-KR" sz="1400" baseline="0" dirty="0" smtClean="0">
                          <a:effectLst/>
                        </a:rPr>
                        <a:t>(</a:t>
                      </a:r>
                      <a:r>
                        <a:rPr lang="ko-KR" altLang="en-US" sz="1400" baseline="0" dirty="0" smtClean="0">
                          <a:effectLst/>
                        </a:rPr>
                        <a:t>특정한 방향으로 발판을 보냄</a:t>
                      </a:r>
                      <a:r>
                        <a:rPr lang="en-US" altLang="ko-KR" sz="1400" baseline="0" dirty="0" smtClean="0">
                          <a:effectLst/>
                        </a:rPr>
                        <a:t>)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특수 발판의</a:t>
                      </a:r>
                      <a:r>
                        <a:rPr lang="ko-KR" altLang="en-US" sz="1400" baseline="0" dirty="0" smtClean="0">
                          <a:effectLst/>
                        </a:rPr>
                        <a:t> 경우 발판마다 특수한 상호작용이 존재한다</a:t>
                      </a:r>
                      <a:r>
                        <a:rPr lang="en-US" altLang="ko-KR" sz="1400" baseline="0" dirty="0" smtClean="0">
                          <a:effectLst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공중에서 생성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공중에 고정되어 생성되며 공격을</a:t>
                      </a:r>
                      <a:r>
                        <a:rPr lang="ko-KR" altLang="en-US" sz="1400" baseline="0" dirty="0" smtClean="0">
                          <a:effectLst/>
                        </a:rPr>
                        <a:t> 발판 밀치기만 </a:t>
                      </a:r>
                      <a:r>
                        <a:rPr lang="ko-KR" altLang="en-US" sz="1400" dirty="0" smtClean="0">
                          <a:effectLst/>
                        </a:rPr>
                        <a:t>할 수 있다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생성 방법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발판생성버튼 클릭 시 유저의 전방으로 투사체가 발사되며 발판생성버튼을 한번 더 누를 시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투사체의 위치에 발판이 생성된다</a:t>
                      </a:r>
                      <a:r>
                        <a:rPr lang="en-US" altLang="ko-KR" sz="1400" dirty="0" smtClean="0"/>
                        <a:t>.(</a:t>
                      </a:r>
                      <a:r>
                        <a:rPr lang="ko-KR" altLang="en-US" sz="1400" dirty="0" smtClean="0"/>
                        <a:t>크기는 캐릭터의 크기만한 정사각형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60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</a:rPr>
                        <a:t>제약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유저가 관통하여 이동할 수 없다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 smtClean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발판은 최대 </a:t>
                      </a:r>
                      <a:r>
                        <a:rPr lang="en-US" altLang="ko-KR" sz="1400" dirty="0" smtClean="0">
                          <a:effectLst/>
                        </a:rPr>
                        <a:t>3</a:t>
                      </a:r>
                      <a:r>
                        <a:rPr lang="ko-KR" altLang="en-US" sz="1400" dirty="0" smtClean="0">
                          <a:effectLst/>
                        </a:rPr>
                        <a:t>개까지 생성이 가능하며 </a:t>
                      </a:r>
                      <a:r>
                        <a:rPr lang="en-US" altLang="ko-KR" sz="1400" dirty="0" smtClean="0">
                          <a:effectLst/>
                        </a:rPr>
                        <a:t>1</a:t>
                      </a:r>
                      <a:r>
                        <a:rPr lang="ko-KR" altLang="en-US" sz="1400" dirty="0" smtClean="0">
                          <a:effectLst/>
                        </a:rPr>
                        <a:t>개부터 시작하여 업그레이드를 통해 생성개수 증가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발판을 </a:t>
                      </a:r>
                      <a:r>
                        <a:rPr lang="en-US" altLang="ko-KR" sz="1400" dirty="0" smtClean="0">
                          <a:effectLst/>
                        </a:rPr>
                        <a:t>3</a:t>
                      </a:r>
                      <a:r>
                        <a:rPr lang="ko-KR" altLang="en-US" sz="1400" dirty="0" smtClean="0">
                          <a:effectLst/>
                        </a:rPr>
                        <a:t>개를 초과하여 생성시 먼저 생성된 발판부터 사라진다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</a:rPr>
                        <a:t>-</a:t>
                      </a:r>
                      <a:r>
                        <a:rPr lang="ko-KR" altLang="en-US" sz="1400" dirty="0" smtClean="0">
                          <a:effectLst/>
                        </a:rPr>
                        <a:t>함정</a:t>
                      </a:r>
                      <a:r>
                        <a:rPr lang="en-US" altLang="ko-KR" sz="1400" dirty="0" smtClean="0">
                          <a:effectLst/>
                        </a:rPr>
                        <a:t>, </a:t>
                      </a:r>
                      <a:r>
                        <a:rPr lang="ko-KR" altLang="en-US" sz="1400" dirty="0" err="1" smtClean="0">
                          <a:effectLst/>
                        </a:rPr>
                        <a:t>몬스터</a:t>
                      </a:r>
                      <a:r>
                        <a:rPr lang="ko-KR" altLang="en-US" sz="1400" dirty="0" smtClean="0">
                          <a:effectLst/>
                        </a:rPr>
                        <a:t> 등</a:t>
                      </a:r>
                      <a:r>
                        <a:rPr lang="ko-KR" altLang="en-US" sz="1400" baseline="0" dirty="0" smtClean="0">
                          <a:effectLst/>
                        </a:rPr>
                        <a:t> 다른 요소들이 존재하는 위치에는 생성이 불가능하다</a:t>
                      </a:r>
                      <a:r>
                        <a:rPr lang="en-US" altLang="ko-KR" sz="1400" baseline="0" dirty="0" smtClean="0">
                          <a:effectLst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aseline="0" dirty="0" smtClean="0">
                          <a:effectLst/>
                        </a:rPr>
                        <a:t>-</a:t>
                      </a:r>
                      <a:r>
                        <a:rPr lang="ko-KR" altLang="en-US" sz="1400" baseline="0" dirty="0" smtClean="0">
                          <a:effectLst/>
                        </a:rPr>
                        <a:t>생성되는 위치의 여유공간이 없을 경우 생성이 불가능하다</a:t>
                      </a:r>
                      <a:r>
                        <a:rPr lang="en-US" altLang="ko-KR" sz="1400" baseline="0" dirty="0" smtClean="0">
                          <a:effectLst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aseline="0" dirty="0" smtClean="0">
                          <a:effectLst/>
                        </a:rPr>
                        <a:t>-</a:t>
                      </a:r>
                      <a:r>
                        <a:rPr lang="ko-KR" altLang="en-US" sz="1400" baseline="0" dirty="0" smtClean="0">
                          <a:effectLst/>
                        </a:rPr>
                        <a:t>발판이 외부적</a:t>
                      </a:r>
                      <a:r>
                        <a:rPr lang="en-US" altLang="ko-KR" sz="1400" baseline="0" dirty="0" smtClean="0">
                          <a:effectLst/>
                        </a:rPr>
                        <a:t>(</a:t>
                      </a:r>
                      <a:r>
                        <a:rPr lang="ko-KR" altLang="en-US" sz="1400" baseline="0" dirty="0" smtClean="0">
                          <a:effectLst/>
                        </a:rPr>
                        <a:t>함정</a:t>
                      </a:r>
                      <a:r>
                        <a:rPr lang="en-US" altLang="ko-KR" sz="1400" baseline="0" dirty="0" smtClean="0">
                          <a:effectLst/>
                        </a:rPr>
                        <a:t>,</a:t>
                      </a:r>
                      <a:r>
                        <a:rPr lang="ko-KR" altLang="en-US" sz="1400" baseline="0" dirty="0" smtClean="0">
                          <a:effectLst/>
                        </a:rPr>
                        <a:t>방어시스템에 닿거나</a:t>
                      </a:r>
                      <a:r>
                        <a:rPr lang="en-US" altLang="ko-KR" sz="1400" baseline="0" dirty="0" smtClean="0">
                          <a:effectLst/>
                        </a:rPr>
                        <a:t>, </a:t>
                      </a:r>
                      <a:r>
                        <a:rPr lang="ko-KR" altLang="en-US" sz="1400" baseline="0" dirty="0" err="1" smtClean="0">
                          <a:effectLst/>
                        </a:rPr>
                        <a:t>몬스터의</a:t>
                      </a:r>
                      <a:r>
                        <a:rPr lang="ko-KR" altLang="en-US" sz="1400" baseline="0" dirty="0" smtClean="0">
                          <a:effectLst/>
                        </a:rPr>
                        <a:t> 공격</a:t>
                      </a:r>
                      <a:r>
                        <a:rPr lang="en-US" altLang="ko-KR" sz="1400" baseline="0" dirty="0" smtClean="0">
                          <a:effectLst/>
                        </a:rPr>
                        <a:t>)</a:t>
                      </a:r>
                      <a:r>
                        <a:rPr lang="ko-KR" altLang="en-US" sz="1400" baseline="0" dirty="0" smtClean="0">
                          <a:effectLst/>
                        </a:rPr>
                        <a:t>요소에 의해 파괴되었을 경우 </a:t>
                      </a:r>
                      <a:r>
                        <a:rPr lang="en-US" altLang="ko-KR" sz="1400" baseline="0" dirty="0" smtClean="0">
                          <a:effectLst/>
                        </a:rPr>
                        <a:t/>
                      </a:r>
                      <a:br>
                        <a:rPr lang="en-US" altLang="ko-KR" sz="1400" baseline="0" dirty="0" smtClean="0">
                          <a:effectLst/>
                        </a:rPr>
                      </a:br>
                      <a:r>
                        <a:rPr lang="en-US" altLang="ko-KR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</a:rPr>
                        <a:t>생성 가능 개수가 일정 시간 동안 파괴된 개수만큼 제한된다</a:t>
                      </a:r>
                      <a:r>
                        <a:rPr lang="en-US" altLang="ko-KR" sz="1400" baseline="0" dirty="0" smtClean="0">
                          <a:effectLst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20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43914"/>
              </p:ext>
            </p:extLst>
          </p:nvPr>
        </p:nvGraphicFramePr>
        <p:xfrm>
          <a:off x="1572444" y="1206087"/>
          <a:ext cx="8208912" cy="433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96">
                  <a:extLst>
                    <a:ext uri="{9D8B030D-6E8A-4147-A177-3AD203B41FA5}">
                      <a16:colId xmlns="" xmlns:a16="http://schemas.microsoft.com/office/drawing/2014/main" val="3547203001"/>
                    </a:ext>
                  </a:extLst>
                </a:gridCol>
                <a:gridCol w="1257221">
                  <a:extLst>
                    <a:ext uri="{9D8B030D-6E8A-4147-A177-3AD203B41FA5}">
                      <a16:colId xmlns="" xmlns:a16="http://schemas.microsoft.com/office/drawing/2014/main" val="1752807531"/>
                    </a:ext>
                  </a:extLst>
                </a:gridCol>
                <a:gridCol w="10673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70858">
                  <a:extLst>
                    <a:ext uri="{9D8B030D-6E8A-4147-A177-3AD203B41FA5}">
                      <a16:colId xmlns="" xmlns:a16="http://schemas.microsoft.com/office/drawing/2014/main" val="1819140749"/>
                    </a:ext>
                  </a:extLst>
                </a:gridCol>
              </a:tblGrid>
              <a:tr h="5267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분류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9831869"/>
                  </a:ext>
                </a:extLst>
              </a:tr>
              <a:tr h="84923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방어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시스템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레이저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일정거리의 직선 레이저를 발사한다</a:t>
                      </a:r>
                      <a:r>
                        <a:rPr lang="en-US" altLang="ko-KR" sz="1200" dirty="0" smtClean="0"/>
                        <a:t>.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발판과 </a:t>
                      </a:r>
                      <a:r>
                        <a:rPr lang="ko-KR" altLang="en-US" sz="1200" dirty="0" err="1" smtClean="0"/>
                        <a:t>닿을시</a:t>
                      </a:r>
                      <a:r>
                        <a:rPr lang="ko-KR" altLang="en-US" sz="1200" dirty="0" smtClean="0"/>
                        <a:t> 발판을 없앤다</a:t>
                      </a:r>
                      <a:endParaRPr lang="en-US" altLang="ko-KR" sz="1200" dirty="0" smtClean="0"/>
                    </a:p>
                    <a:p>
                      <a:pPr>
                        <a:lnSpc>
                          <a:spcPts val="2200"/>
                        </a:lnSpc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캐릭터와 </a:t>
                      </a:r>
                      <a:r>
                        <a:rPr lang="ko-KR" altLang="en-US" sz="1200" dirty="0" err="1" smtClean="0"/>
                        <a:t>닿을시</a:t>
                      </a:r>
                      <a:r>
                        <a:rPr lang="ko-KR" altLang="en-US" sz="1200" dirty="0" smtClean="0"/>
                        <a:t> 캐릭터가 </a:t>
                      </a:r>
                      <a:r>
                        <a:rPr lang="ko-KR" altLang="en-US" sz="1200" dirty="0" err="1" smtClean="0"/>
                        <a:t>피해를입음</a:t>
                      </a:r>
                      <a:endParaRPr lang="en-US" altLang="ko-KR" sz="1200" dirty="0" smtClean="0"/>
                    </a:p>
                    <a:p>
                      <a:pPr>
                        <a:lnSpc>
                          <a:spcPts val="2200"/>
                        </a:lnSpc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특정오브젝트에 특수한 상황을 발생시킴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9927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불 발사기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ko-KR" altLang="en-US" sz="1200" dirty="0" smtClean="0"/>
                        <a:t>일정 시간마다 불을 발사</a:t>
                      </a:r>
                      <a:r>
                        <a:rPr lang="ko-KR" altLang="en-US" sz="1200" baseline="0" dirty="0" smtClean="0"/>
                        <a:t> 된다</a:t>
                      </a:r>
                      <a:r>
                        <a:rPr lang="en-US" altLang="ko-KR" sz="1200" baseline="0" dirty="0" smtClean="0"/>
                        <a:t>.</a:t>
                      </a:r>
                      <a:br>
                        <a:rPr lang="en-US" altLang="ko-KR" sz="1200" baseline="0" dirty="0" smtClean="0"/>
                      </a:b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409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함정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종유석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ko-KR" altLang="en-US" sz="1200" dirty="0" smtClean="0"/>
                        <a:t>플레이어가 특정 발판 위치에 도착하면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플레이어 앞부분에 떨어지는 장애물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36104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가시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덤불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200"/>
                        </a:lnSpc>
                      </a:pPr>
                      <a:r>
                        <a:rPr lang="ko-KR" altLang="en-US" sz="1200" dirty="0" smtClean="0"/>
                        <a:t>벽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바닥 부분에 존재하는 장애물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함정에 닿을 시 피해를 받는다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3768876" y="1953372"/>
            <a:ext cx="821671" cy="462764"/>
            <a:chOff x="-2630102" y="1486096"/>
            <a:chExt cx="1368152" cy="648072"/>
          </a:xfrm>
        </p:grpSpPr>
        <p:sp>
          <p:nvSpPr>
            <p:cNvPr id="6" name="직사각형 5"/>
            <p:cNvSpPr/>
            <p:nvPr/>
          </p:nvSpPr>
          <p:spPr>
            <a:xfrm>
              <a:off x="-2630102" y="1486096"/>
              <a:ext cx="1368152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" name="직사각형 6"/>
            <p:cNvSpPr/>
            <p:nvPr/>
          </p:nvSpPr>
          <p:spPr>
            <a:xfrm rot="5400000">
              <a:off x="-2013765" y="1181553"/>
              <a:ext cx="96489" cy="12571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-2630102" y="1586556"/>
              <a:ext cx="72008" cy="447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752547" y="2778727"/>
            <a:ext cx="849154" cy="442925"/>
            <a:chOff x="-2556792" y="-159793"/>
            <a:chExt cx="1368152" cy="648072"/>
          </a:xfrm>
        </p:grpSpPr>
        <p:sp>
          <p:nvSpPr>
            <p:cNvPr id="10" name="직사각형 9"/>
            <p:cNvSpPr/>
            <p:nvPr/>
          </p:nvSpPr>
          <p:spPr>
            <a:xfrm>
              <a:off x="-2556792" y="-159793"/>
              <a:ext cx="1368152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2556792" y="-59333"/>
              <a:ext cx="72008" cy="447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2404588" y="0"/>
              <a:ext cx="339502" cy="339502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1872716" y="0"/>
              <a:ext cx="339502" cy="339502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3752547" y="3610996"/>
            <a:ext cx="842351" cy="459512"/>
            <a:chOff x="-2556792" y="987574"/>
            <a:chExt cx="1368152" cy="648072"/>
          </a:xfrm>
        </p:grpSpPr>
        <p:sp>
          <p:nvSpPr>
            <p:cNvPr id="15" name="직사각형 14"/>
            <p:cNvSpPr/>
            <p:nvPr/>
          </p:nvSpPr>
          <p:spPr>
            <a:xfrm>
              <a:off x="-2556792" y="987574"/>
              <a:ext cx="1368152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-2484784" y="987574"/>
              <a:ext cx="1224136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2021821" y="1038003"/>
              <a:ext cx="298209" cy="298209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3723390" y="4454287"/>
            <a:ext cx="881382" cy="466028"/>
            <a:chOff x="2135560" y="3833174"/>
            <a:chExt cx="1152128" cy="609184"/>
          </a:xfrm>
        </p:grpSpPr>
        <p:sp>
          <p:nvSpPr>
            <p:cNvPr id="19" name="직사각형 18"/>
            <p:cNvSpPr/>
            <p:nvPr/>
          </p:nvSpPr>
          <p:spPr>
            <a:xfrm>
              <a:off x="2135560" y="3833174"/>
              <a:ext cx="1134927" cy="5910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135560" y="4292856"/>
              <a:ext cx="401245" cy="1313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339"/>
            <a:stretch/>
          </p:blipFill>
          <p:spPr>
            <a:xfrm>
              <a:off x="2492342" y="4155926"/>
              <a:ext cx="421363" cy="286432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2886443" y="4311020"/>
              <a:ext cx="401245" cy="1313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792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성장요</a:t>
            </a:r>
            <a:r>
              <a:rPr lang="ko-KR" altLang="en-US" dirty="0"/>
              <a:t>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발판 특성 종류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- 1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r>
              <a:rPr lang="ko-KR" altLang="en-US" dirty="0" smtClean="0"/>
              <a:t>발판 생성가능 개수 증가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40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2132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게임설명을 먼저하자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발판 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err="1" smtClean="0"/>
              <a:t>생성된발판은</a:t>
            </a:r>
            <a:r>
              <a:rPr lang="ko-KR" altLang="en-US" dirty="0" smtClean="0"/>
              <a:t> 유저가 밑에서 뚫고 </a:t>
            </a:r>
            <a:r>
              <a:rPr lang="ko-KR" altLang="en-US" dirty="0" err="1" smtClean="0"/>
              <a:t>올라갈수없다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2.</a:t>
            </a:r>
            <a:r>
              <a:rPr lang="ko-KR" altLang="en-US" dirty="0" smtClean="0"/>
              <a:t>세로발판을 </a:t>
            </a:r>
            <a:r>
              <a:rPr lang="ko-KR" altLang="en-US" dirty="0" err="1" smtClean="0"/>
              <a:t>만들었을경우</a:t>
            </a:r>
            <a:r>
              <a:rPr lang="ko-KR" altLang="en-US" dirty="0" smtClean="0"/>
              <a:t> 활용방법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벽의 모양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만들방법이있는가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캐릭터의 앞부분에 부터 발사되어 생성된다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71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오리와 눈먼 숲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게임소개</a:t>
            </a:r>
            <a:endParaRPr lang="ko-KR" altLang="en-US" dirty="0"/>
          </a:p>
        </p:txBody>
      </p:sp>
      <p:pic>
        <p:nvPicPr>
          <p:cNvPr id="1026" name="Picture 2" descr="오리와 눈먼숲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46" y="970157"/>
            <a:ext cx="4664608" cy="26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7684" y="3998411"/>
            <a:ext cx="9790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메트로베니아 형식의 게임이면서 플랫포머 장르를 잘 살린 </a:t>
            </a:r>
            <a:r>
              <a:rPr lang="en-US" altLang="ko-KR" sz="1600" dirty="0" smtClean="0"/>
              <a:t>PC</a:t>
            </a:r>
            <a:r>
              <a:rPr lang="ko-KR" altLang="en-US" sz="1600" dirty="0" smtClean="0"/>
              <a:t>게임이다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몽환적인 그래픽과 사운드로 유명하다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숲의 깨져버린 균형을 되돌리기위해 맵 곳곳에 흩어져 있은 원소를 찾는 것이 목적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맵에 존재하는 함정을 피해 맵 을 탐사하며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퍼즐을 풀어나가는 것이 주 플레이 경험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88" y="969761"/>
            <a:ext cx="4684529" cy="261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4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</a:t>
            </a: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오리와 눈먼 숲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조작 및 기본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58638"/>
              </p:ext>
            </p:extLst>
          </p:nvPr>
        </p:nvGraphicFramePr>
        <p:xfrm>
          <a:off x="913373" y="928413"/>
          <a:ext cx="5106686" cy="4862351"/>
        </p:xfrm>
        <a:graphic>
          <a:graphicData uri="http://schemas.openxmlformats.org/drawingml/2006/table">
            <a:tbl>
              <a:tblPr/>
              <a:tblGrid>
                <a:gridCol w="461661">
                  <a:extLst>
                    <a:ext uri="{9D8B030D-6E8A-4147-A177-3AD203B41FA5}">
                      <a16:colId xmlns="" xmlns:a16="http://schemas.microsoft.com/office/drawing/2014/main" val="105661737"/>
                    </a:ext>
                  </a:extLst>
                </a:gridCol>
                <a:gridCol w="663575">
                  <a:extLst>
                    <a:ext uri="{9D8B030D-6E8A-4147-A177-3AD203B41FA5}">
                      <a16:colId xmlns="" xmlns:a16="http://schemas.microsoft.com/office/drawing/2014/main" val="495647211"/>
                    </a:ext>
                  </a:extLst>
                </a:gridCol>
                <a:gridCol w="3981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2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종류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조작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설명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675239"/>
                  </a:ext>
                </a:extLst>
              </a:tr>
              <a:tr h="411429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이동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방향키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상하좌우를 이동하는 용도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5846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점프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</a:rPr>
                        <a:t> Z 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기본 </a:t>
                      </a:r>
                      <a:r>
                        <a:rPr lang="en-US" altLang="ko-KR" sz="1200" dirty="0" smtClean="0">
                          <a:effectLst/>
                        </a:rPr>
                        <a:t>1</a:t>
                      </a:r>
                      <a:r>
                        <a:rPr lang="ko-KR" altLang="en-US" sz="1200" dirty="0" smtClean="0">
                          <a:effectLst/>
                        </a:rPr>
                        <a:t>단점프를 하며 업그레이드를 하여 </a:t>
                      </a:r>
                      <a:r>
                        <a:rPr lang="en-US" altLang="ko-KR" sz="1200" dirty="0" smtClean="0">
                          <a:effectLst/>
                        </a:rPr>
                        <a:t/>
                      </a:r>
                      <a:br>
                        <a:rPr lang="en-US" altLang="ko-KR" sz="1200" dirty="0" smtClean="0">
                          <a:effectLst/>
                        </a:rPr>
                      </a:br>
                      <a:r>
                        <a:rPr lang="en-US" altLang="ko-KR" sz="1200" dirty="0" smtClean="0">
                          <a:effectLst/>
                        </a:rPr>
                        <a:t>2</a:t>
                      </a:r>
                      <a:r>
                        <a:rPr lang="ko-KR" altLang="en-US" sz="1200" dirty="0" smtClean="0">
                          <a:effectLst/>
                        </a:rPr>
                        <a:t>단점프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ko-KR" altLang="en-US" sz="1200" dirty="0" smtClean="0">
                          <a:effectLst/>
                        </a:rPr>
                        <a:t>벽점프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물속에선 빠른 헤엄이 가능하다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5386361"/>
                  </a:ext>
                </a:extLst>
              </a:tr>
              <a:tr h="635846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공격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</a:rPr>
                        <a:t>X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에너지를 소모하여 일정범위 내의 적을 자동으로 공격</a:t>
                      </a:r>
                      <a:r>
                        <a:rPr lang="en-US" altLang="ko-KR" sz="1200" dirty="0" smtClean="0">
                          <a:effectLst/>
                        </a:rPr>
                        <a:t/>
                      </a:r>
                      <a:br>
                        <a:rPr lang="en-US" altLang="ko-KR" sz="1200" dirty="0" smtClean="0">
                          <a:effectLst/>
                        </a:rPr>
                      </a:br>
                      <a:r>
                        <a:rPr lang="ko-KR" altLang="en-US" sz="1200" dirty="0" smtClean="0">
                          <a:effectLst/>
                        </a:rPr>
                        <a:t>업그레이드를 통해 범위나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ko-KR" altLang="en-US" sz="1200" dirty="0" smtClean="0">
                          <a:effectLst/>
                        </a:rPr>
                        <a:t>방식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ko-KR" altLang="en-US" sz="1200" dirty="0" smtClean="0">
                          <a:effectLst/>
                        </a:rPr>
                        <a:t>데미지 가바뀜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2167931"/>
                  </a:ext>
                </a:extLst>
              </a:tr>
              <a:tr h="860263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배쉬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</a:rPr>
                        <a:t>C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적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투사체</a:t>
                      </a:r>
                      <a:r>
                        <a:rPr lang="en-US" altLang="ko-KR" sz="1200" baseline="0" dirty="0" smtClean="0">
                          <a:effectLst/>
                        </a:rPr>
                        <a:t>, </a:t>
                      </a:r>
                      <a:r>
                        <a:rPr lang="ko-KR" altLang="en-US" sz="1200" baseline="0" dirty="0" smtClean="0">
                          <a:effectLst/>
                        </a:rPr>
                        <a:t>오브젝트 근처에서 누를 시 게임을 </a:t>
                      </a:r>
                      <a:r>
                        <a:rPr lang="en-US" altLang="ko-KR" sz="1200" baseline="0" dirty="0" smtClean="0">
                          <a:effectLst/>
                        </a:rPr>
                        <a:t/>
                      </a:r>
                      <a:br>
                        <a:rPr lang="en-US" altLang="ko-KR" sz="1200" baseline="0" dirty="0" smtClean="0">
                          <a:effectLst/>
                        </a:rPr>
                      </a:br>
                      <a:r>
                        <a:rPr lang="ko-KR" altLang="en-US" sz="1200" baseline="0" dirty="0" smtClean="0">
                          <a:effectLst/>
                        </a:rPr>
                        <a:t>일시정지 시키고 방향을 지정해 캐릭터를 해당방향으로 </a:t>
                      </a:r>
                      <a:r>
                        <a:rPr lang="en-US" altLang="ko-KR" sz="1200" baseline="0" dirty="0" smtClean="0">
                          <a:effectLst/>
                        </a:rPr>
                        <a:t/>
                      </a:r>
                      <a:br>
                        <a:rPr lang="en-US" altLang="ko-KR" sz="1200" baseline="0" dirty="0" smtClean="0">
                          <a:effectLst/>
                        </a:rPr>
                      </a:br>
                      <a:r>
                        <a:rPr lang="ko-KR" altLang="en-US" sz="1200" baseline="0" dirty="0" smtClean="0">
                          <a:effectLst/>
                        </a:rPr>
                        <a:t>이동시키고 적을 반대편으로 튕겨낸다</a:t>
                      </a:r>
                      <a:r>
                        <a:rPr lang="en-US" altLang="ko-KR" sz="1200" baseline="0" dirty="0" smtClean="0">
                          <a:effectLst/>
                        </a:rPr>
                        <a:t>.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1816204"/>
                  </a:ext>
                </a:extLst>
              </a:tr>
              <a:tr h="635846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소울링크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</a:rPr>
                        <a:t>E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에너지를 소모하여 세이브포인트를 만들 수 있다</a:t>
                      </a:r>
                      <a:r>
                        <a:rPr lang="en-US" altLang="ko-KR" sz="1200" dirty="0" smtClean="0">
                          <a:effectLst/>
                        </a:rPr>
                        <a:t>.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5012074"/>
                  </a:ext>
                </a:extLst>
              </a:tr>
              <a:tr h="411429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활강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</a:rPr>
                        <a:t>Shift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공중에서 낙하속도를 감소시킨다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60263"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대쉬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컨트롤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지상에서 빠르게 움직일 수 있다</a:t>
                      </a:r>
                      <a:r>
                        <a:rPr lang="en-US" altLang="ko-KR" sz="1200" dirty="0" smtClean="0">
                          <a:effectLst/>
                        </a:rPr>
                        <a:t>. </a:t>
                      </a:r>
                      <a:br>
                        <a:rPr lang="en-US" altLang="ko-KR" sz="1200" dirty="0" smtClean="0">
                          <a:effectLst/>
                        </a:rPr>
                      </a:br>
                      <a:r>
                        <a:rPr lang="ko-KR" altLang="en-US" sz="1200" dirty="0" smtClean="0">
                          <a:effectLst/>
                        </a:rPr>
                        <a:t>업그레이드를 통해 공중에서 사용도 가능하며 </a:t>
                      </a:r>
                      <a:r>
                        <a:rPr lang="en-US" altLang="ko-KR" sz="1200" dirty="0" smtClean="0">
                          <a:effectLst/>
                        </a:rPr>
                        <a:t/>
                      </a:r>
                      <a:br>
                        <a:rPr lang="en-US" altLang="ko-KR" sz="1200" dirty="0" smtClean="0">
                          <a:effectLst/>
                        </a:rPr>
                      </a:br>
                      <a:r>
                        <a:rPr lang="ko-KR" altLang="en-US" sz="1200" dirty="0" smtClean="0">
                          <a:effectLst/>
                        </a:rPr>
                        <a:t>하단으로 대쉬시 공격용도로 사용이 가능하다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" name="Picture 2" descr="https://cdn0.artstation.com/p/assets/images/images/000/990/452/large/anna-jasinski-hu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" t="-600" r="172" b="412"/>
          <a:stretch/>
        </p:blipFill>
        <p:spPr bwMode="auto">
          <a:xfrm>
            <a:off x="6257462" y="928410"/>
            <a:ext cx="5084547" cy="229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684652"/>
              </p:ext>
            </p:extLst>
          </p:nvPr>
        </p:nvGraphicFramePr>
        <p:xfrm>
          <a:off x="6257462" y="3333878"/>
          <a:ext cx="5096969" cy="243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555">
                  <a:extLst>
                    <a:ext uri="{9D8B030D-6E8A-4147-A177-3AD203B41FA5}">
                      <a16:colId xmlns="" xmlns:a16="http://schemas.microsoft.com/office/drawing/2014/main" val="1426336120"/>
                    </a:ext>
                  </a:extLst>
                </a:gridCol>
                <a:gridCol w="6393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8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652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29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파란 조각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상호작용 에너지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연두 조각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체력을 표시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노란색 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경험치 표시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하얀색 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소울링크</a:t>
                      </a:r>
                      <a:r>
                        <a:rPr lang="ko-KR" altLang="en-US" sz="1400" dirty="0" smtClean="0"/>
                        <a:t> 쿨 타임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어빌리티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포인트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어빌리티를 찍는 포인트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" name="Picture 2" descr="https://cdn0.artstation.com/p/assets/images/images/000/990/452/large/anna-jasinski-hu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587" b="96455" l="47597" r="52609">
                        <a14:backgroundMark x1="48948" y1="90097" x2="48948" y2="90097"/>
                        <a14:backgroundMark x1="50320" y1="90422" x2="50320" y2="90422"/>
                        <a14:backgroundMark x1="50869" y1="91558" x2="50869" y2="91558"/>
                        <a14:backgroundMark x1="50961" y1="91883" x2="50961" y2="91883"/>
                        <a14:backgroundMark x1="50869" y1="90422" x2="50869" y2="90422"/>
                        <a14:backgroundMark x1="50869" y1="93831" x2="50869" y2="93831"/>
                        <a14:backgroundMark x1="49680" y1="93344" x2="49680" y2="93344"/>
                        <a14:backgroundMark x1="51601" y1="93019" x2="51601" y2="93019"/>
                        <a14:backgroundMark x1="51784" y1="92208" x2="51784" y2="92208"/>
                        <a14:backgroundMark x1="51510" y1="90422" x2="51510" y2="90422"/>
                        <a14:backgroundMark x1="50961" y1="88961" x2="50961" y2="88961"/>
                        <a14:backgroundMark x1="50412" y1="88799" x2="50412" y2="88799"/>
                        <a14:backgroundMark x1="50595" y1="88961" x2="50595" y2="88961"/>
                        <a14:backgroundMark x1="51052" y1="89610" x2="51052" y2="89610"/>
                        <a14:backgroundMark x1="51418" y1="89773" x2="51418" y2="89773"/>
                        <a14:backgroundMark x1="51510" y1="90422" x2="51601" y2="90584"/>
                        <a14:backgroundMark x1="51693" y1="91071" x2="51693" y2="91071"/>
                        <a14:backgroundMark x1="51693" y1="91234" x2="51693" y2="91234"/>
                        <a14:backgroundMark x1="51693" y1="91234" x2="51693" y2="91234"/>
                        <a14:backgroundMark x1="51693" y1="90909" x2="51601" y2="90584"/>
                        <a14:backgroundMark x1="51601" y1="90422" x2="51418" y2="90260"/>
                        <a14:backgroundMark x1="51235" y1="90097" x2="51052" y2="89773"/>
                        <a14:backgroundMark x1="50503" y1="89286" x2="50503" y2="89286"/>
                        <a14:backgroundMark x1="50137" y1="88961" x2="50137" y2="88961"/>
                        <a14:backgroundMark x1="49680" y1="88961" x2="49497" y2="88961"/>
                        <a14:backgroundMark x1="49314" y1="88961" x2="49314" y2="88961"/>
                        <a14:backgroundMark x1="49039" y1="88961" x2="49039" y2="88961"/>
                        <a14:backgroundMark x1="48948" y1="88961" x2="48948" y2="889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71" t="84229" r="46765" b="2187"/>
          <a:stretch/>
        </p:blipFill>
        <p:spPr bwMode="auto">
          <a:xfrm>
            <a:off x="8271747" y="4884610"/>
            <a:ext cx="372115" cy="37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0.artstation.com/p/assets/images/images/000/990/452/large/anna-jasinski-hud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425" b="95522" l="41683" r="468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037" t="87538" r="52503" b="3591"/>
          <a:stretch/>
        </p:blipFill>
        <p:spPr bwMode="auto">
          <a:xfrm>
            <a:off x="7847462" y="3857797"/>
            <a:ext cx="383741" cy="2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cdn0.artstation.com/p/assets/images/images/000/990/452/large/anna-jasinski-hud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799" b="95455" l="52790" r="58097">
                        <a14:foregroundMark x1="55535" y1="91883" x2="55535" y2="91883"/>
                        <a14:foregroundMark x1="56999" y1="91883" x2="56999" y2="918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522" t="88177" r="41507" b="3795"/>
          <a:stretch/>
        </p:blipFill>
        <p:spPr bwMode="auto">
          <a:xfrm>
            <a:off x="7876531" y="4216330"/>
            <a:ext cx="354672" cy="22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cdn0.artstation.com/p/assets/images/images/000/990/452/large/anna-jasinski-hud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740" b="95779" l="47484" r="524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43" t="83422" r="47380" b="2753"/>
          <a:stretch/>
        </p:blipFill>
        <p:spPr bwMode="auto">
          <a:xfrm>
            <a:off x="7336771" y="4842717"/>
            <a:ext cx="499258" cy="57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cdn0.artstation.com/p/assets/images/images/000/990/452/large/anna-jasinski-hud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804" b="95864" l="47511" r="52052">
                        <a14:backgroundMark x1="49680" y1="87987" x2="49680" y2="87987"/>
                        <a14:backgroundMark x1="51327" y1="88636" x2="51327" y2="88636"/>
                        <a14:backgroundMark x1="48307" y1="89123" x2="48307" y2="89123"/>
                        <a14:backgroundMark x1="47850" y1="91234" x2="47850" y2="91234"/>
                        <a14:backgroundMark x1="49863" y1="91721" x2="49863" y2="91721"/>
                        <a14:backgroundMark x1="50229" y1="92208" x2="50229" y2="92208"/>
                        <a14:backgroundMark x1="49680" y1="92532" x2="49588" y2="92045"/>
                        <a14:backgroundMark x1="49588" y1="91558" x2="49588" y2="91558"/>
                        <a14:backgroundMark x1="49954" y1="91558" x2="49954" y2="91558"/>
                        <a14:backgroundMark x1="50137" y1="91396" x2="50137" y2="91396"/>
                        <a14:backgroundMark x1="50046" y1="91071" x2="50046" y2="91071"/>
                        <a14:backgroundMark x1="51784" y1="89286" x2="51784" y2="89286"/>
                        <a14:backgroundMark x1="51235" y1="94805" x2="51235" y2="94805"/>
                        <a14:backgroundMark x1="51693" y1="92857" x2="51693" y2="92857"/>
                        <a14:backgroundMark x1="51510" y1="93831" x2="51510" y2="93831"/>
                        <a14:backgroundMark x1="48856" y1="94643" x2="48856" y2="94643"/>
                        <a14:backgroundMark x1="48307" y1="93831" x2="48307" y2="93831"/>
                        <a14:backgroundMark x1="50686" y1="94968" x2="50686" y2="94968"/>
                        <a14:backgroundMark x1="50320" y1="95130" x2="50320" y2="95130"/>
                        <a14:backgroundMark x1="49405" y1="94968" x2="49405" y2="94968"/>
                        <a14:backgroundMark x1="49039" y1="94643" x2="49039" y2="94643"/>
                        <a14:backgroundMark x1="49954" y1="95130" x2="49954" y2="95130"/>
                        <a14:backgroundMark x1="49680" y1="95130" x2="49680" y2="951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43" t="83422" r="47380" b="2753"/>
          <a:stretch/>
        </p:blipFill>
        <p:spPr bwMode="auto">
          <a:xfrm>
            <a:off x="8211157" y="4416899"/>
            <a:ext cx="411267" cy="4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cdn0.artstation.com/p/assets/images/images/000/990/452/large/anna-jasinski-hud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804" b="95864" l="47511" r="52052">
                        <a14:foregroundMark x1="49497" y1="91558" x2="49497" y2="91558"/>
                        <a14:foregroundMark x1="49863" y1="90909" x2="49863" y2="90909"/>
                        <a14:backgroundMark x1="48948" y1="90097" x2="48948" y2="90097"/>
                        <a14:backgroundMark x1="50229" y1="89935" x2="50229" y2="89935"/>
                        <a14:backgroundMark x1="50595" y1="93344" x2="50595" y2="93344"/>
                        <a14:backgroundMark x1="50869" y1="90260" x2="50869" y2="90260"/>
                        <a14:backgroundMark x1="49039" y1="92695" x2="49039" y2="92695"/>
                        <a14:backgroundMark x1="48033" y1="93506" x2="48033" y2="93506"/>
                        <a14:backgroundMark x1="47850" y1="89448" x2="48033" y2="89448"/>
                        <a14:backgroundMark x1="48765" y1="89123" x2="48765" y2="89123"/>
                        <a14:backgroundMark x1="49680" y1="87825" x2="49680" y2="87825"/>
                        <a14:backgroundMark x1="49771" y1="87825" x2="49954" y2="87662"/>
                        <a14:backgroundMark x1="51693" y1="88312" x2="51876" y2="88961"/>
                        <a14:backgroundMark x1="51693" y1="89448" x2="51693" y2="89448"/>
                        <a14:backgroundMark x1="51327" y1="88961" x2="51327" y2="88961"/>
                        <a14:backgroundMark x1="51693" y1="94481" x2="51693" y2="94481"/>
                        <a14:backgroundMark x1="51601" y1="93831" x2="51601" y2="938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966" t="88948" r="49012" b="5785"/>
          <a:stretch/>
        </p:blipFill>
        <p:spPr bwMode="auto">
          <a:xfrm>
            <a:off x="8226027" y="5249237"/>
            <a:ext cx="381157" cy="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8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</a:t>
            </a:r>
            <a:endParaRPr lang="ko-KR" altLang="en-US" sz="2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오리와 눈먼 숲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메뉴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4" name="Picture 2" descr="파일:external/cdn3.artstation.com/anna-jasinski-skilltre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05" y="988576"/>
            <a:ext cx="4763208" cy="26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23" y="988576"/>
            <a:ext cx="4775911" cy="2686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8023" y="3943070"/>
            <a:ext cx="10061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스킬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모든 스킬을 </a:t>
            </a:r>
            <a:r>
              <a:rPr lang="ko-KR" altLang="en-US" sz="1600" dirty="0"/>
              <a:t>표시해주며 획득한 스킬은</a:t>
            </a:r>
            <a:r>
              <a:rPr lang="en-US" altLang="ko-KR" sz="1600" dirty="0"/>
              <a:t> </a:t>
            </a:r>
            <a:r>
              <a:rPr lang="ko-KR" altLang="en-US" sz="1600" dirty="0"/>
              <a:t>밝게 표시된다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통계 </a:t>
            </a:r>
            <a:r>
              <a:rPr lang="en-US" altLang="ko-KR" sz="1600" dirty="0"/>
              <a:t>: </a:t>
            </a:r>
            <a:r>
              <a:rPr lang="ko-KR" altLang="en-US" sz="1600" dirty="0"/>
              <a:t>플레이타임</a:t>
            </a:r>
            <a:r>
              <a:rPr lang="en-US" altLang="ko-KR" sz="1600" dirty="0"/>
              <a:t>,</a:t>
            </a:r>
            <a:r>
              <a:rPr lang="ko-KR" altLang="en-US" sz="1600" dirty="0"/>
              <a:t>전체 게임의 진행도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죽은 횟수 </a:t>
            </a:r>
            <a:r>
              <a:rPr lang="ko-KR" altLang="en-US" sz="1600" dirty="0"/>
              <a:t>획득한 </a:t>
            </a:r>
            <a:r>
              <a:rPr lang="ko-KR" altLang="en-US" sz="1600" dirty="0" smtClean="0"/>
              <a:t>수집 아이템을 </a:t>
            </a:r>
            <a:r>
              <a:rPr lang="ko-KR" altLang="en-US" sz="1600" dirty="0"/>
              <a:t>표시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월드 이벤트 </a:t>
            </a:r>
            <a:r>
              <a:rPr lang="en-US" altLang="ko-KR" sz="1600" dirty="0"/>
              <a:t>: </a:t>
            </a:r>
            <a:r>
              <a:rPr lang="ko-KR" altLang="en-US" sz="1600" dirty="0"/>
              <a:t>게임의 주목표가되는 아이템을 표시해주는 곳 </a:t>
            </a:r>
            <a:r>
              <a:rPr lang="ko-KR" altLang="en-US" sz="1600" dirty="0" smtClean="0"/>
              <a:t>획득할 시 </a:t>
            </a:r>
            <a:r>
              <a:rPr lang="ko-KR" altLang="en-US" sz="1600" dirty="0"/>
              <a:t>밝게 표시된다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어빌리티 </a:t>
            </a:r>
            <a:r>
              <a:rPr lang="ko-KR" altLang="en-US" sz="1600" dirty="0"/>
              <a:t>트리 </a:t>
            </a:r>
            <a:r>
              <a:rPr lang="en-US" altLang="ko-KR" sz="1600" dirty="0"/>
              <a:t>: </a:t>
            </a:r>
            <a:r>
              <a:rPr lang="ko-KR" altLang="en-US" sz="1600" dirty="0"/>
              <a:t>스킬과 </a:t>
            </a:r>
            <a:r>
              <a:rPr lang="ko-KR" altLang="en-US" sz="1600" dirty="0" smtClean="0"/>
              <a:t>비슷하게 </a:t>
            </a:r>
            <a:r>
              <a:rPr lang="ko-KR" altLang="en-US" sz="1600" dirty="0"/>
              <a:t>플레이어의 성장 요소로 공격</a:t>
            </a:r>
            <a:r>
              <a:rPr lang="en-US" altLang="ko-KR" sz="1600" dirty="0"/>
              <a:t>,</a:t>
            </a:r>
            <a:r>
              <a:rPr lang="ko-KR" altLang="en-US" sz="1600" dirty="0"/>
              <a:t>유틸</a:t>
            </a:r>
            <a:r>
              <a:rPr lang="en-US" altLang="ko-KR" sz="1600" dirty="0"/>
              <a:t>,</a:t>
            </a:r>
            <a:r>
              <a:rPr lang="ko-KR" altLang="en-US" sz="1600" dirty="0"/>
              <a:t>소울 </a:t>
            </a:r>
            <a:r>
              <a:rPr lang="en-US" altLang="ko-KR" sz="1600" dirty="0"/>
              <a:t>3</a:t>
            </a:r>
            <a:r>
              <a:rPr lang="ko-KR" altLang="en-US" sz="1600" dirty="0"/>
              <a:t>가지 트리가 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             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레벨업을 </a:t>
            </a:r>
            <a:r>
              <a:rPr lang="ko-KR" altLang="en-US" sz="1600" dirty="0"/>
              <a:t>통해 얻은 </a:t>
            </a:r>
            <a:r>
              <a:rPr lang="ko-KR" altLang="en-US" sz="1600" dirty="0" smtClean="0"/>
              <a:t>어빌리티포인트로 </a:t>
            </a:r>
            <a:r>
              <a:rPr lang="ko-KR" altLang="en-US" sz="1600" dirty="0"/>
              <a:t>배울 수 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02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</a:t>
            </a:r>
            <a:endParaRPr lang="ko-KR" altLang="en-US" sz="2800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오리와 눈먼 숲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게임의 요소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적</a:t>
            </a:r>
            <a:endParaRPr lang="ko-KR" altLang="en-US" dirty="0"/>
          </a:p>
        </p:txBody>
      </p:sp>
      <p:sp>
        <p:nvSpPr>
          <p:cNvPr id="5" name="AutoShape 1" descr="data:image/svg+xml;base64,PHN2ZyB3aWR0aD0iMTgzMSIgaGVpZ2h0PSI0NjUiIHhtbG5zPSJodHRwOi8vd3d3LnczLm9yZy8yMDAwL3N2ZyI+PC9zdmc+"/>
          <p:cNvSpPr>
            <a:spLocks noChangeAspect="1" noChangeArrowheads="1"/>
          </p:cNvSpPr>
          <p:nvPr/>
        </p:nvSpPr>
        <p:spPr bwMode="auto">
          <a:xfrm>
            <a:off x="2100263" y="3309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" name="AutoShape 3" descr="data:image/svg+xml;base64,PHN2ZyB3aWR0aD0iNTAwIiBoZWlnaHQ9IjE4MiIgeG1sbnM9Imh0dHA6Ly93d3cudzMub3JnLzIwMDAvc3ZnIj48L3N2Zz4="/>
          <p:cNvSpPr>
            <a:spLocks noChangeAspect="1" noChangeArrowheads="1"/>
          </p:cNvSpPr>
          <p:nvPr/>
        </p:nvSpPr>
        <p:spPr bwMode="auto">
          <a:xfrm>
            <a:off x="2100263" y="3309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140135" y="1087368"/>
          <a:ext cx="9944177" cy="4673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1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66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766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50717">
                  <a:extLst>
                    <a:ext uri="{9D8B030D-6E8A-4147-A177-3AD203B41FA5}">
                      <a16:colId xmlns="" xmlns:a16="http://schemas.microsoft.com/office/drawing/2014/main" val="660276511"/>
                    </a:ext>
                  </a:extLst>
                </a:gridCol>
              </a:tblGrid>
              <a:tr h="474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사용</a:t>
                      </a:r>
                      <a:r>
                        <a:rPr lang="ko-KR" altLang="en-US" sz="1400" baseline="0" dirty="0" smtClean="0"/>
                        <a:t> 요소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가시덤불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벽의 곳곳에 붙어 있으며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닿을 시 데미지를 입음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유저의 길에 배치되어 있어 유저가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피해가야되는 요소로 사용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4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래머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일정범위내에 캐릭터가 들어오면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캐릭터쪽으로 돌진한다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유저가 가는 길목에 있어 피해야 되는 요소로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사용 되기도 하지만 돌진 공격을 유도하여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길을 뚫는 요소로도 사용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플라이어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공중에서 날라 다니며 범위 내에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캐릭터가 들어오면 캐릭터 방향으로 돌진한다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공중에 날라 다니면서 유저의 행동에 제약을 줌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일반 지상의 적보다 까다롭다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4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모타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플레이어에게 에너지탄을 발사하는 원거리 공격을 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캐릭터에게 쏘는 에너지탄을 배쉬를 통해 발판 용도로 활용되며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대부분 모타가 존재하는 곳은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에너지탄 공격을 활용하여 진행한다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763" y="1656588"/>
            <a:ext cx="1120582" cy="839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173" y="2687782"/>
            <a:ext cx="1033462" cy="8656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102" y="3747478"/>
            <a:ext cx="1218260" cy="8338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7626" y="4776169"/>
            <a:ext cx="1146034" cy="82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오리와 눈먼 숲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게임의 요소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아이템</a:t>
            </a:r>
            <a:endParaRPr lang="ko-KR" altLang="en-US" dirty="0"/>
          </a:p>
        </p:txBody>
      </p:sp>
      <p:sp>
        <p:nvSpPr>
          <p:cNvPr id="5" name="AutoShape 1" descr="data:image/svg+xml;base64,PHN2ZyB3aWR0aD0iMTgzMSIgaGVpZ2h0PSI0NjUiIHhtbG5zPSJodHRwOi8vd3d3LnczLm9yZy8yMDAwL3N2ZyI+PC9zdmc+"/>
          <p:cNvSpPr>
            <a:spLocks noChangeAspect="1" noChangeArrowheads="1"/>
          </p:cNvSpPr>
          <p:nvPr/>
        </p:nvSpPr>
        <p:spPr bwMode="auto">
          <a:xfrm>
            <a:off x="2100263" y="3309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" name="AutoShape 3" descr="data:image/svg+xml;base64,PHN2ZyB3aWR0aD0iNTAwIiBoZWlnaHQ9IjE4MiIgeG1sbnM9Imh0dHA6Ly93d3cudzMub3JnLzIwMDAvc3ZnIj48L3N2Zz4="/>
          <p:cNvSpPr>
            <a:spLocks noChangeAspect="1" noChangeArrowheads="1"/>
          </p:cNvSpPr>
          <p:nvPr/>
        </p:nvSpPr>
        <p:spPr bwMode="auto">
          <a:xfrm>
            <a:off x="2100263" y="3309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481243"/>
              </p:ext>
            </p:extLst>
          </p:nvPr>
        </p:nvGraphicFramePr>
        <p:xfrm>
          <a:off x="1140135" y="1087368"/>
          <a:ext cx="10145182" cy="4653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2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6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388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36638">
                  <a:extLst>
                    <a:ext uri="{9D8B030D-6E8A-4147-A177-3AD203B41FA5}">
                      <a16:colId xmlns="" xmlns:a16="http://schemas.microsoft.com/office/drawing/2014/main" val="660276511"/>
                    </a:ext>
                  </a:extLst>
                </a:gridCol>
              </a:tblGrid>
              <a:tr h="474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사용</a:t>
                      </a:r>
                      <a:r>
                        <a:rPr lang="ko-KR" altLang="en-US" sz="1400" baseline="0" dirty="0" smtClean="0"/>
                        <a:t> 요소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에너지 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에너지를 회복할 수 있다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에너지의 최대치가 상승한다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게임 전반의 특수공격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게이트 오픈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소울링크 등에 사용되며 플레이의 핵심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4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체력 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체력을 회복할 수 있다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체력의 최대치가 상승한다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캐릭터의 체력을 일정 부분을 채워준다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어빌리티 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어빌리티 경험치를 획득 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어빌리티 게이지를 모아 어빌리티 포인트를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획득하여 어빌리티을 찍을 수</a:t>
                      </a:r>
                      <a:r>
                        <a:rPr lang="ko-KR" altLang="en-US" sz="1400" baseline="0" dirty="0" smtClean="0"/>
                        <a:t> 있다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4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생명의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우물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체력과 에너지가 모두 회복되며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저장할</a:t>
                      </a:r>
                      <a:r>
                        <a:rPr lang="ko-KR" altLang="en-US" sz="1400" baseline="0" dirty="0" smtClean="0"/>
                        <a:t> 수 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게임의 중간 세이브 지점 요소로 사용되며</a:t>
                      </a:r>
                      <a:r>
                        <a:rPr lang="en-US" altLang="ko-KR" sz="1400" dirty="0" smtClean="0"/>
                        <a:t>,</a:t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소울링크랑의 차이로 체력과 에너지를 회복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82" y="2732806"/>
            <a:ext cx="1065892" cy="8514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22" y="1651275"/>
            <a:ext cx="960128" cy="8786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659" y="3722235"/>
            <a:ext cx="1013011" cy="9180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542" y="4820059"/>
            <a:ext cx="1193848" cy="80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</a:t>
            </a:r>
            <a:endParaRPr lang="ko-KR" altLang="en-US" sz="2800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오리와 눈먼 숲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게임의 요소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스킬</a:t>
            </a:r>
            <a:endParaRPr lang="ko-KR" altLang="en-US" dirty="0"/>
          </a:p>
        </p:txBody>
      </p:sp>
      <p:pic>
        <p:nvPicPr>
          <p:cNvPr id="13" name="Picture 2" descr="파일:external/cdn3.artstation.com/anna-jasinski-skilltre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05" y="988576"/>
            <a:ext cx="4763208" cy="26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23" y="988576"/>
            <a:ext cx="4775911" cy="26864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08023" y="3943070"/>
            <a:ext cx="10061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스킬은 플레이어가 탐색을 통해 얻을 수 있는 기술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어빌리티은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어빌리티</a:t>
            </a:r>
            <a:r>
              <a:rPr lang="ko-KR" altLang="en-US" sz="1600" dirty="0" smtClean="0"/>
              <a:t> 포인트를 통해 순차적으로 배울 수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스킬을 업그레이드 하는 형식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공격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공격 </a:t>
            </a:r>
            <a:r>
              <a:rPr lang="ko-KR" altLang="en-US" sz="1600" dirty="0" err="1" smtClean="0"/>
              <a:t>데미지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공격 방식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등이 업그레이드되며 적에 대한 위협을 줄일 수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err="1" smtClean="0"/>
              <a:t>유틸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점프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행동 관련 등이 업그레이드되며 캐릭터의 이동에 관련된 업그레이드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효율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에너지셀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스킬의 사용시간 효율 증가 등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전체적인 보조 특성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밸런스적인</a:t>
            </a:r>
            <a:r>
              <a:rPr lang="ko-KR" altLang="en-US" sz="1600" dirty="0" smtClean="0"/>
              <a:t> 부분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57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</a:t>
            </a:r>
            <a:endParaRPr lang="ko-KR" altLang="en-US" sz="2800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오리와 눈먼 숲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핵심 시스템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점프</a:t>
            </a:r>
            <a:r>
              <a:rPr lang="en-US" altLang="ko-KR" dirty="0" smtClean="0"/>
              <a:t>,</a:t>
            </a:r>
            <a:r>
              <a:rPr lang="ko-KR" altLang="en-US" dirty="0" smtClean="0"/>
              <a:t>배쉬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026911"/>
            <a:ext cx="4852093" cy="250592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23" y="1026911"/>
            <a:ext cx="4867363" cy="25059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08023" y="3943070"/>
            <a:ext cx="10061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점프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기본적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점프와 스킬 획득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어빌리티 포인트를 사용하여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단 점프 까지 사용이가능하다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배쉬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적이 발사한 투사체</a:t>
            </a:r>
            <a:r>
              <a:rPr lang="en-US" altLang="ko-KR" sz="1600" dirty="0"/>
              <a:t>, </a:t>
            </a:r>
            <a:r>
              <a:rPr lang="ko-KR" altLang="en-US" sz="1600" dirty="0"/>
              <a:t>오브젝트 근처에서 </a:t>
            </a:r>
            <a:r>
              <a:rPr lang="ko-KR" altLang="en-US" sz="1600" dirty="0" smtClean="0"/>
              <a:t>누를 시 </a:t>
            </a:r>
            <a:r>
              <a:rPr lang="ko-KR" altLang="en-US" sz="1600" dirty="0"/>
              <a:t>게임이 잠시 멈추고 날아갈 방향을 </a:t>
            </a:r>
            <a:r>
              <a:rPr lang="ko-KR" altLang="en-US" sz="1600" dirty="0" smtClean="0"/>
              <a:t>지정 가능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</a:t>
            </a:r>
            <a:r>
              <a:rPr lang="ko-KR" altLang="en-US" sz="1600" dirty="0" smtClean="0"/>
              <a:t>배쉬는 점프와 별개로 적용되며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배쉬를</a:t>
            </a:r>
            <a:r>
              <a:rPr lang="ko-KR" altLang="en-US" sz="1600" dirty="0" smtClean="0"/>
              <a:t> 사용한 뒤 공중에서 점프가 가능하다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플레이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공중에서 </a:t>
            </a:r>
            <a:r>
              <a:rPr lang="ko-KR" altLang="en-US" sz="1600" dirty="0"/>
              <a:t>제한적인 </a:t>
            </a:r>
            <a:r>
              <a:rPr lang="ko-KR" altLang="en-US" sz="1600" dirty="0" smtClean="0"/>
              <a:t>이동으로 인해 발생되는 위험한 상황을 점프와 배쉬를 통해 빠져나가거나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배쉬를 이용하여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공격을 역으로 돌려주어 공격 요소로 활용하며 맵을 탐사한다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47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1272</Words>
  <Application>Microsoft Office PowerPoint</Application>
  <PresentationFormat>사용자 지정</PresentationFormat>
  <Paragraphs>349</Paragraphs>
  <Slides>23</Slides>
  <Notes>1</Notes>
  <HiddenSlides>8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시스템분석</vt:lpstr>
      <vt:lpstr>1</vt:lpstr>
      <vt:lpstr>2</vt:lpstr>
      <vt:lpstr>2</vt:lpstr>
      <vt:lpstr>2</vt:lpstr>
      <vt:lpstr>2</vt:lpstr>
      <vt:lpstr>2</vt:lpstr>
      <vt:lpstr>2</vt:lpstr>
      <vt:lpstr>2</vt:lpstr>
      <vt:lpstr>2</vt:lpstr>
      <vt:lpstr>3</vt:lpstr>
      <vt:lpstr>4</vt:lpstr>
      <vt:lpstr>4</vt:lpstr>
      <vt:lpstr>4</vt:lpstr>
      <vt:lpstr>4</vt:lpstr>
      <vt:lpstr>PowerPoint 프레젠테이션</vt:lpstr>
      <vt:lpstr>핵심시스템 발판특성</vt:lpstr>
      <vt:lpstr>지형 지물,요소들 정리</vt:lpstr>
      <vt:lpstr>기본 플레이</vt:lpstr>
      <vt:lpstr>핵심시스템 발판</vt:lpstr>
      <vt:lpstr>PowerPoint 프레젠테이션</vt:lpstr>
      <vt:lpstr>성장요소</vt:lpstr>
      <vt:lpstr>게임설명을 먼저하자  발판 :  1. 생성된발판은 유저가 밑에서 뚫고 올라갈수없다.  2.세로발판을 만들었을경우 활용방법 (벽의 모양. 만들방법이있는가)  생성 : 캐릭터의 앞부분에 부터 발사되어 생성된다.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오리와 눈먼숲 시스템</dc:title>
  <dc:creator>김 현배</dc:creator>
  <cp:lastModifiedBy>FullName</cp:lastModifiedBy>
  <cp:revision>141</cp:revision>
  <dcterms:created xsi:type="dcterms:W3CDTF">2019-10-13T12:54:47Z</dcterms:created>
  <dcterms:modified xsi:type="dcterms:W3CDTF">2019-10-16T05:31:22Z</dcterms:modified>
</cp:coreProperties>
</file>