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6" r:id="rId6"/>
    <p:sldId id="267" r:id="rId7"/>
    <p:sldId id="273" r:id="rId8"/>
    <p:sldId id="274" r:id="rId9"/>
    <p:sldId id="271" r:id="rId10"/>
    <p:sldId id="275" r:id="rId11"/>
    <p:sldId id="276" r:id="rId12"/>
    <p:sldId id="265" r:id="rId13"/>
    <p:sldId id="277" r:id="rId14"/>
    <p:sldId id="263" r:id="rId15"/>
    <p:sldId id="259" r:id="rId16"/>
    <p:sldId id="261" r:id="rId17"/>
    <p:sldId id="262" r:id="rId18"/>
    <p:sldId id="268" r:id="rId19"/>
    <p:sldId id="26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6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208112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개요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993369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n-ea"/>
                <a:cs typeface="+mn-cs"/>
              </a:rPr>
              <a:t>플레이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12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스토리텔링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6404485" y="-27384"/>
            <a:ext cx="2704019" cy="5749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 smtClean="0">
                <a:solidFill>
                  <a:prstClr val="white">
                    <a:lumMod val="65000"/>
                  </a:prstClr>
                </a:solidFill>
              </a:rPr>
              <a:t>총정리</a:t>
            </a:r>
            <a:endParaRPr lang="ko-KR" altLang="en-US" sz="24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993369" y="2259"/>
            <a:ext cx="1800200" cy="54532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플레이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4764112" y="2259"/>
            <a:ext cx="1800200" cy="54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kern="12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스토리텔링</a:t>
            </a:r>
            <a:endParaRPr lang="ko-KR" altLang="en-US" sz="2000" b="1" kern="1200" dirty="0" smtClean="0">
              <a:solidFill>
                <a:schemeClr val="bg1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2915816" y="12852"/>
            <a:ext cx="1786511" cy="4944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000" b="1" kern="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1475656" y="-16900"/>
            <a:ext cx="1222311" cy="5539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개</a:t>
            </a:r>
            <a:r>
              <a:rPr lang="ko-KR" altLang="en-US" sz="2000" b="1" kern="0" dirty="0">
                <a:solidFill>
                  <a:prstClr val="white">
                    <a:lumMod val="65000"/>
                  </a:prstClr>
                </a:solidFill>
                <a:latin typeface="+mj-ea"/>
                <a:ea typeface="+mj-ea"/>
              </a:rPr>
              <a:t>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 userDrawn="1"/>
        </p:nvSpPr>
        <p:spPr>
          <a:xfrm>
            <a:off x="6404485" y="-27384"/>
            <a:ext cx="2704019" cy="5749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 smtClean="0">
                <a:solidFill>
                  <a:prstClr val="white">
                    <a:lumMod val="65000"/>
                  </a:prstClr>
                </a:solidFill>
              </a:rPr>
              <a:t>총정리</a:t>
            </a:r>
            <a:endParaRPr lang="ko-KR" altLang="en-US" sz="2400" b="1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7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03648" y="1988840"/>
            <a:ext cx="6336704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 smtClean="0"/>
              <a:t>시스템 분석</a:t>
            </a:r>
            <a:endParaRPr lang="ko-KR" altLang="en-US" sz="4400" b="1" kern="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2987824" y="4069772"/>
            <a:ext cx="3168352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/>
              <a:t>정 환</a:t>
            </a:r>
            <a:endParaRPr lang="ko-KR" altLang="en-US" sz="2800" b="1" kern="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6876256" y="5805264"/>
            <a:ext cx="18722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/>
              <a:t>11</a:t>
            </a:r>
            <a:r>
              <a:rPr lang="ko-KR" altLang="en-US" sz="2000" b="1" kern="0" dirty="0" smtClean="0"/>
              <a:t> 시간</a:t>
            </a:r>
            <a:endParaRPr lang="ko-KR" alt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12805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464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</a:t>
            </a:r>
            <a:r>
              <a:rPr lang="ko-KR" altLang="en-US" sz="2400" b="1" kern="0" dirty="0" smtClean="0"/>
              <a:t>관리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– </a:t>
            </a:r>
            <a:r>
              <a:rPr lang="ko-KR" altLang="en-US" sz="2400" b="1" kern="0" dirty="0" smtClean="0"/>
              <a:t>소녀전</a:t>
            </a:r>
            <a:r>
              <a:rPr lang="ko-KR" altLang="en-US" sz="2400" b="1" kern="0" dirty="0"/>
              <a:t>선</a:t>
            </a:r>
            <a:endParaRPr lang="ko-KR" altLang="en-US" sz="2400" b="1" kern="0" dirty="0"/>
          </a:p>
        </p:txBody>
      </p:sp>
      <p:pic>
        <p:nvPicPr>
          <p:cNvPr id="1026" name="Picture 2" descr="소녀전선 파티구성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5" y="1195012"/>
            <a:ext cx="4260835" cy="248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녀전선 파티구성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21" y="3973560"/>
            <a:ext cx="4263479" cy="239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34072"/>
              </p:ext>
            </p:extLst>
          </p:nvPr>
        </p:nvGraphicFramePr>
        <p:xfrm>
          <a:off x="4860032" y="1340651"/>
          <a:ext cx="4104456" cy="438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3384376"/>
              </a:tblGrid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파티구성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캐릭터는 파티에 구성된 캐릭터만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배치된 캐릭터에 장비장착 기능 포함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배치된 캐릭터 혹은 빈 슬롯 터치 시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목록 창으로 이동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캐릭터</a:t>
                      </a:r>
                      <a:r>
                        <a:rPr lang="ko-KR" altLang="en-US" sz="1400" b="1" baseline="0" dirty="0" smtClean="0"/>
                        <a:t> 목록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 카드 형태로 바둑판 식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→ 캐릭터를 확인하고 알아보기 쉬움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잠금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해제 기능 포함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파티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수복 등의 상태 표시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172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캐릭터 관리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관리하는 기능들이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각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분산되어 있음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Ex)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공방 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편재확대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숙소 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호감도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레밸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상승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연구 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스킬레밸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상승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67825" y="6283381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목록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8853" y="3599675"/>
            <a:ext cx="90281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파티구성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0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176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관리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smtClean="0"/>
              <a:t>적용</a:t>
            </a:r>
            <a:endParaRPr lang="ko-KR" altLang="en-US" sz="2400" b="1" kern="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67924"/>
              </p:ext>
            </p:extLst>
          </p:nvPr>
        </p:nvGraphicFramePr>
        <p:xfrm>
          <a:off x="467541" y="1268760"/>
          <a:ext cx="8208913" cy="4426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31"/>
                <a:gridCol w="2195638"/>
                <a:gridCol w="2430572"/>
                <a:gridCol w="243057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항목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/>
                        <a:t>데스티니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차일드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소녀전선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만들 게임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파티 구성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</a:t>
                      </a:r>
                      <a:r>
                        <a:rPr lang="ko-KR" altLang="en-US" sz="1400" baseline="0" dirty="0" smtClean="0"/>
                        <a:t> 목록과 한 화면에 배치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dirty="0" smtClean="0"/>
                        <a:t>핵심 </a:t>
                      </a:r>
                      <a:r>
                        <a:rPr lang="ko-KR" altLang="en-US" sz="1400" dirty="0" err="1" smtClean="0"/>
                        <a:t>스텟과</a:t>
                      </a:r>
                      <a:r>
                        <a:rPr lang="ko-KR" altLang="en-US" sz="1400" dirty="0" smtClean="0"/>
                        <a:t> 파티에 적용된 효과 표시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배치된 캐릭터에 장비장착 기능 포함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배치된 캐릭터 혹은 빈 슬롯 터치 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목록 창으로 이동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구성된 캐릭터를 선택할 수 있고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선택된 캐릭터를 표시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캐릭터의 요약정보를 상단에 배치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54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목록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파티 구성과 한 화면에 배치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캐릭터가 겹쳐서 배치된 부분이 불편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  바둑판 식으로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잠금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해제 기능 포함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파티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수복 등의 상태 표시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 관리와 한 화면에 배치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캐릭터를 바둑판 식으로 배치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캐릭터와 관련된 모든 기능 포함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스킬관련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기능의 인터페이스를 따로 분리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관리하는 기능들이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각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분산되어 있음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 목록과 한 화면에 배치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퀵슬롯으로</a:t>
                      </a:r>
                      <a:r>
                        <a:rPr lang="ko-KR" altLang="en-US" sz="1400" baseline="0" dirty="0" smtClean="0"/>
                        <a:t> 관리메뉴를 활성화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비활성화 가능하게 배치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101" y="6220762"/>
            <a:ext cx="6361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정보나 기능들을 한 화면에 구성 할 수 있도록 하여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이동을 최소화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8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536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관리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smtClean="0"/>
              <a:t>예시</a:t>
            </a:r>
            <a:endParaRPr lang="ko-KR" altLang="en-US" sz="2400" b="1" kern="0" dirty="0"/>
          </a:p>
        </p:txBody>
      </p:sp>
      <p:sp>
        <p:nvSpPr>
          <p:cNvPr id="30" name="직사각형 29"/>
          <p:cNvSpPr/>
          <p:nvPr/>
        </p:nvSpPr>
        <p:spPr>
          <a:xfrm>
            <a:off x="2528652" y="1556792"/>
            <a:ext cx="2259371" cy="4016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3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72" y="1938048"/>
            <a:ext cx="957044" cy="12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3658338" y="1557515"/>
            <a:ext cx="1129686" cy="2008329"/>
          </a:xfrm>
          <a:prstGeom prst="rect">
            <a:avLst/>
          </a:prstGeom>
          <a:solidFill>
            <a:srgbClr val="00B05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28652" y="3565121"/>
            <a:ext cx="2259370" cy="2008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93204" y="5125490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71723" y="4136158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52711" y="4136158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293204" y="4128059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71723" y="3637442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212217" y="3637442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52711" y="3637442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293204" y="3629343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483966" y="1604484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798578" y="3247818"/>
            <a:ext cx="589834" cy="19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상세보기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957178" y="4335704"/>
            <a:ext cx="589834" cy="24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4101075" y="4388767"/>
            <a:ext cx="302040" cy="143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6544" y="4056012"/>
            <a:ext cx="545070" cy="52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12217" y="4136158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73288" y="1683031"/>
            <a:ext cx="829073" cy="1519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/>
              <a:t>프린세스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공격형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불속성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HP : 999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공격력 </a:t>
            </a:r>
            <a:r>
              <a:rPr lang="en-US" altLang="ko-KR" sz="900" dirty="0" smtClean="0"/>
              <a:t>: 169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방어력 </a:t>
            </a:r>
            <a:r>
              <a:rPr lang="en-US" altLang="ko-KR" sz="900" dirty="0" smtClean="0"/>
              <a:t>: 123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행동력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111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761957" y="3277863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383539" y="3277863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72748" y="3274687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37625" y="1735769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737625" y="1940905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737625" y="2158346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3737625" y="2380797"/>
            <a:ext cx="937103" cy="8670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737625" y="3251172"/>
            <a:ext cx="937103" cy="31467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751624" y="3206496"/>
            <a:ext cx="683740" cy="2714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528652" y="4584804"/>
            <a:ext cx="2259372" cy="9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71723" y="5133589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12217" y="5133589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52711" y="5133589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71723" y="463487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12217" y="463487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52711" y="463487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293204" y="4626775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28652" y="3577358"/>
            <a:ext cx="2259371" cy="10074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28653" y="4584804"/>
            <a:ext cx="2259371" cy="10074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98989"/>
              </p:ext>
            </p:extLst>
          </p:nvPr>
        </p:nvGraphicFramePr>
        <p:xfrm>
          <a:off x="4860032" y="1340651"/>
          <a:ext cx="4104456" cy="5024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3384376"/>
              </a:tblGrid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파티구성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구성된 캐릭터를 선택할 수 있고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선택된 캐릭터를 표시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캐릭터의 요약정보를 상단에 배치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상세보기 버튼을 통해 관리기능 사용 가능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캐릭터</a:t>
                      </a:r>
                      <a:r>
                        <a:rPr lang="ko-KR" altLang="en-US" sz="1400" b="1" baseline="0" dirty="0" smtClean="0"/>
                        <a:t> 목록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관리와 한 화면에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 아이콘 형태로 바둑판 식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선택된 캐릭터를 알아볼 수 있게 표시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선택된 캐릭터의 요약정보를 상단에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172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캐릭터 관리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목록과 한 화면에 배치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/>
                        <a:t>퀵슬롯으로</a:t>
                      </a:r>
                      <a:r>
                        <a:rPr lang="ko-KR" altLang="en-US" sz="1400" baseline="0" dirty="0" smtClean="0"/>
                        <a:t> 관리메뉴를 활성화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비활성화 가능하게 배치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상세보기 버튼을 통해 상세정보 확인과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관리메뉴도 사용 가능하게 배치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879265" y="5663654"/>
            <a:ext cx="16065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목록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43595" y="1561249"/>
            <a:ext cx="2259371" cy="4016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90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5" y="1942505"/>
            <a:ext cx="957044" cy="12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273281" y="1561972"/>
            <a:ext cx="1129686" cy="2008329"/>
          </a:xfrm>
          <a:prstGeom prst="rect">
            <a:avLst/>
          </a:prstGeom>
          <a:solidFill>
            <a:srgbClr val="00B05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2098909" y="1608941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13521" y="3252275"/>
            <a:ext cx="589834" cy="19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상세보기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88231" y="1687488"/>
            <a:ext cx="829073" cy="1519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/>
              <a:t>프린세스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공격형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불속성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HP : 999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공격력 </a:t>
            </a:r>
            <a:r>
              <a:rPr lang="en-US" altLang="ko-KR" sz="900" dirty="0" smtClean="0"/>
              <a:t>: 169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방어력 </a:t>
            </a:r>
            <a:r>
              <a:rPr lang="en-US" altLang="ko-KR" sz="900" dirty="0" smtClean="0"/>
              <a:t>: 123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행동력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111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376900" y="3282319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998482" y="3282319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687691" y="3279144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352568" y="1740226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352568" y="1945362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352568" y="2162803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352568" y="2385254"/>
            <a:ext cx="937103" cy="8670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352568" y="3255629"/>
            <a:ext cx="937103" cy="31467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66567" y="3210953"/>
            <a:ext cx="683740" cy="2714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152389" y="3579863"/>
            <a:ext cx="2259371" cy="2008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1001765" y="4685668"/>
            <a:ext cx="545071" cy="52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 descr="C:\Users\Administrator\Desktop\게임제안서\noun_Cat Girl_19439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7" y="4685668"/>
            <a:ext cx="338486" cy="44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C:\Users\Administrator\Desktop\게임제안서\noun_Death_19439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26" y="4687102"/>
            <a:ext cx="464701" cy="4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3" descr="C:\Users\Administrator\Desktop\게임제안서\noun_fairy_19439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48" y="4167570"/>
            <a:ext cx="374342" cy="4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0" y="4687101"/>
            <a:ext cx="338486" cy="4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직사각형 131"/>
          <p:cNvSpPr/>
          <p:nvPr/>
        </p:nvSpPr>
        <p:spPr>
          <a:xfrm>
            <a:off x="143595" y="3581814"/>
            <a:ext cx="2259371" cy="19910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869903" y="5675159"/>
            <a:ext cx="9653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파티 구성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64756"/>
              </p:ext>
            </p:extLst>
          </p:nvPr>
        </p:nvGraphicFramePr>
        <p:xfrm>
          <a:off x="435645" y="3697431"/>
          <a:ext cx="1681824" cy="150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608"/>
                <a:gridCol w="560608"/>
                <a:gridCol w="560608"/>
              </a:tblGrid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</a:tr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150" marR="79150" marT="39575" marB="39575"/>
                </a:tc>
              </a:tr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5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직사각형 181"/>
          <p:cNvSpPr/>
          <p:nvPr/>
        </p:nvSpPr>
        <p:spPr>
          <a:xfrm>
            <a:off x="-3184697" y="-216663"/>
            <a:ext cx="2259371" cy="2008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536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관리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smtClean="0"/>
              <a:t>예시</a:t>
            </a:r>
            <a:endParaRPr lang="ko-KR" altLang="en-US" sz="2400" b="1" kern="0" dirty="0"/>
          </a:p>
        </p:txBody>
      </p:sp>
      <p:sp>
        <p:nvSpPr>
          <p:cNvPr id="30" name="직사각형 29"/>
          <p:cNvSpPr/>
          <p:nvPr/>
        </p:nvSpPr>
        <p:spPr>
          <a:xfrm>
            <a:off x="2528652" y="1556792"/>
            <a:ext cx="2259371" cy="4016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3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72" y="1938048"/>
            <a:ext cx="957044" cy="12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3658338" y="1557515"/>
            <a:ext cx="1129686" cy="2008329"/>
          </a:xfrm>
          <a:prstGeom prst="rect">
            <a:avLst/>
          </a:prstGeom>
          <a:solidFill>
            <a:srgbClr val="00B05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28652" y="3565121"/>
            <a:ext cx="2259370" cy="2008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93204" y="5125490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71723" y="4136158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52711" y="4136158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293204" y="4128059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71723" y="3637442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212217" y="3637442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52711" y="3637442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293204" y="3629343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483966" y="1604484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798578" y="3247818"/>
            <a:ext cx="589834" cy="19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상세보기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957178" y="4335704"/>
            <a:ext cx="589834" cy="24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4101075" y="4388767"/>
            <a:ext cx="302040" cy="143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6544" y="4056012"/>
            <a:ext cx="545070" cy="52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12217" y="4136158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73288" y="1683031"/>
            <a:ext cx="829073" cy="1519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/>
              <a:t>프린세스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공격형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불속성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HP : 999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공격력 </a:t>
            </a:r>
            <a:r>
              <a:rPr lang="en-US" altLang="ko-KR" sz="900" dirty="0" smtClean="0"/>
              <a:t>: 169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방어력 </a:t>
            </a:r>
            <a:r>
              <a:rPr lang="en-US" altLang="ko-KR" sz="900" dirty="0" smtClean="0"/>
              <a:t>: 123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행동력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111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761957" y="3277863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383539" y="3277863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72748" y="3274687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37625" y="1735769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737625" y="1940905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737625" y="2158346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3737625" y="2380797"/>
            <a:ext cx="937103" cy="8670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737625" y="3251172"/>
            <a:ext cx="937103" cy="31467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751624" y="3206496"/>
            <a:ext cx="683740" cy="2714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528652" y="4584804"/>
            <a:ext cx="2259372" cy="9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71723" y="5133589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12217" y="5133589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52711" y="5133589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71723" y="463487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12217" y="463487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52711" y="463487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293204" y="4626775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528652" y="3577358"/>
            <a:ext cx="2259371" cy="10074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28653" y="4584804"/>
            <a:ext cx="2259371" cy="10074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80464"/>
              </p:ext>
            </p:extLst>
          </p:nvPr>
        </p:nvGraphicFramePr>
        <p:xfrm>
          <a:off x="4860032" y="1340651"/>
          <a:ext cx="4104456" cy="5106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3384376"/>
              </a:tblGrid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파티구성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구성된 캐릭터를 선택할 수 있고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선택된 캐릭터를 표시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캐릭터의 요약정보를 상단에 배치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상세보기 버튼을 통해 관리기능 사용 가능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캐릭터</a:t>
                      </a:r>
                      <a:r>
                        <a:rPr lang="ko-KR" altLang="en-US" sz="1400" b="1" baseline="0" dirty="0" smtClean="0"/>
                        <a:t> 목록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관리와 한 화면에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 아이콘 형태로 바둑판 식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선택된 캐릭터를 알아볼 수 있게 표시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선택된 캐릭터의 요약정보를 상단에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172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캐릭터 관리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목록과 한 화면에 배치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/>
                        <a:t>퀵슬롯으로</a:t>
                      </a:r>
                      <a:r>
                        <a:rPr lang="ko-KR" altLang="en-US" sz="1400" baseline="0" dirty="0" smtClean="0"/>
                        <a:t> 관리메뉴를 활성화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비활성화 가능하게 배치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상세보기 버튼을 통해 상세정보 확인과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관리메뉴도 사용 가능하게 배치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879265" y="5663654"/>
            <a:ext cx="16065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목록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43595" y="1561249"/>
            <a:ext cx="2259371" cy="4016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90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5" y="1942505"/>
            <a:ext cx="957044" cy="12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273281" y="1561972"/>
            <a:ext cx="1129686" cy="2008329"/>
          </a:xfrm>
          <a:prstGeom prst="rect">
            <a:avLst/>
          </a:prstGeom>
          <a:solidFill>
            <a:srgbClr val="00B05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2098909" y="1608941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13521" y="3252275"/>
            <a:ext cx="589834" cy="19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상세보기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88231" y="1687488"/>
            <a:ext cx="829073" cy="1519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/>
              <a:t>프린세스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공격형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불속성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HP : 999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공격력 </a:t>
            </a:r>
            <a:r>
              <a:rPr lang="en-US" altLang="ko-KR" sz="900" dirty="0" smtClean="0"/>
              <a:t>: 169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방어력 </a:t>
            </a:r>
            <a:r>
              <a:rPr lang="en-US" altLang="ko-KR" sz="900" dirty="0" smtClean="0"/>
              <a:t>: 123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행동력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111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376900" y="3282319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998482" y="3282319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687691" y="3279144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352568" y="1740226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352568" y="1945362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352568" y="2162803"/>
            <a:ext cx="937103" cy="2143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352568" y="2385254"/>
            <a:ext cx="937103" cy="8670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352568" y="3255629"/>
            <a:ext cx="937103" cy="31467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66567" y="3210953"/>
            <a:ext cx="683740" cy="2714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152389" y="3579863"/>
            <a:ext cx="2259371" cy="2008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1001765" y="4685668"/>
            <a:ext cx="545071" cy="52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 descr="C:\Users\Administrator\Desktop\게임제안서\noun_Cat Girl_19439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7" y="4685668"/>
            <a:ext cx="338486" cy="44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C:\Users\Administrator\Desktop\게임제안서\noun_Death_19439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26" y="4687102"/>
            <a:ext cx="464701" cy="4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3" descr="C:\Users\Administrator\Desktop\게임제안서\noun_fairy_19439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48" y="4167570"/>
            <a:ext cx="374342" cy="4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0" y="4687101"/>
            <a:ext cx="338486" cy="4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직사각형 131"/>
          <p:cNvSpPr/>
          <p:nvPr/>
        </p:nvSpPr>
        <p:spPr>
          <a:xfrm>
            <a:off x="143595" y="3581814"/>
            <a:ext cx="2259371" cy="19910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869903" y="5675159"/>
            <a:ext cx="96532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파티 구성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15280"/>
              </p:ext>
            </p:extLst>
          </p:nvPr>
        </p:nvGraphicFramePr>
        <p:xfrm>
          <a:off x="435645" y="3697431"/>
          <a:ext cx="1681824" cy="150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608"/>
                <a:gridCol w="560608"/>
                <a:gridCol w="560608"/>
              </a:tblGrid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</a:tr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150" marR="79150" marT="39575" marB="39575"/>
                </a:tc>
              </a:tr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</a:tr>
            </a:tbl>
          </a:graphicData>
        </a:graphic>
      </p:graphicFrame>
      <p:sp>
        <p:nvSpPr>
          <p:cNvPr id="137" name="직사각형 136"/>
          <p:cNvSpPr/>
          <p:nvPr/>
        </p:nvSpPr>
        <p:spPr>
          <a:xfrm>
            <a:off x="-3184266" y="1791017"/>
            <a:ext cx="2259371" cy="2008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>
          <a:xfrm>
            <a:off x="-2334890" y="2896822"/>
            <a:ext cx="545071" cy="52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Picture 11" descr="C:\Users\Administrator\Desktop\게임제안서\noun_Cat Girl_19439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4958" y="2896822"/>
            <a:ext cx="338486" cy="44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C:\Users\Administrator\Desktop\게임제안서\noun_Death_19439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3129" y="2898256"/>
            <a:ext cx="464701" cy="4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3" descr="C:\Users\Administrator\Desktop\게임제안서\noun_fairy_19439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1207" y="2378724"/>
            <a:ext cx="374342" cy="4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3455" y="2898255"/>
            <a:ext cx="338486" cy="4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74535"/>
              </p:ext>
            </p:extLst>
          </p:nvPr>
        </p:nvGraphicFramePr>
        <p:xfrm>
          <a:off x="-2901010" y="1908585"/>
          <a:ext cx="1681824" cy="150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608"/>
                <a:gridCol w="560608"/>
                <a:gridCol w="560608"/>
              </a:tblGrid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</a:tr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150" marR="79150" marT="39575" marB="39575"/>
                </a:tc>
              </a:tr>
              <a:tr h="50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150" marR="79150" marT="39575" marB="39575"/>
                </a:tc>
              </a:tr>
            </a:tbl>
          </a:graphicData>
        </a:graphic>
      </p:graphicFrame>
      <p:sp>
        <p:nvSpPr>
          <p:cNvPr id="145" name="직사각형 144"/>
          <p:cNvSpPr/>
          <p:nvPr/>
        </p:nvSpPr>
        <p:spPr>
          <a:xfrm>
            <a:off x="-3193061" y="3804743"/>
            <a:ext cx="2259370" cy="2008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-1428509" y="5365112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-3049990" y="4375780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-1969002" y="4375780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-1428509" y="4367681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-3049990" y="387706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-2509496" y="387706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-1969002" y="3877064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-1428509" y="3868965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-1764535" y="4575326"/>
            <a:ext cx="589834" cy="24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/>
          <p:cNvSpPr/>
          <p:nvPr/>
        </p:nvSpPr>
        <p:spPr>
          <a:xfrm rot="10800000">
            <a:off x="-1620638" y="4628389"/>
            <a:ext cx="302040" cy="143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-2585169" y="4295634"/>
            <a:ext cx="545070" cy="5287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-2509496" y="4375780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-3193061" y="4824426"/>
            <a:ext cx="2259372" cy="988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-3049990" y="5373211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-2509496" y="5373211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-1969002" y="5373211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-3049990" y="4874496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-2509496" y="4874496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-1969002" y="4874496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-1428509" y="4866397"/>
            <a:ext cx="381524" cy="38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8" name="Picture 14" descr="C:\Users\Administrator\Desktop\게임제안서\noun_princess_19439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7947" y="160143"/>
            <a:ext cx="957044" cy="12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직사각형 168"/>
          <p:cNvSpPr/>
          <p:nvPr/>
        </p:nvSpPr>
        <p:spPr>
          <a:xfrm>
            <a:off x="-2054581" y="-220390"/>
            <a:ext cx="1129686" cy="2008329"/>
          </a:xfrm>
          <a:prstGeom prst="rect">
            <a:avLst/>
          </a:prstGeom>
          <a:solidFill>
            <a:srgbClr val="00B05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직사각형 169"/>
          <p:cNvSpPr/>
          <p:nvPr/>
        </p:nvSpPr>
        <p:spPr>
          <a:xfrm>
            <a:off x="-1228953" y="-173421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-2914341" y="1469913"/>
            <a:ext cx="589834" cy="19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상세보기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-2039631" y="-94874"/>
            <a:ext cx="829073" cy="1519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/>
              <a:t>프린세스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공격형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불속성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HP : 999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공격력 </a:t>
            </a:r>
            <a:r>
              <a:rPr lang="en-US" altLang="ko-KR" sz="900" dirty="0" smtClean="0"/>
              <a:t>: 169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방어력 </a:t>
            </a:r>
            <a:r>
              <a:rPr lang="en-US" altLang="ko-KR" sz="900" dirty="0" smtClean="0"/>
              <a:t>: 123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행동력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111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-1950962" y="1499957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-1329380" y="1499957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-1640171" y="1496782"/>
            <a:ext cx="238453" cy="2384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-3358315" y="5845271"/>
            <a:ext cx="3230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상단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파티정보와 선택된 캐릭터 정보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하단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편집과 캐릭터 관리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 화면에 구성하고 필요에 따라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 아래로 이동하여 이용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-2354094" y="3547057"/>
            <a:ext cx="589834" cy="24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>
            <a:off x="-2210197" y="3600120"/>
            <a:ext cx="302040" cy="143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-3192041" y="-217056"/>
            <a:ext cx="2259371" cy="4003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-3188862" y="1796683"/>
            <a:ext cx="2259371" cy="400391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위쪽/아래쪽 화살표 2"/>
          <p:cNvSpPr/>
          <p:nvPr/>
        </p:nvSpPr>
        <p:spPr>
          <a:xfrm>
            <a:off x="-764298" y="2338399"/>
            <a:ext cx="360040" cy="9584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3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396044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총정리</a:t>
            </a:r>
            <a:endParaRPr lang="ko-KR" altLang="en-US" sz="2400" b="1" kern="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24626"/>
              </p:ext>
            </p:extLst>
          </p:nvPr>
        </p:nvGraphicFramePr>
        <p:xfrm>
          <a:off x="395535" y="1268760"/>
          <a:ext cx="849694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185"/>
                <a:gridCol w="3546551"/>
                <a:gridCol w="37682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폴더\기획국비\시스템\이미지\IMG_21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9" y="1271448"/>
            <a:ext cx="3033297" cy="53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5919" y="1271448"/>
            <a:ext cx="3033297" cy="648072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918" y="3863736"/>
            <a:ext cx="3033297" cy="504056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5917" y="6023976"/>
            <a:ext cx="3033297" cy="642696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5916" y="5375904"/>
            <a:ext cx="3033297" cy="648072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5919" y="4367792"/>
            <a:ext cx="3033297" cy="1008112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73762"/>
              </p:ext>
            </p:extLst>
          </p:nvPr>
        </p:nvGraphicFramePr>
        <p:xfrm>
          <a:off x="3635896" y="1268760"/>
          <a:ext cx="5256584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38164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smtClean="0"/>
                        <a:t>적 전체 </a:t>
                      </a:r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적 캐릭터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의 총 합</a:t>
                      </a:r>
                      <a:r>
                        <a:rPr lang="en-US" altLang="ko-KR" sz="1400" dirty="0" smtClean="0"/>
                        <a:t>. 0</a:t>
                      </a:r>
                      <a:r>
                        <a:rPr lang="ko-KR" altLang="en-US" sz="1400" dirty="0" smtClean="0"/>
                        <a:t>으로 만들면 승리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smtClean="0"/>
                        <a:t>적 캐릭터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적 캐릭터의 이미지 출력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유저가 공격 시 피격모션과 </a:t>
                      </a:r>
                      <a:r>
                        <a:rPr lang="ko-KR" altLang="en-US" sz="1400" dirty="0" err="1" smtClean="0"/>
                        <a:t>데미지</a:t>
                      </a:r>
                      <a:r>
                        <a:rPr lang="ko-KR" altLang="en-US" sz="1400" dirty="0" smtClean="0"/>
                        <a:t> 출력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smtClean="0"/>
                        <a:t>적 캐릭터 </a:t>
                      </a:r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적 캐릭터의 개별 </a:t>
                      </a:r>
                      <a:r>
                        <a:rPr lang="en-US" altLang="ko-KR" sz="1400" dirty="0" smtClean="0"/>
                        <a:t>HP.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유저</a:t>
                      </a:r>
                      <a:r>
                        <a:rPr lang="ko-KR" altLang="en-US" sz="1400" dirty="0" smtClean="0"/>
                        <a:t> 캐릭터 일러스트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상시 출력되지는 않지만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공격을 하거나 </a:t>
                      </a:r>
                      <a:r>
                        <a:rPr lang="ko-KR" altLang="en-US" sz="1400" dirty="0" err="1" smtClean="0"/>
                        <a:t>스킬을</a:t>
                      </a:r>
                      <a:r>
                        <a:rPr lang="ko-KR" altLang="en-US" sz="1400" dirty="0" smtClean="0"/>
                        <a:t> 사용시 출력 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⑤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smtClean="0"/>
                        <a:t>아군 초상화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전투에 참여한 캐릭터의 초상화</a:t>
                      </a:r>
                      <a:r>
                        <a:rPr lang="ko-KR" altLang="en-US" sz="1400" baseline="0" dirty="0" smtClean="0"/>
                        <a:t> 출력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조작영역도 겸하고 있음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슬라이드 </a:t>
                      </a:r>
                      <a:r>
                        <a:rPr lang="ko-KR" altLang="en-US" sz="1400" baseline="0" dirty="0" err="1" smtClean="0"/>
                        <a:t>스킬이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쿨타임일</a:t>
                      </a:r>
                      <a:r>
                        <a:rPr lang="ko-KR" altLang="en-US" sz="1400" baseline="0" dirty="0" smtClean="0"/>
                        <a:t> 때는 초상화 대신 </a:t>
                      </a:r>
                      <a:r>
                        <a:rPr lang="ko-KR" altLang="en-US" sz="1400" baseline="0" dirty="0" err="1" smtClean="0"/>
                        <a:t>쿨타임</a:t>
                      </a:r>
                      <a:r>
                        <a:rPr lang="ko-KR" altLang="en-US" sz="1400" baseline="0" dirty="0" smtClean="0"/>
                        <a:t> 출력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⑥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smtClean="0"/>
                        <a:t>아군 </a:t>
                      </a:r>
                      <a:r>
                        <a:rPr lang="en-US" altLang="ko-KR" sz="1400" dirty="0" smtClean="0"/>
                        <a:t>HP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아군 초상화 하단에 캐릭터의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출력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모두 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이 되면 패배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최 하단에는 아군 전체의 </a:t>
                      </a:r>
                      <a:r>
                        <a:rPr lang="en-US" altLang="ko-KR" sz="1400" baseline="0" dirty="0" smtClean="0"/>
                        <a:t>HP </a:t>
                      </a:r>
                      <a:r>
                        <a:rPr lang="ko-KR" altLang="en-US" sz="1400" baseline="0" dirty="0" smtClean="0"/>
                        <a:t>출력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이 되면 패배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15915" y="1919520"/>
            <a:ext cx="3033297" cy="1944216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176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err="1" smtClean="0"/>
              <a:t>데스티니차일드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smtClean="0"/>
              <a:t>전투화면</a:t>
            </a:r>
            <a:endParaRPr lang="ko-KR" altLang="en-US" sz="2400" b="1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51713" y="1284374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17" y="3863736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13" y="1919520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13" y="4367792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④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17" y="5375904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717" y="6023976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폴더\기획국비\시스템\이미지\캐릭터스텟성장요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76" y="1874148"/>
            <a:ext cx="4614232" cy="382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46449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정보 </a:t>
            </a:r>
            <a:r>
              <a:rPr lang="en-US" altLang="ko-KR" sz="2400" b="1" kern="0" dirty="0" smtClean="0"/>
              <a:t>– </a:t>
            </a:r>
            <a:r>
              <a:rPr lang="ko-KR" altLang="en-US" sz="2400" b="1" kern="0" dirty="0" err="1" smtClean="0"/>
              <a:t>데스티니</a:t>
            </a:r>
            <a:r>
              <a:rPr lang="ko-KR" altLang="en-US" sz="2400" b="1" kern="0" dirty="0" smtClean="0"/>
              <a:t> </a:t>
            </a:r>
            <a:r>
              <a:rPr lang="ko-KR" altLang="en-US" sz="2400" b="1" kern="0" dirty="0" err="1" smtClean="0"/>
              <a:t>차일드</a:t>
            </a:r>
            <a:endParaRPr lang="ko-KR" altLang="en-US" sz="2400" b="1" kern="0" dirty="0"/>
          </a:p>
        </p:txBody>
      </p:sp>
      <p:sp>
        <p:nvSpPr>
          <p:cNvPr id="6" name="직사각형 5"/>
          <p:cNvSpPr/>
          <p:nvPr/>
        </p:nvSpPr>
        <p:spPr>
          <a:xfrm>
            <a:off x="2192876" y="1879808"/>
            <a:ext cx="2067849" cy="2583940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16509" y="4607764"/>
            <a:ext cx="1620180" cy="648072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4861" y="2375516"/>
            <a:ext cx="1316529" cy="2880320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44076" y="5255836"/>
            <a:ext cx="3532873" cy="447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009" y="2156115"/>
            <a:ext cx="1646605" cy="20313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캐릭터의 정보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이름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유형 등의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출력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특징이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드러나는 부분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직선 화살표 연결선 3"/>
          <p:cNvCxnSpPr>
            <a:stCxn id="6" idx="1"/>
            <a:endCxn id="11" idx="3"/>
          </p:cNvCxnSpPr>
          <p:nvPr/>
        </p:nvCxnSpPr>
        <p:spPr>
          <a:xfrm flipH="1">
            <a:off x="1891614" y="3171778"/>
            <a:ext cx="30126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0" y="2476848"/>
            <a:ext cx="1925527" cy="26776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관리메뉴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성장과 관련된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기능들이 있음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캐릭터와 대화를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유저의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평가를 보거나 자신의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평가를 적을 수 있는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기능도 있음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16" name="직선 화살표 연결선 15"/>
          <p:cNvCxnSpPr>
            <a:stCxn id="8" idx="3"/>
            <a:endCxn id="14" idx="1"/>
          </p:cNvCxnSpPr>
          <p:nvPr/>
        </p:nvCxnSpPr>
        <p:spPr>
          <a:xfrm>
            <a:off x="6801390" y="3815676"/>
            <a:ext cx="29089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008" y="4580967"/>
            <a:ext cx="1683474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캐릭터의 장비착용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관련 부분을 관리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>
            <a:stCxn id="7" idx="1"/>
            <a:endCxn id="19" idx="3"/>
          </p:cNvCxnSpPr>
          <p:nvPr/>
        </p:nvCxnSpPr>
        <p:spPr>
          <a:xfrm flipH="1">
            <a:off x="1928482" y="4931800"/>
            <a:ext cx="388027" cy="1849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06959" y="5975916"/>
            <a:ext cx="1786066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스킬정보를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 시키는 버튼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28" name="직선 화살표 연결선 27"/>
          <p:cNvCxnSpPr>
            <a:stCxn id="2051" idx="2"/>
            <a:endCxn id="27" idx="0"/>
          </p:cNvCxnSpPr>
          <p:nvPr/>
        </p:nvCxnSpPr>
        <p:spPr>
          <a:xfrm>
            <a:off x="4499992" y="5703815"/>
            <a:ext cx="0" cy="27210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97617" y="2224821"/>
            <a:ext cx="540060" cy="252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489330" y="1195398"/>
            <a:ext cx="3156633" cy="415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암 다섯 속성이 존재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40" name="직선 화살표 연결선 39"/>
          <p:cNvCxnSpPr>
            <a:stCxn id="38" idx="0"/>
            <a:endCxn id="39" idx="2"/>
          </p:cNvCxnSpPr>
          <p:nvPr/>
        </p:nvCxnSpPr>
        <p:spPr>
          <a:xfrm flipV="1">
            <a:off x="3067647" y="1610896"/>
            <a:ext cx="0" cy="613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5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96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스킬 정보 </a:t>
            </a:r>
            <a:r>
              <a:rPr lang="en-US" altLang="ko-KR" sz="2400" b="1" kern="0" dirty="0" smtClean="0"/>
              <a:t>– </a:t>
            </a:r>
            <a:r>
              <a:rPr lang="ko-KR" altLang="en-US" sz="2400" b="1" kern="0" dirty="0" err="1" smtClean="0"/>
              <a:t>데스티니</a:t>
            </a:r>
            <a:r>
              <a:rPr lang="ko-KR" altLang="en-US" sz="2400" b="1" kern="0" dirty="0" smtClean="0"/>
              <a:t> </a:t>
            </a:r>
            <a:r>
              <a:rPr lang="ko-KR" altLang="en-US" sz="2400" b="1" kern="0" dirty="0" err="1" smtClean="0"/>
              <a:t>차일드</a:t>
            </a:r>
            <a:endParaRPr lang="ko-KR" altLang="en-US" sz="2400" b="1" kern="0" dirty="0"/>
          </a:p>
        </p:txBody>
      </p:sp>
      <p:pic>
        <p:nvPicPr>
          <p:cNvPr id="3074" name="Picture 2" descr="C:\Users\user\Desktop\폴더\기획국비\시스템\이미지\스킬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4" y="2190694"/>
            <a:ext cx="5258017" cy="35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82889" y="2177598"/>
            <a:ext cx="5269231" cy="604387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2888" y="2898664"/>
            <a:ext cx="5269231" cy="604387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2887" y="3587356"/>
            <a:ext cx="5269231" cy="604387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4271" y="4393205"/>
            <a:ext cx="5269231" cy="604387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2886" y="5131901"/>
            <a:ext cx="5269231" cy="604387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69361"/>
              </p:ext>
            </p:extLst>
          </p:nvPr>
        </p:nvGraphicFramePr>
        <p:xfrm>
          <a:off x="5796136" y="1123646"/>
          <a:ext cx="3168352" cy="46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21602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전투 중 자동으로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진행 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터치 스킬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전투 중 터치 조작을 통해 발동되는 스킬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슬라이드 스킬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전투 중 슬라이드 조작을 통해 발동되는 스킬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④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드라이브 스킬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전투 중 캐릭터 초상화 테두리부분의 게이지가 가득 차면 초상화 하단에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생기는</a:t>
                      </a:r>
                      <a:r>
                        <a:rPr lang="ko-KR" altLang="en-US" sz="1400" baseline="0" dirty="0" smtClean="0"/>
                        <a:t> 버튼으로 사용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⑤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리더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버프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캐릭터를 리더로 설정 시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파티 전체에 적용 되는 효과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713" y="2292848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17" y="3702246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13" y="3013914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13" y="4508455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④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717" y="5247151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2190694"/>
            <a:ext cx="1080120" cy="20010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00275" y="1161272"/>
            <a:ext cx="2270173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레밸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시스템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성장 수단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 하나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34" name="직선 화살표 연결선 33"/>
          <p:cNvCxnSpPr>
            <a:stCxn id="32" idx="0"/>
            <a:endCxn id="33" idx="2"/>
          </p:cNvCxnSpPr>
          <p:nvPr/>
        </p:nvCxnSpPr>
        <p:spPr>
          <a:xfrm flipH="1" flipV="1">
            <a:off x="4535362" y="1899936"/>
            <a:ext cx="504690" cy="2907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1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atic.inven.co.kr/column/2016/11/02/news/i105242251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1" y="1576611"/>
            <a:ext cx="2809007" cy="23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inven.co.kr/column/2016/11/02/news/i105535624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76611"/>
            <a:ext cx="2834032" cy="23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tatic.inven.co.kr/column/2016/11/02/news/i1058111199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76610"/>
            <a:ext cx="2840359" cy="23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2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212387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265446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26471" y="4539657"/>
            <a:ext cx="1759897" cy="1185077"/>
            <a:chOff x="3196450" y="4150668"/>
            <a:chExt cx="2095925" cy="1411351"/>
          </a:xfrm>
        </p:grpSpPr>
        <p:pic>
          <p:nvPicPr>
            <p:cNvPr id="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679" y="4865465"/>
              <a:ext cx="466994" cy="60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48" y="4867444"/>
              <a:ext cx="641127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64" y="4150668"/>
              <a:ext cx="516463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360" y="4867443"/>
              <a:ext cx="466994" cy="60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4011788" y="4756177"/>
              <a:ext cx="436257" cy="84273"/>
              <a:chOff x="2822329" y="5718091"/>
              <a:chExt cx="1856202" cy="21602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96450" y="5472953"/>
              <a:ext cx="436257" cy="84273"/>
              <a:chOff x="2822329" y="5718091"/>
              <a:chExt cx="1856202" cy="2160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98654" y="5477746"/>
              <a:ext cx="436257" cy="84273"/>
              <a:chOff x="2822329" y="5718091"/>
              <a:chExt cx="1856202" cy="2160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88024" y="5477208"/>
              <a:ext cx="436257" cy="84273"/>
              <a:chOff x="2822329" y="5718091"/>
              <a:chExt cx="1856202" cy="2160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97835" y="1694106"/>
            <a:ext cx="216301" cy="3508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3390" y="1778348"/>
            <a:ext cx="85188" cy="33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52213" y="4978144"/>
            <a:ext cx="281412" cy="281412"/>
            <a:chOff x="1022797" y="2875702"/>
            <a:chExt cx="674549" cy="674549"/>
          </a:xfrm>
        </p:grpSpPr>
        <p:sp>
          <p:nvSpPr>
            <p:cNvPr id="24" name="눈물 방울 2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8665" y="4580575"/>
            <a:ext cx="281412" cy="281412"/>
            <a:chOff x="1022797" y="2875702"/>
            <a:chExt cx="674549" cy="674549"/>
          </a:xfrm>
        </p:grpSpPr>
        <p:sp>
          <p:nvSpPr>
            <p:cNvPr id="33" name="눈물 방울 32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3002" y="3752126"/>
            <a:ext cx="281412" cy="281412"/>
            <a:chOff x="1022797" y="2875702"/>
            <a:chExt cx="674549" cy="674549"/>
          </a:xfrm>
        </p:grpSpPr>
        <p:sp>
          <p:nvSpPr>
            <p:cNvPr id="36" name="눈물 방울 3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43003" y="4054780"/>
            <a:ext cx="281412" cy="281412"/>
            <a:chOff x="1022797" y="2875702"/>
            <a:chExt cx="674549" cy="674549"/>
          </a:xfrm>
        </p:grpSpPr>
        <p:sp>
          <p:nvSpPr>
            <p:cNvPr id="39" name="눈물 방울 3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88194"/>
              </p:ext>
            </p:extLst>
          </p:nvPr>
        </p:nvGraphicFramePr>
        <p:xfrm>
          <a:off x="1006729" y="4009388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69150"/>
              </p:ext>
            </p:extLst>
          </p:nvPr>
        </p:nvGraphicFramePr>
        <p:xfrm>
          <a:off x="1021490" y="1587393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498849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247711" y="2091567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87629" y="2091155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20414" y="2091156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213473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2134735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247711" y="2727453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387629" y="2727041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28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38886"/>
              </p:ext>
            </p:extLst>
          </p:nvPr>
        </p:nvGraphicFramePr>
        <p:xfrm>
          <a:off x="3228528" y="1195615"/>
          <a:ext cx="5447928" cy="470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408"/>
                <a:gridCol w="4680520"/>
              </a:tblGrid>
              <a:tr h="224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 방법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왼쪽 인터페이스 막대에서 가장 아래쪽으로 내려오는 캐릭터가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턴을 획득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아군캐릭터가 턴을 획득 시 공격 발동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턴 획득에 맞춰 터치하는 타이밍에 따라 공격으로 주는 피해가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달라짐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자신이 있는 열에서 가장 앞에 있는 적을 우선적으로 공격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368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기획의도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터치라는 단순한 조작으로</a:t>
                      </a:r>
                      <a:r>
                        <a:rPr lang="ko-KR" altLang="en-US" sz="1400" baseline="0" dirty="0" smtClean="0"/>
                        <a:t> 플레이방법 자체의 어려움을 줄이기 위해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타이밍에 맞춰서 터치한다는 리듬게임적 요소를 넣음으로써 최소한의 개입과 조작시의 재미를 유도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배치에 따른 게임진행의 변수를 둠으로써 전략적 요소와 그에 따른 재미 부여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플레이방법</a:t>
            </a:r>
            <a:endParaRPr lang="ko-KR" altLang="en-US" sz="2400" b="1" kern="0" dirty="0"/>
          </a:p>
        </p:txBody>
      </p:sp>
      <p:sp>
        <p:nvSpPr>
          <p:cNvPr id="26" name="직사각형 25"/>
          <p:cNvSpPr/>
          <p:nvPr/>
        </p:nvSpPr>
        <p:spPr>
          <a:xfrm>
            <a:off x="199787" y="5877272"/>
            <a:ext cx="8123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턴 획득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6" idx="0"/>
            <a:endCxn id="22" idx="2"/>
          </p:cNvCxnSpPr>
          <p:nvPr/>
        </p:nvCxnSpPr>
        <p:spPr>
          <a:xfrm flipH="1" flipV="1">
            <a:off x="605984" y="5142897"/>
            <a:ext cx="1" cy="734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42304" y="4478056"/>
            <a:ext cx="714864" cy="716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88049" y="4075323"/>
            <a:ext cx="8123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터</a:t>
            </a:r>
            <a:r>
              <a:rPr lang="ko-KR" altLang="en-US" sz="1400" dirty="0"/>
              <a:t>치</a:t>
            </a:r>
          </a:p>
        </p:txBody>
      </p:sp>
    </p:spTree>
    <p:extLst>
      <p:ext uri="{BB962C8B-B14F-4D97-AF65-F5344CB8AC3E}">
        <p14:creationId xmlns:p14="http://schemas.microsoft.com/office/powerpoint/2010/main" val="7046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93825"/>
              </p:ext>
            </p:extLst>
          </p:nvPr>
        </p:nvGraphicFramePr>
        <p:xfrm>
          <a:off x="652226" y="1196752"/>
          <a:ext cx="7758207" cy="510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56"/>
                <a:gridCol w="1584176"/>
                <a:gridCol w="5184575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선정 이유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플랫폼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solidFill>
                            <a:srgbClr val="0070C0"/>
                          </a:solidFill>
                        </a:rPr>
                        <a:t>접근성이</a:t>
                      </a:r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</a:rPr>
                        <a:t> 좋은 플랫폼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으로 유저확보에 유리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장르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턴제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RPG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 smtClean="0">
                          <a:solidFill>
                            <a:srgbClr val="0070C0"/>
                          </a:solidFill>
                        </a:rPr>
                        <a:t>플레이타임이 많은</a:t>
                      </a:r>
                      <a:r>
                        <a:rPr lang="en-US" altLang="ko-KR" sz="16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rgbClr val="0070C0"/>
                          </a:solidFill>
                        </a:rPr>
                        <a:t>장르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플랫폼에 맞춰 어렵지 않은 조작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뛰어난 반사신경을 요구하지 않는 조작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소재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미래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판타지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게임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캐주얼한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느낌을 주기 위해 게임 속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세계에서 게임을 즐긴다는 소재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3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참고게임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나이츠크로니클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데스티니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차일드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</a:rPr>
                        <a:t>세로포맷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화면구성을 참고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나이츠크로니클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턴제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전투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컨셉을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참고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데스티니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차일드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58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타겟유저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~ 20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실시간으로 조작과 그에 따른 반응을 선호하는 연령대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582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기획의도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쉽고 가벼운 조작과 세로포맷을 통해 한 손으로 플레이 가능한 특징으로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주변 환경적 요인에 영향을 적게 받는 특징으로 쉬운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접근성을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확보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RPG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장르를 통해 충성도 높은 유저의 확보를 위해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62000" marR="6858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게임소개</a:t>
            </a:r>
            <a:endParaRPr lang="ko-KR" altLang="en-US" sz="2400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531804" y="-5720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목차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212387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265446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26471" y="4539657"/>
            <a:ext cx="1759897" cy="1185077"/>
            <a:chOff x="3196450" y="4150668"/>
            <a:chExt cx="2095925" cy="1411351"/>
          </a:xfrm>
        </p:grpSpPr>
        <p:pic>
          <p:nvPicPr>
            <p:cNvPr id="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679" y="4865465"/>
              <a:ext cx="466994" cy="60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48" y="4867444"/>
              <a:ext cx="641127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64" y="4150668"/>
              <a:ext cx="516463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360" y="4867443"/>
              <a:ext cx="466994" cy="60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4011788" y="4756177"/>
              <a:ext cx="436257" cy="84273"/>
              <a:chOff x="2822329" y="5718091"/>
              <a:chExt cx="1856202" cy="21602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96450" y="5472953"/>
              <a:ext cx="436257" cy="84273"/>
              <a:chOff x="2822329" y="5718091"/>
              <a:chExt cx="1856202" cy="2160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98654" y="5477746"/>
              <a:ext cx="436257" cy="84273"/>
              <a:chOff x="2822329" y="5718091"/>
              <a:chExt cx="1856202" cy="2160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88024" y="5477208"/>
              <a:ext cx="436257" cy="84273"/>
              <a:chOff x="2822329" y="5718091"/>
              <a:chExt cx="1856202" cy="2160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97835" y="1694106"/>
            <a:ext cx="216301" cy="3508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3390" y="1778348"/>
            <a:ext cx="85188" cy="33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52213" y="4554701"/>
            <a:ext cx="281412" cy="281412"/>
            <a:chOff x="1022797" y="2875702"/>
            <a:chExt cx="674549" cy="674549"/>
          </a:xfrm>
        </p:grpSpPr>
        <p:sp>
          <p:nvSpPr>
            <p:cNvPr id="24" name="눈물 방울 2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8665" y="4157132"/>
            <a:ext cx="281412" cy="281412"/>
            <a:chOff x="1022797" y="2875702"/>
            <a:chExt cx="674549" cy="674549"/>
          </a:xfrm>
        </p:grpSpPr>
        <p:sp>
          <p:nvSpPr>
            <p:cNvPr id="33" name="눈물 방울 32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3002" y="3328683"/>
            <a:ext cx="281412" cy="281412"/>
            <a:chOff x="1022797" y="2875702"/>
            <a:chExt cx="674549" cy="674549"/>
          </a:xfrm>
        </p:grpSpPr>
        <p:sp>
          <p:nvSpPr>
            <p:cNvPr id="36" name="눈물 방울 3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43003" y="3631337"/>
            <a:ext cx="281412" cy="281412"/>
            <a:chOff x="1022797" y="2875702"/>
            <a:chExt cx="674549" cy="674549"/>
          </a:xfrm>
        </p:grpSpPr>
        <p:sp>
          <p:nvSpPr>
            <p:cNvPr id="39" name="눈물 방울 3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06357"/>
              </p:ext>
            </p:extLst>
          </p:nvPr>
        </p:nvGraphicFramePr>
        <p:xfrm>
          <a:off x="1006729" y="4009388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341"/>
              </p:ext>
            </p:extLst>
          </p:nvPr>
        </p:nvGraphicFramePr>
        <p:xfrm>
          <a:off x="1021490" y="1587393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498849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247711" y="2091567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87629" y="2091155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20414" y="2091156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213473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2134735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247711" y="2727453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387629" y="2727041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28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56859"/>
              </p:ext>
            </p:extLst>
          </p:nvPr>
        </p:nvGraphicFramePr>
        <p:xfrm>
          <a:off x="3491880" y="1036096"/>
          <a:ext cx="489654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일시 정지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플레이 중인 스테이지를 정지시키기 위해 사용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② 턴 획득 막대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아군이 획득하는 턴을 표시해 언제 터치를 해야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할지 알 수 있게 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③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유저가 싸워야 되는 대상을 보여 줌으로써 해당 스테이지에서의 목표를 알려준다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④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플레이어의 캐릭터가 출력되는 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터치를 하는 조작영역도 겸한다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419872" y="4350003"/>
            <a:ext cx="57518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직관적이고 알기 쉬운 화면구성을 위해 아군 영역을 아래쪽으로 배치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아군 캐릭터 영역을 터치 조작 영역으로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화면 상단을 조작하여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플레이에 방해가 되는 경우가 없도록 하기 위해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왼손 플레이도 수월하게 유저조절옵션을 통해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턴 획득 인터페이스를 우측에 배치 가능하도록 설계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07598" y="1079193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2360" y="1196752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1374" y="1268760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54622" y="3651880"/>
            <a:ext cx="3642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④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178651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플레이화면</a:t>
            </a:r>
            <a:endParaRPr lang="ko-KR" altLang="en-US" sz="2400" b="1" kern="0" dirty="0"/>
          </a:p>
        </p:txBody>
      </p:sp>
    </p:spTree>
    <p:extLst>
      <p:ext uri="{BB962C8B-B14F-4D97-AF65-F5344CB8AC3E}">
        <p14:creationId xmlns:p14="http://schemas.microsoft.com/office/powerpoint/2010/main" val="351256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17646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참고 게임</a:t>
            </a:r>
            <a:endParaRPr lang="ko-KR" altLang="en-US" sz="2400" b="1" kern="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59505"/>
              </p:ext>
            </p:extLst>
          </p:nvPr>
        </p:nvGraphicFramePr>
        <p:xfrm>
          <a:off x="467541" y="1268760"/>
          <a:ext cx="8208914" cy="51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31"/>
                <a:gridCol w="3603827"/>
                <a:gridCol w="345295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항목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/>
                        <a:t>데스티니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차일드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소녀전선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화면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세로포맷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가로포맷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플레이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실시간 </a:t>
                      </a:r>
                      <a:r>
                        <a:rPr lang="ko-KR" altLang="en-US" sz="1400" dirty="0" err="1" smtClean="0"/>
                        <a:t>턴제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실시간 전투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전투 캐릭터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 ~ </a:t>
                      </a:r>
                      <a:r>
                        <a:rPr lang="en-US" altLang="ko-KR" sz="1400" dirty="0" smtClean="0"/>
                        <a:t>5 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 ~ </a:t>
                      </a:r>
                      <a:r>
                        <a:rPr lang="en-US" altLang="ko-KR" sz="1400" dirty="0" smtClean="0"/>
                        <a:t>5 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획득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재화를 사용하여 뽑기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확률형</a:t>
                      </a:r>
                      <a:r>
                        <a:rPr lang="ko-KR" altLang="en-US" sz="1400" dirty="0" smtClean="0"/>
                        <a:t> 랜덤 뽑기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재화를 사용하여 </a:t>
                      </a:r>
                      <a:r>
                        <a:rPr lang="ko-KR" altLang="en-US" sz="1400" dirty="0" err="1" smtClean="0"/>
                        <a:t>크래프팅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조건부 테이블 내에서 랜덤으로 등장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조작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공격 자동진행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스킬 사용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터치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슬라이드</a:t>
                      </a:r>
                      <a:r>
                        <a:rPr lang="en-US" altLang="ko-KR" sz="1400" baseline="0" dirty="0" smtClean="0"/>
                        <a:t>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공격 자동진행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스킬 사용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터치</a:t>
                      </a:r>
                      <a:r>
                        <a:rPr lang="en-US" altLang="ko-KR" sz="1400" baseline="0" dirty="0" smtClean="0"/>
                        <a:t>), </a:t>
                      </a:r>
                      <a:r>
                        <a:rPr lang="ko-KR" altLang="en-US" sz="1400" baseline="0" dirty="0" smtClean="0"/>
                        <a:t>캐릭터 이동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슬라이드</a:t>
                      </a:r>
                      <a:r>
                        <a:rPr lang="en-US" altLang="ko-KR" sz="1400" baseline="0" dirty="0" smtClean="0"/>
                        <a:t>).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오토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스킬 자동 사용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스킬 자동 사용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오토 상세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노멀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오토스킬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풀 오토 세 단계로 구성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노멀은</a:t>
                      </a:r>
                      <a:r>
                        <a:rPr lang="ko-KR" altLang="en-US" sz="1400" dirty="0" smtClean="0"/>
                        <a:t> 모든 스킬 수동 사용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오토스킬은</a:t>
                      </a:r>
                      <a:r>
                        <a:rPr lang="ko-KR" altLang="en-US" sz="1400" dirty="0" smtClean="0"/>
                        <a:t> 터치스킬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슬라이드스킬 자동사용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드라이브스킬 수동 사용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풀 오토는 모든 스킬 자동 사용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온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오프</a:t>
                      </a:r>
                      <a:r>
                        <a:rPr lang="ko-KR" altLang="en-US" sz="1400" baseline="0" dirty="0" smtClean="0"/>
                        <a:t> 로만 구성</a:t>
                      </a:r>
                      <a:endParaRPr lang="en-US" altLang="ko-KR" sz="140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오토를 켰을 시 스킬 자동 사용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 이동은 수동 조작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오토를 끄면 스킬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 이동 모두 수동 조작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inven.co.kr/column/2016/11/02/news/i10563806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5010"/>
            <a:ext cx="3031986" cy="544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82099"/>
              </p:ext>
            </p:extLst>
          </p:nvPr>
        </p:nvGraphicFramePr>
        <p:xfrm>
          <a:off x="3563888" y="2143695"/>
          <a:ext cx="5256584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82453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[1]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현재 참여하고 있는 </a:t>
                      </a:r>
                      <a:r>
                        <a:rPr lang="ko-KR" altLang="en-US" sz="1400" dirty="0" err="1" smtClean="0"/>
                        <a:t>던전의</a:t>
                      </a:r>
                      <a:r>
                        <a:rPr lang="ko-KR" altLang="en-US" sz="1400" dirty="0" smtClean="0"/>
                        <a:t> 이름과 진행 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적 </a:t>
                      </a:r>
                      <a:r>
                        <a:rPr lang="ko-KR" altLang="en-US" sz="1400" dirty="0" err="1" smtClean="0"/>
                        <a:t>차일드의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를 알려준다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[2]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적 </a:t>
                      </a:r>
                      <a:r>
                        <a:rPr lang="ko-KR" altLang="en-US" sz="1400" dirty="0" err="1" smtClean="0"/>
                        <a:t>차일드의</a:t>
                      </a:r>
                      <a:r>
                        <a:rPr lang="ko-KR" altLang="en-US" sz="1400" dirty="0" smtClean="0"/>
                        <a:t> 드라이브 스킬 게이지로 </a:t>
                      </a:r>
                      <a:r>
                        <a:rPr lang="en-US" altLang="ko-KR" sz="1400" dirty="0" smtClean="0"/>
                        <a:t>100% </a:t>
                      </a:r>
                      <a:r>
                        <a:rPr lang="ko-KR" altLang="en-US" sz="1400" dirty="0" smtClean="0"/>
                        <a:t>달성 시 드라이브를 사용한다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[3]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전투의 속도를 빠르게 하거나 멈출 수 있고 </a:t>
                      </a:r>
                      <a:r>
                        <a:rPr lang="en-US" altLang="ko-KR" sz="1400" dirty="0" smtClean="0"/>
                        <a:t>AUTO SKILL</a:t>
                      </a:r>
                      <a:r>
                        <a:rPr lang="ko-KR" altLang="en-US" sz="1400" dirty="0" smtClean="0"/>
                        <a:t>을 이용해 자동 사냥도 가능하다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[4]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전투에 참여한 적 </a:t>
                      </a:r>
                      <a:r>
                        <a:rPr lang="ko-KR" altLang="en-US" sz="1400" dirty="0" err="1" smtClean="0"/>
                        <a:t>차일드를</a:t>
                      </a:r>
                      <a:r>
                        <a:rPr lang="ko-KR" altLang="en-US" sz="1400" dirty="0" smtClean="0"/>
                        <a:t>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[5]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 아이콘으로 터치 시 일반 </a:t>
                      </a:r>
                      <a:r>
                        <a:rPr lang="ko-KR" altLang="en-US" sz="1400" dirty="0" err="1" smtClean="0"/>
                        <a:t>스킬을</a:t>
                      </a:r>
                      <a:r>
                        <a:rPr lang="ko-KR" altLang="en-US" sz="1400" dirty="0" smtClean="0"/>
                        <a:t> 밀어 올릴 시 슬라이드 </a:t>
                      </a:r>
                      <a:r>
                        <a:rPr lang="ko-KR" altLang="en-US" sz="1400" dirty="0" err="1" smtClean="0"/>
                        <a:t>스킬을</a:t>
                      </a:r>
                      <a:r>
                        <a:rPr lang="ko-KR" altLang="en-US" sz="1400" dirty="0" smtClean="0"/>
                        <a:t> 사용할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[6]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아군의 드라이브 스킬 게이지로 </a:t>
                      </a:r>
                      <a:r>
                        <a:rPr lang="ko-KR" altLang="en-US" sz="1400" dirty="0" err="1" smtClean="0"/>
                        <a:t>차일드마다</a:t>
                      </a:r>
                      <a:r>
                        <a:rPr lang="ko-KR" altLang="en-US" sz="1400" dirty="0" smtClean="0"/>
                        <a:t> 드라이브 </a:t>
                      </a:r>
                      <a:r>
                        <a:rPr lang="ko-KR" altLang="en-US" sz="1400" dirty="0" err="1" smtClean="0"/>
                        <a:t>스킬에</a:t>
                      </a:r>
                      <a:r>
                        <a:rPr lang="ko-KR" altLang="en-US" sz="1400" dirty="0" smtClean="0"/>
                        <a:t> 필요한 포인트가 다르다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[7]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아군의 전체 체력과 남은 전투 시간을 확인할 수 있다</a:t>
                      </a:r>
                      <a:r>
                        <a:rPr lang="en-US" altLang="ko-KR" sz="1400" dirty="0" smtClean="0"/>
                        <a:t>.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17646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전투화면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err="1" smtClean="0"/>
              <a:t>데스티니차일드</a:t>
            </a:r>
            <a:endParaRPr lang="ko-KR" altLang="en-US" sz="2400" b="1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195010"/>
            <a:ext cx="53527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터치와 슬라이드 조작으로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스킬을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사용하는 플레이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캐릭터의 조합과 리더설정은 영향을 주지만 배치는 영향이 없음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6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ptimal.inven.co.kr/upload/2017/07/20/bbs/i155243584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4034"/>
            <a:ext cx="2693619" cy="26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17646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전투화면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smtClean="0"/>
              <a:t>소녀전선</a:t>
            </a:r>
            <a:endParaRPr lang="ko-KR" altLang="en-US" sz="2400" b="1" kern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40615"/>
              </p:ext>
            </p:extLst>
          </p:nvPr>
        </p:nvGraphicFramePr>
        <p:xfrm>
          <a:off x="473288" y="4509120"/>
          <a:ext cx="8357156" cy="188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462"/>
                <a:gridCol w="712669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조작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플레이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스킬아이콘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터치로 스킬 사용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 슬라이드 조작으로 이동하는 플레이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배치 효과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리더설정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효과는 없지만 배치에 따른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진형버프의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영향이 존재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전투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아군은 왼쪽에 배치된 적부터 공격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일부 캐릭터는 오른쪽에 배치된 적부터 공격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적은 오른쪽에 배치된 아군캐릭터부터 공격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일부 적은 왼쪽에 배치된 캐릭터부터 공격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변수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이동을 통해 변수요소 추가 발생 가능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AutoShape 4" descr="소녀전선 전투화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소녀전선 전투화면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소녀전선 전투화면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38" y="1324033"/>
            <a:ext cx="4839406" cy="26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275856" y="2448526"/>
            <a:ext cx="54674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0662" y="4005066"/>
            <a:ext cx="120738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배치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4005065"/>
            <a:ext cx="90281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전투화면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4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17646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전투화면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smtClean="0"/>
              <a:t>적용</a:t>
            </a:r>
            <a:endParaRPr lang="ko-KR" altLang="en-US" sz="2400" b="1" kern="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13708"/>
              </p:ext>
            </p:extLst>
          </p:nvPr>
        </p:nvGraphicFramePr>
        <p:xfrm>
          <a:off x="467541" y="1268760"/>
          <a:ext cx="8208913" cy="3946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31"/>
                <a:gridCol w="2195638"/>
                <a:gridCol w="2430572"/>
                <a:gridCol w="243057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항목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/>
                        <a:t>데스티니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차일드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소녀전선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만들 게임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화면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세로포맷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가로포멧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세로포맷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플레이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실시간 </a:t>
                      </a:r>
                      <a:r>
                        <a:rPr lang="ko-KR" altLang="en-US" sz="1400" dirty="0" err="1" smtClean="0"/>
                        <a:t>턴제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실시간 전투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실시간 </a:t>
                      </a:r>
                      <a:r>
                        <a:rPr lang="ko-KR" altLang="en-US" sz="1400" dirty="0" err="1" smtClean="0"/>
                        <a:t>턴제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전투 캐릭터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 ~ 5 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 ~ 5 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1 ~</a:t>
                      </a:r>
                      <a:r>
                        <a:rPr lang="en-US" altLang="ko-KR" sz="1400" baseline="0" dirty="0" smtClean="0"/>
                        <a:t> 5 </a:t>
                      </a:r>
                      <a:r>
                        <a:rPr lang="ko-KR" altLang="en-US" sz="1400" baseline="0" dirty="0" smtClean="0"/>
                        <a:t>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조작</a:t>
                      </a:r>
                      <a:r>
                        <a:rPr lang="ko-KR" altLang="en-US" sz="1400" baseline="0" dirty="0" smtClean="0"/>
                        <a:t> 영역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 아이콘을 터치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슬라이드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스킬아이콘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터치로 스킬 사용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캐릭터를 슬라이드로 이동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캐릭터 직접 터치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캐릭터 이동 없음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배치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전투에 영향 없음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배치가능 공간은 총 </a:t>
                      </a:r>
                      <a:r>
                        <a:rPr lang="en-US" altLang="ko-KR" sz="1400" baseline="0" dirty="0" smtClean="0"/>
                        <a:t>9</a:t>
                      </a:r>
                      <a:r>
                        <a:rPr lang="ko-KR" altLang="en-US" sz="1400" baseline="0" dirty="0" smtClean="0"/>
                        <a:t>칸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배치에 따라 우선 공격 </a:t>
                      </a:r>
                      <a:r>
                        <a:rPr lang="ko-KR" altLang="en-US" sz="1400" baseline="0" dirty="0" err="1" smtClean="0"/>
                        <a:t>타겟이</a:t>
                      </a:r>
                      <a:r>
                        <a:rPr lang="ko-KR" altLang="en-US" sz="1400" baseline="0" dirty="0" smtClean="0"/>
                        <a:t> 달라짐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진형버프로</a:t>
                      </a:r>
                      <a:r>
                        <a:rPr lang="ko-KR" altLang="en-US" sz="1400" baseline="0" dirty="0" smtClean="0"/>
                        <a:t> 인한 영향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존재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배치가능 공간은 총 </a:t>
                      </a:r>
                      <a:r>
                        <a:rPr lang="en-US" altLang="ko-KR" sz="1400" baseline="0" dirty="0" smtClean="0"/>
                        <a:t>9</a:t>
                      </a:r>
                      <a:r>
                        <a:rPr lang="ko-KR" altLang="en-US" sz="1400" baseline="0" dirty="0" smtClean="0"/>
                        <a:t>칸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배치에 따라 우선 공격 </a:t>
                      </a:r>
                      <a:r>
                        <a:rPr lang="ko-KR" altLang="en-US" sz="1400" baseline="0" dirty="0" err="1" smtClean="0"/>
                        <a:t>타겟이</a:t>
                      </a:r>
                      <a:r>
                        <a:rPr lang="ko-KR" altLang="en-US" sz="1400" baseline="0" dirty="0" smtClean="0"/>
                        <a:t> 달라짐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진형버프</a:t>
                      </a:r>
                      <a:r>
                        <a:rPr lang="ko-KR" altLang="en-US" sz="1400" baseline="0" dirty="0" smtClean="0"/>
                        <a:t> 없음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101" y="5354632"/>
            <a:ext cx="46666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데스티니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차일드의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세로포맷 화면구성과 플레이를 참고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소녀전선의 캐릭터 배치를 참고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0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226" y="1212387"/>
            <a:ext cx="2583493" cy="45928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0" y="1265446"/>
            <a:ext cx="233404" cy="233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26471" y="4539657"/>
            <a:ext cx="1759897" cy="1185077"/>
            <a:chOff x="3196450" y="4150668"/>
            <a:chExt cx="2095925" cy="1411351"/>
          </a:xfrm>
        </p:grpSpPr>
        <p:pic>
          <p:nvPicPr>
            <p:cNvPr id="5" name="Picture 11" descr="C:\Users\Administrator\Desktop\게임제안서\noun_Cat Girl_194390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679" y="4865465"/>
              <a:ext cx="466994" cy="60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C:\Users\Administrator\Desktop\게임제안서\noun_Death_19439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48" y="4867444"/>
              <a:ext cx="641127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C:\Users\Administrator\Desktop\게임제안서\noun_fairy_194391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664" y="4150668"/>
              <a:ext cx="516463" cy="60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C:\Users\Administrator\Desktop\게임제안서\noun_princess_194392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360" y="4867443"/>
              <a:ext cx="466994" cy="60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4011788" y="4756177"/>
              <a:ext cx="436257" cy="84273"/>
              <a:chOff x="2822329" y="5718091"/>
              <a:chExt cx="1856202" cy="21602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96450" y="5472953"/>
              <a:ext cx="436257" cy="84273"/>
              <a:chOff x="2822329" y="5718091"/>
              <a:chExt cx="1856202" cy="21602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98654" y="5477746"/>
              <a:ext cx="436257" cy="84273"/>
              <a:chOff x="2822329" y="5718091"/>
              <a:chExt cx="1856202" cy="2160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88024" y="5477208"/>
              <a:ext cx="436257" cy="84273"/>
              <a:chOff x="2822329" y="5718091"/>
              <a:chExt cx="1856202" cy="21602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822329" y="5718091"/>
                <a:ext cx="1856202" cy="216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74280" y="5749904"/>
                <a:ext cx="1220095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97835" y="1694106"/>
            <a:ext cx="216301" cy="3508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3390" y="1778348"/>
            <a:ext cx="85188" cy="33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52213" y="4978144"/>
            <a:ext cx="281412" cy="281412"/>
            <a:chOff x="1022797" y="2875702"/>
            <a:chExt cx="674549" cy="674549"/>
          </a:xfrm>
        </p:grpSpPr>
        <p:sp>
          <p:nvSpPr>
            <p:cNvPr id="24" name="눈물 방울 23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8665" y="4580575"/>
            <a:ext cx="281412" cy="281412"/>
            <a:chOff x="1022797" y="2875702"/>
            <a:chExt cx="674549" cy="674549"/>
          </a:xfrm>
        </p:grpSpPr>
        <p:sp>
          <p:nvSpPr>
            <p:cNvPr id="33" name="눈물 방울 32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3002" y="3752126"/>
            <a:ext cx="281412" cy="281412"/>
            <a:chOff x="1022797" y="2875702"/>
            <a:chExt cx="674549" cy="674549"/>
          </a:xfrm>
        </p:grpSpPr>
        <p:sp>
          <p:nvSpPr>
            <p:cNvPr id="36" name="눈물 방울 35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43003" y="4054780"/>
            <a:ext cx="281412" cy="281412"/>
            <a:chOff x="1022797" y="2875702"/>
            <a:chExt cx="674549" cy="674549"/>
          </a:xfrm>
        </p:grpSpPr>
        <p:sp>
          <p:nvSpPr>
            <p:cNvPr id="39" name="눈물 방울 38"/>
            <p:cNvSpPr/>
            <p:nvPr/>
          </p:nvSpPr>
          <p:spPr>
            <a:xfrm rot="13500000">
              <a:off x="1022797" y="2875702"/>
              <a:ext cx="674549" cy="674549"/>
            </a:xfrm>
            <a:prstGeom prst="teardrop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 rot="5400000">
              <a:off x="1072039" y="2924944"/>
              <a:ext cx="576064" cy="57606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28283"/>
              </p:ext>
            </p:extLst>
          </p:nvPr>
        </p:nvGraphicFramePr>
        <p:xfrm>
          <a:off x="1006729" y="4009388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6692"/>
              </p:ext>
            </p:extLst>
          </p:nvPr>
        </p:nvGraphicFramePr>
        <p:xfrm>
          <a:off x="1021490" y="1587393"/>
          <a:ext cx="1942977" cy="1737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59"/>
                <a:gridCol w="647659"/>
                <a:gridCol w="647659"/>
              </a:tblGrid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9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1498849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247711" y="2091567"/>
            <a:ext cx="334212" cy="64561"/>
            <a:chOff x="2822329" y="5718091"/>
            <a:chExt cx="1856202" cy="216025"/>
          </a:xfrm>
        </p:grpSpPr>
        <p:sp>
          <p:nvSpPr>
            <p:cNvPr id="46" name="직사각형 45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87629" y="2091155"/>
            <a:ext cx="334212" cy="64561"/>
            <a:chOff x="2822329" y="5718091"/>
            <a:chExt cx="1856202" cy="216025"/>
          </a:xfrm>
        </p:grpSpPr>
        <p:sp>
          <p:nvSpPr>
            <p:cNvPr id="49" name="직사각형 48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20414" y="2091156"/>
            <a:ext cx="334212" cy="64561"/>
            <a:chOff x="2822329" y="5718091"/>
            <a:chExt cx="1856202" cy="216025"/>
          </a:xfrm>
        </p:grpSpPr>
        <p:sp>
          <p:nvSpPr>
            <p:cNvPr id="52" name="직사각형 51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5" y="2134736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43" y="2134735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1247711" y="2727453"/>
            <a:ext cx="334212" cy="64561"/>
            <a:chOff x="2822329" y="5718091"/>
            <a:chExt cx="1856202" cy="216025"/>
          </a:xfrm>
        </p:grpSpPr>
        <p:sp>
          <p:nvSpPr>
            <p:cNvPr id="57" name="직사각형 56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387629" y="2727041"/>
            <a:ext cx="334212" cy="64561"/>
            <a:chOff x="2822329" y="5718091"/>
            <a:chExt cx="1856202" cy="216025"/>
          </a:xfrm>
        </p:grpSpPr>
        <p:sp>
          <p:nvSpPr>
            <p:cNvPr id="60" name="직사각형 59"/>
            <p:cNvSpPr/>
            <p:nvPr/>
          </p:nvSpPr>
          <p:spPr>
            <a:xfrm>
              <a:off x="2822329" y="5718091"/>
              <a:ext cx="1856202" cy="216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74280" y="5749904"/>
              <a:ext cx="1220095" cy="152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2" name="Picture 6" descr="C:\Users\Administrator\Desktop\게임제안서\noun_Monster_223606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28" y="1498850"/>
            <a:ext cx="552534" cy="5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2361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전</a:t>
            </a:r>
            <a:r>
              <a:rPr lang="ko-KR" altLang="en-US" sz="2400" b="1" kern="0" dirty="0"/>
              <a:t>투</a:t>
            </a:r>
            <a:r>
              <a:rPr lang="ko-KR" altLang="en-US" sz="2400" b="1" kern="0" dirty="0" smtClean="0"/>
              <a:t>화면 </a:t>
            </a:r>
            <a:r>
              <a:rPr lang="en-US" altLang="ko-KR" sz="2400" b="1" kern="0" dirty="0" smtClean="0"/>
              <a:t>- </a:t>
            </a:r>
            <a:r>
              <a:rPr lang="ko-KR" altLang="en-US" sz="2400" b="1" kern="0" dirty="0" smtClean="0"/>
              <a:t>예시</a:t>
            </a:r>
            <a:endParaRPr lang="ko-KR" altLang="en-US" sz="2400" b="1" kern="0" dirty="0"/>
          </a:p>
        </p:txBody>
      </p:sp>
      <p:sp>
        <p:nvSpPr>
          <p:cNvPr id="26" name="직사각형 25"/>
          <p:cNvSpPr/>
          <p:nvPr/>
        </p:nvSpPr>
        <p:spPr>
          <a:xfrm>
            <a:off x="199787" y="5877272"/>
            <a:ext cx="8123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턴 획득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6" idx="0"/>
            <a:endCxn id="22" idx="2"/>
          </p:cNvCxnSpPr>
          <p:nvPr/>
        </p:nvCxnSpPr>
        <p:spPr>
          <a:xfrm flipH="1" flipV="1">
            <a:off x="605984" y="5142897"/>
            <a:ext cx="1" cy="734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642304" y="4478056"/>
            <a:ext cx="714864" cy="716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88049" y="4075323"/>
            <a:ext cx="8123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터</a:t>
            </a:r>
            <a:r>
              <a:rPr lang="ko-KR" altLang="en-US" sz="1400" dirty="0"/>
              <a:t>치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39946"/>
              </p:ext>
            </p:extLst>
          </p:nvPr>
        </p:nvGraphicFramePr>
        <p:xfrm>
          <a:off x="3275856" y="1173148"/>
          <a:ext cx="5616624" cy="4105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961"/>
                <a:gridCol w="4789663"/>
              </a:tblGrid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화면구성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조작 영역 겸 아군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 아래쪽에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 캐릭터를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위쪽에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조작방법을 고려하여 화면 좌측에 턴 획득 인터페이스막대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HP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와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스킬게이지는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캐릭터 아래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조작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플레이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턴 획득 시 턴을 획득한 캐릭터를 터치하여 기본공격 사용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기본공격 사용 시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스킬게이지가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충전되고 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스킬게이지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가득 찬 후 턴 획득 시 터치로 스킬 사용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172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전투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아군은 같은 열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가장 아래에 있는 적을 우선 공격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적은 같은 열 가장 위에 있는 아군을 우선 공격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아군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 공통으로 같은 열에 공격할 대상이 없을 시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가까이 배치된 대상을 공격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공격할 대상이 같은 행에 있을 시 왼쪽 열에 배치된 대상을 공격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9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tatic.inven.co.kr/column/2016/11/02/news/i129802198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1"/>
            <a:ext cx="445807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67543" y="548680"/>
            <a:ext cx="4464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smtClean="0"/>
              <a:t>캐릭터 </a:t>
            </a:r>
            <a:r>
              <a:rPr lang="ko-KR" altLang="en-US" sz="2400" b="1" kern="0" dirty="0" smtClean="0"/>
              <a:t>관리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– </a:t>
            </a:r>
            <a:r>
              <a:rPr lang="ko-KR" altLang="en-US" sz="2400" b="1" kern="0" dirty="0" err="1" smtClean="0"/>
              <a:t>데스티니</a:t>
            </a:r>
            <a:r>
              <a:rPr lang="ko-KR" altLang="en-US" sz="2400" b="1" kern="0" dirty="0" smtClean="0"/>
              <a:t> </a:t>
            </a:r>
            <a:r>
              <a:rPr lang="ko-KR" altLang="en-US" sz="2400" b="1" kern="0" dirty="0" err="1" smtClean="0"/>
              <a:t>차일드</a:t>
            </a:r>
            <a:endParaRPr lang="ko-KR" altLang="en-US" sz="2400" b="1" kern="0" dirty="0"/>
          </a:p>
        </p:txBody>
      </p:sp>
      <p:sp>
        <p:nvSpPr>
          <p:cNvPr id="2" name="직사각형 1"/>
          <p:cNvSpPr/>
          <p:nvPr/>
        </p:nvSpPr>
        <p:spPr>
          <a:xfrm>
            <a:off x="251520" y="1268761"/>
            <a:ext cx="2229037" cy="388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80557" y="1268761"/>
            <a:ext cx="2229037" cy="388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1978" y="5163648"/>
            <a:ext cx="20281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목록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파티구성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2642" y="5163648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관리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32854"/>
              </p:ext>
            </p:extLst>
          </p:nvPr>
        </p:nvGraphicFramePr>
        <p:xfrm>
          <a:off x="4860032" y="1340651"/>
          <a:ext cx="4104456" cy="438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3384376"/>
              </a:tblGrid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파티구성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목록과 한 화면에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목록에서 파티참여 결정 가능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파티에 구성된 캐릭터 목록 아래로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파티의 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HP,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공격력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적용되는 효과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969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캐릭터</a:t>
                      </a:r>
                      <a:r>
                        <a:rPr lang="ko-KR" altLang="en-US" sz="1400" b="1" baseline="0" dirty="0" smtClean="0"/>
                        <a:t> 목록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파티구성과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한 화면에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캐릭터를 카드 형태로 가로배치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선택되지 않은 캐릭터들은 겹쳐서 배치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→ 겹쳐진 캐릭터는 알아보기 불편함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</a:tr>
              <a:tr h="172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캐릭터 관리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 목록과 분할됨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캐릭터와 관련된 모든 기능 포함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하단의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스킬정보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버튼으로 </a:t>
                      </a:r>
                      <a:r>
                        <a:rPr lang="ko-KR" altLang="en-US" sz="14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스킬성장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기능 사용 가능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01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1731</Words>
  <Application>Microsoft Office PowerPoint</Application>
  <PresentationFormat>화면 슬라이드 쇼(4:3)</PresentationFormat>
  <Paragraphs>373</Paragraphs>
  <Slides>19</Slides>
  <Notes>0</Notes>
  <HiddenSlides>9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87</cp:revision>
  <dcterms:created xsi:type="dcterms:W3CDTF">2006-10-05T04:04:58Z</dcterms:created>
  <dcterms:modified xsi:type="dcterms:W3CDTF">2019-10-16T05:29:00Z</dcterms:modified>
</cp:coreProperties>
</file>