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8" r:id="rId2"/>
    <p:sldMasterId id="2147483687" r:id="rId3"/>
  </p:sldMasterIdLst>
  <p:notesMasterIdLst>
    <p:notesMasterId r:id="rId13"/>
  </p:notesMasterIdLst>
  <p:handoutMasterIdLst>
    <p:handoutMasterId r:id="rId14"/>
  </p:handoutMasterIdLst>
  <p:sldIdLst>
    <p:sldId id="337" r:id="rId4"/>
    <p:sldId id="342" r:id="rId5"/>
    <p:sldId id="347" r:id="rId6"/>
    <p:sldId id="343" r:id="rId7"/>
    <p:sldId id="349" r:id="rId8"/>
    <p:sldId id="344" r:id="rId9"/>
    <p:sldId id="346" r:id="rId10"/>
    <p:sldId id="345" r:id="rId11"/>
    <p:sldId id="350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1CD06A-7F10-4E43-98A2-FC8A036416E2}">
          <p14:sldIdLst>
            <p14:sldId id="337"/>
            <p14:sldId id="342"/>
            <p14:sldId id="347"/>
            <p14:sldId id="343"/>
            <p14:sldId id="349"/>
            <p14:sldId id="344"/>
            <p14:sldId id="346"/>
            <p14:sldId id="345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FBFBF"/>
    <a:srgbClr val="203864"/>
    <a:srgbClr val="EEECE1"/>
    <a:srgbClr val="F2F2F2"/>
    <a:srgbClr val="DDDFE6"/>
    <a:srgbClr val="262626"/>
    <a:srgbClr val="F1A40B"/>
    <a:srgbClr val="730000"/>
    <a:srgbClr val="01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974" y="58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F082F6-CBBB-4FA1-9F0A-679C58783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7ADD02-E822-4CC1-9772-BE7AAB47F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BC9-FAF7-44BF-A795-E823AA279484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DADD9-32C4-43B7-ACB3-95C78BC4C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31082-4B77-4197-9029-94E0DAE28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99C2-9058-4AB8-A21C-ED0F040B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5-FCDF-4B91-B3D8-7F0BB27E8625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06AF-7BD8-4C1C-A17D-39977C36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9BF3BF-B3B0-41AD-9CCA-79F2B5865803}"/>
              </a:ext>
            </a:extLst>
          </p:cNvPr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20402D-97C9-4A01-829A-F803FFFEE24D}"/>
              </a:ext>
            </a:extLst>
          </p:cNvPr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03F2DB5-E272-46DB-966C-60EC6AECA1FB}"/>
              </a:ext>
            </a:extLst>
          </p:cNvPr>
          <p:cNvSpPr/>
          <p:nvPr userDrawn="1"/>
        </p:nvSpPr>
        <p:spPr>
          <a:xfrm rot="10800000">
            <a:off x="611560" y="136224"/>
            <a:ext cx="203355" cy="175306"/>
          </a:xfrm>
          <a:prstGeom prst="triangle">
            <a:avLst/>
          </a:prstGeom>
          <a:solidFill>
            <a:srgbClr val="F1A40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A3CDE9A5-96A6-4B4A-A6BB-6165ED366E28}"/>
              </a:ext>
            </a:extLst>
          </p:cNvPr>
          <p:cNvSpPr/>
          <p:nvPr userDrawn="1"/>
        </p:nvSpPr>
        <p:spPr>
          <a:xfrm rot="10800000">
            <a:off x="402997" y="136224"/>
            <a:ext cx="203355" cy="175306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468772" y="992912"/>
            <a:ext cx="4279692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6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135682" cy="422447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3851920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139953" y="992912"/>
            <a:ext cx="4608511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52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913284"/>
            <a:ext cx="8266467" cy="432048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553249"/>
            <a:ext cx="8266467" cy="468051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4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C9BF99F3-B627-4556-B002-A0A60F6A85C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00392" y="5410872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4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87375" y="5377780"/>
            <a:ext cx="8029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2D90C7-3006-4611-96BF-295374DA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BEEB7FD-3775-401B-AA19-09D37B9A02E1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427D89CA-8D59-44B6-BF05-B5727ECF40E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697259"/>
            <a:ext cx="4284016" cy="44644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7" name="직사각형 8">
            <a:extLst>
              <a:ext uri="{FF2B5EF4-FFF2-40B4-BE49-F238E27FC236}">
                <a16:creationId xmlns:a16="http://schemas.microsoft.com/office/drawing/2014/main" id="{4A8F6AEC-C40A-48FF-B891-006EE9C9C7F7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1C23DA76-B746-4292-9404-D7C4DDE294E7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61E112B-820E-4F42-A751-F74289B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13070CB-A27B-44F4-9C9A-317CC32ACC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B3AECA-9A02-4C89-B45B-7ED1C2AFCE1E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5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C9BF99F3-B627-4556-B002-A0A60F6A85C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00392" y="5410872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4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87375" y="5377780"/>
            <a:ext cx="8029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4283968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A0C0B21-0D53-4640-8A9A-A337F0A3D05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468772" y="841277"/>
            <a:ext cx="4279692" cy="432047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직사각형 8">
            <a:extLst>
              <a:ext uri="{FF2B5EF4-FFF2-40B4-BE49-F238E27FC236}">
                <a16:creationId xmlns:a16="http://schemas.microsoft.com/office/drawing/2014/main" id="{4A62169F-678F-4616-9F6D-EFB9D6CAF6A4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301">
            <a:extLst>
              <a:ext uri="{FF2B5EF4-FFF2-40B4-BE49-F238E27FC236}">
                <a16:creationId xmlns:a16="http://schemas.microsoft.com/office/drawing/2014/main" id="{0E40EA08-F086-462C-B3D7-8C4A602269E6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6D1CF3D-2D26-492A-90ED-006F747D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B764F884-BFF8-495F-874B-8C75A69E6D5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24872BE4-C7D4-4311-87D1-3D3F74DF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05" y="697258"/>
            <a:ext cx="3654560" cy="208822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A9C85E7-54C1-4785-972A-B94366322D8A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3854" y="3073517"/>
            <a:ext cx="3644090" cy="208823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B8526E8-5F59-403B-94F0-E9C759106A9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139953" y="697259"/>
            <a:ext cx="4608511" cy="439248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C9BF99F3-B627-4556-B002-A0A60F6A85C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00392" y="5410872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4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87375" y="5377780"/>
            <a:ext cx="8029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39248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직사각형 8">
            <a:extLst>
              <a:ext uri="{FF2B5EF4-FFF2-40B4-BE49-F238E27FC236}">
                <a16:creationId xmlns:a16="http://schemas.microsoft.com/office/drawing/2014/main" id="{DCCA9928-F34B-44ED-906A-CE00EF31DF21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301">
            <a:extLst>
              <a:ext uri="{FF2B5EF4-FFF2-40B4-BE49-F238E27FC236}">
                <a16:creationId xmlns:a16="http://schemas.microsoft.com/office/drawing/2014/main" id="{F6DBF327-DA0B-4FCA-981B-5F778A217EBC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0E1AC665-A225-4652-BABA-B5CBE7BD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1268F9BD-2267-4203-92E1-E9632B08E5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09F9E0E-18E7-48EC-9150-54BB3E9E76FE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0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F85ECC-5D91-4D37-9641-2F1104CF85F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39953" y="697259"/>
            <a:ext cx="4608511" cy="4409463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1C6828FF-CED0-49FE-BDC3-01A4126B65A8}"/>
              </a:ext>
            </a:extLst>
          </p:cNvPr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50800" dist="38100" dir="27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1125E8C1-1A99-4D8F-949E-83A98E81C145}"/>
              </a:ext>
            </a:extLst>
          </p:cNvPr>
          <p:cNvSpPr/>
          <p:nvPr userDrawn="1"/>
        </p:nvSpPr>
        <p:spPr>
          <a:xfrm>
            <a:off x="0" y="-1"/>
            <a:ext cx="9144000" cy="409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1301">
            <a:extLst>
              <a:ext uri="{FF2B5EF4-FFF2-40B4-BE49-F238E27FC236}">
                <a16:creationId xmlns:a16="http://schemas.microsoft.com/office/drawing/2014/main" id="{1072FBE9-F255-4ADD-965B-1AECE63E8C42}"/>
              </a:ext>
            </a:extLst>
          </p:cNvPr>
          <p:cNvSpPr/>
          <p:nvPr userDrawn="1"/>
        </p:nvSpPr>
        <p:spPr>
          <a:xfrm>
            <a:off x="1" y="1"/>
            <a:ext cx="3067939" cy="489543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F2012C7-63DB-483D-9F42-032E5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2736304" cy="48954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25A0F32-FF9C-4DDC-9CB1-1E4DCF5C6E3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101340" y="1"/>
            <a:ext cx="6042660" cy="4092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1C28D02-BC6D-4837-8E21-52EA6E3924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419324"/>
            <a:ext cx="7633505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C9BF99F3-B627-4556-B002-A0A60F6A85C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8100392" y="5410872"/>
            <a:ext cx="1008112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4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10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585896E9-8AE4-4CE6-B380-3E23E476806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87375" y="5377780"/>
            <a:ext cx="80290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DA4AF4-8B12-4DAC-BDFD-685006017CA3}"/>
              </a:ext>
            </a:extLst>
          </p:cNvPr>
          <p:cNvCxnSpPr>
            <a:cxnSpLocks/>
          </p:cNvCxnSpPr>
          <p:nvPr userDrawn="1"/>
        </p:nvCxnSpPr>
        <p:spPr>
          <a:xfrm>
            <a:off x="3851920" y="841276"/>
            <a:ext cx="0" cy="4051733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5CAD32B-0B90-4ACC-829F-B47C378FBE9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428206" y="697259"/>
            <a:ext cx="3135682" cy="4392489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4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4" y="0"/>
            <a:ext cx="123149" cy="419743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54" y="4197433"/>
            <a:ext cx="123149" cy="1524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28691" y="1017296"/>
            <a:ext cx="5059055" cy="6400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690" y="1177314"/>
            <a:ext cx="5059055" cy="280439"/>
          </a:xfrm>
          <a:prstGeom prst="rect">
            <a:avLst/>
          </a:prstGeom>
        </p:spPr>
        <p:txBody>
          <a:bodyPr anchor="ctr"/>
          <a:lstStyle>
            <a:lvl1pPr>
              <a:defRPr sz="395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994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9">
            <a:extLst>
              <a:ext uri="{FF2B5EF4-FFF2-40B4-BE49-F238E27FC236}">
                <a16:creationId xmlns:a16="http://schemas.microsoft.com/office/drawing/2014/main" id="{B24CF615-CE2A-4925-A806-C9029CF803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676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9">
            <a:extLst>
              <a:ext uri="{FF2B5EF4-FFF2-40B4-BE49-F238E27FC236}">
                <a16:creationId xmlns:a16="http://schemas.microsoft.com/office/drawing/2014/main" id="{9E4AC335-1101-414C-A104-9FB7D966C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4017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C96611-A76B-470A-8A1F-6D272C8945FC}"/>
              </a:ext>
            </a:extLst>
          </p:cNvPr>
          <p:cNvGrpSpPr/>
          <p:nvPr userDrawn="1"/>
        </p:nvGrpSpPr>
        <p:grpSpPr>
          <a:xfrm>
            <a:off x="950792" y="3691376"/>
            <a:ext cx="7221404" cy="86159"/>
            <a:chOff x="2559310" y="3725261"/>
            <a:chExt cx="7221404" cy="86159"/>
          </a:xfrm>
          <a:solidFill>
            <a:srgbClr val="F8F8F8"/>
          </a:solidFill>
        </p:grpSpPr>
        <p:sp>
          <p:nvSpPr>
            <p:cNvPr id="17" name="모서리가 둥근 직사각형 10">
              <a:extLst>
                <a:ext uri="{FF2B5EF4-FFF2-40B4-BE49-F238E27FC236}">
                  <a16:creationId xmlns:a16="http://schemas.microsoft.com/office/drawing/2014/main" id="{9085AC95-7E51-4D47-B4BB-D2798F66A7B9}"/>
                </a:ext>
              </a:extLst>
            </p:cNvPr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모서리가 둥근 직사각형 36">
              <a:extLst>
                <a:ext uri="{FF2B5EF4-FFF2-40B4-BE49-F238E27FC236}">
                  <a16:creationId xmlns:a16="http://schemas.microsoft.com/office/drawing/2014/main" id="{D6CF4D30-5095-4529-9F47-AE7D12F2A531}"/>
                </a:ext>
              </a:extLst>
            </p:cNvPr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id="{24A61629-5337-417C-87A6-8874EDF49F87}"/>
                </a:ext>
              </a:extLst>
            </p:cNvPr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71C497EF-E5DF-43CE-8BF1-A075E0498B31}"/>
                </a:ext>
              </a:extLst>
            </p:cNvPr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0503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A170DC4C-911D-472F-AB13-D6C3C16926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394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1C44C1F1-D0BD-49B8-9871-7E2B090271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7736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EA58E9C9-E273-4B76-8B00-A65BCB2915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9077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5" name="텍스트 개체 틀 19">
            <a:extLst>
              <a:ext uri="{FF2B5EF4-FFF2-40B4-BE49-F238E27FC236}">
                <a16:creationId xmlns:a16="http://schemas.microsoft.com/office/drawing/2014/main" id="{7B8E431C-AB18-4BA6-929A-760BBD0405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335" y="285087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648405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1972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201316"/>
            <a:ext cx="0" cy="3816424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508948" y="193204"/>
            <a:ext cx="1214552" cy="305885"/>
            <a:chOff x="2508948" y="739027"/>
            <a:chExt cx="1214552" cy="30588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948" y="739027"/>
              <a:ext cx="1126948" cy="30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699792" y="749523"/>
              <a:ext cx="10237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/>
                <a:t>슬라이드 쇼</a:t>
              </a:r>
            </a:p>
          </p:txBody>
        </p:sp>
      </p:grp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17251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95536" y="625252"/>
            <a:ext cx="8352928" cy="46488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FC4B189E-AD7A-48A6-BC51-6B76282E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7260"/>
            <a:ext cx="8280920" cy="453650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2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 userDrawn="1"/>
        </p:nvSpPr>
        <p:spPr>
          <a:xfrm>
            <a:off x="-509235" y="4687809"/>
            <a:ext cx="1018469" cy="1018469"/>
          </a:xfrm>
          <a:prstGeom prst="diamond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5400000">
            <a:off x="-183667" y="201922"/>
            <a:ext cx="4687810" cy="4283968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5847911" y="2423475"/>
            <a:ext cx="3496850" cy="3131840"/>
          </a:xfrm>
          <a:prstGeom prst="rtTriangle">
            <a:avLst/>
          </a:prstGeom>
          <a:solidFill>
            <a:schemeClr val="bg2">
              <a:lumMod val="75000"/>
              <a:alpha val="80000"/>
            </a:schemeClr>
          </a:solidFill>
          <a:ln w="317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784" y="1633364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5856" y="1777380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3768" y="1129308"/>
            <a:ext cx="5059055" cy="28043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9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9020" y="2281436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7092" y="2425452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282" y="2913929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14354" y="3057945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3" name="텍스트 개체 틀 19">
            <a:extLst>
              <a:ext uri="{FF2B5EF4-FFF2-40B4-BE49-F238E27FC236}">
                <a16:creationId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9592" y="3552463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7664" y="3696479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490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3" tIns="38962" rIns="77923" bIns="3896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3" tIns="38962" rIns="77923" bIns="3896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4C7FF638-8B06-4E34-ABA1-D0A79B04245F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EA6667C-7EA0-4F7A-8DEE-AA3755EDB5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6" r:id="rId2"/>
    <p:sldLayoutId id="2147483672" r:id="rId3"/>
    <p:sldLayoutId id="2147483673" r:id="rId4"/>
    <p:sldLayoutId id="2147483674" r:id="rId5"/>
    <p:sldLayoutId id="2147483677" r:id="rId6"/>
    <p:sldLayoutId id="2147483676" r:id="rId7"/>
  </p:sldLayoutIdLst>
  <p:txStyles>
    <p:titleStyle>
      <a:lvl1pPr algn="ctr" defTabSz="779227" rtl="0" eaLnBrk="1" latinLnBrk="1" hangingPunct="1">
        <a:spcBef>
          <a:spcPct val="0"/>
        </a:spcBef>
        <a:buNone/>
        <a:defRPr sz="3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92210" indent="-292210" algn="l" defTabSz="77922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ea"/>
          <a:ea typeface="+mj-ea"/>
          <a:cs typeface="+mn-cs"/>
        </a:defRPr>
      </a:lvl1pPr>
      <a:lvl2pPr marL="633122" indent="-243508" algn="l" defTabSz="77922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j-ea"/>
          <a:ea typeface="+mj-ea"/>
          <a:cs typeface="+mn-cs"/>
        </a:defRPr>
      </a:lvl2pPr>
      <a:lvl3pPr marL="974034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363648" indent="-194807" algn="l" defTabSz="77922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j-ea"/>
          <a:ea typeface="+mj-ea"/>
          <a:cs typeface="+mn-cs"/>
        </a:defRPr>
      </a:lvl4pPr>
      <a:lvl5pPr marL="1753261" indent="-194807" algn="l" defTabSz="77922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j-ea"/>
          <a:ea typeface="+mj-ea"/>
          <a:cs typeface="+mn-cs"/>
        </a:defRPr>
      </a:lvl5pPr>
      <a:lvl6pPr marL="214287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88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02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71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391-9D23-4A36-9EB8-008C07D57357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3A00-B2D0-4C5F-9D73-6867A820F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0" r:id="rId3"/>
    <p:sldLayoutId id="2147483683" r:id="rId4"/>
    <p:sldLayoutId id="2147483689" r:id="rId5"/>
    <p:sldLayoutId id="2147483682" r:id="rId6"/>
    <p:sldLayoutId id="214748368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70A1C-5EDD-4FB9-8629-BF1B88D4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5392-5488-4739-BC78-3C7786CE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19BD-9EE0-4E39-B4DE-EB6A6E79D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9ED2-0561-4BDB-BE0F-8F331B1B36BD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F8A-22CB-43C1-915F-A8F0354ED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2CB0-27B5-436A-99D7-87F378D5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8530-5683-459B-A172-BD46F1FA7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69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다이아몬드 1">
            <a:extLst>
              <a:ext uri="{FF2B5EF4-FFF2-40B4-BE49-F238E27FC236}">
                <a16:creationId xmlns:a16="http://schemas.microsoft.com/office/drawing/2014/main" id="{C94647F7-EAEF-4B43-8CB5-9013A229D7A9}"/>
              </a:ext>
            </a:extLst>
          </p:cNvPr>
          <p:cNvSpPr/>
          <p:nvPr/>
        </p:nvSpPr>
        <p:spPr>
          <a:xfrm>
            <a:off x="-509235" y="4687809"/>
            <a:ext cx="1018469" cy="1018469"/>
          </a:xfrm>
          <a:prstGeom prst="diamond">
            <a:avLst/>
          </a:prstGeom>
          <a:solidFill>
            <a:schemeClr val="accent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FCACD087-D0F6-4ED0-93EA-6845977B879F}"/>
              </a:ext>
            </a:extLst>
          </p:cNvPr>
          <p:cNvSpPr/>
          <p:nvPr/>
        </p:nvSpPr>
        <p:spPr>
          <a:xfrm rot="5400000">
            <a:off x="1854666" y="-1827691"/>
            <a:ext cx="4679089" cy="8351914"/>
          </a:xfrm>
          <a:prstGeom prst="rtTriangle">
            <a:avLst/>
          </a:prstGeom>
          <a:solidFill>
            <a:schemeClr val="tx2">
              <a:lumMod val="5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10D35-5C85-4FDE-B60E-561EC7C49C0F}"/>
              </a:ext>
            </a:extLst>
          </p:cNvPr>
          <p:cNvSpPr txBox="1"/>
          <p:nvPr/>
        </p:nvSpPr>
        <p:spPr>
          <a:xfrm>
            <a:off x="305829" y="368107"/>
            <a:ext cx="468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pc="-13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캐릭터 설정 기획서</a:t>
            </a:r>
            <a:endParaRPr lang="en-US" altLang="ko-KR" sz="3600" b="1" spc="-13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0C2F2-EBDB-488E-90CB-9420A5701537}"/>
              </a:ext>
            </a:extLst>
          </p:cNvPr>
          <p:cNvSpPr txBox="1"/>
          <p:nvPr/>
        </p:nvSpPr>
        <p:spPr>
          <a:xfrm>
            <a:off x="251520" y="913284"/>
            <a:ext cx="468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발표자 </a:t>
            </a:r>
            <a:r>
              <a:rPr lang="en-US" altLang="ko-KR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600" b="1" spc="-130" dirty="0" err="1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이해솔</a:t>
            </a:r>
            <a:endParaRPr lang="en-US" altLang="ko-KR" sz="1600" b="1" spc="-130" dirty="0">
              <a:ln w="3175">
                <a:solidFill>
                  <a:schemeClr val="tx1">
                    <a:alpha val="74000"/>
                  </a:schemeClr>
                </a:solidFill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r"/>
            <a:r>
              <a:rPr lang="ko-KR" altLang="en-US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제작 시간 </a:t>
            </a:r>
            <a:r>
              <a:rPr lang="en-US" altLang="ko-KR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ko-KR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4.5</a:t>
            </a:r>
            <a:r>
              <a:rPr lang="ko-KR" altLang="en-US" sz="1600" b="1" spc="-130" dirty="0">
                <a:ln w="3175">
                  <a:solidFill>
                    <a:schemeClr val="tx1">
                      <a:alpha val="74000"/>
                    </a:schemeClr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시간</a:t>
            </a:r>
            <a:endParaRPr lang="en-US" altLang="ko-KR" sz="3600" b="1" spc="-130" dirty="0">
              <a:ln w="3175">
                <a:solidFill>
                  <a:schemeClr val="tx1">
                    <a:alpha val="74000"/>
                  </a:schemeClr>
                </a:solidFill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14370D98-150A-49BA-B927-B417AA635CF6}"/>
              </a:ext>
            </a:extLst>
          </p:cNvPr>
          <p:cNvSpPr/>
          <p:nvPr/>
        </p:nvSpPr>
        <p:spPr>
          <a:xfrm rot="16200000">
            <a:off x="8325074" y="4896073"/>
            <a:ext cx="864021" cy="773832"/>
          </a:xfrm>
          <a:prstGeom prst="rtTriangle">
            <a:avLst/>
          </a:prstGeom>
          <a:solidFill>
            <a:schemeClr val="bg2">
              <a:lumMod val="75000"/>
              <a:alpha val="3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2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/>
              <a:t>PC </a:t>
            </a: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1827085993"/>
              </p:ext>
            </p:extLst>
          </p:nvPr>
        </p:nvGraphicFramePr>
        <p:xfrm>
          <a:off x="4140200" y="696913"/>
          <a:ext cx="4608516" cy="4297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#1-1 </a:t>
                      </a:r>
                      <a:r>
                        <a:rPr lang="ko-KR" altLang="en-US" dirty="0"/>
                        <a:t>플레이어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모험가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초보자마을에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계산적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절차적 생각을 가진다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미완성 게임이기에 </a:t>
                      </a:r>
                      <a:r>
                        <a:rPr lang="ko-KR" altLang="en-US" sz="1200" b="0" i="0" dirty="0" err="1"/>
                        <a:t>폴리곤</a:t>
                      </a:r>
                      <a:r>
                        <a:rPr lang="ko-KR" altLang="en-US" sz="1200" b="0" i="0" dirty="0"/>
                        <a:t> 형태를 뛴다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게임을 개발하는 도중 게임 속 세상으로 들어가게 된다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게임 속 세상에서 살아가다 보니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자신이 만든 게임인 것을 알아차린다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게임의 설정대로 엔딩을 보아 원래 세계로 돌아가기로 다짐한다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 err="1"/>
                        <a:t>게임속</a:t>
                      </a:r>
                      <a:r>
                        <a:rPr lang="ko-KR" altLang="en-US" sz="1200" b="0" i="0" dirty="0"/>
                        <a:t> 세상으로 들어간 개발자들의 신체이다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14" name="내용 개체 틀 1">
            <a:extLst>
              <a:ext uri="{FF2B5EF4-FFF2-40B4-BE49-F238E27FC236}">
                <a16:creationId xmlns:a16="http://schemas.microsoft.com/office/drawing/2014/main" id="{359B2FBD-1F37-4A28-9481-577B1B7E91FC}"/>
              </a:ext>
            </a:extLst>
          </p:cNvPr>
          <p:cNvPicPr>
            <a:picLocks noGrp="1" noChangeAspect="1"/>
          </p:cNvPicPr>
          <p:nvPr>
            <p:ph idx="23"/>
          </p:nvPr>
        </p:nvPicPr>
        <p:blipFill>
          <a:blip r:embed="rId2"/>
          <a:stretch>
            <a:fillRect/>
          </a:stretch>
        </p:blipFill>
        <p:spPr>
          <a:xfrm>
            <a:off x="560127" y="696913"/>
            <a:ext cx="2872308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지역의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2687191497"/>
              </p:ext>
            </p:extLst>
          </p:nvPr>
        </p:nvGraphicFramePr>
        <p:xfrm>
          <a:off x="4140200" y="696913"/>
          <a:ext cx="4608516" cy="4491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#2-1 </a:t>
                      </a:r>
                      <a:r>
                        <a:rPr lang="ko-KR" altLang="en-US" dirty="0"/>
                        <a:t>초보자 마을 장로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아카이아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장로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초보자마을에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호탕하고 정중하다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농사와 몬스터로 높은 나이에도 체격이 좋다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흰색으로 된 긴 수염을 가지고 있고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대머리다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가죽으로 된 옷을 입고 있고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가죽이 비싸기에 옷이 해지더라도 실로 꿰맸다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 주변의 작은 마을의 장로이다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마을의 안전을 신경쓰기에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전이되는 유저들에게 던전 토벌을 부탁한다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전이될 유저들에게 가이아 세계에 대한 정보들을 플레이어에게 알려준다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1028" name="Picture 4" descr="Farmer (5e Class) - D&amp;D Wiki">
            <a:extLst>
              <a:ext uri="{FF2B5EF4-FFF2-40B4-BE49-F238E27FC236}">
                <a16:creationId xmlns:a16="http://schemas.microsoft.com/office/drawing/2014/main" id="{280FE115-7D69-4403-AFE9-F13FF06BA747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1"/>
          <a:stretch/>
        </p:blipFill>
        <p:spPr bwMode="auto">
          <a:xfrm>
            <a:off x="422760" y="696913"/>
            <a:ext cx="3141128" cy="43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15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지역의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1904233505"/>
              </p:ext>
            </p:extLst>
          </p:nvPr>
        </p:nvGraphicFramePr>
        <p:xfrm>
          <a:off x="4140200" y="696913"/>
          <a:ext cx="4608516" cy="4257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#2-2 </a:t>
                      </a:r>
                      <a:r>
                        <a:rPr lang="ko-KR" altLang="en-US"/>
                        <a:t>왕국의 </a:t>
                      </a:r>
                      <a:r>
                        <a:rPr lang="ko-KR" altLang="en-US" dirty="0"/>
                        <a:t>상인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30-40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아카이아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상인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/>
                        <a:t>-  </a:t>
                      </a:r>
                      <a:r>
                        <a:rPr lang="ko-KR" altLang="en-US" sz="1200" b="0" i="0" dirty="0"/>
                        <a:t>쾌활하고 친화력이 좋다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덥수룩한 검은색 수염과 옷 너머로 알 수 있는 뱃살을 볼 수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가죽으로 된 옷을 입고 있다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왕국에서 상인으로 더 큰 성공을 바라고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플레이어에게 얻는 아이템을 구매 및 판매를 하여 부를 축적하고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플레이어에게 아이템을 판매하거나 구매한다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3074" name="Picture 2" descr="RPG human NPC">
            <a:extLst>
              <a:ext uri="{FF2B5EF4-FFF2-40B4-BE49-F238E27FC236}">
                <a16:creationId xmlns:a16="http://schemas.microsoft.com/office/drawing/2014/main" id="{9C0B0DEA-B630-4B4E-AAD1-D6AA2FBDE2E8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5" y="696913"/>
            <a:ext cx="2168852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1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지역의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4246699998"/>
              </p:ext>
            </p:extLst>
          </p:nvPr>
        </p:nvGraphicFramePr>
        <p:xfrm>
          <a:off x="4140200" y="696913"/>
          <a:ext cx="4608516" cy="4257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#2-3 </a:t>
                      </a:r>
                      <a:r>
                        <a:rPr lang="ko-KR" altLang="en-US" dirty="0"/>
                        <a:t>왕국의 대장장이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아카이아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대장장이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/>
                        <a:t>-  </a:t>
                      </a:r>
                      <a:r>
                        <a:rPr lang="ko-KR" altLang="en-US" sz="1200" b="0" i="0" dirty="0" err="1"/>
                        <a:t>장인답게</a:t>
                      </a:r>
                      <a:r>
                        <a:rPr lang="ko-KR" altLang="en-US" sz="1200" b="0" i="0" dirty="0"/>
                        <a:t> 꼼꼼하다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대장장이를 대표하는 망치를 들고 있고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옷은 열기를 막아주는 옷을 입고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얼굴에는 길게 자란 수염들이 얼굴에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수십년간 대장장이 일을 하였기에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상체 근육이 </a:t>
                      </a:r>
                      <a:r>
                        <a:rPr lang="ko-KR" altLang="en-US" sz="1200" b="0" i="0" dirty="0" err="1"/>
                        <a:t>발달해있다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어릴 적부터 아버지의 일을 따라했기에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왕국에서 대장장이로 유명하다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플레이어에게 장비 아이템을 판매 및 구매한다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10242" name="Picture 2" descr="Smith, for the game Heroes of Camelot">
            <a:extLst>
              <a:ext uri="{FF2B5EF4-FFF2-40B4-BE49-F238E27FC236}">
                <a16:creationId xmlns:a16="http://schemas.microsoft.com/office/drawing/2014/main" id="{586195C5-096F-49BF-A7C9-75C3D2D56E53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8" y="696913"/>
            <a:ext cx="2635567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지역의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3951449271"/>
              </p:ext>
            </p:extLst>
          </p:nvPr>
        </p:nvGraphicFramePr>
        <p:xfrm>
          <a:off x="4140200" y="696913"/>
          <a:ext cx="4608516" cy="4491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#2-4 </a:t>
                      </a:r>
                      <a:r>
                        <a:rPr lang="ko-KR" altLang="en-US" dirty="0"/>
                        <a:t>왕국의 모험가 </a:t>
                      </a:r>
                      <a:r>
                        <a:rPr lang="ko-KR" altLang="en-US" dirty="0" err="1"/>
                        <a:t>길드장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아카이아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길드장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모험가 길드의 주점에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/>
                        <a:t>-  </a:t>
                      </a:r>
                      <a:r>
                        <a:rPr lang="ko-KR" altLang="en-US" sz="1200" b="0" i="0" dirty="0"/>
                        <a:t>깐깐하다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446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흰색 수염과 머리카락을 가졌고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머리카락은 부분 탈모를 가지고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상체 근육과 반대되는 뱃살이 두드러진다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한쪽 다리가 잘려 의족이 달려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예전 </a:t>
                      </a: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왕국에서 유명했던 모험가였다</a:t>
                      </a:r>
                      <a:r>
                        <a:rPr lang="en-US" altLang="ko-KR" sz="1200" b="0" i="0" dirty="0"/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활동 중 다리가 잘려 모험가 길드에서 일하게 되었고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길드장으로 취임하게 됨</a:t>
                      </a:r>
                      <a:r>
                        <a:rPr lang="en-US" altLang="ko-KR" sz="1200" b="0" i="0" dirty="0"/>
                        <a:t>.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 주변에서 발생되는 던전에 대한 퀘스트를 플레이어에게 준다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9" name="Picture 4" descr="CONCEPT ARTIST: Part 1 – 2,133 photos | VK">
            <a:extLst>
              <a:ext uri="{FF2B5EF4-FFF2-40B4-BE49-F238E27FC236}">
                <a16:creationId xmlns:a16="http://schemas.microsoft.com/office/drawing/2014/main" id="{91B194EE-623A-487B-B012-E7ACA6F765F6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6" y="696913"/>
            <a:ext cx="2777391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7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지역의 </a:t>
            </a:r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1273622754"/>
              </p:ext>
            </p:extLst>
          </p:nvPr>
        </p:nvGraphicFramePr>
        <p:xfrm>
          <a:off x="4140200" y="696913"/>
          <a:ext cx="4608516" cy="4216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8086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820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6356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#2-5 </a:t>
                      </a:r>
                      <a:r>
                        <a:rPr lang="ko-KR" altLang="en-US" dirty="0"/>
                        <a:t>왕국의 사제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?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인간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성별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남자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나이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국가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아카이아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직업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사제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신전에 위치한다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i="0" dirty="0"/>
                        <a:t>-  </a:t>
                      </a:r>
                      <a:r>
                        <a:rPr lang="ko-KR" altLang="en-US" sz="1200" b="0" i="0" dirty="0"/>
                        <a:t>조용하고 차분하다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외형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동방 정교회를 연상하는 검은색과 십자가가 보이는 복장을 입고 있다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i="0" dirty="0"/>
                        <a:t>전투가 발생하는 장소에도 존재해야 하기에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어느 정도의 체격을 갖추고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스토리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어릴 때 치료의 능력을 가지고 있다는 사실을 알고 나서 종교 집단에 들어가게 되었다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유저가 처음 만나는 종교 집단의 일원이다</a:t>
                      </a:r>
                      <a:r>
                        <a:rPr lang="en-US" altLang="ko-KR" sz="1200" b="0" i="0" dirty="0"/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dirty="0"/>
                        <a:t>신의 말을 플레이어에게 전해준다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4188"/>
                  </a:ext>
                </a:extLst>
              </a:tr>
            </a:tbl>
          </a:graphicData>
        </a:graphic>
      </p:graphicFrame>
      <p:pic>
        <p:nvPicPr>
          <p:cNvPr id="4098" name="Picture 2" descr="Dungeons &amp; Dragons: Wizards, Warlocks, Druids &amp; Sorcerers II (inspirational) - Album on Imgur">
            <a:extLst>
              <a:ext uri="{FF2B5EF4-FFF2-40B4-BE49-F238E27FC236}">
                <a16:creationId xmlns:a16="http://schemas.microsoft.com/office/drawing/2014/main" id="{5D3FCD3A-D550-42A6-B1FF-469078B996AD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7" y="696913"/>
            <a:ext cx="2548168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7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 몬스터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330E3B1-DB31-424C-B905-2D6A35246A88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3501136796"/>
              </p:ext>
            </p:extLst>
          </p:nvPr>
        </p:nvGraphicFramePr>
        <p:xfrm>
          <a:off x="4140200" y="696913"/>
          <a:ext cx="4605720" cy="4394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7164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071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5231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#2-1 </a:t>
                      </a:r>
                      <a:r>
                        <a:rPr lang="ko-KR" altLang="en-US" dirty="0"/>
                        <a:t>일반 </a:t>
                      </a:r>
                      <a:r>
                        <a:rPr lang="ko-KR" altLang="en-US" dirty="0" err="1"/>
                        <a:t>고블린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타입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일반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고블린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레벨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초보자마을 근처 던전에 존재한다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시야 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/>
                        <a:t>부채꼴 형태의 시야를 가지고 있으며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시야에 들어오지 않으면 주위를 둘러보거나 이동한다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/>
                        <a:t>플레이어에 일정 거리만큼 다가간 후 근거리 공격을 시도한다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패턴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b="0" i="0" dirty="0"/>
                        <a:t>1</a:t>
                      </a:r>
                      <a:r>
                        <a:rPr lang="ko-KR" altLang="en-US" sz="1200" b="0" i="0" dirty="0"/>
                        <a:t>회 공격</a:t>
                      </a:r>
                      <a:r>
                        <a:rPr lang="en-US" altLang="ko-KR" sz="1200" b="0" i="0" dirty="0"/>
                        <a:t>, 2</a:t>
                      </a:r>
                      <a:r>
                        <a:rPr lang="ko-KR" altLang="en-US" sz="1200" b="0" i="0" dirty="0"/>
                        <a:t>회 연속 공격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밀치기를 가지고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고블린은</a:t>
                      </a:r>
                      <a:r>
                        <a:rPr lang="ko-KR" altLang="en-US" sz="1200" b="0" i="0" dirty="0"/>
                        <a:t> 유저에게 전투에 대한 방식을 설명하기 위해 제일 처음 만나게 되는 몬스터이다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/>
                        <a:t>몬스터는 유저가 정해진 시야에 들어와야 유저에게 다가간다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/>
                        <a:t>일정 거리만큼 다가간다면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근접 공격을 시도한다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/>
                        <a:t>공격은 단순한 </a:t>
                      </a:r>
                      <a:r>
                        <a:rPr lang="en-US" altLang="ko-KR" sz="1200" b="0" i="0" dirty="0"/>
                        <a:t>1</a:t>
                      </a:r>
                      <a:r>
                        <a:rPr lang="ko-KR" altLang="en-US" sz="1200" b="0" i="0" dirty="0"/>
                        <a:t>회 공격</a:t>
                      </a:r>
                      <a:r>
                        <a:rPr lang="en-US" altLang="ko-KR" sz="1200" b="0" i="0" dirty="0"/>
                        <a:t>, 2</a:t>
                      </a:r>
                      <a:r>
                        <a:rPr lang="ko-KR" altLang="en-US" sz="1200" b="0" i="0" dirty="0"/>
                        <a:t>회 연속 공격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잠깐의 행동 불능을 일으키는 밀치기를 가지고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</a:tbl>
          </a:graphicData>
        </a:graphic>
      </p:graphicFrame>
      <p:pic>
        <p:nvPicPr>
          <p:cNvPr id="5122" name="Picture 2" descr=" ">
            <a:extLst>
              <a:ext uri="{FF2B5EF4-FFF2-40B4-BE49-F238E27FC236}">
                <a16:creationId xmlns:a16="http://schemas.microsoft.com/office/drawing/2014/main" id="{44F58346-72C2-420C-A5E4-352DDD8B9046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97260"/>
            <a:ext cx="3135313" cy="29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7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30A9E7-80AB-4922-BE34-59A346F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32F06-D7CE-4317-9DB2-F27BD2C6E20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err="1"/>
              <a:t>라플란타</a:t>
            </a:r>
            <a:r>
              <a:rPr lang="ko-KR" altLang="en-US" dirty="0"/>
              <a:t> 지역 몬스터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EB1B5-E61D-4A6B-AD78-111962784C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Dungeons &amp; Dragons: Orcs &amp; Half-orcs (inspirational) - Imgur">
            <a:extLst>
              <a:ext uri="{FF2B5EF4-FFF2-40B4-BE49-F238E27FC236}">
                <a16:creationId xmlns:a16="http://schemas.microsoft.com/office/drawing/2014/main" id="{68692AA7-A101-4168-BBFD-2C4E1EF8D33E}"/>
              </a:ext>
            </a:extLst>
          </p:cNvPr>
          <p:cNvPicPr>
            <a:picLocks noGrp="1" noChangeAspect="1" noChangeArrowheads="1"/>
          </p:cNvPicPr>
          <p:nvPr>
            <p:ph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2" y="696913"/>
            <a:ext cx="2775578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98B04CDD-342F-46A6-8568-B35B1A373E8C}"/>
              </a:ext>
            </a:extLst>
          </p:cNvPr>
          <p:cNvGraphicFramePr>
            <a:graphicFrameLocks noGrp="1"/>
          </p:cNvGraphicFramePr>
          <p:nvPr>
            <p:ph idx="24"/>
            <p:extLst>
              <p:ext uri="{D42A27DB-BD31-4B8C-83A1-F6EECF244321}">
                <p14:modId xmlns:p14="http://schemas.microsoft.com/office/powerpoint/2010/main" val="2688157820"/>
              </p:ext>
            </p:extLst>
          </p:nvPr>
        </p:nvGraphicFramePr>
        <p:xfrm>
          <a:off x="4140200" y="696913"/>
          <a:ext cx="4605720" cy="41204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7164">
                  <a:extLst>
                    <a:ext uri="{9D8B030D-6E8A-4147-A177-3AD203B41FA5}">
                      <a16:colId xmlns:a16="http://schemas.microsoft.com/office/drawing/2014/main" val="47712969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4236884369"/>
                    </a:ext>
                  </a:extLst>
                </a:gridCol>
                <a:gridCol w="623071">
                  <a:extLst>
                    <a:ext uri="{9D8B030D-6E8A-4147-A177-3AD203B41FA5}">
                      <a16:colId xmlns:a16="http://schemas.microsoft.com/office/drawing/2014/main" val="3389045081"/>
                    </a:ext>
                  </a:extLst>
                </a:gridCol>
                <a:gridCol w="912352">
                  <a:extLst>
                    <a:ext uri="{9D8B030D-6E8A-4147-A177-3AD203B41FA5}">
                      <a16:colId xmlns:a16="http://schemas.microsoft.com/office/drawing/2014/main" val="3552646758"/>
                    </a:ext>
                  </a:extLst>
                </a:gridCol>
                <a:gridCol w="599816">
                  <a:extLst>
                    <a:ext uri="{9D8B030D-6E8A-4147-A177-3AD203B41FA5}">
                      <a16:colId xmlns:a16="http://schemas.microsoft.com/office/drawing/2014/main" val="4259640017"/>
                    </a:ext>
                  </a:extLst>
                </a:gridCol>
                <a:gridCol w="935231">
                  <a:extLst>
                    <a:ext uri="{9D8B030D-6E8A-4147-A177-3AD203B41FA5}">
                      <a16:colId xmlns:a16="http://schemas.microsoft.com/office/drawing/2014/main" val="41422145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#2-1 </a:t>
                      </a:r>
                      <a:r>
                        <a:rPr lang="ko-KR" altLang="en-US" dirty="0"/>
                        <a:t>일반 오크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타입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일반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종족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오크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레벨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위치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 err="1"/>
                        <a:t>아카이아</a:t>
                      </a:r>
                      <a:r>
                        <a:rPr lang="ko-KR" altLang="en-US" sz="1200" b="0" i="0" dirty="0"/>
                        <a:t> 왕국의 근처 던전에 존재한다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시야 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/>
                        <a:t>부채꼴 형태의 시야를 가지고 있으며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시야에 들어오지 않으면 주위를 둘러보거나 이동한다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공격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i="0" dirty="0"/>
                        <a:t>플레이어에 일정 거리만큼 다가간 후 근거리 공격을 시도한다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패턴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b="0" i="0" dirty="0"/>
                        <a:t>1</a:t>
                      </a:r>
                      <a:r>
                        <a:rPr lang="ko-KR" altLang="en-US" sz="1200" b="0" i="0" dirty="0"/>
                        <a:t>회 공격</a:t>
                      </a:r>
                      <a:r>
                        <a:rPr lang="en-US" altLang="ko-KR" sz="1200" b="0" i="0" dirty="0"/>
                        <a:t>, 2</a:t>
                      </a:r>
                      <a:r>
                        <a:rPr lang="ko-KR" altLang="en-US" sz="1200" b="0" i="0" dirty="0"/>
                        <a:t>회 연속 공격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밀치기를 가지고 있다</a:t>
                      </a:r>
                      <a:r>
                        <a:rPr lang="en-US" altLang="ko-KR" sz="1200" b="0" i="0" dirty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3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/>
                        <a:t>오크는 </a:t>
                      </a:r>
                      <a:r>
                        <a:rPr lang="ko-KR" altLang="en-US" sz="1200" b="0" i="0" dirty="0" err="1"/>
                        <a:t>아카이와</a:t>
                      </a:r>
                      <a:r>
                        <a:rPr lang="ko-KR" altLang="en-US" sz="1200" b="0" i="0" dirty="0"/>
                        <a:t> 왕국에서 처음으로 받게 되는 토벌 몬스터이다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/>
                        <a:t>몬스터는 </a:t>
                      </a:r>
                      <a:r>
                        <a:rPr lang="ko-KR" altLang="en-US" sz="1200" b="0" i="0" dirty="0" err="1"/>
                        <a:t>고블린과</a:t>
                      </a:r>
                      <a:r>
                        <a:rPr lang="ko-KR" altLang="en-US" sz="1200" b="0" i="0" dirty="0"/>
                        <a:t> 마찬가지로 정해진 시야에 들어와야 이동하고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/>
                        <a:t>공격을 시도한다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 err="1"/>
                        <a:t>고블린보다는</a:t>
                      </a:r>
                      <a:r>
                        <a:rPr lang="ko-KR" altLang="en-US" sz="1200" b="0" i="0" dirty="0"/>
                        <a:t> 높은 시야와 </a:t>
                      </a:r>
                      <a:r>
                        <a:rPr lang="ko-KR" altLang="en-US" sz="1200" b="0" i="0" dirty="0" err="1"/>
                        <a:t>스텟을</a:t>
                      </a:r>
                      <a:r>
                        <a:rPr lang="ko-KR" altLang="en-US" sz="1200" b="0" i="0" dirty="0"/>
                        <a:t> 보유한다</a:t>
                      </a:r>
                      <a:r>
                        <a:rPr lang="en-US" altLang="ko-KR" sz="1200" b="0" i="0" dirty="0"/>
                        <a:t>. </a:t>
                      </a:r>
                      <a:r>
                        <a:rPr lang="ko-KR" altLang="en-US" sz="1200" b="0" i="0" dirty="0"/>
                        <a:t>공격은 </a:t>
                      </a:r>
                      <a:r>
                        <a:rPr lang="en-US" altLang="ko-KR" sz="1200" b="0" i="0" dirty="0"/>
                        <a:t>1</a:t>
                      </a:r>
                      <a:r>
                        <a:rPr lang="ko-KR" altLang="en-US" sz="1200" b="0" i="0" dirty="0"/>
                        <a:t>회 공격</a:t>
                      </a:r>
                      <a:r>
                        <a:rPr lang="en-US" altLang="ko-KR" sz="1200" b="0" i="0" dirty="0"/>
                        <a:t>, 2</a:t>
                      </a:r>
                      <a:r>
                        <a:rPr lang="ko-KR" altLang="en-US" sz="1200" b="0" i="0" dirty="0"/>
                        <a:t>회 연속 공격</a:t>
                      </a:r>
                      <a:r>
                        <a:rPr lang="en-US" altLang="ko-KR" sz="1200" b="0" i="0" dirty="0"/>
                        <a:t>, </a:t>
                      </a:r>
                      <a:r>
                        <a:rPr lang="ko-KR" altLang="en-US" sz="1200" b="0" i="0" dirty="0" err="1"/>
                        <a:t>밀치리를</a:t>
                      </a:r>
                      <a:r>
                        <a:rPr lang="ko-KR" altLang="en-US" sz="1200" b="0" i="0" dirty="0"/>
                        <a:t> 보유하고 있다</a:t>
                      </a:r>
                      <a:r>
                        <a:rPr lang="en-US" altLang="ko-KR" sz="1200" b="0" i="0"/>
                        <a:t>.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96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화면 슬라이드 쇼(16:10)</PresentationFormat>
  <Paragraphs>205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blank</vt:lpstr>
      <vt:lpstr>디자인 사용자 지정</vt:lpstr>
      <vt:lpstr>Custom Design</vt:lpstr>
      <vt:lpstr>PowerPoint 프레젠테이션</vt:lpstr>
      <vt:lpstr>캐릭터 설정</vt:lpstr>
      <vt:lpstr>캐릭터 설정</vt:lpstr>
      <vt:lpstr>캐릭터 설정</vt:lpstr>
      <vt:lpstr>캐릭터 설정</vt:lpstr>
      <vt:lpstr>캐릭터 설정</vt:lpstr>
      <vt:lpstr>캐릭터 설정</vt:lpstr>
      <vt:lpstr>몬스터 설정</vt:lpstr>
      <vt:lpstr>몬스터 설정</vt:lpstr>
    </vt:vector>
  </TitlesOfParts>
  <Company>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A lia</cp:lastModifiedBy>
  <cp:revision>2553</cp:revision>
  <dcterms:created xsi:type="dcterms:W3CDTF">2019-09-02T05:55:58Z</dcterms:created>
  <dcterms:modified xsi:type="dcterms:W3CDTF">2019-10-04T02:07:56Z</dcterms:modified>
</cp:coreProperties>
</file>