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notesMasterIdLst>
    <p:notesMasterId r:id="rId14"/>
  </p:notesMasterIdLst>
  <p:sldIdLst>
    <p:sldId id="467" r:id="rId3"/>
    <p:sldId id="470" r:id="rId4"/>
    <p:sldId id="474" r:id="rId5"/>
    <p:sldId id="477" r:id="rId6"/>
    <p:sldId id="476" r:id="rId7"/>
    <p:sldId id="478" r:id="rId8"/>
    <p:sldId id="475" r:id="rId9"/>
    <p:sldId id="472" r:id="rId10"/>
    <p:sldId id="471" r:id="rId11"/>
    <p:sldId id="473" r:id="rId12"/>
    <p:sldId id="4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>
        <p:scale>
          <a:sx n="90" d="100"/>
          <a:sy n="90" d="100"/>
        </p:scale>
        <p:origin x="-249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08178-E8D6-4550-8A53-98A420453382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AE5BE-DEA3-4057-96D9-70AB047BC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9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왜 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→ 어떻게 하겠다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가 기획서이다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이유를 설명한 후에 어떻게 할 것인지를 설명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6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208112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개요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993369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n-ea"/>
                <a:cs typeface="+mn-cs"/>
              </a:rPr>
              <a:t>분석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12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스토리텔링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6404485" y="-63066"/>
            <a:ext cx="270401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 smtClean="0">
                <a:solidFill>
                  <a:prstClr val="white">
                    <a:lumMod val="65000"/>
                  </a:prstClr>
                </a:solidFill>
              </a:rPr>
              <a:t>스토리 보드</a:t>
            </a:r>
            <a:endParaRPr lang="ko-KR" altLang="en-US" sz="24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0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993369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분석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kern="12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스토리텔링</a:t>
            </a:r>
            <a:endParaRPr lang="ko-KR" altLang="en-US" sz="2000" b="1" kern="1200" dirty="0" smtClean="0">
              <a:solidFill>
                <a:schemeClr val="bg1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6404485" y="-63066"/>
            <a:ext cx="270401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 smtClean="0">
                <a:solidFill>
                  <a:prstClr val="white">
                    <a:lumMod val="65000"/>
                  </a:prstClr>
                </a:solidFill>
              </a:rPr>
              <a:t>스토리 보드</a:t>
            </a:r>
            <a:endParaRPr lang="ko-KR" altLang="en-US" sz="24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latin typeface="+mj-ea"/>
                <a:ea typeface="+mj-ea"/>
              </a:rPr>
              <a:t>스토리텔링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분석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6404485" y="-63066"/>
            <a:ext cx="270401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 smtClean="0">
                <a:solidFill>
                  <a:prstClr val="white">
                    <a:lumMod val="65000"/>
                  </a:prstClr>
                </a:solidFill>
              </a:rPr>
              <a:t>스토리 보드</a:t>
            </a:r>
            <a:endParaRPr lang="ko-KR" altLang="en-US" sz="24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564312" y="2259"/>
            <a:ext cx="2612571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스토리 보드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스토리텔링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게임소개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graphicFrame>
        <p:nvGraphicFramePr>
          <p:cNvPr id="7" name="Group 3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82103596"/>
              </p:ext>
            </p:extLst>
          </p:nvPr>
        </p:nvGraphicFramePr>
        <p:xfrm>
          <a:off x="7416800" y="620122"/>
          <a:ext cx="1651000" cy="4647203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647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6"/>
          <p:cNvSpPr>
            <a:spLocks noChangeArrowheads="1"/>
          </p:cNvSpPr>
          <p:nvPr userDrawn="1"/>
        </p:nvSpPr>
        <p:spPr bwMode="auto">
          <a:xfrm>
            <a:off x="107950" y="621679"/>
            <a:ext cx="2735858" cy="46456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9" name="Group 30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1174876"/>
              </p:ext>
            </p:extLst>
          </p:nvPr>
        </p:nvGraphicFramePr>
        <p:xfrm>
          <a:off x="95250" y="5303838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66"/>
          <p:cNvSpPr>
            <a:spLocks noChangeArrowheads="1"/>
          </p:cNvSpPr>
          <p:nvPr userDrawn="1"/>
        </p:nvSpPr>
        <p:spPr bwMode="auto">
          <a:xfrm>
            <a:off x="4625165" y="620687"/>
            <a:ext cx="2735858" cy="46456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12" name="Group 3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6503488"/>
              </p:ext>
            </p:extLst>
          </p:nvPr>
        </p:nvGraphicFramePr>
        <p:xfrm>
          <a:off x="2899734" y="612861"/>
          <a:ext cx="1651000" cy="4647203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647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0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1571439"/>
              </p:ext>
            </p:extLst>
          </p:nvPr>
        </p:nvGraphicFramePr>
        <p:xfrm>
          <a:off x="4625165" y="5303227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59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7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91" r:id="rId3"/>
    <p:sldLayoutId id="2147483692" r:id="rId4"/>
    <p:sldLayoutId id="2147483693" r:id="rId5"/>
    <p:sldLayoutId id="2147483686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" name="Group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13731"/>
              </p:ext>
            </p:extLst>
          </p:nvPr>
        </p:nvGraphicFramePr>
        <p:xfrm>
          <a:off x="7416800" y="534988"/>
          <a:ext cx="1651000" cy="4732337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732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2" name="Rectangle 66"/>
          <p:cNvSpPr>
            <a:spLocks noChangeArrowheads="1"/>
          </p:cNvSpPr>
          <p:nvPr/>
        </p:nvSpPr>
        <p:spPr bwMode="auto">
          <a:xfrm>
            <a:off x="107950" y="536575"/>
            <a:ext cx="2735858" cy="4730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1332" name="Group 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93973"/>
              </p:ext>
            </p:extLst>
          </p:nvPr>
        </p:nvGraphicFramePr>
        <p:xfrm>
          <a:off x="95250" y="5303838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9" name="Text Box 290"/>
          <p:cNvSpPr txBox="1">
            <a:spLocks noChangeArrowheads="1"/>
          </p:cNvSpPr>
          <p:nvPr/>
        </p:nvSpPr>
        <p:spPr bwMode="auto">
          <a:xfrm>
            <a:off x="8748713" y="6624638"/>
            <a:ext cx="3952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C4D20A5C-05AB-46A6-8A88-BFEA40F58C55}" type="slidenum">
              <a:rPr lang="en-US" altLang="ko-KR" b="0">
                <a:ea typeface="돋움" pitchFamily="50" charset="-127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ko-KR" b="0">
              <a:ea typeface="돋움" pitchFamily="50" charset="-127"/>
            </a:endParaRPr>
          </a:p>
        </p:txBody>
      </p:sp>
      <p:sp>
        <p:nvSpPr>
          <p:cNvPr id="8" name="Rectangle 66"/>
          <p:cNvSpPr>
            <a:spLocks noChangeArrowheads="1"/>
          </p:cNvSpPr>
          <p:nvPr userDrawn="1"/>
        </p:nvSpPr>
        <p:spPr bwMode="auto">
          <a:xfrm>
            <a:off x="4625165" y="535583"/>
            <a:ext cx="2735858" cy="4730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9" name="Group 3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9170195"/>
              </p:ext>
            </p:extLst>
          </p:nvPr>
        </p:nvGraphicFramePr>
        <p:xfrm>
          <a:off x="2899734" y="527727"/>
          <a:ext cx="1651000" cy="4732337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732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30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1113491"/>
              </p:ext>
            </p:extLst>
          </p:nvPr>
        </p:nvGraphicFramePr>
        <p:xfrm>
          <a:off x="4625165" y="5303227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6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03648" y="1988840"/>
            <a:ext cx="6336704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 smtClean="0">
                <a:solidFill>
                  <a:prstClr val="white"/>
                </a:solidFill>
              </a:rPr>
              <a:t>설</a:t>
            </a:r>
            <a:r>
              <a:rPr lang="ko-KR" altLang="en-US" sz="6000" b="1" kern="0" dirty="0">
                <a:solidFill>
                  <a:prstClr val="white"/>
                </a:solidFill>
              </a:rPr>
              <a:t>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987824" y="4069772"/>
            <a:ext cx="3168352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</a:rPr>
              <a:t>정 환</a:t>
            </a: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7596336" y="5877272"/>
            <a:ext cx="1152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000" b="1" kern="0" dirty="0" smtClean="0">
                <a:solidFill>
                  <a:prstClr val="white"/>
                </a:solidFill>
              </a:rPr>
              <a:t>시간</a:t>
            </a:r>
            <a:endParaRPr lang="ko-KR" altLang="en-US" sz="2000" b="1" kern="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458" y="-1260419"/>
            <a:ext cx="842493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포켓몬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유희왕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탑블레이드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같은 것들에 수집요소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캐릭터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와 트레이너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유저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생각을 깊게 하기 보다 내용을 상세하게 설명 하려고 해야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단순하게 내용을 구성하기 위한 노력을 할 것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54715" y="5461773"/>
            <a:ext cx="2808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나의 색깔이 없음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완성을 할 것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기록하고 남길 것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자세하게 설명하려고 노력 할 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04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폴더\기획국비\스토리텔링\설정기획\이미지\농작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94" y="749272"/>
            <a:ext cx="4351342" cy="16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폴더\기획국비\스토리텔링\설정기획\이미지\늪지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136" y="749272"/>
            <a:ext cx="434362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폴더\기획국비\스토리텔링\설정기획\이미지\도시근처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92" y="2392598"/>
            <a:ext cx="435134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폴더\기획국비\스토리텔링\설정기획\이미지\사막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134" y="2492895"/>
            <a:ext cx="4335914" cy="8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폴더\기획국비\스토리텔링\설정기획\이미지\사막0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54" y="3364707"/>
            <a:ext cx="4343626" cy="85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폴더\기획국비\스토리텔링\설정기획\이미지\숲과정글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136" y="1613368"/>
            <a:ext cx="4351344" cy="87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폴더\기획국비\스토리텔링\설정기획\이미지\신전근처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90" y="3252591"/>
            <a:ext cx="4351344" cy="87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108520" y="-1323528"/>
            <a:ext cx="1150540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스토리 플롯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플롯은 물론 게임플레이를 기준으로 구성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</a:rPr>
              <a:t>을 기준으로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맵의</a:t>
            </a:r>
            <a:r>
              <a:rPr lang="ko-KR" altLang="en-US" b="1" dirty="0" smtClean="0">
                <a:solidFill>
                  <a:srgbClr val="FF0000"/>
                </a:solidFill>
              </a:rPr>
              <a:t> 구간을 나누고 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 난이도적 캐릭터를 수집해야 하는 당위성 그것을 겪게 되는 구간 게임플레이에서 요소들을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항목으로 나눠서 지역별로 어떻게 구성 되는지</a:t>
            </a:r>
            <a:r>
              <a:rPr lang="en-US" altLang="ko-KR" b="1" dirty="0" smtClean="0">
                <a:solidFill>
                  <a:srgbClr val="FF0000"/>
                </a:solidFill>
              </a:rPr>
              <a:t>.. </a:t>
            </a:r>
            <a:r>
              <a:rPr lang="ko-KR" altLang="en-US" b="1" dirty="0" smtClean="0">
                <a:solidFill>
                  <a:srgbClr val="FF0000"/>
                </a:solidFill>
              </a:rPr>
              <a:t>표로 그래픽적인 요소를 이미지로 표현해서 나타내 볼 것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4408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2106533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3568" y="3243183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62896" y="359660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65459" y="357301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게임소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개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65459" y="39730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플레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이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3608" y="1960661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요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44577" y="2106533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05501" y="1960661"/>
            <a:ext cx="18265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분석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833693" y="2106533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33693" y="3243183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113021" y="359660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299682" y="357301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튜토리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얼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113021" y="399665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99682" y="3973066"/>
            <a:ext cx="15023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플레이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클리어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 후 연출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193733" y="1960661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스토리텔링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79512" y="-99392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목</a:t>
            </a:r>
            <a:r>
              <a:rPr lang="ko-KR" altLang="en-US" sz="2400" b="1" kern="0" dirty="0"/>
              <a:t>차</a:t>
            </a:r>
          </a:p>
        </p:txBody>
      </p:sp>
      <p:sp>
        <p:nvSpPr>
          <p:cNvPr id="37" name="타원 36"/>
          <p:cNvSpPr/>
          <p:nvPr/>
        </p:nvSpPr>
        <p:spPr>
          <a:xfrm>
            <a:off x="962896" y="399665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113021" y="4404435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99682" y="438085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로딩화면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13021" y="4794672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9682" y="4771087"/>
            <a:ext cx="13003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스토리 열람 시스템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049797" y="359660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86235" y="357301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분석게임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86235" y="3973066"/>
            <a:ext cx="3032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??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049797" y="399665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038441" y="4428020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86235" y="4404435"/>
            <a:ext cx="3032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??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38441" y="4818257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86235" y="4794672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정리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62896" y="4364077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5459" y="434049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rPr>
              <a:t>전투 종료단계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44577" y="3214549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137949" y="2123506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7949" y="3260156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97989" y="1977634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스토리보드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226" y="1041914"/>
            <a:ext cx="2583493" cy="4592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6300" y="1094973"/>
            <a:ext cx="233404" cy="233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26471" y="4369184"/>
            <a:ext cx="1759897" cy="1185077"/>
            <a:chOff x="3196450" y="4150668"/>
            <a:chExt cx="2095925" cy="1411351"/>
          </a:xfrm>
        </p:grpSpPr>
        <p:pic>
          <p:nvPicPr>
            <p:cNvPr id="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679" y="4865465"/>
              <a:ext cx="466994" cy="60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48" y="4867444"/>
              <a:ext cx="641127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664" y="4150668"/>
              <a:ext cx="516463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360" y="4867443"/>
              <a:ext cx="466994" cy="60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4011788" y="4756177"/>
              <a:ext cx="436257" cy="84273"/>
              <a:chOff x="2822329" y="5718091"/>
              <a:chExt cx="1856202" cy="21602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96450" y="5472953"/>
              <a:ext cx="436257" cy="84273"/>
              <a:chOff x="2822329" y="5718091"/>
              <a:chExt cx="1856202" cy="21602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998654" y="5477746"/>
              <a:ext cx="436257" cy="84273"/>
              <a:chOff x="2822329" y="5718091"/>
              <a:chExt cx="1856202" cy="2160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788024" y="5477208"/>
              <a:ext cx="436257" cy="84273"/>
              <a:chOff x="2822329" y="5718091"/>
              <a:chExt cx="1856202" cy="21602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497835" y="1523633"/>
            <a:ext cx="216301" cy="3508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3390" y="1607875"/>
            <a:ext cx="85188" cy="336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52213" y="4384228"/>
            <a:ext cx="281412" cy="281412"/>
            <a:chOff x="1022797" y="2875702"/>
            <a:chExt cx="674549" cy="674549"/>
          </a:xfrm>
        </p:grpSpPr>
        <p:sp>
          <p:nvSpPr>
            <p:cNvPr id="24" name="눈물 방울 2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1689" y="2808405"/>
            <a:ext cx="281412" cy="281412"/>
            <a:chOff x="1022797" y="2875702"/>
            <a:chExt cx="674549" cy="674549"/>
          </a:xfrm>
        </p:grpSpPr>
        <p:sp>
          <p:nvSpPr>
            <p:cNvPr id="27" name="눈물 방울 26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51677" y="2496852"/>
            <a:ext cx="281412" cy="281412"/>
            <a:chOff x="1022797" y="2875702"/>
            <a:chExt cx="674549" cy="674549"/>
          </a:xfrm>
        </p:grpSpPr>
        <p:sp>
          <p:nvSpPr>
            <p:cNvPr id="30" name="눈물 방울 29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8665" y="3986659"/>
            <a:ext cx="281412" cy="281412"/>
            <a:chOff x="1022797" y="2875702"/>
            <a:chExt cx="674549" cy="674549"/>
          </a:xfrm>
        </p:grpSpPr>
        <p:sp>
          <p:nvSpPr>
            <p:cNvPr id="33" name="눈물 방울 32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3002" y="3158210"/>
            <a:ext cx="281412" cy="281412"/>
            <a:chOff x="1022797" y="2875702"/>
            <a:chExt cx="674549" cy="674549"/>
          </a:xfrm>
        </p:grpSpPr>
        <p:sp>
          <p:nvSpPr>
            <p:cNvPr id="36" name="눈물 방울 35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43003" y="3460864"/>
            <a:ext cx="281412" cy="281412"/>
            <a:chOff x="1022797" y="2875702"/>
            <a:chExt cx="674549" cy="674549"/>
          </a:xfrm>
        </p:grpSpPr>
        <p:sp>
          <p:nvSpPr>
            <p:cNvPr id="39" name="눈물 방울 3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33654"/>
              </p:ext>
            </p:extLst>
          </p:nvPr>
        </p:nvGraphicFramePr>
        <p:xfrm>
          <a:off x="1006729" y="3838915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96529"/>
              </p:ext>
            </p:extLst>
          </p:nvPr>
        </p:nvGraphicFramePr>
        <p:xfrm>
          <a:off x="1021490" y="1416920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1328377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1328376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247711" y="1921094"/>
            <a:ext cx="334212" cy="64561"/>
            <a:chOff x="2822329" y="5718091"/>
            <a:chExt cx="1856202" cy="216025"/>
          </a:xfrm>
        </p:grpSpPr>
        <p:sp>
          <p:nvSpPr>
            <p:cNvPr id="46" name="직사각형 4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87629" y="1920682"/>
            <a:ext cx="334212" cy="64561"/>
            <a:chOff x="2822329" y="5718091"/>
            <a:chExt cx="1856202" cy="216025"/>
          </a:xfrm>
        </p:grpSpPr>
        <p:sp>
          <p:nvSpPr>
            <p:cNvPr id="49" name="직사각형 48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820414" y="1920683"/>
            <a:ext cx="334212" cy="64561"/>
            <a:chOff x="2822329" y="5718091"/>
            <a:chExt cx="1856202" cy="216025"/>
          </a:xfrm>
        </p:grpSpPr>
        <p:sp>
          <p:nvSpPr>
            <p:cNvPr id="52" name="직사각형 51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1964263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1964262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1247711" y="2556980"/>
            <a:ext cx="334212" cy="64561"/>
            <a:chOff x="2822329" y="5718091"/>
            <a:chExt cx="1856202" cy="216025"/>
          </a:xfrm>
        </p:grpSpPr>
        <p:sp>
          <p:nvSpPr>
            <p:cNvPr id="57" name="직사각형 5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387629" y="2556568"/>
            <a:ext cx="334212" cy="64561"/>
            <a:chOff x="2822329" y="5718091"/>
            <a:chExt cx="1856202" cy="216025"/>
          </a:xfrm>
        </p:grpSpPr>
        <p:sp>
          <p:nvSpPr>
            <p:cNvPr id="60" name="직사각형 5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28" y="1328377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659208" y="2071424"/>
            <a:ext cx="281412" cy="281412"/>
            <a:chOff x="1022797" y="2875702"/>
            <a:chExt cx="674549" cy="674549"/>
          </a:xfrm>
        </p:grpSpPr>
        <p:sp>
          <p:nvSpPr>
            <p:cNvPr id="64" name="눈물 방울 6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9196" y="1759871"/>
            <a:ext cx="281412" cy="281412"/>
            <a:chOff x="1022797" y="2875702"/>
            <a:chExt cx="674549" cy="674549"/>
          </a:xfrm>
        </p:grpSpPr>
        <p:sp>
          <p:nvSpPr>
            <p:cNvPr id="67" name="눈물 방울 66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40438" y="4723923"/>
            <a:ext cx="281412" cy="281412"/>
            <a:chOff x="1022797" y="2875702"/>
            <a:chExt cx="674549" cy="674549"/>
          </a:xfrm>
        </p:grpSpPr>
        <p:sp>
          <p:nvSpPr>
            <p:cNvPr id="70" name="눈물 방울 69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398392" y="1049560"/>
            <a:ext cx="5352747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실시간 </a:t>
            </a:r>
            <a:r>
              <a:rPr lang="ko-KR" altLang="en-US" sz="1400" dirty="0" err="1" smtClean="0"/>
              <a:t>턴제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RPG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왼쪽 인터페이스 막대에서 가장 아래쪽으로 내려오는 캐릭터가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턴을 획득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아군캐릭터가 턴을 획득 시 해당 캐릭터를 터치 하는 것으로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공격 발동</a:t>
            </a:r>
            <a:r>
              <a:rPr lang="en-US" altLang="ko-KR" sz="1400" dirty="0" smtClean="0"/>
              <a:t>.(</a:t>
            </a:r>
            <a:r>
              <a:rPr lang="ko-KR" altLang="en-US" sz="1400" dirty="0" err="1" smtClean="0"/>
              <a:t>행동력</a:t>
            </a:r>
            <a:r>
              <a:rPr lang="ko-KR" altLang="en-US" sz="1400" dirty="0" smtClean="0"/>
              <a:t> 시스템으로 턴 획득 횟수 조절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턴 획득에 맞춰 터치하는 타이밍에 따라 공격으로 주는 </a:t>
            </a:r>
            <a:r>
              <a:rPr lang="ko-KR" altLang="en-US" sz="1400" dirty="0" err="1" smtClean="0"/>
              <a:t>데미지가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달라짐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자신이 있는 열에서 가장 앞에 있는 적을 우선적으로 공격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배치에 따른 전략적 요소로 활용</a:t>
            </a:r>
            <a:r>
              <a:rPr lang="en-US" altLang="ko-KR" sz="1400" dirty="0" smtClean="0"/>
              <a:t>.)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+ </a:t>
            </a:r>
            <a:r>
              <a:rPr lang="ko-KR" altLang="en-US" sz="1400" dirty="0" err="1" smtClean="0"/>
              <a:t>스킬게이지</a:t>
            </a:r>
            <a:r>
              <a:rPr lang="ko-KR" altLang="en-US" sz="1400" dirty="0" smtClean="0"/>
              <a:t> 시스템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공격은 기본으로 하고 </a:t>
            </a:r>
            <a:r>
              <a:rPr lang="ko-KR" altLang="en-US" sz="1400" dirty="0" err="1" smtClean="0"/>
              <a:t>스킬게이지가</a:t>
            </a:r>
            <a:r>
              <a:rPr lang="ko-KR" altLang="en-US" sz="1400" dirty="0" smtClean="0"/>
              <a:t> 가득 찬 캐릭터는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스킬을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시전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보호막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아군 회복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상태이상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범위공격 등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-108520" y="-1395536"/>
            <a:ext cx="105851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이 세계를 설명하는데 너무 많은 노력이 든다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</a:rPr>
              <a:t>여기에 대한 부분을 고민해야 한다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이전에 캐주얼 하게 구성하는 것에 대한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이유를 </a:t>
            </a:r>
            <a:r>
              <a:rPr lang="ko-KR" altLang="en-US" sz="1400" b="1" dirty="0">
                <a:solidFill>
                  <a:srgbClr val="FF0000"/>
                </a:solidFill>
              </a:rPr>
              <a:t>생각을 해봐야 한다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갑분 사후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?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이전에 피드백을 반영하지 않는 이유는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세계관에 대한 방향이 내 것이 아니라서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? 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방향성만 얻고 나머지는 본인이 구체적으로 설정하여 자신의 것으로 만들어야 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 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9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724" y="-46185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항목이 </a:t>
            </a:r>
            <a:r>
              <a:rPr lang="ko-KR" altLang="en-US" smtClean="0"/>
              <a:t>나뉘는 것은 표로 작성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88561"/>
              </p:ext>
            </p:extLst>
          </p:nvPr>
        </p:nvGraphicFramePr>
        <p:xfrm>
          <a:off x="611560" y="908720"/>
          <a:ext cx="78488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96744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시간적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현대 </a:t>
                      </a:r>
                      <a:r>
                        <a:rPr lang="en-US" altLang="ko-KR" sz="1400" dirty="0" smtClean="0"/>
                        <a:t>or </a:t>
                      </a:r>
                      <a:r>
                        <a:rPr lang="ko-KR" altLang="en-US" sz="1400" dirty="0" err="1" smtClean="0"/>
                        <a:t>근미래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공간적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지구</a:t>
                      </a:r>
                      <a:r>
                        <a:rPr lang="en-US" altLang="ko-KR" sz="1400" dirty="0" smtClean="0"/>
                        <a:t>(?)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대의명분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분쟁을 중재하는 역할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각 </a:t>
                      </a:r>
                      <a:r>
                        <a:rPr lang="ko-KR" altLang="en-US" sz="1400" dirty="0" smtClean="0"/>
                        <a:t>국가간 기회비용이 심한 전쟁 대신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경쟁하는 요소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소재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홀로그렘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소환수를</a:t>
                      </a:r>
                      <a:r>
                        <a:rPr lang="ko-KR" altLang="en-US" sz="1400" dirty="0" smtClean="0"/>
                        <a:t> 이용한 테이블게임 스포츠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 </a:t>
                      </a:r>
                      <a:r>
                        <a:rPr lang="ko-KR" altLang="en-US" sz="1400" dirty="0" err="1" smtClean="0"/>
                        <a:t>홀로그렘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소환수들은</a:t>
                      </a:r>
                      <a:r>
                        <a:rPr lang="ko-KR" altLang="en-US" sz="1400" dirty="0" smtClean="0"/>
                        <a:t> 스포츠의 인기와 흥행에 탄력을 받아 상품으로 많이 출시가 되었으며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 중에는 취향이 강하게 반영된 개성적인 상품들도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원래는 스포츠가 아니었지만 대중화 되면서 스포츠의 성격을 띄게 되었다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컨텐츠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실력을 쌓기 위해 세계를 돌아다니며 여행</a:t>
                      </a:r>
                      <a:r>
                        <a:rPr lang="en-US" altLang="ko-KR" sz="1400" dirty="0" smtClean="0"/>
                        <a:t>.(PVE</a:t>
                      </a:r>
                      <a:r>
                        <a:rPr lang="ko-KR" altLang="en-US" sz="1400" dirty="0" err="1" smtClean="0"/>
                        <a:t>컨텐츠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각종 리그나 대회</a:t>
                      </a:r>
                      <a:r>
                        <a:rPr lang="en-US" altLang="ko-KR" sz="1400" dirty="0" smtClean="0"/>
                        <a:t>.(PVP</a:t>
                      </a:r>
                      <a:r>
                        <a:rPr lang="ko-KR" altLang="en-US" sz="1400" dirty="0" err="1" smtClean="0"/>
                        <a:t>컨텐츠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1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5767"/>
              </p:ext>
            </p:extLst>
          </p:nvPr>
        </p:nvGraphicFramePr>
        <p:xfrm>
          <a:off x="2332327" y="729207"/>
          <a:ext cx="6696744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529"/>
                <a:gridCol w="1023262"/>
                <a:gridCol w="748105"/>
                <a:gridCol w="1616871"/>
                <a:gridCol w="736039"/>
                <a:gridCol w="1628938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남자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대 후반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기획의도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스토리 </a:t>
                      </a:r>
                      <a:r>
                        <a:rPr lang="ko-KR" altLang="en-US" sz="1400" dirty="0" smtClean="0"/>
                        <a:t>전개</a:t>
                      </a:r>
                      <a:r>
                        <a:rPr lang="ko-KR" altLang="en-US" sz="1400" baseline="0" dirty="0" smtClean="0"/>
                        <a:t> 속에서 </a:t>
                      </a:r>
                      <a:r>
                        <a:rPr lang="ko-KR" altLang="en-US" sz="1400" baseline="0" dirty="0" smtClean="0"/>
                        <a:t>새로운 에피소드나 </a:t>
                      </a:r>
                      <a:r>
                        <a:rPr lang="ko-KR" altLang="en-US" sz="1400" baseline="0" dirty="0" err="1" smtClean="0"/>
                        <a:t>컨텐츠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이벤트를 소개 및 개입을 위한 플레이어의 동료역할을 수행할 캐릭터를 제작하기 위해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역할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플레이어의 동료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신규 </a:t>
                      </a:r>
                      <a:r>
                        <a:rPr lang="ko-KR" altLang="en-US" sz="1400" dirty="0" err="1" smtClean="0"/>
                        <a:t>컨텐츠나</a:t>
                      </a:r>
                      <a:r>
                        <a:rPr lang="ko-KR" altLang="en-US" sz="1400" dirty="0" smtClean="0"/>
                        <a:t> 공지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이벤트에 대한 안내</a:t>
                      </a:r>
                      <a:r>
                        <a:rPr lang="ko-KR" altLang="en-US" sz="1400" baseline="0" dirty="0" smtClean="0"/>
                        <a:t>와 정보전달의 역할을 담당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플레이어의 플레이에 대한 개입을 담당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특징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붉은색 </a:t>
                      </a:r>
                      <a:r>
                        <a:rPr lang="en-US" altLang="ko-KR" sz="1400" baseline="0" dirty="0" smtClean="0"/>
                        <a:t>or </a:t>
                      </a:r>
                      <a:r>
                        <a:rPr lang="ko-KR" altLang="en-US" sz="1400" baseline="0" dirty="0" smtClean="0"/>
                        <a:t>금발의 난색계열 머리카락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장식이 들어간 의상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급하고 다혈질적인 성격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똑똑하지만 급한 성격 때문에 일을 그르치는 경우가 흔하다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악하거나 나쁘지는 않지만 급하고 다혈질적인 성격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때문에 오해를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자주 받고 사건사고를 일으키기도 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급한 성격답게 강한 화력으로 속전속결 플레이스타일이 특기이다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새로운 일이나 사건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이슈 등에 관심이 많다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재미난 일을 찾아 다니며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같이 가자고 조르거나 먼저 가서 놀고 있겠다고 훌쩍 가버리곤 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AutoShape 2" descr="데스노트 멜로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데스노트 멜로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데스노트 멜로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데스노트 멜로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 descr="C:\Users\user\Desktop\폴더\기획국비\스토리텔링\설정기획\이미지\데스노트멜로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0" y="692696"/>
            <a:ext cx="203062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폴더\기획국비\스토리텔링\설정기획\이미지\뭔캐릭터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3964401"/>
            <a:ext cx="2019930" cy="28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6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폴더\기획국비\스토리텔링\설정기획\이미지\키네시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465996"/>
            <a:ext cx="2055761" cy="31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0923"/>
              </p:ext>
            </p:extLst>
          </p:nvPr>
        </p:nvGraphicFramePr>
        <p:xfrm>
          <a:off x="2339752" y="764704"/>
          <a:ext cx="6696744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1224136"/>
                <a:gridCol w="792088"/>
                <a:gridCol w="1656184"/>
                <a:gridCol w="648072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남자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대 후반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기획의도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스토리 전개</a:t>
                      </a:r>
                      <a:r>
                        <a:rPr lang="ko-KR" altLang="en-US" sz="1400" baseline="0" dirty="0" smtClean="0"/>
                        <a:t> 속에서 상세한 정보를 설명해 줄 수 있는 플레이어의 동료역할을 수행할 캐릭터 제작을 위해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역할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플레이어의 동료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스토리열람 시스템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전투기록 등의 </a:t>
                      </a:r>
                      <a:r>
                        <a:rPr lang="ko-KR" altLang="en-US" sz="1400" baseline="0" dirty="0" err="1" smtClean="0"/>
                        <a:t>컨텐츠</a:t>
                      </a:r>
                      <a:r>
                        <a:rPr lang="ko-KR" altLang="en-US" sz="1400" baseline="0" dirty="0" smtClean="0"/>
                        <a:t> 기능을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담당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dirty="0" smtClean="0"/>
                        <a:t>상세한 설명이 필요한 부분에서의 추가 설명을 담당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특징</a:t>
                      </a:r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차분하거나 아무렇게나</a:t>
                      </a:r>
                      <a:r>
                        <a:rPr lang="ko-KR" altLang="en-US" sz="1400" baseline="0" dirty="0" smtClean="0"/>
                        <a:t> 방치된 머리모양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err="1" smtClean="0"/>
                        <a:t>흑청발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튀지 않는 깔끔한 셔츠 차림새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조용하고 차분한 성격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따분하다는 듯한 무표정이 특징이며</a:t>
                      </a:r>
                      <a:r>
                        <a:rPr lang="ko-KR" altLang="en-US" sz="1400" baseline="0" dirty="0" smtClean="0"/>
                        <a:t> 대부분의 문제들에 있어서 심드렁하다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이 심드렁한 태도가 상대방에게 무시당한다는 느낌을 주기도 하여 오해를 받거나 사건사고가 발생하기도 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의욕이 없어 보이는 것 때문에 </a:t>
                      </a:r>
                      <a:r>
                        <a:rPr lang="ko-KR" altLang="en-US" sz="1400" baseline="0" dirty="0" err="1" smtClean="0"/>
                        <a:t>얕보이게</a:t>
                      </a:r>
                      <a:r>
                        <a:rPr lang="ko-KR" altLang="en-US" sz="1400" baseline="0" dirty="0" smtClean="0"/>
                        <a:t> 되는 경향이 있으며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유지력</a:t>
                      </a:r>
                      <a:r>
                        <a:rPr lang="ko-KR" altLang="en-US" sz="1400" dirty="0" smtClean="0"/>
                        <a:t> 강한 </a:t>
                      </a:r>
                      <a:r>
                        <a:rPr lang="ko-KR" altLang="en-US" sz="1400" dirty="0" err="1" smtClean="0"/>
                        <a:t>회복형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덱으로</a:t>
                      </a:r>
                      <a:r>
                        <a:rPr lang="ko-KR" altLang="en-US" sz="1400" dirty="0" smtClean="0"/>
                        <a:t> 천천히 제압해 나가는</a:t>
                      </a:r>
                      <a:r>
                        <a:rPr lang="ko-KR" altLang="en-US" sz="1400" baseline="0" dirty="0" smtClean="0"/>
                        <a:t> 플레이 스타일이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특기이다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독서가 취미이며 일기를 쓰는 습관이 있음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C:\Users\user\Desktop\폴더\기획국비\스토리텔링\설정기획\이미지\오레키호타로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0" y="764704"/>
            <a:ext cx="2117343" cy="241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7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10046"/>
              </p:ext>
            </p:extLst>
          </p:nvPr>
        </p:nvGraphicFramePr>
        <p:xfrm>
          <a:off x="467544" y="908720"/>
          <a:ext cx="8208913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152128"/>
                <a:gridCol w="3744416"/>
                <a:gridCol w="2520281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유형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스테이터스</a:t>
                      </a:r>
                      <a:r>
                        <a:rPr lang="ko-KR" altLang="en-US" sz="1400" dirty="0" smtClean="0"/>
                        <a:t> 특징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스킬 특징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디자인 </a:t>
                      </a:r>
                      <a:r>
                        <a:rPr lang="ko-KR" altLang="en-US" sz="1400" dirty="0" err="1" smtClean="0"/>
                        <a:t>컨셉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공격형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높은 공격력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높은 배율 혹은 광범위 피해를 주는 공격 스킬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공격수단</a:t>
                      </a:r>
                      <a:r>
                        <a:rPr lang="en-US" altLang="ko-KR" sz="1400" dirty="0" smtClean="0"/>
                        <a:t>(ex </a:t>
                      </a:r>
                      <a:r>
                        <a:rPr lang="ko-KR" altLang="en-US" sz="1400" dirty="0" smtClean="0"/>
                        <a:t>무기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강조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방어형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높은 체력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방어력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자신 보호막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피격시</a:t>
                      </a:r>
                      <a:r>
                        <a:rPr lang="ko-KR" altLang="en-US" sz="1400" dirty="0" smtClean="0"/>
                        <a:t> 회복효과 </a:t>
                      </a:r>
                      <a:r>
                        <a:rPr lang="ko-KR" altLang="en-US" sz="1400" dirty="0" err="1" smtClean="0"/>
                        <a:t>버프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적 공격력 감소 </a:t>
                      </a:r>
                      <a:r>
                        <a:rPr lang="ko-KR" altLang="en-US" sz="1400" dirty="0" err="1" smtClean="0"/>
                        <a:t>디버프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방어수단</a:t>
                      </a:r>
                      <a:r>
                        <a:rPr lang="en-US" altLang="ko-KR" sz="1400" dirty="0" smtClean="0"/>
                        <a:t>(ex </a:t>
                      </a:r>
                      <a:r>
                        <a:rPr lang="ko-KR" altLang="en-US" sz="1400" dirty="0" smtClean="0"/>
                        <a:t>방패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을 강조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지원형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균형잡힌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스테이터스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아군 회복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아군보호막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아군 방어력상승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공격력상승 등의 </a:t>
                      </a:r>
                      <a:r>
                        <a:rPr lang="ko-KR" altLang="en-US" sz="1400" dirty="0" err="1" smtClean="0"/>
                        <a:t>버프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87617"/>
              </p:ext>
            </p:extLst>
          </p:nvPr>
        </p:nvGraphicFramePr>
        <p:xfrm>
          <a:off x="467544" y="5157192"/>
          <a:ext cx="82089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2016224"/>
                <a:gridCol w="5256584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색상 </a:t>
                      </a:r>
                      <a:r>
                        <a:rPr lang="ko-KR" altLang="en-US" sz="1400" dirty="0" err="1" smtClean="0"/>
                        <a:t>컨셉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 </a:t>
                      </a:r>
                      <a:r>
                        <a:rPr lang="ko-KR" altLang="en-US" sz="1400" dirty="0" err="1" smtClean="0"/>
                        <a:t>이펙트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컨셉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붉은 계열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아지랑이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잿가루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컨셉의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이펙트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푸른 계열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물결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한기가 뿜어져 나오는 </a:t>
                      </a:r>
                      <a:r>
                        <a:rPr lang="ko-KR" altLang="en-US" sz="1400" dirty="0" err="1" smtClean="0"/>
                        <a:t>컨셉의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이펙트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번개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노란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계열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정전기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전기 </a:t>
                      </a:r>
                      <a:r>
                        <a:rPr lang="ko-KR" altLang="en-US" sz="1400" dirty="0" err="1" smtClean="0"/>
                        <a:t>컨셉의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이펙트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2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216" y="715541"/>
            <a:ext cx="6631944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시간적 배경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중세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공간적 배경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유럽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체스의 변형된 형태로 마법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연금술</a:t>
            </a:r>
            <a:r>
              <a:rPr lang="en-US" altLang="ko-KR" sz="1400" dirty="0" smtClean="0"/>
              <a:t>?)</a:t>
            </a:r>
            <a:r>
              <a:rPr lang="ko-KR" altLang="en-US" sz="1400" dirty="0" smtClean="0"/>
              <a:t>을 사용해 자신의 말을 배치시키고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상대방의 말과 전투를 벌이는 테이블게임이 크게 흥행하고 대중화된 세계관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말을 구현하기 위해 각 말들의 정보가 있는 마법카드가 필요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수집요소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마법으로 구현된 말들이기에 연마하고 수련을 통해 강해질 수 있음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성장요소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각 말들은 사용자의 취향대로 튜닝 가능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코스튬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장비아이템 요소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각 지역의 마법카드와 전략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전술을 습득하고 강해지기 위해 여행을 떠난다</a:t>
            </a:r>
            <a:r>
              <a:rPr lang="en-US" altLang="ko-KR" sz="1400" dirty="0" smtClean="0"/>
              <a:t>.(PVE)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 테이블게임 대회에는 상이 걸려 있고 순위에 따라 차등 지급</a:t>
            </a:r>
            <a:r>
              <a:rPr lang="en-US" altLang="ko-KR" sz="1400" dirty="0" smtClean="0"/>
              <a:t>.(PVP)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89778"/>
              </p:ext>
            </p:extLst>
          </p:nvPr>
        </p:nvGraphicFramePr>
        <p:xfrm>
          <a:off x="285762" y="745486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시간적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중세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공간적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유럽</a:t>
                      </a:r>
                      <a:r>
                        <a:rPr lang="en-US" altLang="ko-KR" sz="1400" dirty="0" smtClean="0"/>
                        <a:t>(?)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대의명분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분쟁을 중재하는 역할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각 마법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연금술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길드간 기회비용이 심한 전쟁 대신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경쟁하는 요소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소재 후보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체스의 변형된 형태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마법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혹은 연금술을 활용하여 자신의 말을 구현하여 전투</a:t>
                      </a:r>
                      <a:r>
                        <a:rPr lang="en-US" altLang="ko-KR" sz="1400" baseline="0" dirty="0" smtClean="0"/>
                        <a:t>.(</a:t>
                      </a:r>
                      <a:r>
                        <a:rPr lang="ko-KR" altLang="en-US" sz="1400" baseline="0" dirty="0" smtClean="0"/>
                        <a:t>해리포터의 마법체스와 유사</a:t>
                      </a:r>
                      <a:r>
                        <a:rPr lang="en-US" altLang="ko-KR" sz="1400" baseline="0" dirty="0" smtClean="0"/>
                        <a:t>.)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탄생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국가간 전쟁이 일어 났을 때 인명피해가 너무 심하여 분쟁해결과 전쟁의 축소판으로 자리잡음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39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폴더\기획국비\스토리텔링\설정기획\이미지\대륙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53625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180528" y="-891480"/>
            <a:ext cx="976761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이 세계를 설명하는데 너무 많은 노력이 든다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여기에 대한 부분을 고민해야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이전에 캐주얼 하게 구성하는 것에 대한 얘기를 한 이유를 생각을 해봐야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9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폴더\기획국비\스토리텔링\설정기획\이미지\설인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6" y="798228"/>
            <a:ext cx="16002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폴더\기획국비\스토리텔링\설정기획\이미지\설인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36" y="804936"/>
            <a:ext cx="15906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폴더\기획국비\스토리텔링\설정기획\이미지\용암몬스터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11" y="836328"/>
            <a:ext cx="16002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user\Desktop\폴더\기획국비\스토리텔링\설정기획\이미지\용암몬스터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11" y="878185"/>
            <a:ext cx="15906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user\Desktop\폴더\기획국비\스토리텔링\설정기획\이미지\풀떼기몬스터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61" y="2395339"/>
            <a:ext cx="15811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user\Desktop\폴더\기획국비\스토리텔링\설정기획\이미지\풀뗴기몬스터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6" y="2385814"/>
            <a:ext cx="16097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1520" y="-531440"/>
            <a:ext cx="91440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표로 항목을 구성하여 그것이 어떤 설정을 갖고 있는지를 분석하고 그것에 대한 기획의도를 넣을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</a:spPr>
      <a:bodyPr wrap="none" rtlCol="0" anchor="ctr">
        <a:noAutofit/>
      </a:bodyPr>
      <a:lstStyle>
        <a:defPPr algn="ctr">
          <a:defRPr b="0" dirty="0" smtClean="0"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</TotalTime>
  <Words>888</Words>
  <Application>Microsoft Office PowerPoint</Application>
  <PresentationFormat>화면 슬라이드 쇼(4:3)</PresentationFormat>
  <Paragraphs>152</Paragraphs>
  <Slides>11</Slides>
  <Notes>1</Notes>
  <HiddenSlides>6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여가 활동의 주된 목적(N=10,498)</dc:title>
  <dc:creator>Microsoft Corporation</dc:creator>
  <cp:lastModifiedBy>Windows 사용자</cp:lastModifiedBy>
  <cp:revision>635</cp:revision>
  <dcterms:created xsi:type="dcterms:W3CDTF">2006-10-05T04:04:58Z</dcterms:created>
  <dcterms:modified xsi:type="dcterms:W3CDTF">2019-10-04T05:08:24Z</dcterms:modified>
</cp:coreProperties>
</file>