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7" r:id="rId4"/>
    <p:sldId id="258" r:id="rId5"/>
    <p:sldId id="263" r:id="rId6"/>
    <p:sldId id="259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564312" y="2259"/>
            <a:ext cx="2612571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스토리 보드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스토리텔링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게임소개</a:t>
            </a: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 userDrawn="1"/>
        </p:nvSpPr>
        <p:spPr>
          <a:xfrm>
            <a:off x="1475656" y="-16900"/>
            <a:ext cx="1222311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개</a:t>
            </a:r>
            <a:r>
              <a:rPr lang="ko-KR" altLang="en-US" sz="2000" b="1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요</a:t>
            </a:r>
          </a:p>
        </p:txBody>
      </p:sp>
      <p:graphicFrame>
        <p:nvGraphicFramePr>
          <p:cNvPr id="7" name="Group 3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94980856"/>
              </p:ext>
            </p:extLst>
          </p:nvPr>
        </p:nvGraphicFramePr>
        <p:xfrm>
          <a:off x="7416800" y="620122"/>
          <a:ext cx="1651000" cy="4647203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4647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6"/>
          <p:cNvSpPr>
            <a:spLocks noChangeArrowheads="1"/>
          </p:cNvSpPr>
          <p:nvPr userDrawn="1"/>
        </p:nvSpPr>
        <p:spPr bwMode="auto">
          <a:xfrm>
            <a:off x="107950" y="621679"/>
            <a:ext cx="2735858" cy="46456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9" name="Group 30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0870690"/>
              </p:ext>
            </p:extLst>
          </p:nvPr>
        </p:nvGraphicFramePr>
        <p:xfrm>
          <a:off x="95250" y="5303838"/>
          <a:ext cx="4404742" cy="1382712"/>
        </p:xfrm>
        <a:graphic>
          <a:graphicData uri="http://schemas.openxmlformats.org/drawingml/2006/table">
            <a:tbl>
              <a:tblPr/>
              <a:tblGrid>
                <a:gridCol w="4404742"/>
              </a:tblGrid>
              <a:tr h="138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66"/>
          <p:cNvSpPr>
            <a:spLocks noChangeArrowheads="1"/>
          </p:cNvSpPr>
          <p:nvPr userDrawn="1"/>
        </p:nvSpPr>
        <p:spPr bwMode="auto">
          <a:xfrm>
            <a:off x="4625165" y="620687"/>
            <a:ext cx="2735858" cy="46456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12" name="Group 3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11532588"/>
              </p:ext>
            </p:extLst>
          </p:nvPr>
        </p:nvGraphicFramePr>
        <p:xfrm>
          <a:off x="2899734" y="612861"/>
          <a:ext cx="1651000" cy="4647203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4647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0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61318216"/>
              </p:ext>
            </p:extLst>
          </p:nvPr>
        </p:nvGraphicFramePr>
        <p:xfrm>
          <a:off x="4625165" y="5303227"/>
          <a:ext cx="4404742" cy="1382712"/>
        </p:xfrm>
        <a:graphic>
          <a:graphicData uri="http://schemas.openxmlformats.org/drawingml/2006/table">
            <a:tbl>
              <a:tblPr/>
              <a:tblGrid>
                <a:gridCol w="4404742"/>
              </a:tblGrid>
              <a:tr h="138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15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441226" y="389886"/>
            <a:ext cx="2583493" cy="4592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716300" y="442945"/>
            <a:ext cx="233404" cy="233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26471" y="3717156"/>
            <a:ext cx="1759897" cy="1185077"/>
            <a:chOff x="3196450" y="4150668"/>
            <a:chExt cx="2095925" cy="1411351"/>
          </a:xfrm>
        </p:grpSpPr>
        <p:pic>
          <p:nvPicPr>
            <p:cNvPr id="87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679" y="4865465"/>
              <a:ext cx="466994" cy="60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248" y="4867444"/>
              <a:ext cx="641127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664" y="4150668"/>
              <a:ext cx="516463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360" y="4867443"/>
              <a:ext cx="466994" cy="60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1" name="그룹 90"/>
            <p:cNvGrpSpPr/>
            <p:nvPr/>
          </p:nvGrpSpPr>
          <p:grpSpPr>
            <a:xfrm>
              <a:off x="4011788" y="4756177"/>
              <a:ext cx="436257" cy="84273"/>
              <a:chOff x="2822329" y="5718091"/>
              <a:chExt cx="1856202" cy="216025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3196450" y="5472953"/>
              <a:ext cx="436257" cy="84273"/>
              <a:chOff x="2822329" y="5718091"/>
              <a:chExt cx="1856202" cy="216025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998654" y="5477746"/>
              <a:ext cx="436257" cy="84273"/>
              <a:chOff x="2822329" y="5718091"/>
              <a:chExt cx="1856202" cy="216025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788024" y="5477208"/>
              <a:ext cx="436257" cy="84273"/>
              <a:chOff x="2822329" y="5718091"/>
              <a:chExt cx="1856202" cy="216025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6" name="직사각형 115"/>
          <p:cNvSpPr/>
          <p:nvPr/>
        </p:nvSpPr>
        <p:spPr>
          <a:xfrm>
            <a:off x="497835" y="871605"/>
            <a:ext cx="216301" cy="3508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63390" y="955847"/>
            <a:ext cx="85188" cy="336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/>
          <p:cNvGrpSpPr/>
          <p:nvPr/>
        </p:nvGrpSpPr>
        <p:grpSpPr>
          <a:xfrm>
            <a:off x="652213" y="3732200"/>
            <a:ext cx="281412" cy="281412"/>
            <a:chOff x="1022797" y="2875702"/>
            <a:chExt cx="674549" cy="674549"/>
          </a:xfrm>
        </p:grpSpPr>
        <p:sp>
          <p:nvSpPr>
            <p:cNvPr id="124" name="눈물 방울 123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51689" y="2156377"/>
            <a:ext cx="281412" cy="281412"/>
            <a:chOff x="1022797" y="2875702"/>
            <a:chExt cx="674549" cy="674549"/>
          </a:xfrm>
        </p:grpSpPr>
        <p:sp>
          <p:nvSpPr>
            <p:cNvPr id="127" name="눈물 방울 126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651677" y="1844824"/>
            <a:ext cx="281412" cy="281412"/>
            <a:chOff x="1022797" y="2875702"/>
            <a:chExt cx="674549" cy="674549"/>
          </a:xfrm>
        </p:grpSpPr>
        <p:sp>
          <p:nvSpPr>
            <p:cNvPr id="130" name="눈물 방울 129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38665" y="3334631"/>
            <a:ext cx="281412" cy="281412"/>
            <a:chOff x="1022797" y="2875702"/>
            <a:chExt cx="674549" cy="674549"/>
          </a:xfrm>
        </p:grpSpPr>
        <p:sp>
          <p:nvSpPr>
            <p:cNvPr id="133" name="눈물 방울 132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43002" y="2506182"/>
            <a:ext cx="281412" cy="281412"/>
            <a:chOff x="1022797" y="2875702"/>
            <a:chExt cx="674549" cy="674549"/>
          </a:xfrm>
        </p:grpSpPr>
        <p:sp>
          <p:nvSpPr>
            <p:cNvPr id="136" name="눈물 방울 135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43003" y="2808836"/>
            <a:ext cx="281412" cy="281412"/>
            <a:chOff x="1022797" y="2875702"/>
            <a:chExt cx="674549" cy="674549"/>
          </a:xfrm>
        </p:grpSpPr>
        <p:sp>
          <p:nvSpPr>
            <p:cNvPr id="139" name="눈물 방울 138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1" name="표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49158"/>
              </p:ext>
            </p:extLst>
          </p:nvPr>
        </p:nvGraphicFramePr>
        <p:xfrm>
          <a:off x="1006729" y="3186887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2" name="표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736567"/>
              </p:ext>
            </p:extLst>
          </p:nvPr>
        </p:nvGraphicFramePr>
        <p:xfrm>
          <a:off x="1021490" y="764892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6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676349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676348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1247711" y="1269066"/>
            <a:ext cx="334212" cy="64561"/>
            <a:chOff x="2822329" y="5718091"/>
            <a:chExt cx="1856202" cy="216025"/>
          </a:xfrm>
        </p:grpSpPr>
        <p:sp>
          <p:nvSpPr>
            <p:cNvPr id="105" name="직사각형 104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2387629" y="1268654"/>
            <a:ext cx="334212" cy="64561"/>
            <a:chOff x="2822329" y="5718091"/>
            <a:chExt cx="1856202" cy="216025"/>
          </a:xfrm>
        </p:grpSpPr>
        <p:sp>
          <p:nvSpPr>
            <p:cNvPr id="108" name="직사각형 107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1820414" y="1268655"/>
            <a:ext cx="334212" cy="64561"/>
            <a:chOff x="2822329" y="5718091"/>
            <a:chExt cx="1856202" cy="216025"/>
          </a:xfrm>
        </p:grpSpPr>
        <p:sp>
          <p:nvSpPr>
            <p:cNvPr id="253" name="직사각형 252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3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1312235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1312234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5" name="그룹 244"/>
          <p:cNvGrpSpPr/>
          <p:nvPr/>
        </p:nvGrpSpPr>
        <p:grpSpPr>
          <a:xfrm>
            <a:off x="1247711" y="1904952"/>
            <a:ext cx="334212" cy="64561"/>
            <a:chOff x="2822329" y="5718091"/>
            <a:chExt cx="1856202" cy="216025"/>
          </a:xfrm>
        </p:grpSpPr>
        <p:sp>
          <p:nvSpPr>
            <p:cNvPr id="246" name="직사각형 245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2387629" y="1904540"/>
            <a:ext cx="334212" cy="64561"/>
            <a:chOff x="2822329" y="5718091"/>
            <a:chExt cx="1856202" cy="216025"/>
          </a:xfrm>
        </p:grpSpPr>
        <p:sp>
          <p:nvSpPr>
            <p:cNvPr id="249" name="직사각형 248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1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28" y="676349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5" name="그룹 254"/>
          <p:cNvGrpSpPr/>
          <p:nvPr/>
        </p:nvGrpSpPr>
        <p:grpSpPr>
          <a:xfrm>
            <a:off x="659208" y="1419396"/>
            <a:ext cx="281412" cy="281412"/>
            <a:chOff x="1022797" y="2875702"/>
            <a:chExt cx="674549" cy="674549"/>
          </a:xfrm>
        </p:grpSpPr>
        <p:sp>
          <p:nvSpPr>
            <p:cNvPr id="256" name="눈물 방울 255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659196" y="1107843"/>
            <a:ext cx="281412" cy="281412"/>
            <a:chOff x="1022797" y="2875702"/>
            <a:chExt cx="674549" cy="674549"/>
          </a:xfrm>
        </p:grpSpPr>
        <p:sp>
          <p:nvSpPr>
            <p:cNvPr id="259" name="눈물 방울 258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640438" y="4071895"/>
            <a:ext cx="281412" cy="281412"/>
            <a:chOff x="1022797" y="2875702"/>
            <a:chExt cx="674549" cy="674549"/>
          </a:xfrm>
        </p:grpSpPr>
        <p:sp>
          <p:nvSpPr>
            <p:cNvPr id="262" name="눈물 방울 261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3398392" y="397532"/>
            <a:ext cx="5352747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실시간 </a:t>
            </a:r>
            <a:r>
              <a:rPr lang="ko-KR" altLang="en-US" sz="1400" dirty="0" err="1" smtClean="0"/>
              <a:t>턴제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RPG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왼쪽 인터페이스 막대에서 가장 아래쪽으로 내려오는 캐릭터가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턴을 획득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아군캐릭터가 턴을 획득 시 해당 캐릭터를 터치 하는 것으로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공격 발동</a:t>
            </a:r>
            <a:r>
              <a:rPr lang="en-US" altLang="ko-KR" sz="1400" dirty="0" smtClean="0"/>
              <a:t>.(</a:t>
            </a:r>
            <a:r>
              <a:rPr lang="ko-KR" altLang="en-US" sz="1400" dirty="0" err="1" smtClean="0"/>
              <a:t>행동력</a:t>
            </a:r>
            <a:r>
              <a:rPr lang="ko-KR" altLang="en-US" sz="1400" dirty="0" smtClean="0"/>
              <a:t> 시스템으로 턴 획득 횟수 조절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턴 획득에 맞춰 터치하는 타이밍에 따라 공격으로 주는 </a:t>
            </a:r>
            <a:r>
              <a:rPr lang="ko-KR" altLang="en-US" sz="1400" dirty="0" err="1" smtClean="0"/>
              <a:t>데미지가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달라짐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자신이 있는 열에서 가장 앞에 있는 적을 우선적으로 공격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배치에 따른 전략적 요소로 활용</a:t>
            </a:r>
            <a:r>
              <a:rPr lang="en-US" altLang="ko-KR" sz="1400" dirty="0" smtClean="0"/>
              <a:t>.)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+ </a:t>
            </a:r>
            <a:r>
              <a:rPr lang="ko-KR" altLang="en-US" sz="1400" dirty="0" err="1" smtClean="0"/>
              <a:t>스킬게이지</a:t>
            </a:r>
            <a:r>
              <a:rPr lang="ko-KR" altLang="en-US" sz="1400" dirty="0" smtClean="0"/>
              <a:t> 시스템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공격은 기본으로 하고 </a:t>
            </a:r>
            <a:r>
              <a:rPr lang="ko-KR" altLang="en-US" sz="1400" dirty="0" err="1" smtClean="0"/>
              <a:t>스킬게이지가</a:t>
            </a:r>
            <a:r>
              <a:rPr lang="ko-KR" altLang="en-US" sz="1400" dirty="0" smtClean="0"/>
              <a:t> 가득 찬 캐릭터는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스킬을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시전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보호막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아군 회복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상태이상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범위공격 등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226" y="5877272"/>
            <a:ext cx="756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이런 요소를 고려하여 이런 이야기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설정을 넣었다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라는 것이 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7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5550" y="620688"/>
            <a:ext cx="534793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전투에 대한 </a:t>
            </a:r>
            <a:r>
              <a:rPr lang="ko-KR" altLang="en-US" sz="1400" dirty="0"/>
              <a:t>당</a:t>
            </a:r>
            <a:r>
              <a:rPr lang="ko-KR" altLang="en-US" sz="1400" dirty="0" smtClean="0"/>
              <a:t>위성 설정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순서대로 행동을 할 수 있게 되야 하는 설정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태엽장치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인공지능 알고리즘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태엽장치 인형이라는 설정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의 경우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라스트오리진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소녀전선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벽람항로</a:t>
            </a:r>
            <a:r>
              <a:rPr lang="ko-KR" altLang="en-US" sz="1400" dirty="0" smtClean="0"/>
              <a:t> 유사한 캐릭터 획득방법 가능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태엽인형을 활용한 하나의 스포츠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놀이문화설정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빌링재화</a:t>
            </a:r>
            <a:r>
              <a:rPr lang="ko-KR" altLang="en-US" sz="1400" dirty="0" smtClean="0"/>
              <a:t> → </a:t>
            </a:r>
            <a:r>
              <a:rPr lang="ko-KR" altLang="en-US" sz="1400" dirty="0" err="1" smtClean="0"/>
              <a:t>서머너즈</a:t>
            </a:r>
            <a:r>
              <a:rPr lang="ko-KR" altLang="en-US" sz="1400" dirty="0" smtClean="0"/>
              <a:t> 워 설정 참고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엄청난 가능성을 가진 물질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이 물질을 둘러싼 갈등이 일어남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전투의 이유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빌링재화를</a:t>
            </a:r>
            <a:r>
              <a:rPr lang="ko-KR" altLang="en-US" sz="1400" dirty="0" smtClean="0"/>
              <a:t> 팔아서 화폐로 활용 가능하다는 설정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빌링재화를</a:t>
            </a:r>
            <a:r>
              <a:rPr lang="ko-KR" altLang="en-US" sz="1400" dirty="0" smtClean="0"/>
              <a:t> 가공하여 다른 부분으로 활용 가능하다는 설정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15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폴더\기획국비\그래픽레퍼런스\이미지\9c619b8f1bf1b044ddc2a307eac93a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9" y="260649"/>
            <a:ext cx="2779811" cy="41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폴더\기획국비\그래픽레퍼런스\이미지\d994138e7cac8d91fdd1c6661b18d9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1407"/>
            <a:ext cx="2779811" cy="41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폴더\기획국비\그래픽레퍼런스\이미지\3d741a2347745a17184c2509252670b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0648"/>
            <a:ext cx="2779811" cy="41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5550" y="4612486"/>
            <a:ext cx="858600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전투가 이루어 지는 공간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아래로는 길이 이어져 있는 듯 한 연출로 아군은 아래에서 적들은 위에서 오다가 마주 했다는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느낌을 주기 위한 연출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바닥은 적을 이기면 앞으로 나아갈 수 있다는 느낌을 주기 위해 각각 위와 아래로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연결된 길이라는 느낌을 줄 수 있도록 연출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왼쪽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오른쪽에는 지역의 특징을 알 수 있는 장식적 요소를 활용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60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폴더\기획국비\그래픽레퍼런스\이미지\24d33bb78b92b19b4e5a79c92b5361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2611"/>
            <a:ext cx="2499316" cy="37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폴더\기획국비\그래픽레퍼런스\이미지\4cad8567ce4ee07df8c1f1db1d4b039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2611"/>
            <a:ext cx="2499316" cy="45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8281" y="4994490"/>
            <a:ext cx="854913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지역선택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인터페이스 연출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각 지역을 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아래 탑의 형태로 나열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위쪽으로 갈 수록 난이도가 높을 것이라는 것을 직감 할 수 있도록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지역을 </a:t>
            </a:r>
            <a:r>
              <a:rPr lang="ko-KR" altLang="en-US" sz="1400" dirty="0" err="1" smtClean="0"/>
              <a:t>클리어</a:t>
            </a:r>
            <a:r>
              <a:rPr lang="ko-KR" altLang="en-US" sz="1400" dirty="0" smtClean="0"/>
              <a:t> 할 때 마다 더 높은 곳으로 올라간다는 느낌이 들게 하기 위해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55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폴더\기획국비\그래픽레퍼런스\이미지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59" y="701628"/>
            <a:ext cx="18002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6195" y="3404379"/>
            <a:ext cx="29803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캐릭터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인게임에서는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SD</a:t>
            </a:r>
            <a:r>
              <a:rPr lang="ko-KR" altLang="en-US" sz="1400" dirty="0" smtClean="0"/>
              <a:t>일러스트를 사용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캐릭터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시나리오 연출에서는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풀 일러스트 사용</a:t>
            </a:r>
            <a:r>
              <a:rPr lang="en-US" altLang="ko-KR" sz="1400" dirty="0" smtClean="0"/>
              <a:t>.)</a:t>
            </a:r>
            <a:endParaRPr lang="en-US" altLang="ko-KR" sz="1400" dirty="0"/>
          </a:p>
        </p:txBody>
      </p:sp>
      <p:pic>
        <p:nvPicPr>
          <p:cNvPr id="4" name="Picture 5" descr="C:\Users\user\Desktop\폴더\기획국비\그래픽레퍼런스\이미지\M1468583817362561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7" y="823261"/>
            <a:ext cx="1937317" cy="257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user\Desktop\폴더\기획국비\그래픽레퍼런스\이미지\images(3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43" y="788732"/>
            <a:ext cx="1600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폴더\기획국비\그래픽레퍼런스\이미지\images(4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627" y="788732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esktop\폴더\기획국비\그래픽레퍼런스\이미지\HD-Frontend_2017-05-14_17-58-31-68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35" y="788732"/>
            <a:ext cx="1692188" cy="273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70425" y="3717032"/>
            <a:ext cx="36744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색상을 활용하여 속성을 추측 할 수 있게끔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611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스크린샷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5" name="Picture 3" descr="C:\Users\user\Desktop\폴더\기획국비\그래픽레퍼런스\이미지\38d5ce01aa0c20682a1d357f26b622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7048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5" descr="스크린샷 이미지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8" name="Picture 6" descr="C:\Users\user\Desktop\폴더\기획국비\그래픽레퍼런스\이미지\뱅드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60337"/>
            <a:ext cx="39338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45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644" y="476672"/>
            <a:ext cx="28270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지역배경 일러스트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캐릭터 일러스트</a:t>
            </a:r>
            <a:r>
              <a:rPr lang="en-US" altLang="ko-KR" sz="1400" dirty="0" smtClean="0"/>
              <a:t>(SD, </a:t>
            </a:r>
            <a:r>
              <a:rPr lang="ko-KR" altLang="en-US" sz="1400" dirty="0" err="1" smtClean="0"/>
              <a:t>풀일러스트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지역선택 인터페이스용 일러스트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공간 배경 일러스트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0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315</Words>
  <Application>Microsoft Office PowerPoint</Application>
  <PresentationFormat>화면 슬라이드 쇼(4:3)</PresentationFormat>
  <Paragraphs>46</Paragraphs>
  <Slides>7</Slides>
  <Notes>0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32</cp:revision>
  <dcterms:created xsi:type="dcterms:W3CDTF">2006-10-05T04:04:58Z</dcterms:created>
  <dcterms:modified xsi:type="dcterms:W3CDTF">2019-09-30T05:35:22Z</dcterms:modified>
</cp:coreProperties>
</file>