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81" r:id="rId3"/>
    <p:sldId id="273" r:id="rId4"/>
    <p:sldId id="268" r:id="rId5"/>
    <p:sldId id="265" r:id="rId6"/>
    <p:sldId id="269" r:id="rId7"/>
    <p:sldId id="267" r:id="rId8"/>
    <p:sldId id="270" r:id="rId9"/>
    <p:sldId id="271" r:id="rId10"/>
    <p:sldId id="274" r:id="rId11"/>
    <p:sldId id="280" r:id="rId12"/>
    <p:sldId id="275" r:id="rId13"/>
    <p:sldId id="276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99CC"/>
    <a:srgbClr val="9D978B"/>
    <a:srgbClr val="2A2A2B"/>
    <a:srgbClr val="F2F2F2"/>
    <a:srgbClr val="FFFFFF"/>
    <a:srgbClr val="434240"/>
    <a:srgbClr val="65625C"/>
    <a:srgbClr val="9D9DA3"/>
    <a:srgbClr val="252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761F2-505C-464C-B2CE-0AA46B71C7CC}" v="1" dt="2019-12-25T04:54:17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118" autoAdjust="0"/>
  </p:normalViewPr>
  <p:slideViewPr>
    <p:cSldViewPr snapToGrid="0">
      <p:cViewPr varScale="1">
        <p:scale>
          <a:sx n="103" d="100"/>
          <a:sy n="103" d="100"/>
        </p:scale>
        <p:origin x="88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229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성현" userId="94c619d3541f9284" providerId="LiveId" clId="{3B601D03-32AE-4F1B-8409-456B6F313548}"/>
    <pc:docChg chg="custSel modMainMaster">
      <pc:chgData name="박 성현" userId="94c619d3541f9284" providerId="LiveId" clId="{3B601D03-32AE-4F1B-8409-456B6F313548}" dt="2019-12-25T04:32:45.487" v="0" actId="478"/>
      <pc:docMkLst>
        <pc:docMk/>
      </pc:docMkLst>
      <pc:sldMasterChg chg="modSldLayout">
        <pc:chgData name="박 성현" userId="94c619d3541f9284" providerId="LiveId" clId="{3B601D03-32AE-4F1B-8409-456B6F313548}" dt="2019-12-25T04:32:45.487" v="0" actId="478"/>
        <pc:sldMasterMkLst>
          <pc:docMk/>
          <pc:sldMasterMk cId="3212397358" sldId="2147483648"/>
        </pc:sldMasterMkLst>
        <pc:sldLayoutChg chg="delSp">
          <pc:chgData name="박 성현" userId="94c619d3541f9284" providerId="LiveId" clId="{3B601D03-32AE-4F1B-8409-456B6F313548}" dt="2019-12-25T04:32:45.487" v="0" actId="478"/>
          <pc:sldLayoutMkLst>
            <pc:docMk/>
            <pc:sldMasterMk cId="3212397358" sldId="2147483648"/>
            <pc:sldLayoutMk cId="762160418" sldId="2147483650"/>
          </pc:sldLayoutMkLst>
          <pc:grpChg chg="del">
            <ac:chgData name="박 성현" userId="94c619d3541f9284" providerId="LiveId" clId="{3B601D03-32AE-4F1B-8409-456B6F313548}" dt="2019-12-25T04:32:45.487" v="0" actId="478"/>
            <ac:grpSpMkLst>
              <pc:docMk/>
              <pc:sldMasterMk cId="3212397358" sldId="2147483648"/>
              <pc:sldLayoutMk cId="762160418" sldId="2147483650"/>
              <ac:grpSpMk id="24" creationId="{55D70059-43F0-4F2A-8301-441AC667498C}"/>
            </ac:grpSpMkLst>
          </pc:grpChg>
        </pc:sldLayoutChg>
      </pc:sldMasterChg>
    </pc:docChg>
  </pc:docChgLst>
  <pc:docChgLst>
    <pc:chgData name="박 성현" userId="94c619d3541f9284" providerId="LiveId" clId="{A99761F2-505C-464C-B2CE-0AA46B71C7CC}"/>
    <pc:docChg chg="modSld">
      <pc:chgData name="박 성현" userId="94c619d3541f9284" providerId="LiveId" clId="{A99761F2-505C-464C-B2CE-0AA46B71C7CC}" dt="2019-12-25T04:54:17.675" v="2"/>
      <pc:docMkLst>
        <pc:docMk/>
      </pc:docMkLst>
      <pc:sldChg chg="modSp">
        <pc:chgData name="박 성현" userId="94c619d3541f9284" providerId="LiveId" clId="{A99761F2-505C-464C-B2CE-0AA46B71C7CC}" dt="2019-12-25T04:54:17.675" v="2"/>
        <pc:sldMkLst>
          <pc:docMk/>
          <pc:sldMk cId="3332014879" sldId="268"/>
        </pc:sldMkLst>
        <pc:spChg chg="mod">
          <ac:chgData name="박 성현" userId="94c619d3541f9284" providerId="LiveId" clId="{A99761F2-505C-464C-B2CE-0AA46B71C7CC}" dt="2019-12-25T04:54:17.675" v="2"/>
          <ac:spMkLst>
            <pc:docMk/>
            <pc:sldMk cId="3332014879" sldId="268"/>
            <ac:spMk id="3" creationId="{900E9130-2467-4A4A-9E17-744839847E7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소비 재화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</c:v>
                </c:pt>
                <c:pt idx="1">
                  <c:v>4800</c:v>
                </c:pt>
                <c:pt idx="2">
                  <c:v>9600</c:v>
                </c:pt>
                <c:pt idx="3">
                  <c:v>14400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8D-41CF-85A0-C99591F2544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퀘스트 보상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1800</c:v>
                </c:pt>
                <c:pt idx="1">
                  <c:v>1800</c:v>
                </c:pt>
                <c:pt idx="2">
                  <c:v>1800</c:v>
                </c:pt>
                <c:pt idx="3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8D-41CF-85A0-C99591F2544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총 획득재화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Sheet1!$B$1:$E$1</c:f>
              <c:strCach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1800</c:v>
                </c:pt>
                <c:pt idx="1">
                  <c:v>5640</c:v>
                </c:pt>
                <c:pt idx="2">
                  <c:v>9480</c:v>
                </c:pt>
                <c:pt idx="3">
                  <c:v>13320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8D-41CF-85A0-C99591F25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672720"/>
        <c:axId val="896483808"/>
      </c:lineChart>
      <c:catAx>
        <c:axId val="87667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96483808"/>
        <c:crosses val="autoZero"/>
        <c:auto val="1"/>
        <c:lblAlgn val="ctr"/>
        <c:lblOffset val="100"/>
        <c:noMultiLvlLbl val="0"/>
      </c:catAx>
      <c:valAx>
        <c:axId val="8964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667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레벨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25</c:v>
                </c:pt>
                <c:pt idx="3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A6-4EC9-804F-BF7389732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1001035120"/>
        <c:axId val="854742112"/>
      </c:lineChart>
      <c:catAx>
        <c:axId val="1001035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54742112"/>
        <c:crosses val="autoZero"/>
        <c:auto val="1"/>
        <c:lblAlgn val="ctr"/>
        <c:lblOffset val="100"/>
        <c:noMultiLvlLbl val="0"/>
      </c:catAx>
      <c:valAx>
        <c:axId val="8547421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0103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7CF95-E0DD-4663-A62C-77BB2B6F024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D1B42D3-E607-45AE-A527-0233D5A2336B}">
      <dgm:prSet/>
      <dgm:spPr/>
      <dgm:t>
        <a:bodyPr/>
        <a:lstStyle/>
        <a:p>
          <a:r>
            <a:rPr lang="ko-KR"/>
            <a:t>개요</a:t>
          </a:r>
          <a:endParaRPr lang="en-US"/>
        </a:p>
      </dgm:t>
    </dgm:pt>
    <dgm:pt modelId="{DC30ADFE-DACD-473F-8D6F-D902DFF60ABA}" type="parTrans" cxnId="{12A73660-3E7A-4C18-848F-67623F7B960C}">
      <dgm:prSet/>
      <dgm:spPr/>
      <dgm:t>
        <a:bodyPr/>
        <a:lstStyle/>
        <a:p>
          <a:endParaRPr lang="en-US"/>
        </a:p>
      </dgm:t>
    </dgm:pt>
    <dgm:pt modelId="{DF3F6440-0FFF-4BE2-93D3-C7FBF268FB4E}" type="sibTrans" cxnId="{12A73660-3E7A-4C18-848F-67623F7B960C}">
      <dgm:prSet/>
      <dgm:spPr/>
      <dgm:t>
        <a:bodyPr/>
        <a:lstStyle/>
        <a:p>
          <a:endParaRPr lang="en-US"/>
        </a:p>
      </dgm:t>
    </dgm:pt>
    <dgm:pt modelId="{8E2E4DE3-22C8-40B2-88D6-26A83DAB9A5E}">
      <dgm:prSet/>
      <dgm:spPr/>
      <dgm:t>
        <a:bodyPr/>
        <a:lstStyle/>
        <a:p>
          <a:r>
            <a:rPr lang="ko-KR"/>
            <a:t>밸런스 요소</a:t>
          </a:r>
          <a:endParaRPr lang="en-US"/>
        </a:p>
      </dgm:t>
    </dgm:pt>
    <dgm:pt modelId="{2849B8D2-AFDE-4730-A359-03CD12D3E1F2}" type="parTrans" cxnId="{0428F244-7520-4118-B371-B0D010E7FA39}">
      <dgm:prSet/>
      <dgm:spPr/>
      <dgm:t>
        <a:bodyPr/>
        <a:lstStyle/>
        <a:p>
          <a:endParaRPr lang="en-US"/>
        </a:p>
      </dgm:t>
    </dgm:pt>
    <dgm:pt modelId="{62B3F6DA-C692-4913-869A-A2D15577D337}" type="sibTrans" cxnId="{0428F244-7520-4118-B371-B0D010E7FA39}">
      <dgm:prSet/>
      <dgm:spPr/>
      <dgm:t>
        <a:bodyPr/>
        <a:lstStyle/>
        <a:p>
          <a:endParaRPr lang="en-US"/>
        </a:p>
      </dgm:t>
    </dgm:pt>
    <dgm:pt modelId="{F7E384D9-E5D3-444A-955F-A7A0F8F7BBBD}">
      <dgm:prSet/>
      <dgm:spPr/>
      <dgm:t>
        <a:bodyPr/>
        <a:lstStyle/>
        <a:p>
          <a:r>
            <a:rPr lang="ko-KR"/>
            <a:t>시스템 설정</a:t>
          </a:r>
          <a:endParaRPr lang="en-US"/>
        </a:p>
      </dgm:t>
    </dgm:pt>
    <dgm:pt modelId="{B25BC2C1-FC71-455F-8A11-B2AC6242DB5C}" type="parTrans" cxnId="{56C8878A-A623-4A44-9589-2FD118B3D7D3}">
      <dgm:prSet/>
      <dgm:spPr/>
      <dgm:t>
        <a:bodyPr/>
        <a:lstStyle/>
        <a:p>
          <a:endParaRPr lang="en-US"/>
        </a:p>
      </dgm:t>
    </dgm:pt>
    <dgm:pt modelId="{D97F6B55-8FF7-438C-9A8E-E45AFCC5701A}" type="sibTrans" cxnId="{56C8878A-A623-4A44-9589-2FD118B3D7D3}">
      <dgm:prSet/>
      <dgm:spPr/>
      <dgm:t>
        <a:bodyPr/>
        <a:lstStyle/>
        <a:p>
          <a:endParaRPr lang="en-US"/>
        </a:p>
      </dgm:t>
    </dgm:pt>
    <dgm:pt modelId="{08B03846-5A61-436E-BF2D-73AFA92397A9}">
      <dgm:prSet/>
      <dgm:spPr/>
      <dgm:t>
        <a:bodyPr/>
        <a:lstStyle/>
        <a:p>
          <a:r>
            <a:rPr lang="ko-KR"/>
            <a:t>정리</a:t>
          </a:r>
          <a:endParaRPr lang="en-US"/>
        </a:p>
      </dgm:t>
    </dgm:pt>
    <dgm:pt modelId="{E065FD5E-56AA-4ADD-8A7B-2CC387D548E6}" type="parTrans" cxnId="{D0869DE3-3648-453D-83A8-0CAD25D98721}">
      <dgm:prSet/>
      <dgm:spPr/>
      <dgm:t>
        <a:bodyPr/>
        <a:lstStyle/>
        <a:p>
          <a:endParaRPr lang="en-US"/>
        </a:p>
      </dgm:t>
    </dgm:pt>
    <dgm:pt modelId="{F61284F0-917C-492E-BB86-5C4D2C132B70}" type="sibTrans" cxnId="{D0869DE3-3648-453D-83A8-0CAD25D98721}">
      <dgm:prSet/>
      <dgm:spPr/>
      <dgm:t>
        <a:bodyPr/>
        <a:lstStyle/>
        <a:p>
          <a:endParaRPr lang="en-US"/>
        </a:p>
      </dgm:t>
    </dgm:pt>
    <dgm:pt modelId="{27001AA8-B572-47CC-9BA3-43C9A2F39DF9}" type="pres">
      <dgm:prSet presAssocID="{19C7CF95-E0DD-4663-A62C-77BB2B6F024C}" presName="root" presStyleCnt="0">
        <dgm:presLayoutVars>
          <dgm:dir/>
          <dgm:resizeHandles val="exact"/>
        </dgm:presLayoutVars>
      </dgm:prSet>
      <dgm:spPr/>
    </dgm:pt>
    <dgm:pt modelId="{687ABE57-1E5D-418E-BFA2-39C1DD7A9129}" type="pres">
      <dgm:prSet presAssocID="{1D1B42D3-E607-45AE-A527-0233D5A2336B}" presName="compNode" presStyleCnt="0"/>
      <dgm:spPr/>
    </dgm:pt>
    <dgm:pt modelId="{0663F19C-788B-407B-B6B6-5C57C86CF2F5}" type="pres">
      <dgm:prSet presAssocID="{1D1B42D3-E607-45AE-A527-0233D5A2336B}" presName="bgRect" presStyleLbl="bgShp" presStyleIdx="0" presStyleCnt="4"/>
      <dgm:spPr/>
    </dgm:pt>
    <dgm:pt modelId="{7E36DAC7-F16B-4A55-82F3-1E5F12A47392}" type="pres">
      <dgm:prSet presAssocID="{1D1B42D3-E607-45AE-A527-0233D5A233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FFCE18F-602E-4F86-9FAA-C85F91E7E7B1}" type="pres">
      <dgm:prSet presAssocID="{1D1B42D3-E607-45AE-A527-0233D5A2336B}" presName="spaceRect" presStyleCnt="0"/>
      <dgm:spPr/>
    </dgm:pt>
    <dgm:pt modelId="{F5802BCE-977D-407A-A838-52B82D9118D2}" type="pres">
      <dgm:prSet presAssocID="{1D1B42D3-E607-45AE-A527-0233D5A2336B}" presName="parTx" presStyleLbl="revTx" presStyleIdx="0" presStyleCnt="4">
        <dgm:presLayoutVars>
          <dgm:chMax val="0"/>
          <dgm:chPref val="0"/>
        </dgm:presLayoutVars>
      </dgm:prSet>
      <dgm:spPr/>
    </dgm:pt>
    <dgm:pt modelId="{2A18DF3B-4219-461A-89BE-F1013C76823D}" type="pres">
      <dgm:prSet presAssocID="{DF3F6440-0FFF-4BE2-93D3-C7FBF268FB4E}" presName="sibTrans" presStyleCnt="0"/>
      <dgm:spPr/>
    </dgm:pt>
    <dgm:pt modelId="{864FBA96-E54B-47F5-A61E-BEE3BD715F84}" type="pres">
      <dgm:prSet presAssocID="{8E2E4DE3-22C8-40B2-88D6-26A83DAB9A5E}" presName="compNode" presStyleCnt="0"/>
      <dgm:spPr/>
    </dgm:pt>
    <dgm:pt modelId="{67AB6E13-B48E-482C-9EDD-AD94F468D543}" type="pres">
      <dgm:prSet presAssocID="{8E2E4DE3-22C8-40B2-88D6-26A83DAB9A5E}" presName="bgRect" presStyleLbl="bgShp" presStyleIdx="1" presStyleCnt="4"/>
      <dgm:spPr/>
    </dgm:pt>
    <dgm:pt modelId="{7822A67F-6DC4-4500-B77D-C12C0B14E127}" type="pres">
      <dgm:prSet presAssocID="{8E2E4DE3-22C8-40B2-88D6-26A83DAB9A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ADF69AE-9A72-474E-8DF3-C7EF2A7D8628}" type="pres">
      <dgm:prSet presAssocID="{8E2E4DE3-22C8-40B2-88D6-26A83DAB9A5E}" presName="spaceRect" presStyleCnt="0"/>
      <dgm:spPr/>
    </dgm:pt>
    <dgm:pt modelId="{3ADDCDBB-9657-4088-AF9B-669E71496C3D}" type="pres">
      <dgm:prSet presAssocID="{8E2E4DE3-22C8-40B2-88D6-26A83DAB9A5E}" presName="parTx" presStyleLbl="revTx" presStyleIdx="1" presStyleCnt="4">
        <dgm:presLayoutVars>
          <dgm:chMax val="0"/>
          <dgm:chPref val="0"/>
        </dgm:presLayoutVars>
      </dgm:prSet>
      <dgm:spPr/>
    </dgm:pt>
    <dgm:pt modelId="{01894278-BAE6-480B-887D-B2AB61742FE8}" type="pres">
      <dgm:prSet presAssocID="{62B3F6DA-C692-4913-869A-A2D15577D337}" presName="sibTrans" presStyleCnt="0"/>
      <dgm:spPr/>
    </dgm:pt>
    <dgm:pt modelId="{09D87C71-7B77-45F0-9F46-78F13A742E82}" type="pres">
      <dgm:prSet presAssocID="{F7E384D9-E5D3-444A-955F-A7A0F8F7BBBD}" presName="compNode" presStyleCnt="0"/>
      <dgm:spPr/>
    </dgm:pt>
    <dgm:pt modelId="{6FA6AD14-8CD7-49B3-919F-DEEFD5D2D7C8}" type="pres">
      <dgm:prSet presAssocID="{F7E384D9-E5D3-444A-955F-A7A0F8F7BBBD}" presName="bgRect" presStyleLbl="bgShp" presStyleIdx="2" presStyleCnt="4"/>
      <dgm:spPr/>
    </dgm:pt>
    <dgm:pt modelId="{251EE6C2-B5F3-4D67-A18E-05529E6AA50A}" type="pres">
      <dgm:prSet presAssocID="{F7E384D9-E5D3-444A-955F-A7A0F8F7BB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F4496DF3-FC1C-4B45-A360-7876103DCAD0}" type="pres">
      <dgm:prSet presAssocID="{F7E384D9-E5D3-444A-955F-A7A0F8F7BBBD}" presName="spaceRect" presStyleCnt="0"/>
      <dgm:spPr/>
    </dgm:pt>
    <dgm:pt modelId="{18F375E7-1186-4CD2-8BCE-08F6F0F8DD94}" type="pres">
      <dgm:prSet presAssocID="{F7E384D9-E5D3-444A-955F-A7A0F8F7BBBD}" presName="parTx" presStyleLbl="revTx" presStyleIdx="2" presStyleCnt="4">
        <dgm:presLayoutVars>
          <dgm:chMax val="0"/>
          <dgm:chPref val="0"/>
        </dgm:presLayoutVars>
      </dgm:prSet>
      <dgm:spPr/>
    </dgm:pt>
    <dgm:pt modelId="{EAC9A1C5-6A05-4D52-BF47-07A89BACF3B8}" type="pres">
      <dgm:prSet presAssocID="{D97F6B55-8FF7-438C-9A8E-E45AFCC5701A}" presName="sibTrans" presStyleCnt="0"/>
      <dgm:spPr/>
    </dgm:pt>
    <dgm:pt modelId="{DBF5168B-7C60-4554-B2A4-F9076F61F6DF}" type="pres">
      <dgm:prSet presAssocID="{08B03846-5A61-436E-BF2D-73AFA92397A9}" presName="compNode" presStyleCnt="0"/>
      <dgm:spPr/>
    </dgm:pt>
    <dgm:pt modelId="{F0593771-9E39-4566-A13A-2F1C76F037A6}" type="pres">
      <dgm:prSet presAssocID="{08B03846-5A61-436E-BF2D-73AFA92397A9}" presName="bgRect" presStyleLbl="bgShp" presStyleIdx="3" presStyleCnt="4"/>
      <dgm:spPr/>
    </dgm:pt>
    <dgm:pt modelId="{5C7A3150-5768-4765-8E6C-4C7845280B5F}" type="pres">
      <dgm:prSet presAssocID="{08B03846-5A61-436E-BF2D-73AFA92397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52327DE-2657-480E-B3CE-5C42E84B2056}" type="pres">
      <dgm:prSet presAssocID="{08B03846-5A61-436E-BF2D-73AFA92397A9}" presName="spaceRect" presStyleCnt="0"/>
      <dgm:spPr/>
    </dgm:pt>
    <dgm:pt modelId="{486E6252-3F43-446A-99FE-BCDB821A2F3D}" type="pres">
      <dgm:prSet presAssocID="{08B03846-5A61-436E-BF2D-73AFA92397A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2A73660-3E7A-4C18-848F-67623F7B960C}" srcId="{19C7CF95-E0DD-4663-A62C-77BB2B6F024C}" destId="{1D1B42D3-E607-45AE-A527-0233D5A2336B}" srcOrd="0" destOrd="0" parTransId="{DC30ADFE-DACD-473F-8D6F-D902DFF60ABA}" sibTransId="{DF3F6440-0FFF-4BE2-93D3-C7FBF268FB4E}"/>
    <dgm:cxn modelId="{0428F244-7520-4118-B371-B0D010E7FA39}" srcId="{19C7CF95-E0DD-4663-A62C-77BB2B6F024C}" destId="{8E2E4DE3-22C8-40B2-88D6-26A83DAB9A5E}" srcOrd="1" destOrd="0" parTransId="{2849B8D2-AFDE-4730-A359-03CD12D3E1F2}" sibTransId="{62B3F6DA-C692-4913-869A-A2D15577D337}"/>
    <dgm:cxn modelId="{8A252856-179D-4831-938A-DA4236B8E6C2}" type="presOf" srcId="{8E2E4DE3-22C8-40B2-88D6-26A83DAB9A5E}" destId="{3ADDCDBB-9657-4088-AF9B-669E71496C3D}" srcOrd="0" destOrd="0" presId="urn:microsoft.com/office/officeart/2018/2/layout/IconVerticalSolidList"/>
    <dgm:cxn modelId="{6422A17E-E433-4D0C-908E-444BFFB012FC}" type="presOf" srcId="{1D1B42D3-E607-45AE-A527-0233D5A2336B}" destId="{F5802BCE-977D-407A-A838-52B82D9118D2}" srcOrd="0" destOrd="0" presId="urn:microsoft.com/office/officeart/2018/2/layout/IconVerticalSolidList"/>
    <dgm:cxn modelId="{56C8878A-A623-4A44-9589-2FD118B3D7D3}" srcId="{19C7CF95-E0DD-4663-A62C-77BB2B6F024C}" destId="{F7E384D9-E5D3-444A-955F-A7A0F8F7BBBD}" srcOrd="2" destOrd="0" parTransId="{B25BC2C1-FC71-455F-8A11-B2AC6242DB5C}" sibTransId="{D97F6B55-8FF7-438C-9A8E-E45AFCC5701A}"/>
    <dgm:cxn modelId="{2E38108E-7993-491B-BF27-63D079A36946}" type="presOf" srcId="{08B03846-5A61-436E-BF2D-73AFA92397A9}" destId="{486E6252-3F43-446A-99FE-BCDB821A2F3D}" srcOrd="0" destOrd="0" presId="urn:microsoft.com/office/officeart/2018/2/layout/IconVerticalSolidList"/>
    <dgm:cxn modelId="{181E63D3-E39E-428C-941B-1B0D5032C66A}" type="presOf" srcId="{19C7CF95-E0DD-4663-A62C-77BB2B6F024C}" destId="{27001AA8-B572-47CC-9BA3-43C9A2F39DF9}" srcOrd="0" destOrd="0" presId="urn:microsoft.com/office/officeart/2018/2/layout/IconVerticalSolidList"/>
    <dgm:cxn modelId="{D0869DE3-3648-453D-83A8-0CAD25D98721}" srcId="{19C7CF95-E0DD-4663-A62C-77BB2B6F024C}" destId="{08B03846-5A61-436E-BF2D-73AFA92397A9}" srcOrd="3" destOrd="0" parTransId="{E065FD5E-56AA-4ADD-8A7B-2CC387D548E6}" sibTransId="{F61284F0-917C-492E-BB86-5C4D2C132B70}"/>
    <dgm:cxn modelId="{35E438FA-AB16-4D54-99FD-5FEFC28CA800}" type="presOf" srcId="{F7E384D9-E5D3-444A-955F-A7A0F8F7BBBD}" destId="{18F375E7-1186-4CD2-8BCE-08F6F0F8DD94}" srcOrd="0" destOrd="0" presId="urn:microsoft.com/office/officeart/2018/2/layout/IconVerticalSolidList"/>
    <dgm:cxn modelId="{2A3BCD2E-E959-4A05-926E-84D4205E42B0}" type="presParOf" srcId="{27001AA8-B572-47CC-9BA3-43C9A2F39DF9}" destId="{687ABE57-1E5D-418E-BFA2-39C1DD7A9129}" srcOrd="0" destOrd="0" presId="urn:microsoft.com/office/officeart/2018/2/layout/IconVerticalSolidList"/>
    <dgm:cxn modelId="{253D95B3-621C-4DC8-B2FC-12041F25A092}" type="presParOf" srcId="{687ABE57-1E5D-418E-BFA2-39C1DD7A9129}" destId="{0663F19C-788B-407B-B6B6-5C57C86CF2F5}" srcOrd="0" destOrd="0" presId="urn:microsoft.com/office/officeart/2018/2/layout/IconVerticalSolidList"/>
    <dgm:cxn modelId="{2EECE5A4-6E59-4D65-AF61-8835FAACAE91}" type="presParOf" srcId="{687ABE57-1E5D-418E-BFA2-39C1DD7A9129}" destId="{7E36DAC7-F16B-4A55-82F3-1E5F12A47392}" srcOrd="1" destOrd="0" presId="urn:microsoft.com/office/officeart/2018/2/layout/IconVerticalSolidList"/>
    <dgm:cxn modelId="{6380FE4D-37E7-47B0-AAD9-286317AD1E61}" type="presParOf" srcId="{687ABE57-1E5D-418E-BFA2-39C1DD7A9129}" destId="{DFFCE18F-602E-4F86-9FAA-C85F91E7E7B1}" srcOrd="2" destOrd="0" presId="urn:microsoft.com/office/officeart/2018/2/layout/IconVerticalSolidList"/>
    <dgm:cxn modelId="{C6F64E06-88BB-4A72-9294-45A4E3820736}" type="presParOf" srcId="{687ABE57-1E5D-418E-BFA2-39C1DD7A9129}" destId="{F5802BCE-977D-407A-A838-52B82D9118D2}" srcOrd="3" destOrd="0" presId="urn:microsoft.com/office/officeart/2018/2/layout/IconVerticalSolidList"/>
    <dgm:cxn modelId="{E8DAB9D0-3B82-413A-AF11-943CB34FED52}" type="presParOf" srcId="{27001AA8-B572-47CC-9BA3-43C9A2F39DF9}" destId="{2A18DF3B-4219-461A-89BE-F1013C76823D}" srcOrd="1" destOrd="0" presId="urn:microsoft.com/office/officeart/2018/2/layout/IconVerticalSolidList"/>
    <dgm:cxn modelId="{067FA511-F37C-4FBB-BDE9-DE9204DD0A99}" type="presParOf" srcId="{27001AA8-B572-47CC-9BA3-43C9A2F39DF9}" destId="{864FBA96-E54B-47F5-A61E-BEE3BD715F84}" srcOrd="2" destOrd="0" presId="urn:microsoft.com/office/officeart/2018/2/layout/IconVerticalSolidList"/>
    <dgm:cxn modelId="{C6274495-52D5-4E1C-8528-55045E24FD3C}" type="presParOf" srcId="{864FBA96-E54B-47F5-A61E-BEE3BD715F84}" destId="{67AB6E13-B48E-482C-9EDD-AD94F468D543}" srcOrd="0" destOrd="0" presId="urn:microsoft.com/office/officeart/2018/2/layout/IconVerticalSolidList"/>
    <dgm:cxn modelId="{25DD9EFA-2AD5-473B-ABFF-07F15C2B2E8A}" type="presParOf" srcId="{864FBA96-E54B-47F5-A61E-BEE3BD715F84}" destId="{7822A67F-6DC4-4500-B77D-C12C0B14E127}" srcOrd="1" destOrd="0" presId="urn:microsoft.com/office/officeart/2018/2/layout/IconVerticalSolidList"/>
    <dgm:cxn modelId="{6009F737-21CD-4A54-91D2-54AAC2D7A720}" type="presParOf" srcId="{864FBA96-E54B-47F5-A61E-BEE3BD715F84}" destId="{BADF69AE-9A72-474E-8DF3-C7EF2A7D8628}" srcOrd="2" destOrd="0" presId="urn:microsoft.com/office/officeart/2018/2/layout/IconVerticalSolidList"/>
    <dgm:cxn modelId="{664A0710-F26C-4268-B989-1DC5C990A3DB}" type="presParOf" srcId="{864FBA96-E54B-47F5-A61E-BEE3BD715F84}" destId="{3ADDCDBB-9657-4088-AF9B-669E71496C3D}" srcOrd="3" destOrd="0" presId="urn:microsoft.com/office/officeart/2018/2/layout/IconVerticalSolidList"/>
    <dgm:cxn modelId="{9E86BB85-D8C2-4DF2-949B-502F5CAD2545}" type="presParOf" srcId="{27001AA8-B572-47CC-9BA3-43C9A2F39DF9}" destId="{01894278-BAE6-480B-887D-B2AB61742FE8}" srcOrd="3" destOrd="0" presId="urn:microsoft.com/office/officeart/2018/2/layout/IconVerticalSolidList"/>
    <dgm:cxn modelId="{15EF11F8-E9CB-4F71-B473-C96C01C765B5}" type="presParOf" srcId="{27001AA8-B572-47CC-9BA3-43C9A2F39DF9}" destId="{09D87C71-7B77-45F0-9F46-78F13A742E82}" srcOrd="4" destOrd="0" presId="urn:microsoft.com/office/officeart/2018/2/layout/IconVerticalSolidList"/>
    <dgm:cxn modelId="{2C57AD78-53EA-41FA-B688-9481CB4A572A}" type="presParOf" srcId="{09D87C71-7B77-45F0-9F46-78F13A742E82}" destId="{6FA6AD14-8CD7-49B3-919F-DEEFD5D2D7C8}" srcOrd="0" destOrd="0" presId="urn:microsoft.com/office/officeart/2018/2/layout/IconVerticalSolidList"/>
    <dgm:cxn modelId="{0D8FADF9-324D-44A1-B258-1E94C239BE0C}" type="presParOf" srcId="{09D87C71-7B77-45F0-9F46-78F13A742E82}" destId="{251EE6C2-B5F3-4D67-A18E-05529E6AA50A}" srcOrd="1" destOrd="0" presId="urn:microsoft.com/office/officeart/2018/2/layout/IconVerticalSolidList"/>
    <dgm:cxn modelId="{B4988B88-8CC7-4A4D-9C45-6E58B38A744D}" type="presParOf" srcId="{09D87C71-7B77-45F0-9F46-78F13A742E82}" destId="{F4496DF3-FC1C-4B45-A360-7876103DCAD0}" srcOrd="2" destOrd="0" presId="urn:microsoft.com/office/officeart/2018/2/layout/IconVerticalSolidList"/>
    <dgm:cxn modelId="{E31C61CC-522D-40D3-994E-6768A7E6054F}" type="presParOf" srcId="{09D87C71-7B77-45F0-9F46-78F13A742E82}" destId="{18F375E7-1186-4CD2-8BCE-08F6F0F8DD94}" srcOrd="3" destOrd="0" presId="urn:microsoft.com/office/officeart/2018/2/layout/IconVerticalSolidList"/>
    <dgm:cxn modelId="{868A50A7-4234-4348-B85A-571D443647BC}" type="presParOf" srcId="{27001AA8-B572-47CC-9BA3-43C9A2F39DF9}" destId="{EAC9A1C5-6A05-4D52-BF47-07A89BACF3B8}" srcOrd="5" destOrd="0" presId="urn:microsoft.com/office/officeart/2018/2/layout/IconVerticalSolidList"/>
    <dgm:cxn modelId="{5D94DFCD-208F-437A-BED8-9CD58AB0BCE2}" type="presParOf" srcId="{27001AA8-B572-47CC-9BA3-43C9A2F39DF9}" destId="{DBF5168B-7C60-4554-B2A4-F9076F61F6DF}" srcOrd="6" destOrd="0" presId="urn:microsoft.com/office/officeart/2018/2/layout/IconVerticalSolidList"/>
    <dgm:cxn modelId="{30A54008-CE48-472C-8AA1-F56C0044AA63}" type="presParOf" srcId="{DBF5168B-7C60-4554-B2A4-F9076F61F6DF}" destId="{F0593771-9E39-4566-A13A-2F1C76F037A6}" srcOrd="0" destOrd="0" presId="urn:microsoft.com/office/officeart/2018/2/layout/IconVerticalSolidList"/>
    <dgm:cxn modelId="{346498C9-FDF8-48AC-BF21-58FC562236BD}" type="presParOf" srcId="{DBF5168B-7C60-4554-B2A4-F9076F61F6DF}" destId="{5C7A3150-5768-4765-8E6C-4C7845280B5F}" srcOrd="1" destOrd="0" presId="urn:microsoft.com/office/officeart/2018/2/layout/IconVerticalSolidList"/>
    <dgm:cxn modelId="{31A96A53-D066-4A8C-8638-A4081943BF9F}" type="presParOf" srcId="{DBF5168B-7C60-4554-B2A4-F9076F61F6DF}" destId="{D52327DE-2657-480E-B3CE-5C42E84B2056}" srcOrd="2" destOrd="0" presId="urn:microsoft.com/office/officeart/2018/2/layout/IconVerticalSolidList"/>
    <dgm:cxn modelId="{90C83F01-BE46-4FBC-9916-EA46DBFD773F}" type="presParOf" srcId="{DBF5168B-7C60-4554-B2A4-F9076F61F6DF}" destId="{486E6252-3F43-446A-99FE-BCDB821A2F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3F19C-788B-407B-B6B6-5C57C86CF2F5}">
      <dsp:nvSpPr>
        <dsp:cNvPr id="0" name=""/>
        <dsp:cNvSpPr/>
      </dsp:nvSpPr>
      <dsp:spPr>
        <a:xfrm>
          <a:off x="0" y="1901"/>
          <a:ext cx="9583738" cy="9637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6DAC7-F16B-4A55-82F3-1E5F12A47392}">
      <dsp:nvSpPr>
        <dsp:cNvPr id="0" name=""/>
        <dsp:cNvSpPr/>
      </dsp:nvSpPr>
      <dsp:spPr>
        <a:xfrm>
          <a:off x="291528" y="218740"/>
          <a:ext cx="530052" cy="5300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02BCE-977D-407A-A838-52B82D9118D2}">
      <dsp:nvSpPr>
        <dsp:cNvPr id="0" name=""/>
        <dsp:cNvSpPr/>
      </dsp:nvSpPr>
      <dsp:spPr>
        <a:xfrm>
          <a:off x="1113109" y="1901"/>
          <a:ext cx="8470628" cy="963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95" tIns="101995" rIns="101995" bIns="1019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개요</a:t>
          </a:r>
          <a:endParaRPr lang="en-US" sz="2200" kern="1200"/>
        </a:p>
      </dsp:txBody>
      <dsp:txXfrm>
        <a:off x="1113109" y="1901"/>
        <a:ext cx="8470628" cy="963730"/>
      </dsp:txXfrm>
    </dsp:sp>
    <dsp:sp modelId="{67AB6E13-B48E-482C-9EDD-AD94F468D543}">
      <dsp:nvSpPr>
        <dsp:cNvPr id="0" name=""/>
        <dsp:cNvSpPr/>
      </dsp:nvSpPr>
      <dsp:spPr>
        <a:xfrm>
          <a:off x="0" y="1206565"/>
          <a:ext cx="9583738" cy="9637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2A67F-6DC4-4500-B77D-C12C0B14E127}">
      <dsp:nvSpPr>
        <dsp:cNvPr id="0" name=""/>
        <dsp:cNvSpPr/>
      </dsp:nvSpPr>
      <dsp:spPr>
        <a:xfrm>
          <a:off x="291528" y="1423404"/>
          <a:ext cx="530052" cy="5300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DCDBB-9657-4088-AF9B-669E71496C3D}">
      <dsp:nvSpPr>
        <dsp:cNvPr id="0" name=""/>
        <dsp:cNvSpPr/>
      </dsp:nvSpPr>
      <dsp:spPr>
        <a:xfrm>
          <a:off x="1113109" y="1206565"/>
          <a:ext cx="8470628" cy="963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95" tIns="101995" rIns="101995" bIns="1019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밸런스 요소</a:t>
          </a:r>
          <a:endParaRPr lang="en-US" sz="2200" kern="1200"/>
        </a:p>
      </dsp:txBody>
      <dsp:txXfrm>
        <a:off x="1113109" y="1206565"/>
        <a:ext cx="8470628" cy="963730"/>
      </dsp:txXfrm>
    </dsp:sp>
    <dsp:sp modelId="{6FA6AD14-8CD7-49B3-919F-DEEFD5D2D7C8}">
      <dsp:nvSpPr>
        <dsp:cNvPr id="0" name=""/>
        <dsp:cNvSpPr/>
      </dsp:nvSpPr>
      <dsp:spPr>
        <a:xfrm>
          <a:off x="0" y="2411228"/>
          <a:ext cx="9583738" cy="9637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EE6C2-B5F3-4D67-A18E-05529E6AA50A}">
      <dsp:nvSpPr>
        <dsp:cNvPr id="0" name=""/>
        <dsp:cNvSpPr/>
      </dsp:nvSpPr>
      <dsp:spPr>
        <a:xfrm>
          <a:off x="291528" y="2628068"/>
          <a:ext cx="530052" cy="5300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375E7-1186-4CD2-8BCE-08F6F0F8DD94}">
      <dsp:nvSpPr>
        <dsp:cNvPr id="0" name=""/>
        <dsp:cNvSpPr/>
      </dsp:nvSpPr>
      <dsp:spPr>
        <a:xfrm>
          <a:off x="1113109" y="2411228"/>
          <a:ext cx="8470628" cy="963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95" tIns="101995" rIns="101995" bIns="1019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시스템 설정</a:t>
          </a:r>
          <a:endParaRPr lang="en-US" sz="2200" kern="1200"/>
        </a:p>
      </dsp:txBody>
      <dsp:txXfrm>
        <a:off x="1113109" y="2411228"/>
        <a:ext cx="8470628" cy="963730"/>
      </dsp:txXfrm>
    </dsp:sp>
    <dsp:sp modelId="{F0593771-9E39-4566-A13A-2F1C76F037A6}">
      <dsp:nvSpPr>
        <dsp:cNvPr id="0" name=""/>
        <dsp:cNvSpPr/>
      </dsp:nvSpPr>
      <dsp:spPr>
        <a:xfrm>
          <a:off x="0" y="3615892"/>
          <a:ext cx="9583738" cy="9637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A3150-5768-4765-8E6C-4C7845280B5F}">
      <dsp:nvSpPr>
        <dsp:cNvPr id="0" name=""/>
        <dsp:cNvSpPr/>
      </dsp:nvSpPr>
      <dsp:spPr>
        <a:xfrm>
          <a:off x="291528" y="3832732"/>
          <a:ext cx="530052" cy="5300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E6252-3F43-446A-99FE-BCDB821A2F3D}">
      <dsp:nvSpPr>
        <dsp:cNvPr id="0" name=""/>
        <dsp:cNvSpPr/>
      </dsp:nvSpPr>
      <dsp:spPr>
        <a:xfrm>
          <a:off x="1113109" y="3615892"/>
          <a:ext cx="8470628" cy="963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95" tIns="101995" rIns="101995" bIns="1019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정리</a:t>
          </a:r>
          <a:endParaRPr lang="en-US" sz="2200" kern="1200"/>
        </a:p>
      </dsp:txBody>
      <dsp:txXfrm>
        <a:off x="1113109" y="3615892"/>
        <a:ext cx="8470628" cy="96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90CE-B944-438E-8705-3EC8E8A1C87F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0BDAB-7A52-4257-BF96-694936E2C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06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3DD85-47CD-4081-94B6-C3BC4728B99F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782DE-152B-40EE-AD35-F09F61FDF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51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가계부</a:t>
            </a:r>
            <a:endParaRPr lang="en-US" altLang="ko-KR" dirty="0"/>
          </a:p>
          <a:p>
            <a:r>
              <a:rPr lang="ko-KR" altLang="en-US" dirty="0"/>
              <a:t>지출과 수입에 관한 내용 정리</a:t>
            </a:r>
            <a:endParaRPr lang="en-US" altLang="ko-KR" dirty="0"/>
          </a:p>
          <a:p>
            <a:r>
              <a:rPr lang="ko-KR" altLang="en-US" dirty="0"/>
              <a:t>유저와 </a:t>
            </a:r>
            <a:r>
              <a:rPr lang="ko-KR" altLang="en-US" dirty="0" err="1"/>
              <a:t>개발자간의</a:t>
            </a:r>
            <a:r>
              <a:rPr lang="ko-KR" altLang="en-US" dirty="0"/>
              <a:t> 지출과 수입은 다르다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782DE-152B-40EE-AD35-F09F61FDF4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4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유저의 재화 획득 소비를 어떻게 구성한다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782DE-152B-40EE-AD35-F09F61FDF4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7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3879343" y="1048899"/>
            <a:ext cx="4596322" cy="4596323"/>
          </a:xfrm>
          <a:prstGeom prst="ellipse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09041" y="2565329"/>
            <a:ext cx="3336925" cy="7889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400" b="1" kern="1200" dirty="0">
                <a:solidFill>
                  <a:srgbClr val="F2F2F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HYEDU.ME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09041" y="3354317"/>
            <a:ext cx="3336925" cy="3254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1800" kern="1200" dirty="0">
                <a:solidFill>
                  <a:srgbClr val="F2F2F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Insert your 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2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9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0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9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0FAE686A-72D1-4C3E-ABA1-AF4CD1D24E63}"/>
              </a:ext>
            </a:extLst>
          </p:cNvPr>
          <p:cNvSpPr/>
          <p:nvPr userDrawn="1"/>
        </p:nvSpPr>
        <p:spPr>
          <a:xfrm>
            <a:off x="72000" y="72000"/>
            <a:ext cx="756000" cy="756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97463" y="69057"/>
            <a:ext cx="50507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5252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sz="1400" dirty="0">
              <a:solidFill>
                <a:srgbClr val="252527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90000" y="236440"/>
            <a:ext cx="720000" cy="60325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buNone/>
              <a:defRPr lang="ko-KR" altLang="en-US" sz="2400" kern="1200" dirty="0">
                <a:solidFill>
                  <a:srgbClr val="25252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5FE4F1D-B182-46CB-B833-793CA9DA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45" y="0"/>
            <a:ext cx="10515600" cy="720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43424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F4AEF9B-B937-4F13-A833-B49F185A07E8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838200" y="809624"/>
            <a:ext cx="5328000" cy="27000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D05B3C14-C744-45C3-9FEA-699DE4B4BAC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526245" y="809624"/>
            <a:ext cx="5328000" cy="27000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6D49279D-A69F-45FC-94E5-ADC4EE0C490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8200" y="3780598"/>
            <a:ext cx="5328000" cy="27000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FD03F940-9A94-4CDC-92C7-ED78EEE1997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526245" y="3780598"/>
            <a:ext cx="5328000" cy="27000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43424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2160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Insert Your Main title</a:t>
            </a:r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3" hasCustomPrompt="1"/>
          </p:nvPr>
        </p:nvSpPr>
        <p:spPr>
          <a:xfrm>
            <a:off x="2301442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/>
              <a:t>Click for Picture</a:t>
            </a:r>
            <a:endParaRPr lang="ko-KR" altLang="en-US" dirty="0"/>
          </a:p>
        </p:txBody>
      </p:sp>
      <p:sp>
        <p:nvSpPr>
          <p:cNvPr id="13" name="그림 개체 틀 7"/>
          <p:cNvSpPr>
            <a:spLocks noGrp="1"/>
          </p:cNvSpPr>
          <p:nvPr>
            <p:ph type="pic" sz="quarter" idx="14" hasCustomPrompt="1"/>
          </p:nvPr>
        </p:nvSpPr>
        <p:spPr>
          <a:xfrm>
            <a:off x="5476821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/>
              <a:t>Click for Picture</a:t>
            </a:r>
            <a:endParaRPr lang="ko-KR" altLang="en-US" dirty="0"/>
          </a:p>
        </p:txBody>
      </p:sp>
      <p:sp>
        <p:nvSpPr>
          <p:cNvPr id="15" name="그림 개체 틀 7"/>
          <p:cNvSpPr>
            <a:spLocks noGrp="1"/>
          </p:cNvSpPr>
          <p:nvPr>
            <p:ph type="pic" sz="quarter" idx="15" hasCustomPrompt="1"/>
          </p:nvPr>
        </p:nvSpPr>
        <p:spPr>
          <a:xfrm>
            <a:off x="8652200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/>
              <a:t>Click for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47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Insert Your Main title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541AB-D01D-4C2E-BF3E-7032BA34D6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5675" y="1931988"/>
            <a:ext cx="9583738" cy="45815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9D978B"/>
                </a:solidFill>
              </a:defRPr>
            </a:lvl1pPr>
            <a:lvl2pPr>
              <a:defRPr sz="1600">
                <a:solidFill>
                  <a:srgbClr val="9D978B"/>
                </a:solidFill>
              </a:defRPr>
            </a:lvl2pPr>
            <a:lvl3pPr>
              <a:defRPr sz="1400">
                <a:solidFill>
                  <a:srgbClr val="9D978B"/>
                </a:solidFill>
              </a:defRPr>
            </a:lvl3pPr>
            <a:lvl4pPr>
              <a:defRPr sz="1200">
                <a:solidFill>
                  <a:srgbClr val="9D978B"/>
                </a:solidFill>
              </a:defRPr>
            </a:lvl4pPr>
            <a:lvl5pPr>
              <a:defRPr sz="1200">
                <a:solidFill>
                  <a:srgbClr val="9D978B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043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3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3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9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밸런스의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509041" y="3340669"/>
            <a:ext cx="3336925" cy="325438"/>
          </a:xfrm>
        </p:spPr>
        <p:txBody>
          <a:bodyPr/>
          <a:lstStyle/>
          <a:p>
            <a:r>
              <a:rPr lang="ko-KR" altLang="en-US" dirty="0"/>
              <a:t>박성현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69B8A-0B14-4F99-9535-19D34D8D3B8D}"/>
              </a:ext>
            </a:extLst>
          </p:cNvPr>
          <p:cNvSpPr txBox="1"/>
          <p:nvPr/>
        </p:nvSpPr>
        <p:spPr>
          <a:xfrm>
            <a:off x="11366500" y="641350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A2A2B"/>
                </a:solidFill>
              </a:rPr>
              <a:t>16</a:t>
            </a:r>
            <a:r>
              <a:rPr lang="ko-KR" altLang="en-US" sz="1000" dirty="0">
                <a:solidFill>
                  <a:srgbClr val="2A2A2B"/>
                </a:solidFill>
              </a:rPr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171549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2599E2-6451-4E57-BFC6-3A7BF2A06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477C67A-C85B-4F92-A7CF-8FAAEE73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설정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4F193-7B66-4452-A4CE-431D8239C3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1B31FF8-C714-4A25-80A7-110B35BA71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인공지능</a:t>
            </a:r>
            <a:endParaRPr lang="en-US" altLang="ko-KR" dirty="0"/>
          </a:p>
          <a:p>
            <a:r>
              <a:rPr lang="ko-KR" altLang="en-US" dirty="0"/>
              <a:t>트리거와 액션 </a:t>
            </a:r>
            <a:r>
              <a:rPr lang="en-US" altLang="ko-KR" dirty="0"/>
              <a:t>: </a:t>
            </a:r>
            <a:r>
              <a:rPr lang="ko-KR" altLang="en-US" dirty="0"/>
              <a:t>자극과 작용으로 특정 상황</a:t>
            </a:r>
            <a:r>
              <a:rPr lang="en-US" altLang="ko-KR" dirty="0"/>
              <a:t>, </a:t>
            </a:r>
            <a:r>
              <a:rPr lang="ko-KR" altLang="en-US" dirty="0"/>
              <a:t>행동에 따라 일어나는 현상이다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인공지능을 만들기 위해서는 다양한 트리거와 액션이 필요한다</a:t>
            </a:r>
            <a:r>
              <a:rPr lang="en-US" altLang="ko-KR" dirty="0"/>
              <a:t>. </a:t>
            </a:r>
            <a:r>
              <a:rPr lang="ko-KR" altLang="en-US" dirty="0"/>
              <a:t>이를 인공지능 명세 일람이라고 하고 이러한 명세는 추후 차트와 로직으로 구현된다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ABCF44-3EF1-4AC1-AEB5-2BC73A74E3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616423C-9BEE-4BE5-B603-AD0DC83FD953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복합 인공지능</a:t>
            </a:r>
            <a:endParaRPr lang="en-US" altLang="ko-KR" dirty="0"/>
          </a:p>
          <a:p>
            <a:r>
              <a:rPr lang="ko-KR" altLang="en-US" dirty="0"/>
              <a:t>액션과 트리거만 존재하면 몬스터의 행동은 단순해지고 유저의 재미가 반감된다</a:t>
            </a:r>
            <a:r>
              <a:rPr lang="en-US" altLang="ko-KR" dirty="0"/>
              <a:t>. </a:t>
            </a:r>
            <a:r>
              <a:rPr lang="ko-KR" altLang="en-US" dirty="0"/>
              <a:t>이에 따라 몬스터에게 요청과 </a:t>
            </a:r>
            <a:r>
              <a:rPr lang="ko-KR" altLang="en-US" dirty="0" err="1"/>
              <a:t>요청큐를</a:t>
            </a:r>
            <a:r>
              <a:rPr lang="ko-KR" altLang="en-US" dirty="0"/>
              <a:t> 설정한다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요청 큐에는 두가지가 존재하는데 </a:t>
            </a:r>
            <a:r>
              <a:rPr lang="en-US" altLang="ko-KR" dirty="0"/>
              <a:t>FIFO </a:t>
            </a:r>
            <a:r>
              <a:rPr lang="ko-KR" altLang="en-US" dirty="0"/>
              <a:t>큐 </a:t>
            </a:r>
            <a:r>
              <a:rPr lang="en-US" altLang="ko-KR" dirty="0"/>
              <a:t>LIFO</a:t>
            </a:r>
            <a:r>
              <a:rPr lang="ko-KR" altLang="en-US" dirty="0"/>
              <a:t>큐로 나눈다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FIFO</a:t>
            </a:r>
            <a:r>
              <a:rPr lang="ko-KR" altLang="en-US" dirty="0"/>
              <a:t>큐 </a:t>
            </a:r>
            <a:r>
              <a:rPr lang="en-US" altLang="ko-KR" dirty="0"/>
              <a:t>: </a:t>
            </a:r>
            <a:r>
              <a:rPr lang="ko-KR" altLang="en-US" dirty="0"/>
              <a:t>먼저 요청한 순서대로 진행하는 방식</a:t>
            </a:r>
            <a:endParaRPr lang="en-US" altLang="ko-KR" dirty="0"/>
          </a:p>
          <a:p>
            <a:r>
              <a:rPr lang="en-US" altLang="ko-KR" dirty="0"/>
              <a:t>LIFO</a:t>
            </a:r>
            <a:r>
              <a:rPr lang="ko-KR" altLang="en-US" dirty="0"/>
              <a:t>큐 </a:t>
            </a:r>
            <a:r>
              <a:rPr lang="en-US" altLang="ko-KR" dirty="0"/>
              <a:t>: </a:t>
            </a:r>
            <a:r>
              <a:rPr lang="ko-KR" altLang="en-US" dirty="0"/>
              <a:t>최근에 요청한 순서대로 진행하는 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09D8A4A-BCB5-4F9A-BE3C-2B787FFB3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16B8B94-73B8-4AAF-B0A6-25947400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타임 설계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C2FBB5F2-C2B2-4119-8E1F-79AA9A17FE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39F8BDA-33D3-4B36-B3EB-ED2026E2A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기획의도에 따라 최종 컨텐츠에 도달하는 시간을 예상하여 설정하고 그 시간에서 사용되는 컨텐츠의 비율을 설정한다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레벨구간에 따라 플레이 타임을 예상하여 전체적인 비율을 맞춘다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 타임은 게임의 수명과 연관되어 있어 매우 중요한 요소이다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 타임에 영향을 주는 요소 </a:t>
            </a:r>
            <a:r>
              <a:rPr lang="en-US" altLang="ko-KR" dirty="0"/>
              <a:t>: </a:t>
            </a:r>
            <a:r>
              <a:rPr lang="ko-KR" altLang="en-US" dirty="0"/>
              <a:t>총 플레이타임</a:t>
            </a:r>
            <a:r>
              <a:rPr lang="en-US" altLang="ko-KR" dirty="0"/>
              <a:t>, </a:t>
            </a:r>
            <a:r>
              <a:rPr lang="ko-KR" altLang="en-US" dirty="0"/>
              <a:t>퀘스트 소모시간</a:t>
            </a:r>
            <a:r>
              <a:rPr lang="en-US" altLang="ko-KR" dirty="0"/>
              <a:t>, </a:t>
            </a:r>
            <a:r>
              <a:rPr lang="ko-KR" altLang="en-US" dirty="0"/>
              <a:t>사냥 소모 시간</a:t>
            </a:r>
            <a:r>
              <a:rPr lang="en-US" altLang="ko-KR" dirty="0"/>
              <a:t>, </a:t>
            </a:r>
            <a:r>
              <a:rPr lang="ko-KR" altLang="en-US" dirty="0"/>
              <a:t>동시접속자수</a:t>
            </a:r>
            <a:r>
              <a:rPr lang="en-US" altLang="ko-KR" dirty="0"/>
              <a:t>, </a:t>
            </a:r>
            <a:r>
              <a:rPr lang="ko-KR" altLang="en-US" dirty="0"/>
              <a:t>시야거리</a:t>
            </a:r>
            <a:r>
              <a:rPr lang="en-US" altLang="ko-KR" dirty="0"/>
              <a:t>, </a:t>
            </a:r>
            <a:r>
              <a:rPr lang="ko-KR" altLang="en-US" dirty="0"/>
              <a:t>영역의 넓이 등이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B17CBE4F-B245-4E68-957E-6BB23E8625D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250A5EC5-C5E5-47A6-8232-7AC68BCFD582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ko-KR" altLang="en-US" dirty="0"/>
              <a:t>콘텐츠 소모방식에 따라서 해당 콘텐츠의 소모속도를 정해야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68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95E7315-7DD3-4D6E-817E-0DAE3ABA0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27C94C-6A6E-4B86-AB8F-21D65C6F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타임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A2185-F742-4848-9FCC-557766CDF5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563C61-6A07-4D29-9BA1-274A505BD6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맵 설계</a:t>
            </a:r>
            <a:endParaRPr lang="en-US" altLang="ko-KR" dirty="0"/>
          </a:p>
          <a:p>
            <a:r>
              <a:rPr lang="ko-KR" altLang="en-US" dirty="0" err="1"/>
              <a:t>맵의</a:t>
            </a:r>
            <a:r>
              <a:rPr lang="ko-KR" altLang="en-US" dirty="0"/>
              <a:t> 크기는 해당 구역의 유저의 수와 필요한 경험치 수 등 다양한 수치를 통해 정해진다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맵은</a:t>
            </a:r>
            <a:r>
              <a:rPr lang="ko-KR" altLang="en-US" dirty="0"/>
              <a:t> 퀘스트와 던전 등을 고려하여 제작한다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맵은</a:t>
            </a:r>
            <a:r>
              <a:rPr lang="ko-KR" altLang="en-US" dirty="0"/>
              <a:t> 크게 </a:t>
            </a:r>
            <a:r>
              <a:rPr lang="en-US" altLang="ko-KR" dirty="0"/>
              <a:t>4</a:t>
            </a:r>
            <a:r>
              <a:rPr lang="ko-KR" altLang="en-US" dirty="0"/>
              <a:t>가지로 분류된다</a:t>
            </a:r>
            <a:r>
              <a:rPr lang="en-US" altLang="ko-KR" dirty="0"/>
              <a:t>. </a:t>
            </a:r>
            <a:r>
              <a:rPr lang="ko-KR" altLang="en-US" dirty="0"/>
              <a:t>플레이 가능한 필드</a:t>
            </a:r>
            <a:r>
              <a:rPr lang="en-US" altLang="ko-KR" dirty="0"/>
              <a:t>, </a:t>
            </a:r>
            <a:r>
              <a:rPr lang="ko-KR" altLang="en-US" dirty="0"/>
              <a:t>마을</a:t>
            </a:r>
            <a:r>
              <a:rPr lang="en-US" altLang="ko-KR" dirty="0"/>
              <a:t>, </a:t>
            </a:r>
            <a:r>
              <a:rPr lang="ko-KR" altLang="en-US" dirty="0"/>
              <a:t>던전</a:t>
            </a:r>
            <a:r>
              <a:rPr lang="en-US" altLang="ko-KR" dirty="0"/>
              <a:t>, </a:t>
            </a:r>
            <a:r>
              <a:rPr lang="ko-KR" altLang="en-US" dirty="0"/>
              <a:t>플레이 불가능한 필드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B085C6-FC4A-4E2D-A0D5-90BB2614056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BE2C756-21E0-40D3-A1F4-AB4C2AE4A206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퀘스트 설계</a:t>
            </a:r>
            <a:endParaRPr lang="en-US" altLang="ko-KR" dirty="0"/>
          </a:p>
          <a:p>
            <a:r>
              <a:rPr lang="ko-KR" altLang="en-US" dirty="0"/>
              <a:t>퀘스트와 보상의 상관관계 </a:t>
            </a:r>
            <a:endParaRPr lang="en-US" altLang="ko-KR" dirty="0"/>
          </a:p>
          <a:p>
            <a:r>
              <a:rPr lang="ko-KR" altLang="en-US" dirty="0"/>
              <a:t>유저에게 퀘스트의 주요 보상을 무엇을 줄 것인가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퀘스트로 경험치를 준다면 퀘스트와 사냥의 경험치 획득 비율을 어떻게 나눌 것인가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832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BD71961-554E-4813-9D4D-9385555BF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047330-EF07-4F2A-9D28-3627F348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 시스템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B7C46B-3DFC-4692-9043-F6704ECA5D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C0641BA-F16C-4F8B-B485-629DB6F75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루팅</a:t>
            </a:r>
            <a:r>
              <a:rPr lang="ko-KR" altLang="en-US" dirty="0"/>
              <a:t> 시스템</a:t>
            </a:r>
            <a:endParaRPr lang="en-US" altLang="ko-KR" dirty="0"/>
          </a:p>
          <a:p>
            <a:r>
              <a:rPr lang="ko-KR" altLang="en-US" dirty="0"/>
              <a:t>몬스터를 사냥하여 아이템</a:t>
            </a:r>
            <a:r>
              <a:rPr lang="en-US" altLang="ko-KR" dirty="0"/>
              <a:t>(</a:t>
            </a:r>
            <a:r>
              <a:rPr lang="ko-KR" altLang="en-US" dirty="0"/>
              <a:t>재화</a:t>
            </a:r>
            <a:r>
              <a:rPr lang="en-US" altLang="ko-KR" dirty="0"/>
              <a:t>, </a:t>
            </a:r>
            <a:r>
              <a:rPr lang="ko-KR" altLang="en-US" dirty="0"/>
              <a:t>재료</a:t>
            </a:r>
            <a:r>
              <a:rPr lang="en-US" altLang="ko-KR" dirty="0"/>
              <a:t>, </a:t>
            </a:r>
            <a:r>
              <a:rPr lang="ko-KR" altLang="en-US" dirty="0"/>
              <a:t>장비 등</a:t>
            </a:r>
            <a:r>
              <a:rPr lang="en-US" altLang="ko-KR" dirty="0"/>
              <a:t>)</a:t>
            </a:r>
            <a:r>
              <a:rPr lang="ko-KR" altLang="en-US" dirty="0"/>
              <a:t>을 획득할 수 있도록 하는 시스템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캐릭터 레벨구간의 차이에 따라 </a:t>
            </a:r>
            <a:r>
              <a:rPr lang="ko-KR" altLang="en-US" dirty="0" err="1"/>
              <a:t>루팅되는</a:t>
            </a:r>
            <a:r>
              <a:rPr lang="ko-KR" altLang="en-US" dirty="0"/>
              <a:t> 아이템의 확률을 </a:t>
            </a:r>
            <a:r>
              <a:rPr lang="ko-KR" altLang="en-US" dirty="0" err="1"/>
              <a:t>변경함으로서</a:t>
            </a:r>
            <a:r>
              <a:rPr lang="ko-KR" altLang="en-US" dirty="0"/>
              <a:t> 유저층의 이동을 유도할 수 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콜렉션</a:t>
            </a:r>
            <a:r>
              <a:rPr lang="ko-KR" altLang="en-US" dirty="0"/>
              <a:t> 시스템</a:t>
            </a:r>
            <a:r>
              <a:rPr lang="en-US" altLang="ko-KR" dirty="0"/>
              <a:t>(</a:t>
            </a:r>
            <a:r>
              <a:rPr lang="ko-KR" altLang="en-US" dirty="0"/>
              <a:t>특정 아이템을 획득하게 되면 보상을 제공</a:t>
            </a:r>
            <a:r>
              <a:rPr lang="en-US" altLang="ko-KR" dirty="0"/>
              <a:t>)</a:t>
            </a:r>
            <a:r>
              <a:rPr lang="ko-KR" altLang="en-US" dirty="0"/>
              <a:t>을 통해 특정 콘텐츠의 소비를 강제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DA4587-AE07-4CF4-9597-78580F67F27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674B6E7-08BD-4D5C-BFD0-771B0CABB7A8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아이템 옵션</a:t>
            </a:r>
            <a:endParaRPr lang="en-US" altLang="ko-KR" dirty="0"/>
          </a:p>
          <a:p>
            <a:r>
              <a:rPr lang="ko-KR" altLang="en-US" dirty="0"/>
              <a:t>아이템 옵션은 캐릭터의 밸런스와 같이 등가의 법칙을 기준으로 설정한다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베이스 아이템과 옵션을 활용하여 배포전략과 제한요소를 설정한다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55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0E3973D-2237-4C52-B26A-6FF41F7C2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EBEF906-1733-4D4F-A043-79D55DE6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ECDEF-37C0-430C-9339-F226FCD1DF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41D2730-2CDC-4A23-9A8E-394EBE029C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315F9-FC7E-466B-9DE3-39E16206BA1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E1673E8-28A2-450F-9F8F-0138F2340851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8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4DD6925-78E5-46B9-ACF9-197EA93CDC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4100"/>
              <a:t>목차</a:t>
            </a:r>
          </a:p>
        </p:txBody>
      </p:sp>
      <p:graphicFrame>
        <p:nvGraphicFramePr>
          <p:cNvPr id="12" name="내용 개체 틀 9">
            <a:extLst>
              <a:ext uri="{FF2B5EF4-FFF2-40B4-BE49-F238E27FC236}">
                <a16:creationId xmlns:a16="http://schemas.microsoft.com/office/drawing/2014/main" id="{7A778A76-4045-4482-AE2F-F7F90A7FF63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81024175"/>
              </p:ext>
            </p:extLst>
          </p:nvPr>
        </p:nvGraphicFramePr>
        <p:xfrm>
          <a:off x="2225675" y="1931988"/>
          <a:ext cx="9583738" cy="458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61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A5301D-CE62-42A9-9BF8-2D5A16B06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B26A54-50D4-4465-9F3C-7666C2AA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AF9D0B-F354-4E78-88A8-38D5EFF4B8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게임 월드</a:t>
            </a:r>
            <a:endParaRPr lang="en-US" altLang="ko-KR" dirty="0"/>
          </a:p>
          <a:p>
            <a:r>
              <a:rPr lang="ko-KR" altLang="en-US" dirty="0"/>
              <a:t>게임은 크게 감각적 월드와 수학적 월드로 구성되어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감각적 월드는 시각</a:t>
            </a:r>
            <a:r>
              <a:rPr lang="en-US" altLang="ko-KR" dirty="0"/>
              <a:t>, </a:t>
            </a:r>
            <a:r>
              <a:rPr lang="ko-KR" altLang="en-US" dirty="0"/>
              <a:t>청각을 통해 느낄 수 있는 부분이고 수학적 월드는 밸런스를 맞추기 위한 수학적 모델이다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수학적 월드를 이루는 것은 크게 세가지로 캐릭터 설계</a:t>
            </a:r>
            <a:r>
              <a:rPr lang="en-US" altLang="ko-KR" dirty="0"/>
              <a:t>, </a:t>
            </a:r>
            <a:r>
              <a:rPr lang="ko-KR" altLang="en-US" dirty="0"/>
              <a:t>게임 시스템 설계</a:t>
            </a:r>
            <a:r>
              <a:rPr lang="en-US" altLang="ko-KR" dirty="0"/>
              <a:t>, </a:t>
            </a:r>
            <a:r>
              <a:rPr lang="ko-KR" altLang="en-US" dirty="0"/>
              <a:t>차트 설계이다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BC3637-86C0-4F74-B67A-1A4E16A5FA5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ko-KR" altLang="ko-KR" dirty="0"/>
              <a:t>게임에서 제일 중요한 것은 재미</a:t>
            </a:r>
            <a:r>
              <a:rPr lang="en-US" altLang="ko-KR" dirty="0"/>
              <a:t>(</a:t>
            </a:r>
            <a:r>
              <a:rPr lang="ko-KR" altLang="ko-KR" dirty="0"/>
              <a:t>경험</a:t>
            </a:r>
            <a:r>
              <a:rPr lang="en-US" altLang="ko-KR" dirty="0"/>
              <a:t>)</a:t>
            </a:r>
            <a:r>
              <a:rPr lang="ko-KR" altLang="ko-KR" dirty="0"/>
              <a:t>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밸런스는 게임에서 재미가 없을 때 변형되어야 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밸런스는 동일한 수치 값이 아니라 상황에 따라 우위에 있는 것이 좋은 밸런스다</a:t>
            </a:r>
            <a:r>
              <a:rPr lang="en-US" altLang="ko-KR" dirty="0"/>
              <a:t>. Ex) </a:t>
            </a:r>
            <a:r>
              <a:rPr lang="ko-KR" altLang="ko-KR" dirty="0"/>
              <a:t>가위바위보</a:t>
            </a:r>
          </a:p>
          <a:p>
            <a:r>
              <a:rPr lang="ko-KR" altLang="ko-KR" dirty="0"/>
              <a:t>밸런스는 손을 댈수록 망가질 수 있다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밸런스를 변형할 때 아예 새로운 시스템을 도입하여 변경하면 유저는 납득한다</a:t>
            </a:r>
            <a:r>
              <a:rPr lang="en-US" altLang="ko-KR" dirty="0"/>
              <a:t>. </a:t>
            </a:r>
            <a:r>
              <a:rPr lang="ko-KR" altLang="ko-KR" dirty="0"/>
              <a:t>수치만 변형시킨 밸런스는 유저의 좋지 않은 경험이 될 수 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8D4AE35A-5366-46A1-A3CC-55168CDDFBEE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/>
            <p:txBody>
              <a:bodyPr/>
              <a:lstStyle/>
              <a:p>
                <a:r>
                  <a:rPr lang="ko-KR" altLang="en-US" b="0" dirty="0">
                    <a:latin typeface="Cambria Math" panose="02040503050406030204" pitchFamily="18" charset="0"/>
                  </a:rPr>
                  <a:t>재미 공식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게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소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게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소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래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학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소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래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학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소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dirty="0"/>
                  <a:t>가치 있는 게임요소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유저가 주로 사용하는 컨텐츠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요소를 말한다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직업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퀘스트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국가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등</a:t>
                </a:r>
                <a:r>
                  <a:rPr lang="en-US" altLang="ko-KR" dirty="0"/>
                  <a:t>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8D4AE35A-5366-46A1-A3CC-55168CDDF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C7FB7456-3AE1-41B2-9D88-15DF406E5963}"/>
              </a:ext>
            </a:extLst>
          </p:cNvPr>
          <p:cNvGrpSpPr/>
          <p:nvPr/>
        </p:nvGrpSpPr>
        <p:grpSpPr>
          <a:xfrm>
            <a:off x="1043709" y="942109"/>
            <a:ext cx="5052291" cy="2382982"/>
            <a:chOff x="1043709" y="942109"/>
            <a:chExt cx="5052291" cy="238298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8FA6352-4ECE-4A10-966B-53F5F08FEF60}"/>
                </a:ext>
              </a:extLst>
            </p:cNvPr>
            <p:cNvSpPr/>
            <p:nvPr/>
          </p:nvSpPr>
          <p:spPr>
            <a:xfrm>
              <a:off x="1043709" y="942109"/>
              <a:ext cx="5052291" cy="2382982"/>
            </a:xfrm>
            <a:prstGeom prst="roundRect">
              <a:avLst>
                <a:gd name="adj" fmla="val 658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43B1870-111B-42F1-B3AF-E2152BC35949}"/>
                </a:ext>
              </a:extLst>
            </p:cNvPr>
            <p:cNvSpPr/>
            <p:nvPr/>
          </p:nvSpPr>
          <p:spPr>
            <a:xfrm>
              <a:off x="1158770" y="1487055"/>
              <a:ext cx="1085666" cy="171796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감각적 월드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D8FF0C7-A9FC-4A97-BF8D-15E1FFB62C69}"/>
                </a:ext>
              </a:extLst>
            </p:cNvPr>
            <p:cNvSpPr/>
            <p:nvPr/>
          </p:nvSpPr>
          <p:spPr>
            <a:xfrm>
              <a:off x="2359496" y="1487055"/>
              <a:ext cx="3625667" cy="1717963"/>
            </a:xfrm>
            <a:prstGeom prst="roundRect">
              <a:avLst>
                <a:gd name="adj" fmla="val 12366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270315B-8412-4660-85EA-17A3E5879715}"/>
                </a:ext>
              </a:extLst>
            </p:cNvPr>
            <p:cNvSpPr/>
            <p:nvPr/>
          </p:nvSpPr>
          <p:spPr>
            <a:xfrm>
              <a:off x="2434535" y="1985817"/>
              <a:ext cx="1116000" cy="1117601"/>
            </a:xfrm>
            <a:prstGeom prst="roundRect">
              <a:avLst>
                <a:gd name="adj" fmla="val 12366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캐릭터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설계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E89061C-B89D-4EA0-9BB1-C706DAAB2FAD}"/>
                </a:ext>
              </a:extLst>
            </p:cNvPr>
            <p:cNvSpPr/>
            <p:nvPr/>
          </p:nvSpPr>
          <p:spPr>
            <a:xfrm>
              <a:off x="3614329" y="1985817"/>
              <a:ext cx="1116000" cy="1117601"/>
            </a:xfrm>
            <a:prstGeom prst="roundRect">
              <a:avLst>
                <a:gd name="adj" fmla="val 12366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시스템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설계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729F92E-EAAA-43E2-963F-531C4C9C860C}"/>
                </a:ext>
              </a:extLst>
            </p:cNvPr>
            <p:cNvSpPr/>
            <p:nvPr/>
          </p:nvSpPr>
          <p:spPr>
            <a:xfrm>
              <a:off x="4794123" y="1985817"/>
              <a:ext cx="1116000" cy="1117601"/>
            </a:xfrm>
            <a:prstGeom prst="roundRect">
              <a:avLst>
                <a:gd name="adj" fmla="val 12366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차트 설계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2DAA78-BEC9-452B-890C-D160A410D56D}"/>
                </a:ext>
              </a:extLst>
            </p:cNvPr>
            <p:cNvSpPr txBox="1"/>
            <p:nvPr/>
          </p:nvSpPr>
          <p:spPr>
            <a:xfrm>
              <a:off x="3015856" y="10253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게임월드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0ABC0A-2756-4763-BEFD-8D17102ABD61}"/>
                </a:ext>
              </a:extLst>
            </p:cNvPr>
            <p:cNvSpPr txBox="1"/>
            <p:nvPr/>
          </p:nvSpPr>
          <p:spPr>
            <a:xfrm>
              <a:off x="3530968" y="1551770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수학적 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40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F8ADFE-D950-480C-B18B-F10DFF6952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0E9130-2467-4A4A-9E17-74483984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등가의 원리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7F46BC-0CA3-4FC3-80FF-8968F124F4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7FE32B7-FA85-464A-9466-87AE2E81091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ko-KR" altLang="ko-KR" dirty="0"/>
                  <a:t>밸런스의 근본원리이다</a:t>
                </a:r>
                <a:r>
                  <a:rPr lang="en-US" altLang="ko-KR" dirty="0"/>
                  <a:t>. </a:t>
                </a:r>
                <a:endParaRPr lang="ko-KR" altLang="ko-KR" dirty="0"/>
              </a:p>
              <a:p>
                <a:r>
                  <a:rPr lang="ko-KR" altLang="ko-KR" dirty="0"/>
                  <a:t>플레이어는 시간당 동일한 플레이 행위에 대해서 동일한 보상을 요구한다</a:t>
                </a:r>
                <a:r>
                  <a:rPr lang="en-US" altLang="ko-KR" dirty="0"/>
                  <a:t>.</a:t>
                </a:r>
                <a:endParaRPr lang="ko-KR" altLang="ko-KR" dirty="0"/>
              </a:p>
              <a:p>
                <a:r>
                  <a:rPr lang="ko-KR" altLang="ko-KR" dirty="0"/>
                  <a:t>같은 레벨</a:t>
                </a:r>
                <a:r>
                  <a:rPr lang="en-US" altLang="ko-KR" dirty="0"/>
                  <a:t>, </a:t>
                </a:r>
                <a:r>
                  <a:rPr lang="ko-KR" altLang="ko-KR" dirty="0"/>
                  <a:t>같은 조건에서의 플레이 행위는 </a:t>
                </a:r>
                <a:r>
                  <a:rPr lang="ko-KR" altLang="ko-KR" sz="1400" b="1" dirty="0">
                    <a:solidFill>
                      <a:srgbClr val="FF0000"/>
                    </a:solidFill>
                  </a:rPr>
                  <a:t>같은 효과</a:t>
                </a:r>
                <a:r>
                  <a:rPr lang="ko-KR" altLang="ko-KR" dirty="0"/>
                  <a:t>를 낳는다</a:t>
                </a:r>
                <a:r>
                  <a:rPr lang="en-US" altLang="ko-KR" dirty="0"/>
                  <a:t>.</a:t>
                </a:r>
                <a:endParaRPr lang="ko-KR" altLang="ko-KR" dirty="0"/>
              </a:p>
              <a:p>
                <a:r>
                  <a:rPr lang="ko-KR" altLang="ko-KR" dirty="0"/>
                  <a:t>모든 콘텐츠는 </a:t>
                </a:r>
                <a:r>
                  <a:rPr lang="ko-KR" altLang="ko-KR" sz="1400" b="1" dirty="0">
                    <a:solidFill>
                      <a:srgbClr val="FF0000"/>
                    </a:solidFill>
                  </a:rPr>
                  <a:t>시간을 기준</a:t>
                </a:r>
                <a:r>
                  <a:rPr lang="ko-KR" altLang="ko-KR" dirty="0"/>
                  <a:t>으로 잡는 것이 효율적이며 밸런스를 맞추는데 효과적이다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ko-KR">
                        <a:latin typeface="Cambria Math" panose="02040503050406030204" pitchFamily="18" charset="0"/>
                      </a:rPr>
                      <m:t>시간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ko-KR" i="1">
                            <a:latin typeface="Cambria Math" panose="02040503050406030204" pitchFamily="18" charset="0"/>
                          </a:rPr>
                          <m:t>체력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ko-KR" i="1">
                            <a:latin typeface="Cambria Math" panose="02040503050406030204" pitchFamily="18" charset="0"/>
                          </a:rPr>
                          <m:t>시간</m:t>
                        </m:r>
                        <m:r>
                          <a:rPr lang="ko-KR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ko-KR" i="1">
                            <a:latin typeface="Cambria Math" panose="02040503050406030204" pitchFamily="18" charset="0"/>
                          </a:rPr>
                          <m:t>공격력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ko-KR" i="1">
                            <a:latin typeface="Cambria Math" panose="02040503050406030204" pitchFamily="18" charset="0"/>
                          </a:rPr>
                          <m:t>체력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ko-KR" i="1">
                            <a:latin typeface="Cambria Math" panose="02040503050406030204" pitchFamily="18" charset="0"/>
                          </a:rPr>
                          <m:t>시간</m:t>
                        </m:r>
                        <m:r>
                          <a:rPr lang="ko-KR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ko-KR" i="1">
                            <a:latin typeface="Cambria Math" panose="02040503050406030204" pitchFamily="18" charset="0"/>
                          </a:rPr>
                          <m:t>공격력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7FE32B7-FA85-464A-9466-87AE2E810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b="-5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86AB6A-4689-4FB4-BB08-CA5170A14C9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D4DF0DC-A6DF-43C1-9504-2E722B8583C1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ko-KR" dirty="0"/>
              <a:t>샘플링 밸런스 </a:t>
            </a:r>
            <a:endParaRPr lang="en-US" altLang="ko-KR" dirty="0"/>
          </a:p>
          <a:p>
            <a:r>
              <a:rPr lang="ko-KR" altLang="ko-KR" dirty="0"/>
              <a:t>모든 요소에서 밸런스 잡기 힘들 경우 일부 구간</a:t>
            </a:r>
            <a:r>
              <a:rPr lang="en-US" altLang="ko-KR" dirty="0"/>
              <a:t>(</a:t>
            </a:r>
            <a:r>
              <a:rPr lang="ko-KR" altLang="ko-KR" dirty="0"/>
              <a:t>영역</a:t>
            </a:r>
            <a:r>
              <a:rPr lang="en-US" altLang="ko-KR" dirty="0"/>
              <a:t>)</a:t>
            </a:r>
            <a:r>
              <a:rPr lang="ko-KR" altLang="ko-KR" dirty="0"/>
              <a:t>을 통해 대략적인 밸런스를 분배한다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각 밸런스에서 평균으로 계산하게 되면 어느 정도 밸런스를 잡는데 유용하다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밸런스를 잡는 방식은 </a:t>
            </a:r>
            <a:r>
              <a:rPr lang="en-US" altLang="ko-KR" dirty="0" err="1"/>
              <a:t>PvP</a:t>
            </a:r>
            <a:r>
              <a:rPr lang="en-US" altLang="ko-KR" dirty="0"/>
              <a:t> </a:t>
            </a:r>
            <a:r>
              <a:rPr lang="ko-KR" altLang="en-US" dirty="0"/>
              <a:t>컨텐츠의 밸런스를 잡을 때 유용하다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01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C92C266-7BE8-4343-954F-05BE2C80E5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8E4F282E-BDE6-408A-B5E9-EDC3D1C2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콘텐츠 소모 방식</a:t>
            </a:r>
            <a:endParaRPr lang="ko-KR" altLang="en-US" dirty="0"/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BA006A35-0003-4C1D-AFCD-1D0E32B849C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1994842"/>
              </p:ext>
            </p:extLst>
          </p:nvPr>
        </p:nvGraphicFramePr>
        <p:xfrm>
          <a:off x="838200" y="809625"/>
          <a:ext cx="532764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912">
                  <a:extLst>
                    <a:ext uri="{9D8B030D-6E8A-4147-A177-3AD203B41FA5}">
                      <a16:colId xmlns:a16="http://schemas.microsoft.com/office/drawing/2014/main" val="1273550888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1594278029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442931556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368619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탐험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길드전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레이드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PVP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헬멧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망토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갑옷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9720"/>
                  </a:ext>
                </a:extLst>
              </a:tr>
            </a:tbl>
          </a:graphicData>
        </a:graphic>
      </p:graphicFrame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69647015-3FE1-46AD-AB97-576CA48B01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400" b="1" dirty="0"/>
              <a:t>병렬적인 소모방식</a:t>
            </a:r>
            <a:endParaRPr lang="ko-KR" altLang="en-US" b="1" dirty="0"/>
          </a:p>
          <a:p>
            <a:r>
              <a:rPr lang="en-US" altLang="ko-KR" dirty="0"/>
              <a:t>1</a:t>
            </a:r>
            <a:r>
              <a:rPr lang="ko-KR" altLang="en-US" dirty="0"/>
              <a:t>개의 콘텐츠에 해당하는 특정한 보상만을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유저가 최고치의 성장을 위해 모든 콘텐츠를 소비해야 한다</a:t>
            </a:r>
            <a:r>
              <a:rPr lang="en-US" altLang="ko-KR" dirty="0"/>
              <a:t>. </a:t>
            </a:r>
            <a:r>
              <a:rPr lang="ko-KR" altLang="en-US" dirty="0"/>
              <a:t>콘텐츠의 소비 속도 증가와 버려지는 콘텐츠가 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제한된 보상으로 유저의 불쾌감을 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보완 </a:t>
            </a:r>
            <a:r>
              <a:rPr lang="en-US" altLang="ko-KR" dirty="0"/>
              <a:t>: </a:t>
            </a:r>
            <a:r>
              <a:rPr lang="ko-KR" altLang="en-US" dirty="0"/>
              <a:t>최상위 아이템을 각 부분마다 제공하되 하위 아이템은 공통으로 배분한다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71CB3077-6FE1-4A88-992A-E748F9BC58BA}"/>
              </a:ext>
            </a:extLst>
          </p:cNvPr>
          <p:cNvGraphicFramePr>
            <a:graphicFrameLocks noGrp="1"/>
          </p:cNvGraphicFramePr>
          <p:nvPr>
            <p:ph sz="half" idx="11"/>
            <p:extLst>
              <p:ext uri="{D42A27DB-BD31-4B8C-83A1-F6EECF244321}">
                <p14:modId xmlns:p14="http://schemas.microsoft.com/office/powerpoint/2010/main" val="1621419861"/>
              </p:ext>
            </p:extLst>
          </p:nvPr>
        </p:nvGraphicFramePr>
        <p:xfrm>
          <a:off x="838200" y="3779838"/>
          <a:ext cx="5364000" cy="20880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8313253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0917743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8559677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8775495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40003603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200149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4179082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탐험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일반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PVP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매직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레이드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길드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49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장갑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장갑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장갑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장갑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48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헬멧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헬멧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헬멧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헬멧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47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망토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망토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망토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망토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68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갑옷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갑옷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갑옷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갑옷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773562"/>
                  </a:ext>
                </a:extLst>
              </a:tr>
            </a:tbl>
          </a:graphicData>
        </a:graphic>
      </p:graphicFrame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F6947109-B1D5-4807-88CA-B3D88A4C0672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ko-KR" sz="1400" b="1" dirty="0" err="1"/>
              <a:t>직렬적인</a:t>
            </a:r>
            <a:r>
              <a:rPr lang="ko-KR" altLang="ko-KR" sz="1400" b="1" dirty="0"/>
              <a:t> 소모방식</a:t>
            </a:r>
            <a:endParaRPr lang="ko-KR" altLang="ko-KR" b="1" dirty="0"/>
          </a:p>
          <a:p>
            <a:r>
              <a:rPr lang="ko-KR" altLang="ko-KR" dirty="0"/>
              <a:t>각 콘텐츠를 다음 단계에서 사용하기 위한 보상으로 제공한다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장점</a:t>
            </a:r>
            <a:r>
              <a:rPr lang="en-US" altLang="ko-KR" dirty="0"/>
              <a:t> : </a:t>
            </a:r>
            <a:r>
              <a:rPr lang="ko-KR" altLang="ko-KR" dirty="0"/>
              <a:t>유저가 최종 콘텐츠를 사용하기 위해 모든 콘텐츠를 사용하게 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단점 </a:t>
            </a:r>
            <a:r>
              <a:rPr lang="en-US" altLang="ko-KR" dirty="0"/>
              <a:t>: </a:t>
            </a:r>
            <a:r>
              <a:rPr lang="ko-KR" altLang="ko-KR" dirty="0"/>
              <a:t>중간단계를 건너 뛰고 컨텐츠를 사용할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en-US" dirty="0"/>
              <a:t>보완</a:t>
            </a:r>
            <a:r>
              <a:rPr lang="ko-KR" altLang="ko-KR" dirty="0"/>
              <a:t> </a:t>
            </a:r>
            <a:r>
              <a:rPr lang="en-US" altLang="ko-KR" dirty="0"/>
              <a:t>: </a:t>
            </a:r>
            <a:r>
              <a:rPr lang="ko-KR" altLang="ko-KR" dirty="0"/>
              <a:t>각 중간단계에 보상을 여러가지로 주어 각 콘텐츠에 필요한 보상을 다르게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6" name="표 23">
            <a:extLst>
              <a:ext uri="{FF2B5EF4-FFF2-40B4-BE49-F238E27FC236}">
                <a16:creationId xmlns:a16="http://schemas.microsoft.com/office/drawing/2014/main" id="{8152432E-8D3B-4E4D-9B00-C5EC79733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043199"/>
              </p:ext>
            </p:extLst>
          </p:nvPr>
        </p:nvGraphicFramePr>
        <p:xfrm>
          <a:off x="838200" y="2031933"/>
          <a:ext cx="53276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912">
                  <a:extLst>
                    <a:ext uri="{9D8B030D-6E8A-4147-A177-3AD203B41FA5}">
                      <a16:colId xmlns:a16="http://schemas.microsoft.com/office/drawing/2014/main" val="1273550888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1594278029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442931556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368619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탐험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길드전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레이드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PVP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장갑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헬멧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망토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갑옷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갑옷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매직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장갑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매직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헬멧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매직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망토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매직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26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망토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매직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갑옷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매직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장갑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매직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헬멧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매직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581609"/>
                  </a:ext>
                </a:extLst>
              </a:tr>
            </a:tbl>
          </a:graphicData>
        </a:graphic>
      </p:graphicFrame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2E338FA5-A673-43FF-B0F9-0E73A07628BD}"/>
              </a:ext>
            </a:extLst>
          </p:cNvPr>
          <p:cNvSpPr/>
          <p:nvPr/>
        </p:nvSpPr>
        <p:spPr>
          <a:xfrm>
            <a:off x="2960849" y="1640930"/>
            <a:ext cx="1082351" cy="35582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D3A7E6ED-4E59-4A7B-A2D2-5FC7E1C6E264}"/>
              </a:ext>
            </a:extLst>
          </p:cNvPr>
          <p:cNvSpPr/>
          <p:nvPr/>
        </p:nvSpPr>
        <p:spPr>
          <a:xfrm>
            <a:off x="1863083" y="4402605"/>
            <a:ext cx="335902" cy="1139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E4091B7-ACA9-41CA-BF90-FB4C779483F0}"/>
              </a:ext>
            </a:extLst>
          </p:cNvPr>
          <p:cNvSpPr/>
          <p:nvPr/>
        </p:nvSpPr>
        <p:spPr>
          <a:xfrm>
            <a:off x="3334071" y="4402605"/>
            <a:ext cx="335902" cy="1139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771A427-52D7-4606-9381-45386BEFC304}"/>
              </a:ext>
            </a:extLst>
          </p:cNvPr>
          <p:cNvSpPr/>
          <p:nvPr/>
        </p:nvSpPr>
        <p:spPr>
          <a:xfrm>
            <a:off x="4842383" y="4402605"/>
            <a:ext cx="335902" cy="1139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521AD3-272A-45F6-96EA-F5B13C3406B6}"/>
              </a:ext>
            </a:extLst>
          </p:cNvPr>
          <p:cNvSpPr txBox="1"/>
          <p:nvPr/>
        </p:nvSpPr>
        <p:spPr>
          <a:xfrm>
            <a:off x="1818989" y="5969190"/>
            <a:ext cx="3414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우측으로 갈 수록 고등급의 아이템을 획득한다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170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2B76257-C114-4E24-8873-425758DD7B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000" y="236440"/>
            <a:ext cx="720000" cy="60325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4C26F9-5109-4012-A028-AA7502ED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경제학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54D655-FC86-4640-8954-A15CB06253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ko-KR" dirty="0"/>
              <a:t>유저는 몬스터나 퀘스트 등 다양한 경로로 재화를 획득하게 되고 이 획득한 재화를 통해 아이템을 얻어 캐릭터를 강화한다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spcBef>
                <a:spcPts val="0"/>
              </a:spcBef>
              <a:defRPr/>
            </a:pPr>
            <a:r>
              <a:rPr lang="ko-KR" altLang="ko-KR" dirty="0"/>
              <a:t>초반에 많은 재화를 획득하게 하고 후반에서 많은 재화를 소비하도록 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spcBef>
                <a:spcPts val="0"/>
              </a:spcBef>
              <a:defRPr/>
            </a:pPr>
            <a:r>
              <a:rPr lang="ko-KR" altLang="ko-KR" dirty="0"/>
              <a:t>총</a:t>
            </a:r>
            <a:r>
              <a:rPr lang="en-US" altLang="ko-KR" dirty="0"/>
              <a:t> </a:t>
            </a:r>
            <a:r>
              <a:rPr lang="ko-KR" altLang="ko-KR" dirty="0" err="1"/>
              <a:t>재화량</a:t>
            </a:r>
            <a:r>
              <a:rPr lang="ko-KR" altLang="en-US" dirty="0" err="1"/>
              <a:t>에</a:t>
            </a:r>
            <a:r>
              <a:rPr lang="ko-KR" altLang="ko-KR" dirty="0" err="1"/>
              <a:t>서</a:t>
            </a:r>
            <a:r>
              <a:rPr lang="ko-KR" altLang="ko-KR" dirty="0"/>
              <a:t> 중요한 부분은 재화를 일정 수준으로 유지해야 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ko-KR" dirty="0"/>
              <a:t>게임 내의 재화가 적당량 이동하여야 게임내 재화가 안정화 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이 재화를 어떻게 소모 시키고 획득 경로를 어떻게 설정함에 따라 밸런스를 잡는다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33" name="내용 개체 틀 32">
            <a:extLst>
              <a:ext uri="{FF2B5EF4-FFF2-40B4-BE49-F238E27FC236}">
                <a16:creationId xmlns:a16="http://schemas.microsoft.com/office/drawing/2014/main" id="{4C4528A1-FEB5-429A-8BA2-38351A706B44}"/>
              </a:ext>
            </a:extLst>
          </p:cNvPr>
          <p:cNvGraphicFramePr>
            <a:graphicFrameLocks noGrp="1"/>
          </p:cNvGraphicFramePr>
          <p:nvPr>
            <p:ph sz="half" idx="11"/>
            <p:extLst>
              <p:ext uri="{D42A27DB-BD31-4B8C-83A1-F6EECF244321}">
                <p14:modId xmlns:p14="http://schemas.microsoft.com/office/powerpoint/2010/main" val="4251724790"/>
              </p:ext>
            </p:extLst>
          </p:nvPr>
        </p:nvGraphicFramePr>
        <p:xfrm>
          <a:off x="838200" y="3779838"/>
          <a:ext cx="5327650" cy="2700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E9B4173-A022-4516-BF2D-777497695D81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ko-KR" altLang="en-US" dirty="0"/>
              <a:t>유저의 재화 수입과 지출의 비율을 레벨별로 구분하여 게임내의 재화를 설정한다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게임의 레벨 구조와 연계되어 설계를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17D68BE-C559-4EDD-AA65-96235A98B14F}"/>
              </a:ext>
            </a:extLst>
          </p:cNvPr>
          <p:cNvGrpSpPr/>
          <p:nvPr/>
        </p:nvGrpSpPr>
        <p:grpSpPr>
          <a:xfrm>
            <a:off x="5171358" y="857954"/>
            <a:ext cx="1037387" cy="507478"/>
            <a:chOff x="5171358" y="857954"/>
            <a:chExt cx="1037387" cy="507478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99F9EF6-4F56-4306-8126-6CC85A0CD963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8" y="981335"/>
              <a:ext cx="468000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DA552F4-2DD2-4C0E-A3AF-C309BFCCC005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8" y="1242592"/>
              <a:ext cx="468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C3D752-FC0F-4706-815E-500E241A5B3E}"/>
                </a:ext>
              </a:extLst>
            </p:cNvPr>
            <p:cNvSpPr txBox="1"/>
            <p:nvPr/>
          </p:nvSpPr>
          <p:spPr>
            <a:xfrm>
              <a:off x="5639358" y="857954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아이템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C247B4-4CEB-430E-8777-DDE2B310AA70}"/>
                </a:ext>
              </a:extLst>
            </p:cNvPr>
            <p:cNvSpPr txBox="1"/>
            <p:nvPr/>
          </p:nvSpPr>
          <p:spPr>
            <a:xfrm>
              <a:off x="5639358" y="111921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재화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0D0E70B-C2B6-4367-A636-5C95BF0EA59E}"/>
              </a:ext>
            </a:extLst>
          </p:cNvPr>
          <p:cNvGrpSpPr/>
          <p:nvPr/>
        </p:nvGrpSpPr>
        <p:grpSpPr>
          <a:xfrm>
            <a:off x="1398551" y="881853"/>
            <a:ext cx="4065179" cy="2721384"/>
            <a:chOff x="1398551" y="881853"/>
            <a:chExt cx="4065179" cy="272138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70340D4-00E5-43EA-9195-04B989CE8251}"/>
                </a:ext>
              </a:extLst>
            </p:cNvPr>
            <p:cNvSpPr/>
            <p:nvPr/>
          </p:nvSpPr>
          <p:spPr>
            <a:xfrm>
              <a:off x="1398551" y="1979711"/>
              <a:ext cx="900000" cy="541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몬스터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36E25-F9B8-48A3-B8FC-15614B425684}"/>
                </a:ext>
              </a:extLst>
            </p:cNvPr>
            <p:cNvSpPr/>
            <p:nvPr/>
          </p:nvSpPr>
          <p:spPr>
            <a:xfrm>
              <a:off x="2981141" y="1979711"/>
              <a:ext cx="900000" cy="541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유저</a:t>
              </a:r>
              <a:endParaRPr lang="ko-KR" altLang="en-US" sz="1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FBC4C79-F4D9-4629-AD10-A055559CF181}"/>
                </a:ext>
              </a:extLst>
            </p:cNvPr>
            <p:cNvSpPr/>
            <p:nvPr/>
          </p:nvSpPr>
          <p:spPr>
            <a:xfrm>
              <a:off x="2981141" y="881853"/>
              <a:ext cx="900000" cy="541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성장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2B2242-1144-479C-9BD8-36B2B7CE51E4}"/>
                </a:ext>
              </a:extLst>
            </p:cNvPr>
            <p:cNvSpPr/>
            <p:nvPr/>
          </p:nvSpPr>
          <p:spPr>
            <a:xfrm>
              <a:off x="2981141" y="3062061"/>
              <a:ext cx="900000" cy="541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NPC</a:t>
              </a:r>
              <a:endParaRPr lang="ko-KR" altLang="en-US" sz="14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C79BCA-8882-4F7D-B5C3-568BD3CAD862}"/>
                </a:ext>
              </a:extLst>
            </p:cNvPr>
            <p:cNvSpPr/>
            <p:nvPr/>
          </p:nvSpPr>
          <p:spPr>
            <a:xfrm>
              <a:off x="4563730" y="1979711"/>
              <a:ext cx="900000" cy="541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전투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25A75D0-603A-43F3-8452-FD0F118A9B35}"/>
                </a:ext>
              </a:extLst>
            </p:cNvPr>
            <p:cNvCxnSpPr>
              <a:cxnSpLocks/>
            </p:cNvCxnSpPr>
            <p:nvPr/>
          </p:nvCxnSpPr>
          <p:spPr>
            <a:xfrm>
              <a:off x="2363866" y="2110340"/>
              <a:ext cx="468000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83C182-0317-414E-B885-9F965CF7B9A6}"/>
                </a:ext>
              </a:extLst>
            </p:cNvPr>
            <p:cNvCxnSpPr>
              <a:cxnSpLocks/>
            </p:cNvCxnSpPr>
            <p:nvPr/>
          </p:nvCxnSpPr>
          <p:spPr>
            <a:xfrm>
              <a:off x="2363866" y="2371597"/>
              <a:ext cx="468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7888658-6E6B-4919-9DA1-D14630748E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96659" y="1717717"/>
              <a:ext cx="468000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6938A55-D1E3-4454-9C2E-5F33C49FE09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26704" y="1717718"/>
              <a:ext cx="468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6A909E9-CFD5-4050-9011-3A3E393169E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096659" y="2792210"/>
              <a:ext cx="468000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D1DF485-77DD-476C-8262-C0292D23CA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26704" y="2792211"/>
              <a:ext cx="468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C83A4EEC-D90A-4472-8510-30950EC2803D}"/>
                </a:ext>
              </a:extLst>
            </p:cNvPr>
            <p:cNvCxnSpPr>
              <a:cxnSpLocks/>
            </p:cNvCxnSpPr>
            <p:nvPr/>
          </p:nvCxnSpPr>
          <p:spPr>
            <a:xfrm>
              <a:off x="3987392" y="2110340"/>
              <a:ext cx="468000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5E9B07D-9C6D-490D-A868-9A1ED01F6DFF}"/>
                </a:ext>
              </a:extLst>
            </p:cNvPr>
            <p:cNvCxnSpPr>
              <a:cxnSpLocks/>
            </p:cNvCxnSpPr>
            <p:nvPr/>
          </p:nvCxnSpPr>
          <p:spPr>
            <a:xfrm>
              <a:off x="3987392" y="2371597"/>
              <a:ext cx="468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635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267DFB5B-5137-4090-A673-C345D3BC0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14599"/>
              </p:ext>
            </p:extLst>
          </p:nvPr>
        </p:nvGraphicFramePr>
        <p:xfrm>
          <a:off x="1324298" y="1187637"/>
          <a:ext cx="4788000" cy="46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6000">
                  <a:extLst>
                    <a:ext uri="{9D8B030D-6E8A-4147-A177-3AD203B41FA5}">
                      <a16:colId xmlns:a16="http://schemas.microsoft.com/office/drawing/2014/main" val="461250137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309834582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베이스 아이템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공격력에 영향을 주는 </a:t>
                      </a:r>
                      <a:r>
                        <a:rPr lang="ko-KR" altLang="en-US" sz="1100" dirty="0" err="1"/>
                        <a:t>스탯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민첩</a:t>
                      </a:r>
                      <a:r>
                        <a:rPr lang="en-US" altLang="ko-KR" sz="1100" dirty="0"/>
                        <a:t>)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 옵션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447008"/>
                  </a:ext>
                </a:extLst>
              </a:tr>
              <a:tr h="2052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공격력 </a:t>
                      </a:r>
                      <a:r>
                        <a:rPr lang="en-US" altLang="ko-KR" sz="1400" dirty="0"/>
                        <a:t>: 100</a:t>
                      </a:r>
                    </a:p>
                    <a:p>
                      <a:r>
                        <a:rPr lang="ko-KR" altLang="en-US" sz="1400" dirty="0"/>
                        <a:t>증가하는 </a:t>
                      </a:r>
                      <a:r>
                        <a:rPr lang="ko-KR" altLang="en-US" sz="1400" dirty="0" err="1"/>
                        <a:t>스탯</a:t>
                      </a:r>
                      <a:r>
                        <a:rPr lang="en-US" altLang="ko-KR" sz="1400" dirty="0"/>
                        <a:t> : </a:t>
                      </a:r>
                      <a:r>
                        <a:rPr lang="ko-KR" altLang="en-US" sz="1400" dirty="0"/>
                        <a:t>민첩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571356"/>
                  </a:ext>
                </a:extLst>
              </a:tr>
              <a:tr h="2052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공격력 </a:t>
                      </a:r>
                      <a:r>
                        <a:rPr lang="en-US" altLang="ko-KR" sz="1400" dirty="0"/>
                        <a:t>: 150</a:t>
                      </a:r>
                    </a:p>
                    <a:p>
                      <a:r>
                        <a:rPr lang="ko-KR" altLang="en-US" sz="1400" dirty="0"/>
                        <a:t>증가하는 </a:t>
                      </a:r>
                      <a:r>
                        <a:rPr lang="ko-KR" altLang="en-US" sz="1400" dirty="0" err="1"/>
                        <a:t>스탯</a:t>
                      </a:r>
                      <a:r>
                        <a:rPr lang="en-US" altLang="ko-KR" sz="1400" dirty="0"/>
                        <a:t> : </a:t>
                      </a:r>
                      <a:r>
                        <a:rPr lang="ko-KR" altLang="en-US" sz="1400" dirty="0"/>
                        <a:t>지능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263792"/>
                  </a:ext>
                </a:extLst>
              </a:tr>
            </a:tbl>
          </a:graphicData>
        </a:graphic>
      </p:graphicFrame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8076F4F-FF1D-4FF3-87DB-1F3684A8B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7DACE88-029B-4083-859D-69F66383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베이스 아이템과 옵션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9A492DBA-E16F-4EAB-8CC9-57D400F1F7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73" y="1715869"/>
            <a:ext cx="1905000" cy="1905000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0E58E12-1BB8-4398-9D4D-1E9AF0C8B0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ko-KR" dirty="0"/>
              <a:t>베이스 아이템과 옵션을 일치 시키지 않을 경우</a:t>
            </a:r>
          </a:p>
          <a:p>
            <a:r>
              <a:rPr lang="ko-KR" altLang="ko-KR" dirty="0"/>
              <a:t>장점 </a:t>
            </a:r>
            <a:r>
              <a:rPr lang="en-US" altLang="ko-KR" dirty="0"/>
              <a:t>: </a:t>
            </a:r>
            <a:r>
              <a:rPr lang="ko-KR" altLang="ko-KR" dirty="0"/>
              <a:t>개발이 쉽다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단점 </a:t>
            </a:r>
            <a:r>
              <a:rPr lang="en-US" altLang="ko-KR" dirty="0"/>
              <a:t>: </a:t>
            </a:r>
            <a:r>
              <a:rPr lang="ko-KR" altLang="ko-KR" dirty="0"/>
              <a:t>유저경험에서 불쾌감을 줄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r>
              <a:rPr lang="ko-KR" altLang="ko-KR" dirty="0"/>
              <a:t>베이스 아이템과 옵션을 일치시키는 경우</a:t>
            </a:r>
          </a:p>
          <a:p>
            <a:r>
              <a:rPr lang="ko-KR" altLang="ko-KR" dirty="0"/>
              <a:t>장점 </a:t>
            </a:r>
            <a:r>
              <a:rPr lang="en-US" altLang="ko-KR" dirty="0"/>
              <a:t>: </a:t>
            </a:r>
            <a:r>
              <a:rPr lang="ko-KR" altLang="ko-KR" dirty="0"/>
              <a:t>유저는 아이템 획득과 동시에 사용이 가능하다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단점 </a:t>
            </a:r>
            <a:r>
              <a:rPr lang="en-US" altLang="ko-KR" dirty="0"/>
              <a:t>: </a:t>
            </a:r>
            <a:r>
              <a:rPr lang="ko-KR" altLang="ko-KR" dirty="0"/>
              <a:t>시스템구성이 복잡하게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FD9A782-76D4-41EA-84FE-FC1A3BF20787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73" y="3776281"/>
            <a:ext cx="1905000" cy="1905000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C0FD61B-E2F5-459E-AFF7-B8779844BE15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ko-KR" altLang="ko-KR" dirty="0"/>
              <a:t>쓰레기의 미학</a:t>
            </a:r>
            <a:r>
              <a:rPr lang="en-US" altLang="ko-KR" dirty="0"/>
              <a:t> : </a:t>
            </a:r>
            <a:r>
              <a:rPr lang="ko-KR" altLang="ko-KR" dirty="0"/>
              <a:t>쓰레기가 쓸모가 없지 않다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장점</a:t>
            </a:r>
            <a:r>
              <a:rPr lang="en-US" altLang="ko-KR" dirty="0"/>
              <a:t> : </a:t>
            </a:r>
            <a:r>
              <a:rPr lang="ko-KR" altLang="ko-KR" dirty="0"/>
              <a:t>시스템은 단순해 지고 향후 패치 될 아이템 구성이 </a:t>
            </a:r>
            <a:r>
              <a:rPr lang="ko-KR" altLang="en-US" dirty="0"/>
              <a:t>쉽</a:t>
            </a:r>
            <a:r>
              <a:rPr lang="ko-KR" altLang="ko-KR" dirty="0"/>
              <a:t>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ko-KR" dirty="0"/>
              <a:t>유저에게 많은 보상을 제공할 수 있게 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ko-KR" dirty="0"/>
              <a:t>새로운 시스템으로 아이템 옵션을 옮기는 시스템을 구성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66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F08DA7-343B-4538-9D9B-3EFF8B8FA5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577FC8-ED74-4676-B5F8-6A3C6B30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F2A40-D300-4142-9481-342A0A669F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C5C387C-4143-46AE-AEAB-A79BEF7EDE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ko-KR" dirty="0"/>
              <a:t>캐릭터 준비와 가정</a:t>
            </a:r>
          </a:p>
          <a:p>
            <a:r>
              <a:rPr lang="ko-KR" altLang="ko-KR" dirty="0"/>
              <a:t>캐릭터 레벨 설정</a:t>
            </a:r>
            <a:r>
              <a:rPr lang="en-US" altLang="ko-KR" dirty="0"/>
              <a:t> : </a:t>
            </a:r>
            <a:r>
              <a:rPr lang="ko-KR" altLang="ko-KR" dirty="0"/>
              <a:t>여러 구간으로 분류하여 각 구간별 제공하는 요소를 다르게 설정한다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캐릭터 </a:t>
            </a:r>
            <a:r>
              <a:rPr lang="ko-KR" altLang="ko-KR" dirty="0" err="1"/>
              <a:t>어트리뷰트</a:t>
            </a:r>
            <a:r>
              <a:rPr lang="ko-KR" altLang="ko-KR" dirty="0"/>
              <a:t> 설정 </a:t>
            </a:r>
            <a:r>
              <a:rPr lang="en-US" altLang="ko-KR" dirty="0"/>
              <a:t>: </a:t>
            </a:r>
            <a:r>
              <a:rPr lang="ko-KR" altLang="ko-KR" dirty="0"/>
              <a:t>속성값 설정</a:t>
            </a:r>
          </a:p>
          <a:p>
            <a:r>
              <a:rPr lang="ko-KR" altLang="ko-KR" dirty="0" err="1"/>
              <a:t>팩터</a:t>
            </a:r>
            <a:r>
              <a:rPr lang="ko-KR" altLang="ko-KR" dirty="0"/>
              <a:t> 설정 </a:t>
            </a:r>
            <a:r>
              <a:rPr lang="en-US" altLang="ko-KR" dirty="0"/>
              <a:t>: </a:t>
            </a:r>
            <a:r>
              <a:rPr lang="ko-KR" altLang="ko-KR" dirty="0"/>
              <a:t>게임에서 중요하다고 생각하는 것들 실제적 수치</a:t>
            </a:r>
            <a:r>
              <a:rPr lang="en-US" altLang="ko-KR" dirty="0"/>
              <a:t> </a:t>
            </a:r>
            <a:r>
              <a:rPr lang="ko-KR" altLang="ko-KR" dirty="0"/>
              <a:t>값</a:t>
            </a:r>
          </a:p>
          <a:p>
            <a:r>
              <a:rPr lang="ko-KR" altLang="en-US" dirty="0"/>
              <a:t>전투 가정 </a:t>
            </a:r>
            <a:r>
              <a:rPr lang="en-US" altLang="ko-KR" dirty="0"/>
              <a:t>: </a:t>
            </a:r>
            <a:r>
              <a:rPr lang="ko-KR" altLang="en-US" dirty="0"/>
              <a:t>전투가 어떻게 진행되는 것을 임의 적으로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2D471F-028F-4FBB-A46A-D0BFF8A5E07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B9906AF-B5E1-457A-B8C0-BBD5AA737680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ko-KR" altLang="ko-KR" dirty="0"/>
              <a:t>각 </a:t>
            </a:r>
            <a:r>
              <a:rPr lang="ko-KR" altLang="ko-KR" dirty="0" err="1"/>
              <a:t>어트리뷰트와</a:t>
            </a:r>
            <a:r>
              <a:rPr lang="ko-KR" altLang="ko-KR" dirty="0"/>
              <a:t> </a:t>
            </a:r>
            <a:r>
              <a:rPr lang="ko-KR" altLang="ko-KR" dirty="0" err="1"/>
              <a:t>팩터를</a:t>
            </a:r>
            <a:r>
              <a:rPr lang="ko-KR" altLang="ko-KR" dirty="0"/>
              <a:t> 통해 각 요소를 밸런스 잡는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시간을 기준을 잡는다</a:t>
            </a:r>
            <a:r>
              <a:rPr lang="en-US" altLang="ko-KR" dirty="0"/>
              <a:t>. (DPS : </a:t>
            </a:r>
            <a:r>
              <a:rPr lang="ko-KR" altLang="en-US" dirty="0"/>
              <a:t>시간당 공격력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요소</a:t>
            </a:r>
            <a:r>
              <a:rPr lang="en-US" altLang="ko-KR" dirty="0"/>
              <a:t>(</a:t>
            </a:r>
            <a:r>
              <a:rPr lang="ko-KR" altLang="en-US" dirty="0" err="1"/>
              <a:t>클래시</a:t>
            </a:r>
            <a:r>
              <a:rPr lang="en-US" altLang="ko-KR" dirty="0"/>
              <a:t>, </a:t>
            </a:r>
            <a:r>
              <a:rPr lang="ko-KR" altLang="en-US" dirty="0"/>
              <a:t>아이템</a:t>
            </a:r>
            <a:r>
              <a:rPr lang="en-US" altLang="ko-KR" dirty="0"/>
              <a:t>)</a:t>
            </a:r>
            <a:r>
              <a:rPr lang="ko-KR" altLang="en-US" dirty="0"/>
              <a:t>별로 </a:t>
            </a:r>
            <a:r>
              <a:rPr lang="en-US" altLang="ko-KR" dirty="0"/>
              <a:t>1:1 </a:t>
            </a:r>
            <a:r>
              <a:rPr lang="ko-KR" altLang="en-US" dirty="0"/>
              <a:t>상황에서 </a:t>
            </a:r>
            <a:r>
              <a:rPr lang="en-US" altLang="ko-KR" dirty="0"/>
              <a:t>DPS</a:t>
            </a:r>
            <a:r>
              <a:rPr lang="ko-KR" altLang="en-US" dirty="0"/>
              <a:t>를 비교 한다</a:t>
            </a:r>
            <a:r>
              <a:rPr lang="en-US" altLang="ko-KR" dirty="0"/>
              <a:t>.(</a:t>
            </a:r>
            <a:r>
              <a:rPr lang="ko-KR" altLang="en-US" dirty="0"/>
              <a:t>등가의 원칙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특수한 경우 가정을 다양화 하여 </a:t>
            </a:r>
            <a:r>
              <a:rPr lang="en-US" altLang="ko-KR" dirty="0"/>
              <a:t>DPS</a:t>
            </a:r>
            <a:r>
              <a:rPr lang="ko-KR" altLang="en-US" dirty="0"/>
              <a:t>의 수치 값을 설정한다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0310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2CF61C0-BEC4-415D-B1FB-C90D447766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71F9A8-32F6-48F1-8B15-2F5377DF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성장 구조</a:t>
            </a: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7E9D7606-B8F9-4C3D-860A-4FCB3B552FD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01700482"/>
              </p:ext>
            </p:extLst>
          </p:nvPr>
        </p:nvGraphicFramePr>
        <p:xfrm>
          <a:off x="838200" y="809625"/>
          <a:ext cx="5327650" cy="2700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E1B7DF8-037E-4F2C-AB39-7B5BF4BAA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레벨 구간 설정</a:t>
            </a:r>
            <a:endParaRPr lang="en-US" altLang="ko-KR" dirty="0"/>
          </a:p>
          <a:p>
            <a:r>
              <a:rPr lang="ko-KR" altLang="en-US" dirty="0"/>
              <a:t>레벨 구간은 보통 크게 </a:t>
            </a:r>
            <a:r>
              <a:rPr lang="en-US" altLang="ko-KR" dirty="0"/>
              <a:t>3</a:t>
            </a:r>
            <a:r>
              <a:rPr lang="ko-KR" altLang="en-US" dirty="0"/>
              <a:t>가지로 구분되어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연습</a:t>
            </a:r>
            <a:r>
              <a:rPr lang="en-US" altLang="ko-KR" dirty="0"/>
              <a:t> : </a:t>
            </a:r>
            <a:r>
              <a:rPr lang="ko-KR" altLang="en-US" dirty="0"/>
              <a:t>시작하는 단계로 기본적인 게임 시스템과 조작법에 익숙해지는 구간</a:t>
            </a:r>
            <a:endParaRPr lang="en-US" altLang="ko-KR" dirty="0"/>
          </a:p>
          <a:p>
            <a:r>
              <a:rPr lang="ko-KR" altLang="en-US" dirty="0"/>
              <a:t>모험</a:t>
            </a:r>
            <a:r>
              <a:rPr lang="en-US" altLang="ko-KR" dirty="0"/>
              <a:t> : </a:t>
            </a:r>
            <a:r>
              <a:rPr lang="ko-KR" altLang="en-US" dirty="0"/>
              <a:t>시스템과 조작법에 어느 정도 익숙해져 있는 상태로 다양한 경험을 하는 구간</a:t>
            </a:r>
            <a:endParaRPr lang="en-US" altLang="ko-KR" dirty="0"/>
          </a:p>
          <a:p>
            <a:r>
              <a:rPr lang="ko-KR" altLang="en-US" dirty="0"/>
              <a:t>투쟁 </a:t>
            </a:r>
            <a:r>
              <a:rPr lang="en-US" altLang="ko-KR" dirty="0"/>
              <a:t>: </a:t>
            </a:r>
            <a:r>
              <a:rPr lang="ko-KR" altLang="en-US" dirty="0"/>
              <a:t>게임 내의 모든 콘텐츠를 해 보았고 일부 콘텐츠만 반복적으로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872351-3C37-475B-8368-0FED6CE22EB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49BF15B-5DE2-4E6B-BAFF-B02F67B6C365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ko-KR" altLang="en-US" dirty="0"/>
              <a:t>클래스 설정</a:t>
            </a:r>
            <a:r>
              <a:rPr lang="en-US" altLang="ko-KR" dirty="0"/>
              <a:t>, </a:t>
            </a:r>
            <a:r>
              <a:rPr lang="ko-KR" altLang="en-US" dirty="0"/>
              <a:t>아이템 장착에 따라 설정</a:t>
            </a:r>
            <a:r>
              <a:rPr lang="en-US" altLang="ko-KR" dirty="0"/>
              <a:t>, </a:t>
            </a:r>
            <a:r>
              <a:rPr lang="ko-KR" altLang="en-US" dirty="0"/>
              <a:t>상대적인 비교</a:t>
            </a:r>
            <a:endParaRPr lang="en-US" altLang="ko-KR" dirty="0"/>
          </a:p>
          <a:p>
            <a:r>
              <a:rPr lang="ko-KR" altLang="en-US" dirty="0"/>
              <a:t>각 능력치에 대한 </a:t>
            </a:r>
            <a:r>
              <a:rPr lang="ko-KR" altLang="en-US" dirty="0" err="1"/>
              <a:t>어트리뷰트와</a:t>
            </a:r>
            <a:r>
              <a:rPr lang="ko-KR" altLang="en-US" dirty="0"/>
              <a:t> </a:t>
            </a:r>
            <a:r>
              <a:rPr lang="ko-KR" altLang="en-US" dirty="0" err="1"/>
              <a:t>어빌리티의</a:t>
            </a:r>
            <a:r>
              <a:rPr lang="ko-KR" altLang="en-US" dirty="0"/>
              <a:t> 상호 관계는 단순함수로 표현하는 것이 좋다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D51CD-2EA5-4055-AEAF-66E090AF0E07}"/>
              </a:ext>
            </a:extLst>
          </p:cNvPr>
          <p:cNvSpPr txBox="1"/>
          <p:nvPr/>
        </p:nvSpPr>
        <p:spPr>
          <a:xfrm>
            <a:off x="2028825" y="33225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연습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A848F-8D75-4A84-8DB9-1B7A7185D5A9}"/>
              </a:ext>
            </a:extLst>
          </p:cNvPr>
          <p:cNvSpPr txBox="1"/>
          <p:nvPr/>
        </p:nvSpPr>
        <p:spPr>
          <a:xfrm>
            <a:off x="3255803" y="33225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모험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8402-E6B2-4749-AB28-5692490CAF6C}"/>
              </a:ext>
            </a:extLst>
          </p:cNvPr>
          <p:cNvSpPr txBox="1"/>
          <p:nvPr/>
        </p:nvSpPr>
        <p:spPr>
          <a:xfrm>
            <a:off x="4482781" y="33225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투쟁</a:t>
            </a:r>
          </a:p>
        </p:txBody>
      </p:sp>
    </p:spTree>
    <p:extLst>
      <p:ext uri="{BB962C8B-B14F-4D97-AF65-F5344CB8AC3E}">
        <p14:creationId xmlns:p14="http://schemas.microsoft.com/office/powerpoint/2010/main" val="23877932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사용자 지정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D978B"/>
      </a:accent1>
      <a:accent2>
        <a:srgbClr val="5B564D"/>
      </a:accent2>
      <a:accent3>
        <a:srgbClr val="24221E"/>
      </a:accent3>
      <a:accent4>
        <a:srgbClr val="BFBFBF"/>
      </a:accent4>
      <a:accent5>
        <a:srgbClr val="FFD965"/>
      </a:accent5>
      <a:accent6>
        <a:srgbClr val="BF9000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AE700CAE-B481-4010-B243-8E202BA65C82}" vid="{063D2735-C1D6-4713-8245-72FA9836E9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1140</Words>
  <Application>Microsoft Office PowerPoint</Application>
  <PresentationFormat>와이드스크린</PresentationFormat>
  <Paragraphs>201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KoPub돋움체 Light</vt:lpstr>
      <vt:lpstr>맑은 고딕</vt:lpstr>
      <vt:lpstr>Arial</vt:lpstr>
      <vt:lpstr>Cambria Math</vt:lpstr>
      <vt:lpstr>default theme</vt:lpstr>
      <vt:lpstr>PowerPoint 프레젠테이션</vt:lpstr>
      <vt:lpstr>PowerPoint 프레젠테이션</vt:lpstr>
      <vt:lpstr>개요</vt:lpstr>
      <vt:lpstr>등가의 원리</vt:lpstr>
      <vt:lpstr>콘텐츠 소모 방식</vt:lpstr>
      <vt:lpstr>게임의 경제학</vt:lpstr>
      <vt:lpstr>베이스 아이템과 옵션</vt:lpstr>
      <vt:lpstr>캐릭터 구성</vt:lpstr>
      <vt:lpstr>캐릭터 성장 구조</vt:lpstr>
      <vt:lpstr>몬스터 설정</vt:lpstr>
      <vt:lpstr>플레이 타임 설계</vt:lpstr>
      <vt:lpstr>플레이 타임 설계</vt:lpstr>
      <vt:lpstr>아이템 시스템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성현</dc:creator>
  <cp:lastModifiedBy>박 성현</cp:lastModifiedBy>
  <cp:revision>1</cp:revision>
  <dcterms:created xsi:type="dcterms:W3CDTF">2019-12-25T03:31:49Z</dcterms:created>
  <dcterms:modified xsi:type="dcterms:W3CDTF">2019-12-25T04:54:18Z</dcterms:modified>
</cp:coreProperties>
</file>