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handoutMasterIdLst>
    <p:handoutMasterId r:id="rId26"/>
  </p:handoutMasterIdLst>
  <p:sldIdLst>
    <p:sldId id="293" r:id="rId2"/>
    <p:sldId id="294" r:id="rId3"/>
    <p:sldId id="296" r:id="rId4"/>
    <p:sldId id="297" r:id="rId5"/>
    <p:sldId id="298" r:id="rId6"/>
    <p:sldId id="258" r:id="rId7"/>
    <p:sldId id="268" r:id="rId8"/>
    <p:sldId id="286" r:id="rId9"/>
    <p:sldId id="291" r:id="rId10"/>
    <p:sldId id="277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7" r:id="rId19"/>
    <p:sldId id="288" r:id="rId20"/>
    <p:sldId id="289" r:id="rId21"/>
    <p:sldId id="299" r:id="rId22"/>
    <p:sldId id="273" r:id="rId23"/>
    <p:sldId id="285" r:id="rId24"/>
    <p:sldId id="30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X" id="{78FBD2F2-3E19-4E74-AE52-AE8C00A5A014}">
          <p14:sldIdLst>
            <p14:sldId id="293"/>
            <p14:sldId id="294"/>
            <p14:sldId id="296"/>
            <p14:sldId id="297"/>
            <p14:sldId id="298"/>
          </p14:sldIdLst>
        </p14:section>
        <p14:section name="UI" id="{B27BCB3F-18A5-4E70-9E78-8F12DA660E74}">
          <p14:sldIdLst>
            <p14:sldId id="258"/>
            <p14:sldId id="268"/>
            <p14:sldId id="286"/>
            <p14:sldId id="291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7"/>
            <p14:sldId id="288"/>
            <p14:sldId id="289"/>
            <p14:sldId id="299"/>
          </p14:sldIdLst>
        </p14:section>
        <p14:section name="자료이미지" id="{414E7D2D-9BBE-471A-9098-DAAC36B0B63F}">
          <p14:sldIdLst>
            <p14:sldId id="273"/>
            <p14:sldId id="285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7408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5BCD"/>
    <a:srgbClr val="FFFF99"/>
    <a:srgbClr val="E5DBD2"/>
    <a:srgbClr val="B1D1CE"/>
    <a:srgbClr val="D58584"/>
    <a:srgbClr val="658762"/>
    <a:srgbClr val="F6BBBF"/>
    <a:srgbClr val="E1F2EA"/>
    <a:srgbClr val="F86B74"/>
    <a:srgbClr val="43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9" autoAdjust="0"/>
    <p:restoredTop sz="95064" autoAdjust="0"/>
  </p:normalViewPr>
  <p:slideViewPr>
    <p:cSldViewPr>
      <p:cViewPr>
        <p:scale>
          <a:sx n="100" d="100"/>
          <a:sy n="100" d="100"/>
        </p:scale>
        <p:origin x="-438" y="-420"/>
      </p:cViewPr>
      <p:guideLst>
        <p:guide pos="3840"/>
        <p:guide pos="272"/>
        <p:guide pos="7408"/>
        <p:guide orient="horz" pos="210"/>
        <p:guide orient="horz" pos="4088"/>
        <p:guide orient="horz" pos="2160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6A466-DDDB-425C-BCA6-3D6CA11CFA3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F58EE-7EDE-497E-8716-B00DF284A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9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9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76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245326"/>
            <a:ext cx="12192000" cy="5612674"/>
            <a:chOff x="0" y="1245326"/>
            <a:chExt cx="9144000" cy="5612674"/>
          </a:xfrm>
        </p:grpSpPr>
        <p:sp>
          <p:nvSpPr>
            <p:cNvPr id="4" name="직사각형 3"/>
            <p:cNvSpPr/>
            <p:nvPr/>
          </p:nvSpPr>
          <p:spPr>
            <a:xfrm>
              <a:off x="0" y="2348652"/>
              <a:ext cx="9144000" cy="4509348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2348653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710732" y="1245326"/>
              <a:ext cx="3013600" cy="2171816"/>
            </a:xfrm>
            <a:prstGeom prst="rect">
              <a:avLst/>
            </a:prstGeom>
            <a:solidFill>
              <a:srgbClr val="E5DBD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1189" y="1317762"/>
              <a:ext cx="2832686" cy="2026944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00991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"/>
            <a:ext cx="12192000" cy="5877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1" name="평행 사변형 20"/>
          <p:cNvSpPr/>
          <p:nvPr userDrawn="1"/>
        </p:nvSpPr>
        <p:spPr>
          <a:xfrm>
            <a:off x="8622568" y="-7737"/>
            <a:ext cx="3569433" cy="587785"/>
          </a:xfrm>
          <a:prstGeom prst="parallelogram">
            <a:avLst>
              <a:gd name="adj" fmla="val 942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자유형 5"/>
          <p:cNvSpPr/>
          <p:nvPr/>
        </p:nvSpPr>
        <p:spPr>
          <a:xfrm>
            <a:off x="1" y="2"/>
            <a:ext cx="729777" cy="587784"/>
          </a:xfrm>
          <a:custGeom>
            <a:avLst/>
            <a:gdLst>
              <a:gd name="connsiteX0" fmla="*/ 1045137 w 1203593"/>
              <a:gd name="connsiteY0" fmla="*/ 0 h 1203593"/>
              <a:gd name="connsiteX1" fmla="*/ 1203593 w 1203593"/>
              <a:gd name="connsiteY1" fmla="*/ 0 h 1203593"/>
              <a:gd name="connsiteX2" fmla="*/ 0 w 1203593"/>
              <a:gd name="connsiteY2" fmla="*/ 1203593 h 1203593"/>
              <a:gd name="connsiteX3" fmla="*/ 0 w 1203593"/>
              <a:gd name="connsiteY3" fmla="*/ 1045137 h 1203593"/>
              <a:gd name="connsiteX4" fmla="*/ 1045137 w 1203593"/>
              <a:gd name="connsiteY4" fmla="*/ 0 h 120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593" h="1203593">
                <a:moveTo>
                  <a:pt x="1045137" y="0"/>
                </a:moveTo>
                <a:lnTo>
                  <a:pt x="1203593" y="0"/>
                </a:lnTo>
                <a:lnTo>
                  <a:pt x="0" y="1203593"/>
                </a:lnTo>
                <a:lnTo>
                  <a:pt x="0" y="1045137"/>
                </a:lnTo>
                <a:lnTo>
                  <a:pt x="1045137" y="0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7" name="자유형 6"/>
          <p:cNvSpPr/>
          <p:nvPr/>
        </p:nvSpPr>
        <p:spPr>
          <a:xfrm>
            <a:off x="1" y="2"/>
            <a:ext cx="633700" cy="391266"/>
          </a:xfrm>
          <a:custGeom>
            <a:avLst/>
            <a:gdLst>
              <a:gd name="connsiteX0" fmla="*/ 0 w 1045137"/>
              <a:gd name="connsiteY0" fmla="*/ 0 h 1045137"/>
              <a:gd name="connsiteX1" fmla="*/ 1045137 w 1045137"/>
              <a:gd name="connsiteY1" fmla="*/ 0 h 1045137"/>
              <a:gd name="connsiteX2" fmla="*/ 0 w 1045137"/>
              <a:gd name="connsiteY2" fmla="*/ 1045137 h 1045137"/>
              <a:gd name="connsiteX3" fmla="*/ 0 w 1045137"/>
              <a:gd name="connsiteY3" fmla="*/ 0 h 104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5137" h="1045137">
                <a:moveTo>
                  <a:pt x="0" y="0"/>
                </a:moveTo>
                <a:lnTo>
                  <a:pt x="1045137" y="0"/>
                </a:lnTo>
                <a:lnTo>
                  <a:pt x="0" y="1045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6757700" y="101490"/>
            <a:ext cx="186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2">
                    <a:lumMod val="50000"/>
                  </a:schemeClr>
                </a:solidFill>
              </a:rPr>
              <a:t>네이밍규칙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52384" y="101490"/>
            <a:ext cx="18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tx1"/>
                </a:solidFill>
              </a:rPr>
              <a:t>세부디자인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2391" y="101490"/>
            <a:ext cx="19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chemeClr val="bg2">
                    <a:lumMod val="50000"/>
                  </a:schemeClr>
                </a:solidFill>
              </a:rPr>
              <a:t>모티브 게임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0217" y="101490"/>
            <a:ext cx="14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2">
                    <a:lumMod val="50000"/>
                  </a:schemeClr>
                </a:solidFill>
              </a:rPr>
              <a:t>UI</a:t>
            </a:r>
            <a:r>
              <a:rPr lang="ko-KR" altLang="en-US" sz="1800" dirty="0" smtClean="0">
                <a:solidFill>
                  <a:schemeClr val="bg2">
                    <a:lumMod val="50000"/>
                  </a:schemeClr>
                </a:solidFill>
              </a:rPr>
              <a:t>흐름도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1392136" y="-7737"/>
            <a:ext cx="799864" cy="58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1568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"/>
            <a:ext cx="12192000" cy="5877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평행 사변형 15"/>
          <p:cNvSpPr/>
          <p:nvPr userDrawn="1"/>
        </p:nvSpPr>
        <p:spPr>
          <a:xfrm>
            <a:off x="-14177" y="-3869"/>
            <a:ext cx="3724501" cy="595522"/>
          </a:xfrm>
          <a:prstGeom prst="parallelogram">
            <a:avLst>
              <a:gd name="adj" fmla="val 942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자유형 5"/>
          <p:cNvSpPr/>
          <p:nvPr/>
        </p:nvSpPr>
        <p:spPr>
          <a:xfrm>
            <a:off x="1" y="2"/>
            <a:ext cx="729777" cy="587784"/>
          </a:xfrm>
          <a:custGeom>
            <a:avLst/>
            <a:gdLst>
              <a:gd name="connsiteX0" fmla="*/ 1045137 w 1203593"/>
              <a:gd name="connsiteY0" fmla="*/ 0 h 1203593"/>
              <a:gd name="connsiteX1" fmla="*/ 1203593 w 1203593"/>
              <a:gd name="connsiteY1" fmla="*/ 0 h 1203593"/>
              <a:gd name="connsiteX2" fmla="*/ 0 w 1203593"/>
              <a:gd name="connsiteY2" fmla="*/ 1203593 h 1203593"/>
              <a:gd name="connsiteX3" fmla="*/ 0 w 1203593"/>
              <a:gd name="connsiteY3" fmla="*/ 1045137 h 1203593"/>
              <a:gd name="connsiteX4" fmla="*/ 1045137 w 1203593"/>
              <a:gd name="connsiteY4" fmla="*/ 0 h 120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593" h="1203593">
                <a:moveTo>
                  <a:pt x="1045137" y="0"/>
                </a:moveTo>
                <a:lnTo>
                  <a:pt x="1203593" y="0"/>
                </a:lnTo>
                <a:lnTo>
                  <a:pt x="0" y="1203593"/>
                </a:lnTo>
                <a:lnTo>
                  <a:pt x="0" y="1045137"/>
                </a:lnTo>
                <a:lnTo>
                  <a:pt x="1045137" y="0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7" name="자유형 6"/>
          <p:cNvSpPr/>
          <p:nvPr/>
        </p:nvSpPr>
        <p:spPr>
          <a:xfrm>
            <a:off x="1" y="2"/>
            <a:ext cx="633700" cy="391266"/>
          </a:xfrm>
          <a:custGeom>
            <a:avLst/>
            <a:gdLst>
              <a:gd name="connsiteX0" fmla="*/ 0 w 1045137"/>
              <a:gd name="connsiteY0" fmla="*/ 0 h 1045137"/>
              <a:gd name="connsiteX1" fmla="*/ 1045137 w 1045137"/>
              <a:gd name="connsiteY1" fmla="*/ 0 h 1045137"/>
              <a:gd name="connsiteX2" fmla="*/ 0 w 1045137"/>
              <a:gd name="connsiteY2" fmla="*/ 1045137 h 1045137"/>
              <a:gd name="connsiteX3" fmla="*/ 0 w 1045137"/>
              <a:gd name="connsiteY3" fmla="*/ 0 h 104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5137" h="1045137">
                <a:moveTo>
                  <a:pt x="0" y="0"/>
                </a:moveTo>
                <a:lnTo>
                  <a:pt x="1045137" y="0"/>
                </a:lnTo>
                <a:lnTo>
                  <a:pt x="0" y="1045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6757700" y="101490"/>
            <a:ext cx="186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2">
                    <a:lumMod val="50000"/>
                  </a:schemeClr>
                </a:solidFill>
              </a:rPr>
              <a:t>네이밍규칙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52384" y="101490"/>
            <a:ext cx="18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2">
                    <a:lumMod val="50000"/>
                  </a:schemeClr>
                </a:solidFill>
              </a:rPr>
              <a:t>세부디자인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2391" y="101490"/>
            <a:ext cx="19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chemeClr val="tx1"/>
                </a:solidFill>
              </a:rPr>
              <a:t>모티브 게임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0217" y="101490"/>
            <a:ext cx="14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2">
                    <a:lumMod val="50000"/>
                  </a:schemeClr>
                </a:solidFill>
              </a:rPr>
              <a:t>UI</a:t>
            </a:r>
            <a:r>
              <a:rPr lang="ko-KR" altLang="en-US" sz="1800" dirty="0" smtClean="0">
                <a:solidFill>
                  <a:schemeClr val="bg2">
                    <a:lumMod val="50000"/>
                  </a:schemeClr>
                </a:solidFill>
              </a:rPr>
              <a:t>흐름도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441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"/>
            <a:ext cx="12192000" cy="5877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평행 사변형 12"/>
          <p:cNvSpPr/>
          <p:nvPr userDrawn="1"/>
        </p:nvSpPr>
        <p:spPr>
          <a:xfrm>
            <a:off x="2865868" y="-1"/>
            <a:ext cx="3724501" cy="595522"/>
          </a:xfrm>
          <a:prstGeom prst="parallelogram">
            <a:avLst>
              <a:gd name="adj" fmla="val 942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자유형 5"/>
          <p:cNvSpPr/>
          <p:nvPr/>
        </p:nvSpPr>
        <p:spPr>
          <a:xfrm>
            <a:off x="1" y="2"/>
            <a:ext cx="729777" cy="587784"/>
          </a:xfrm>
          <a:custGeom>
            <a:avLst/>
            <a:gdLst>
              <a:gd name="connsiteX0" fmla="*/ 1045137 w 1203593"/>
              <a:gd name="connsiteY0" fmla="*/ 0 h 1203593"/>
              <a:gd name="connsiteX1" fmla="*/ 1203593 w 1203593"/>
              <a:gd name="connsiteY1" fmla="*/ 0 h 1203593"/>
              <a:gd name="connsiteX2" fmla="*/ 0 w 1203593"/>
              <a:gd name="connsiteY2" fmla="*/ 1203593 h 1203593"/>
              <a:gd name="connsiteX3" fmla="*/ 0 w 1203593"/>
              <a:gd name="connsiteY3" fmla="*/ 1045137 h 1203593"/>
              <a:gd name="connsiteX4" fmla="*/ 1045137 w 1203593"/>
              <a:gd name="connsiteY4" fmla="*/ 0 h 120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593" h="1203593">
                <a:moveTo>
                  <a:pt x="1045137" y="0"/>
                </a:moveTo>
                <a:lnTo>
                  <a:pt x="1203593" y="0"/>
                </a:lnTo>
                <a:lnTo>
                  <a:pt x="0" y="1203593"/>
                </a:lnTo>
                <a:lnTo>
                  <a:pt x="0" y="1045137"/>
                </a:lnTo>
                <a:lnTo>
                  <a:pt x="1045137" y="0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7" name="자유형 6"/>
          <p:cNvSpPr/>
          <p:nvPr/>
        </p:nvSpPr>
        <p:spPr>
          <a:xfrm>
            <a:off x="1" y="2"/>
            <a:ext cx="633700" cy="391266"/>
          </a:xfrm>
          <a:custGeom>
            <a:avLst/>
            <a:gdLst>
              <a:gd name="connsiteX0" fmla="*/ 0 w 1045137"/>
              <a:gd name="connsiteY0" fmla="*/ 0 h 1045137"/>
              <a:gd name="connsiteX1" fmla="*/ 1045137 w 1045137"/>
              <a:gd name="connsiteY1" fmla="*/ 0 h 1045137"/>
              <a:gd name="connsiteX2" fmla="*/ 0 w 1045137"/>
              <a:gd name="connsiteY2" fmla="*/ 1045137 h 1045137"/>
              <a:gd name="connsiteX3" fmla="*/ 0 w 1045137"/>
              <a:gd name="connsiteY3" fmla="*/ 0 h 104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5137" h="1045137">
                <a:moveTo>
                  <a:pt x="0" y="0"/>
                </a:moveTo>
                <a:lnTo>
                  <a:pt x="1045137" y="0"/>
                </a:lnTo>
                <a:lnTo>
                  <a:pt x="0" y="1045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6757700" y="101490"/>
            <a:ext cx="186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2">
                    <a:lumMod val="50000"/>
                  </a:schemeClr>
                </a:solidFill>
              </a:rPr>
              <a:t>네이밍규칙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52384" y="101490"/>
            <a:ext cx="18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2">
                    <a:lumMod val="50000"/>
                  </a:schemeClr>
                </a:solidFill>
              </a:rPr>
              <a:t>세부디자인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2391" y="101490"/>
            <a:ext cx="19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chemeClr val="bg2">
                    <a:lumMod val="50000"/>
                  </a:schemeClr>
                </a:solidFill>
              </a:rPr>
              <a:t>모티브 게임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0217" y="101490"/>
            <a:ext cx="14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UI</a:t>
            </a:r>
            <a:r>
              <a:rPr lang="ko-KR" altLang="en-US" sz="1800" dirty="0" smtClean="0">
                <a:solidFill>
                  <a:schemeClr val="tx1"/>
                </a:solidFill>
              </a:rPr>
              <a:t>흐름도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39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"/>
            <a:ext cx="12192000" cy="5877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평행 사변형 15"/>
          <p:cNvSpPr/>
          <p:nvPr userDrawn="1"/>
        </p:nvSpPr>
        <p:spPr>
          <a:xfrm>
            <a:off x="5804411" y="0"/>
            <a:ext cx="3724501" cy="595522"/>
          </a:xfrm>
          <a:prstGeom prst="parallelogram">
            <a:avLst>
              <a:gd name="adj" fmla="val 942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자유형 5"/>
          <p:cNvSpPr/>
          <p:nvPr/>
        </p:nvSpPr>
        <p:spPr>
          <a:xfrm>
            <a:off x="1" y="2"/>
            <a:ext cx="729777" cy="587784"/>
          </a:xfrm>
          <a:custGeom>
            <a:avLst/>
            <a:gdLst>
              <a:gd name="connsiteX0" fmla="*/ 1045137 w 1203593"/>
              <a:gd name="connsiteY0" fmla="*/ 0 h 1203593"/>
              <a:gd name="connsiteX1" fmla="*/ 1203593 w 1203593"/>
              <a:gd name="connsiteY1" fmla="*/ 0 h 1203593"/>
              <a:gd name="connsiteX2" fmla="*/ 0 w 1203593"/>
              <a:gd name="connsiteY2" fmla="*/ 1203593 h 1203593"/>
              <a:gd name="connsiteX3" fmla="*/ 0 w 1203593"/>
              <a:gd name="connsiteY3" fmla="*/ 1045137 h 1203593"/>
              <a:gd name="connsiteX4" fmla="*/ 1045137 w 1203593"/>
              <a:gd name="connsiteY4" fmla="*/ 0 h 120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593" h="1203593">
                <a:moveTo>
                  <a:pt x="1045137" y="0"/>
                </a:moveTo>
                <a:lnTo>
                  <a:pt x="1203593" y="0"/>
                </a:lnTo>
                <a:lnTo>
                  <a:pt x="0" y="1203593"/>
                </a:lnTo>
                <a:lnTo>
                  <a:pt x="0" y="1045137"/>
                </a:lnTo>
                <a:lnTo>
                  <a:pt x="1045137" y="0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7" name="자유형 6"/>
          <p:cNvSpPr/>
          <p:nvPr/>
        </p:nvSpPr>
        <p:spPr>
          <a:xfrm>
            <a:off x="1" y="2"/>
            <a:ext cx="633700" cy="391266"/>
          </a:xfrm>
          <a:custGeom>
            <a:avLst/>
            <a:gdLst>
              <a:gd name="connsiteX0" fmla="*/ 0 w 1045137"/>
              <a:gd name="connsiteY0" fmla="*/ 0 h 1045137"/>
              <a:gd name="connsiteX1" fmla="*/ 1045137 w 1045137"/>
              <a:gd name="connsiteY1" fmla="*/ 0 h 1045137"/>
              <a:gd name="connsiteX2" fmla="*/ 0 w 1045137"/>
              <a:gd name="connsiteY2" fmla="*/ 1045137 h 1045137"/>
              <a:gd name="connsiteX3" fmla="*/ 0 w 1045137"/>
              <a:gd name="connsiteY3" fmla="*/ 0 h 104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5137" h="1045137">
                <a:moveTo>
                  <a:pt x="0" y="0"/>
                </a:moveTo>
                <a:lnTo>
                  <a:pt x="1045137" y="0"/>
                </a:lnTo>
                <a:lnTo>
                  <a:pt x="0" y="1045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6757700" y="101490"/>
            <a:ext cx="186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tx1"/>
                </a:solidFill>
              </a:rPr>
              <a:t>네이밍규칙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52384" y="101490"/>
            <a:ext cx="18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2">
                    <a:lumMod val="50000"/>
                  </a:schemeClr>
                </a:solidFill>
              </a:rPr>
              <a:t>세부디자인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2391" y="101490"/>
            <a:ext cx="19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chemeClr val="bg2">
                    <a:lumMod val="50000"/>
                  </a:schemeClr>
                </a:solidFill>
              </a:rPr>
              <a:t>모티브 게임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0217" y="101490"/>
            <a:ext cx="14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bg2">
                    <a:lumMod val="50000"/>
                  </a:schemeClr>
                </a:solidFill>
              </a:rPr>
              <a:t>UI</a:t>
            </a:r>
            <a:r>
              <a:rPr lang="ko-KR" altLang="en-US" sz="1800" dirty="0" smtClean="0">
                <a:solidFill>
                  <a:schemeClr val="bg2">
                    <a:lumMod val="50000"/>
                  </a:schemeClr>
                </a:solidFill>
              </a:rPr>
              <a:t>흐름도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7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3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2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5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1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7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6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3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8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77" r:id="rId14"/>
    <p:sldLayoutId id="2147483678" r:id="rId15"/>
    <p:sldLayoutId id="2147483679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19.jpeg"/><Relationship Id="rId5" Type="http://schemas.openxmlformats.org/officeDocument/2006/relationships/image" Target="../media/image14.jpeg"/><Relationship Id="rId10" Type="http://schemas.openxmlformats.org/officeDocument/2006/relationships/image" Target="../media/image18.jpeg"/><Relationship Id="rId4" Type="http://schemas.openxmlformats.org/officeDocument/2006/relationships/image" Target="../media/image13.jpe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05250" y="1357904"/>
            <a:ext cx="4381500" cy="3389108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6000" b="1" dirty="0">
                <a:solidFill>
                  <a:srgbClr val="F86B74"/>
                </a:solidFill>
                <a:latin typeface="+mn-ea"/>
              </a:rPr>
              <a:t>게임 </a:t>
            </a:r>
            <a:r>
              <a:rPr lang="en-US" altLang="ko-KR" sz="6000" b="1" dirty="0" smtClean="0">
                <a:solidFill>
                  <a:srgbClr val="F86B74"/>
                </a:solidFill>
                <a:latin typeface="+mn-ea"/>
              </a:rPr>
              <a:t>UX</a:t>
            </a:r>
            <a:r>
              <a:rPr lang="en-US" altLang="ko-KR" sz="6000" b="1" dirty="0">
                <a:solidFill>
                  <a:srgbClr val="F86B74"/>
                </a:solidFill>
                <a:latin typeface="+mn-ea"/>
              </a:rPr>
              <a:t/>
            </a:r>
            <a:br>
              <a:rPr lang="en-US" altLang="ko-KR" sz="6000" b="1" dirty="0">
                <a:solidFill>
                  <a:srgbClr val="F86B74"/>
                </a:solidFill>
                <a:latin typeface="+mn-ea"/>
              </a:rPr>
            </a:br>
            <a:r>
              <a:rPr lang="ko-KR" altLang="en-US" sz="6000" b="1" dirty="0">
                <a:solidFill>
                  <a:srgbClr val="F86B74"/>
                </a:solidFill>
                <a:latin typeface="+mn-ea"/>
              </a:rPr>
              <a:t>기획서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1028" y="4731588"/>
            <a:ext cx="1069944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2000" b="1" dirty="0" err="1">
                <a:solidFill>
                  <a:schemeClr val="bg1">
                    <a:lumMod val="75000"/>
                  </a:schemeClr>
                </a:solidFill>
                <a:latin typeface="+mn-ea"/>
              </a:rPr>
              <a:t>김현배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8434" y="5301208"/>
            <a:ext cx="1975132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2000" b="1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작성시간</a:t>
            </a:r>
            <a:r>
              <a:rPr lang="ko-KR" altLang="en-US" sz="2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: </a:t>
            </a:r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2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시간 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599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2005420" y="2965990"/>
            <a:ext cx="4767464" cy="250089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11299" y="2241079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선택 화면</a:t>
            </a:r>
          </a:p>
        </p:txBody>
      </p:sp>
      <p:cxnSp>
        <p:nvCxnSpPr>
          <p:cNvPr id="17" name="직선 화살표 연결선 16"/>
          <p:cNvCxnSpPr>
            <a:stCxn id="13" idx="2"/>
          </p:cNvCxnSpPr>
          <p:nvPr/>
        </p:nvCxnSpPr>
        <p:spPr>
          <a:xfrm>
            <a:off x="4411454" y="2495173"/>
            <a:ext cx="0" cy="470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282563"/>
              </p:ext>
            </p:extLst>
          </p:nvPr>
        </p:nvGraphicFramePr>
        <p:xfrm>
          <a:off x="911424" y="905896"/>
          <a:ext cx="9973108" cy="449580"/>
        </p:xfrm>
        <a:graphic>
          <a:graphicData uri="http://schemas.openxmlformats.org/drawingml/2006/table">
            <a:tbl>
              <a:tblPr/>
              <a:tblGrid>
                <a:gridCol w="65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1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게임 </a:t>
                      </a:r>
                      <a:r>
                        <a:rPr lang="ko-KR" altLang="en-US" sz="900" b="1" i="0" u="none" strike="noStrike" cap="none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실행후</a:t>
                      </a:r>
                      <a:r>
                        <a:rPr lang="ko-KR" altLang="en-US" sz="9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900" b="1" i="0" u="none" strike="noStrike" cap="none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로고화면이</a:t>
                      </a:r>
                      <a:r>
                        <a:rPr lang="ko-KR" altLang="en-US" sz="9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끝난 뒤 나오는 화면</a:t>
                      </a:r>
                      <a:r>
                        <a:rPr lang="en-US" altLang="ko-KR" sz="9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9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게임 시작</a:t>
                      </a:r>
                      <a:r>
                        <a:rPr lang="en-US" altLang="ko-KR" sz="9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ko-KR" altLang="en-US" sz="9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설정</a:t>
                      </a:r>
                      <a:r>
                        <a:rPr lang="en-US" altLang="ko-KR" sz="9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ko-KR" altLang="en-US" sz="900" b="1" i="0" u="none" strike="noStrike" cap="none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게임종료</a:t>
                      </a:r>
                      <a:r>
                        <a:rPr lang="ko-KR" altLang="en-US" sz="9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버튼이 있다</a:t>
                      </a:r>
                      <a:r>
                        <a:rPr lang="en-US" altLang="ko-KR" sz="9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 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 </a:t>
                      </a:r>
                      <a:r>
                        <a:rPr lang="ko-KR" altLang="en-US" sz="10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화면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219211"/>
              </p:ext>
            </p:extLst>
          </p:nvPr>
        </p:nvGraphicFramePr>
        <p:xfrm>
          <a:off x="8421810" y="1463682"/>
          <a:ext cx="2457201" cy="3922369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저장된 게임 목록 화면으로 넘어간다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설정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씬으로</a:t>
                      </a:r>
                      <a:r>
                        <a:rPr lang="ko-KR" altLang="en-US" sz="900" dirty="0" smtClean="0">
                          <a:latin typeface="+mn-lt"/>
                        </a:rPr>
                        <a:t> 넘어간다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게임종료</a:t>
                      </a:r>
                      <a:r>
                        <a:rPr lang="ko-KR" altLang="en-US" sz="900" dirty="0" smtClean="0">
                          <a:latin typeface="+mn-lt"/>
                        </a:rPr>
                        <a:t> 팝업이 표시된다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⑦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74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8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476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455454" y="3953498"/>
            <a:ext cx="1093079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26456" y="3953498"/>
            <a:ext cx="1093079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97458" y="3953498"/>
            <a:ext cx="1093079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41" name="직선 화살표 연결선 40"/>
          <p:cNvCxnSpPr>
            <a:stCxn id="33" idx="2"/>
            <a:endCxn id="46" idx="0"/>
          </p:cNvCxnSpPr>
          <p:nvPr/>
        </p:nvCxnSpPr>
        <p:spPr>
          <a:xfrm flipH="1">
            <a:off x="4372995" y="4349542"/>
            <a:ext cx="1" cy="14088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872840" y="5758430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설정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70075" y="1997559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게임저장목록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455454" y="3823659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826456" y="3823659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5197458" y="3823659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</a:p>
        </p:txBody>
      </p:sp>
      <p:cxnSp>
        <p:nvCxnSpPr>
          <p:cNvPr id="61" name="직선 화살표 연결선 60"/>
          <p:cNvCxnSpPr>
            <a:stCxn id="35" idx="2"/>
            <a:endCxn id="64" idx="0"/>
          </p:cNvCxnSpPr>
          <p:nvPr/>
        </p:nvCxnSpPr>
        <p:spPr>
          <a:xfrm>
            <a:off x="5743998" y="4349542"/>
            <a:ext cx="2126" cy="1406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5364983" y="5755987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종료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677525" y="2418352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설정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82" name="꺾인 연결선 81"/>
          <p:cNvCxnSpPr>
            <a:stCxn id="13" idx="3"/>
            <a:endCxn id="51" idx="1"/>
          </p:cNvCxnSpPr>
          <p:nvPr/>
        </p:nvCxnSpPr>
        <p:spPr>
          <a:xfrm flipV="1">
            <a:off x="4911609" y="2124606"/>
            <a:ext cx="758466" cy="243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3" idx="3"/>
            <a:endCxn id="77" idx="1"/>
          </p:cNvCxnSpPr>
          <p:nvPr/>
        </p:nvCxnSpPr>
        <p:spPr>
          <a:xfrm>
            <a:off x="4911609" y="2368126"/>
            <a:ext cx="765916" cy="177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30" idx="2"/>
            <a:endCxn id="100" idx="0"/>
          </p:cNvCxnSpPr>
          <p:nvPr/>
        </p:nvCxnSpPr>
        <p:spPr>
          <a:xfrm flipH="1">
            <a:off x="3001993" y="4349542"/>
            <a:ext cx="1" cy="1406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2501838" y="5755987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게임저장목록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003162" y="1557698"/>
            <a:ext cx="876655" cy="25612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021724" y="1567053"/>
            <a:ext cx="797715" cy="2266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5732723" y="1554704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040351" y="1567053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873401" y="1566755"/>
            <a:ext cx="796674" cy="22728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907040" y="1463682"/>
            <a:ext cx="7349200" cy="460490"/>
          </a:xfrm>
          <a:prstGeom prst="roundRect">
            <a:avLst>
              <a:gd name="adj" fmla="val 2125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63962" y="1557615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7355320" y="1566755"/>
            <a:ext cx="796674" cy="22728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6519205" y="1566864"/>
            <a:ext cx="796674" cy="227282"/>
          </a:xfrm>
          <a:prstGeom prst="rect">
            <a:avLst/>
          </a:prstGeom>
          <a:solidFill>
            <a:srgbClr val="9C5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제스처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62583" y="2236685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팀 로고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506403" y="2241079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유니티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로고 </a:t>
            </a:r>
          </a:p>
        </p:txBody>
      </p:sp>
      <p:cxnSp>
        <p:nvCxnSpPr>
          <p:cNvPr id="45" name="직선 화살표 연결선 44"/>
          <p:cNvCxnSpPr>
            <a:stCxn id="43" idx="3"/>
            <a:endCxn id="44" idx="1"/>
          </p:cNvCxnSpPr>
          <p:nvPr/>
        </p:nvCxnSpPr>
        <p:spPr>
          <a:xfrm>
            <a:off x="2262893" y="2363732"/>
            <a:ext cx="243510" cy="43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4" idx="3"/>
            <a:endCxn id="13" idx="1"/>
          </p:cNvCxnSpPr>
          <p:nvPr/>
        </p:nvCxnSpPr>
        <p:spPr>
          <a:xfrm>
            <a:off x="3506713" y="2368126"/>
            <a:ext cx="4045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911694" y="5193196"/>
            <a:ext cx="786127" cy="19285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버전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96463" y="3968708"/>
            <a:ext cx="1005685" cy="3579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70455" y="4038209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시작</a:t>
            </a:r>
            <a:endParaRPr lang="ko-KR" altLang="en-US" sz="12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879965" y="3975209"/>
            <a:ext cx="1005685" cy="3579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248463" y="3968708"/>
            <a:ext cx="1005685" cy="3579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34076" y="4038209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설    정</a:t>
            </a:r>
            <a:endParaRPr lang="ko-KR" altLang="en-US" sz="12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12459" y="4038209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종료</a:t>
            </a:r>
            <a:endParaRPr lang="ko-KR" altLang="en-US" sz="12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69649" y="3124916"/>
            <a:ext cx="2563074" cy="42482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이름</a:t>
            </a:r>
            <a:endParaRPr lang="ko-KR" altLang="en-US" sz="12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6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2005420" y="2965990"/>
            <a:ext cx="4767464" cy="250089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03162" y="1557698"/>
            <a:ext cx="876655" cy="25612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1724" y="1567053"/>
            <a:ext cx="797715" cy="2266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732723" y="1554704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05420" y="1567053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73401" y="1566755"/>
            <a:ext cx="796674" cy="22728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040" y="1463682"/>
            <a:ext cx="7349200" cy="460490"/>
          </a:xfrm>
          <a:prstGeom prst="roundRect">
            <a:avLst>
              <a:gd name="adj" fmla="val 2125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7" name="직선 화살표 연결선 16"/>
          <p:cNvCxnSpPr>
            <a:stCxn id="86" idx="2"/>
          </p:cNvCxnSpPr>
          <p:nvPr/>
        </p:nvCxnSpPr>
        <p:spPr>
          <a:xfrm>
            <a:off x="5711901" y="2497072"/>
            <a:ext cx="0" cy="4426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460797"/>
              </p:ext>
            </p:extLst>
          </p:nvPr>
        </p:nvGraphicFramePr>
        <p:xfrm>
          <a:off x="911424" y="905896"/>
          <a:ext cx="9973108" cy="462874"/>
        </p:xfrm>
        <a:graphic>
          <a:graphicData uri="http://schemas.openxmlformats.org/drawingml/2006/table">
            <a:tbl>
              <a:tblPr/>
              <a:tblGrid>
                <a:gridCol w="65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5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2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언어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사운드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등 게임의 설정을 변경하는 화면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설정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495061"/>
              </p:ext>
            </p:extLst>
          </p:nvPr>
        </p:nvGraphicFramePr>
        <p:xfrm>
          <a:off x="8421810" y="1463682"/>
          <a:ext cx="2457201" cy="4671914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선택 시 선택된 버튼은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err="1" smtClean="0">
                          <a:latin typeface="+mn-lt"/>
                        </a:rPr>
                        <a:t>밝게표시되고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선택 안된 버튼은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어둡게 표시된다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스피커 모양이 표시되며 슬라이더로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err="1" smtClean="0">
                          <a:latin typeface="+mn-lt"/>
                        </a:rPr>
                        <a:t>음향조절에따라</a:t>
                      </a:r>
                      <a:r>
                        <a:rPr lang="ko-KR" altLang="en-US" sz="900" dirty="0" smtClean="0">
                          <a:latin typeface="+mn-lt"/>
                        </a:rPr>
                        <a:t> 이미지가 달라진다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슬라이더를 조작 </a:t>
                      </a:r>
                      <a:r>
                        <a:rPr lang="ko-KR" altLang="en-US" sz="900" dirty="0" smtClean="0">
                          <a:latin typeface="+mn-lt"/>
                        </a:rPr>
                        <a:t>하여 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소리의 </a:t>
                      </a:r>
                      <a:r>
                        <a:rPr lang="ko-KR" altLang="en-US" sz="900" dirty="0" smtClean="0">
                          <a:latin typeface="+mn-lt"/>
                        </a:rPr>
                        <a:t>크기를 조절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선택화면으로 돌아간다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⑦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74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8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476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063962" y="1557615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필드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97658" y="3464560"/>
            <a:ext cx="1126462" cy="2551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595232" y="3341449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455408" y="2965990"/>
            <a:ext cx="325439" cy="221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6449767" y="2851026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674439" y="3495671"/>
            <a:ext cx="964518" cy="19470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한국어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05762" y="3464560"/>
            <a:ext cx="1126462" cy="2551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077426" y="3495671"/>
            <a:ext cx="964518" cy="19470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영어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10089" y="3473863"/>
            <a:ext cx="712315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언어</a:t>
            </a:r>
            <a:endParaRPr lang="ko-KR" altLang="en-US" sz="105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710089" y="4269333"/>
            <a:ext cx="712315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효과음</a:t>
            </a:r>
            <a:endParaRPr lang="ko-KR" altLang="en-US" sz="105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710089" y="4626840"/>
            <a:ext cx="712315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배경음</a:t>
            </a:r>
            <a:endParaRPr lang="ko-KR" altLang="en-US" sz="105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55320" y="1566755"/>
            <a:ext cx="796674" cy="22728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43712" y="4269333"/>
            <a:ext cx="2288512" cy="22728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843712" y="4621273"/>
            <a:ext cx="2288512" cy="22728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595232" y="4264564"/>
            <a:ext cx="248480" cy="23139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95232" y="4619219"/>
            <a:ext cx="248480" cy="23139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843472" y="4267362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20741" y="2241079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선택 화면</a:t>
            </a:r>
          </a:p>
        </p:txBody>
      </p:sp>
      <p:cxnSp>
        <p:nvCxnSpPr>
          <p:cNvPr id="81" name="직선 화살표 연결선 80"/>
          <p:cNvCxnSpPr>
            <a:stCxn id="82" idx="3"/>
            <a:endCxn id="80" idx="1"/>
          </p:cNvCxnSpPr>
          <p:nvPr/>
        </p:nvCxnSpPr>
        <p:spPr>
          <a:xfrm flipV="1">
            <a:off x="3001993" y="2368126"/>
            <a:ext cx="618748" cy="12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2001683" y="2242349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터치 화면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211746" y="2242978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설정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89" name="직선 화살표 연결선 88"/>
          <p:cNvCxnSpPr>
            <a:stCxn id="48" idx="3"/>
            <a:endCxn id="90" idx="1"/>
          </p:cNvCxnSpPr>
          <p:nvPr/>
        </p:nvCxnSpPr>
        <p:spPr>
          <a:xfrm flipV="1">
            <a:off x="6780847" y="3076513"/>
            <a:ext cx="22974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7010594" y="2949466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선택 화면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843472" y="4610645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519205" y="1566864"/>
            <a:ext cx="796674" cy="227282"/>
          </a:xfrm>
          <a:prstGeom prst="rect">
            <a:avLst/>
          </a:prstGeom>
          <a:solidFill>
            <a:srgbClr val="9C5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제스처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50" name="직선 화살표 연결선 49"/>
          <p:cNvCxnSpPr>
            <a:stCxn id="80" idx="3"/>
            <a:endCxn id="86" idx="1"/>
          </p:cNvCxnSpPr>
          <p:nvPr/>
        </p:nvCxnSpPr>
        <p:spPr>
          <a:xfrm>
            <a:off x="4621051" y="2368126"/>
            <a:ext cx="590695" cy="18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4997799" y="3341449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97658" y="3855938"/>
            <a:ext cx="1126462" cy="2551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595232" y="3732827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74439" y="3887049"/>
            <a:ext cx="964518" cy="19470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활성화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5762" y="3855938"/>
            <a:ext cx="1126462" cy="2551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77426" y="3887049"/>
            <a:ext cx="964518" cy="19470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비활성화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10089" y="3865241"/>
            <a:ext cx="712315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진동</a:t>
            </a:r>
            <a:endParaRPr lang="ko-KR" altLang="en-US" sz="105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4997799" y="3732827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74474" y="3003651"/>
            <a:ext cx="292068" cy="16001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549360" y="3083656"/>
            <a:ext cx="2183363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옵</a:t>
            </a:r>
            <a:r>
              <a:rPr lang="en-US" altLang="ko-KR" sz="105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	</a:t>
            </a:r>
            <a:r>
              <a:rPr lang="ko-KR" altLang="en-US" sz="105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션</a:t>
            </a:r>
            <a:endParaRPr lang="ko-KR" altLang="en-US" sz="105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41660" y="3082103"/>
            <a:ext cx="291044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74724" y="3093351"/>
            <a:ext cx="224915" cy="2204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255" y="4288275"/>
            <a:ext cx="175863" cy="194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638" y="4626840"/>
            <a:ext cx="160169" cy="223684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549360" y="4553639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539516" y="4216152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2005420" y="2965990"/>
            <a:ext cx="4767464" cy="250089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24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473564"/>
              </p:ext>
            </p:extLst>
          </p:nvPr>
        </p:nvGraphicFramePr>
        <p:xfrm>
          <a:off x="911424" y="905896"/>
          <a:ext cx="9973108" cy="482930"/>
        </p:xfrm>
        <a:graphic>
          <a:graphicData uri="http://schemas.openxmlformats.org/drawingml/2006/table">
            <a:tbl>
              <a:tblPr/>
              <a:tblGrid>
                <a:gridCol w="65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3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게임 시작 버튼을 </a:t>
                      </a:r>
                      <a:r>
                        <a:rPr lang="ko-KR" altLang="en-US" sz="9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누른뒤</a:t>
                      </a:r>
                      <a:r>
                        <a:rPr lang="ko-KR" altLang="en-US" sz="9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저장된 게임목록들이 나타나는 화면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/>
                      </a:r>
                      <a:br>
                        <a:rPr lang="en-US" altLang="ko-KR" sz="9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</a:br>
                      <a:r>
                        <a:rPr lang="ko-KR" altLang="en-US" sz="9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새로운게임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ko-KR" altLang="en-US" sz="9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이전게임을</a:t>
                      </a:r>
                      <a:r>
                        <a:rPr lang="ko-KR" altLang="en-US" sz="9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계속할지 정하는 구간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게임저장목록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849184"/>
              </p:ext>
            </p:extLst>
          </p:nvPr>
        </p:nvGraphicFramePr>
        <p:xfrm>
          <a:off x="8421810" y="1463682"/>
          <a:ext cx="2457201" cy="4488589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저장된 게임을 클라이언트에서 저장된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정보를 불러와서 로딩화면으로 넘어감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저장된 정보가 없을 시  </a:t>
                      </a:r>
                      <a:r>
                        <a:rPr lang="en-US" altLang="ko-KR" sz="900" dirty="0" smtClean="0">
                          <a:latin typeface="+mn-lt"/>
                        </a:rPr>
                        <a:t>+</a:t>
                      </a:r>
                      <a:r>
                        <a:rPr lang="ko-KR" altLang="en-US" sz="900" dirty="0" smtClean="0">
                          <a:latin typeface="+mn-lt"/>
                        </a:rPr>
                        <a:t>표시가 되며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클릭 시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생성판업</a:t>
                      </a:r>
                      <a:r>
                        <a:rPr lang="ko-KR" altLang="en-US" sz="900" baseline="0" dirty="0" err="1" smtClean="0">
                          <a:latin typeface="+mn-lt"/>
                        </a:rPr>
                        <a:t>이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표시된다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저장된 기록을 삭제하는 버튼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저장된 기록이 없을 시 버튼 비활성화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선택화면으로 이동된다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⑦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74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8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476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455454" y="4023526"/>
            <a:ext cx="1093079" cy="7879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70455" y="4138491"/>
            <a:ext cx="863077" cy="58822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진행스테이지</a:t>
            </a:r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/>
            </a:r>
            <a:b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</a:b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최근 플레이 시간</a:t>
            </a:r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/>
            </a:r>
            <a:b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</a:b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플레이 타임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455454" y="3893688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75996" y="4023526"/>
            <a:ext cx="1093079" cy="7879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0997" y="4138491"/>
            <a:ext cx="863077" cy="58822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+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875996" y="3893688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96539" y="4023526"/>
            <a:ext cx="1093079" cy="7879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11540" y="4138491"/>
            <a:ext cx="863077" cy="58822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+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5296539" y="3893688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452604" y="2969181"/>
            <a:ext cx="325439" cy="221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47197" y="5633386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생성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업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53" name="직선 화살표 연결선 52"/>
          <p:cNvCxnSpPr>
            <a:stCxn id="40" idx="2"/>
            <a:endCxn id="50" idx="0"/>
          </p:cNvCxnSpPr>
          <p:nvPr/>
        </p:nvCxnSpPr>
        <p:spPr>
          <a:xfrm>
            <a:off x="4422536" y="4811428"/>
            <a:ext cx="5802" cy="8219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711023" y="5085184"/>
            <a:ext cx="811086" cy="2334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5698990" y="4962484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969" y="5127620"/>
            <a:ext cx="709312" cy="15335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기록 삭제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35425" y="5639195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삭제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업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68" name="직선 화살표 연결선 67"/>
          <p:cNvCxnSpPr>
            <a:stCxn id="63" idx="2"/>
            <a:endCxn id="67" idx="0"/>
          </p:cNvCxnSpPr>
          <p:nvPr/>
        </p:nvCxnSpPr>
        <p:spPr>
          <a:xfrm>
            <a:off x="6116566" y="5318598"/>
            <a:ext cx="0" cy="3205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2620852" y="5633386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확인 </a:t>
            </a:r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판업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77" name="직선 화살표 연결선 76"/>
          <p:cNvCxnSpPr>
            <a:stCxn id="73" idx="2"/>
            <a:endCxn id="123" idx="0"/>
          </p:cNvCxnSpPr>
          <p:nvPr/>
        </p:nvCxnSpPr>
        <p:spPr>
          <a:xfrm>
            <a:off x="3001993" y="5887480"/>
            <a:ext cx="3660" cy="2530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2505498" y="6140493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7044924" y="2960277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선택 화면</a:t>
            </a:r>
          </a:p>
        </p:txBody>
      </p:sp>
      <p:cxnSp>
        <p:nvCxnSpPr>
          <p:cNvPr id="131" name="직선 화살표 연결선 130"/>
          <p:cNvCxnSpPr>
            <a:stCxn id="48" idx="3"/>
            <a:endCxn id="128" idx="1"/>
          </p:cNvCxnSpPr>
          <p:nvPr/>
        </p:nvCxnSpPr>
        <p:spPr>
          <a:xfrm>
            <a:off x="6778043" y="3079705"/>
            <a:ext cx="266881" cy="76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3505808" y="2238112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선택 화면</a:t>
            </a:r>
          </a:p>
        </p:txBody>
      </p:sp>
      <p:cxnSp>
        <p:nvCxnSpPr>
          <p:cNvPr id="143" name="직선 화살표 연결선 142"/>
          <p:cNvCxnSpPr>
            <a:stCxn id="144" idx="3"/>
            <a:endCxn id="142" idx="1"/>
          </p:cNvCxnSpPr>
          <p:nvPr/>
        </p:nvCxnSpPr>
        <p:spPr>
          <a:xfrm flipV="1">
            <a:off x="3001993" y="2365159"/>
            <a:ext cx="503815" cy="4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2001683" y="2242349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터치 화면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5119504" y="2238711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게임저장목록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7268585" y="2242170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354476" y="2242170"/>
            <a:ext cx="683361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63" name="직선 화살표 연결선 162"/>
          <p:cNvCxnSpPr>
            <a:stCxn id="162" idx="3"/>
            <a:endCxn id="161" idx="1"/>
          </p:cNvCxnSpPr>
          <p:nvPr/>
        </p:nvCxnSpPr>
        <p:spPr>
          <a:xfrm>
            <a:off x="7037837" y="2369217"/>
            <a:ext cx="2307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5" idx="3"/>
            <a:endCxn id="162" idx="1"/>
          </p:cNvCxnSpPr>
          <p:nvPr/>
        </p:nvCxnSpPr>
        <p:spPr>
          <a:xfrm>
            <a:off x="6119814" y="2365758"/>
            <a:ext cx="234662" cy="34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1003162" y="1557698"/>
            <a:ext cx="876655" cy="25612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021724" y="1567053"/>
            <a:ext cx="797715" cy="2266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5732723" y="1554704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2005420" y="1567053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172" name="직사각형 171"/>
          <p:cNvSpPr/>
          <p:nvPr/>
        </p:nvSpPr>
        <p:spPr>
          <a:xfrm>
            <a:off x="4873401" y="1566755"/>
            <a:ext cx="796674" cy="22728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907040" y="1463682"/>
            <a:ext cx="7349200" cy="460490"/>
          </a:xfrm>
          <a:prstGeom prst="roundRect">
            <a:avLst>
              <a:gd name="adj" fmla="val 2125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3063962" y="1557615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  <p:sp>
        <p:nvSpPr>
          <p:cNvPr id="175" name="직사각형 174"/>
          <p:cNvSpPr/>
          <p:nvPr/>
        </p:nvSpPr>
        <p:spPr>
          <a:xfrm>
            <a:off x="7355320" y="1566755"/>
            <a:ext cx="796674" cy="22728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6519205" y="1566864"/>
            <a:ext cx="796674" cy="227282"/>
          </a:xfrm>
          <a:prstGeom prst="rect">
            <a:avLst/>
          </a:prstGeom>
          <a:solidFill>
            <a:srgbClr val="9C5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제스처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54" name="직선 화살표 연결선 53"/>
          <p:cNvCxnSpPr>
            <a:stCxn id="30" idx="2"/>
            <a:endCxn id="73" idx="0"/>
          </p:cNvCxnSpPr>
          <p:nvPr/>
        </p:nvCxnSpPr>
        <p:spPr>
          <a:xfrm flipH="1">
            <a:off x="3001993" y="4811428"/>
            <a:ext cx="1" cy="8219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42" idx="3"/>
            <a:endCxn id="145" idx="1"/>
          </p:cNvCxnSpPr>
          <p:nvPr/>
        </p:nvCxnSpPr>
        <p:spPr>
          <a:xfrm>
            <a:off x="4506118" y="2365159"/>
            <a:ext cx="613386" cy="5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45" idx="2"/>
          </p:cNvCxnSpPr>
          <p:nvPr/>
        </p:nvCxnSpPr>
        <p:spPr>
          <a:xfrm>
            <a:off x="5619659" y="2492805"/>
            <a:ext cx="0" cy="467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169649" y="3124916"/>
            <a:ext cx="2563074" cy="42482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이름</a:t>
            </a:r>
            <a:endParaRPr lang="ko-KR" altLang="en-US" sz="12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474474" y="3003651"/>
            <a:ext cx="292068" cy="16001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←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6452959" y="2904262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2005420" y="2965990"/>
            <a:ext cx="4767464" cy="250089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03162" y="1557698"/>
            <a:ext cx="876655" cy="25612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1724" y="1567053"/>
            <a:ext cx="797715" cy="2266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732723" y="1554704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05420" y="1567053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73401" y="1566755"/>
            <a:ext cx="796674" cy="22728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040" y="1463682"/>
            <a:ext cx="7349200" cy="460490"/>
          </a:xfrm>
          <a:prstGeom prst="roundRect">
            <a:avLst>
              <a:gd name="adj" fmla="val 2125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24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546757"/>
              </p:ext>
            </p:extLst>
          </p:nvPr>
        </p:nvGraphicFramePr>
        <p:xfrm>
          <a:off x="911424" y="905896"/>
          <a:ext cx="9973108" cy="462874"/>
        </p:xfrm>
        <a:graphic>
          <a:graphicData uri="http://schemas.openxmlformats.org/drawingml/2006/table">
            <a:tbl>
              <a:tblPr/>
              <a:tblGrid>
                <a:gridCol w="65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5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4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게임저장목록화면에서 </a:t>
                      </a:r>
                      <a:r>
                        <a:rPr lang="ko-KR" altLang="en-US" sz="8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새로운게임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저장된게임을 선택하여 </a:t>
                      </a:r>
                      <a:r>
                        <a:rPr lang="ko-KR" altLang="en-US" sz="8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인게임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화면으로 넘어가기 </a:t>
                      </a:r>
                      <a:r>
                        <a:rPr lang="ko-KR" altLang="en-US" sz="8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전단계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로딩화면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059090"/>
              </p:ext>
            </p:extLst>
          </p:nvPr>
        </p:nvGraphicFramePr>
        <p:xfrm>
          <a:off x="8421810" y="1463682"/>
          <a:ext cx="2457201" cy="4489637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게임내에</a:t>
                      </a:r>
                      <a:r>
                        <a:rPr lang="ko-KR" altLang="en-US" sz="900" dirty="0" smtClean="0">
                          <a:latin typeface="+mn-lt"/>
                        </a:rPr>
                        <a:t> 등장하는 요소들의 이미지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err="1" smtClean="0">
                          <a:latin typeface="+mn-lt"/>
                        </a:rPr>
                        <a:t>게임스토리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배경을 알 수 있는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이미지를 표시한다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게임이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로딩중이라는</a:t>
                      </a:r>
                      <a:r>
                        <a:rPr lang="ko-KR" altLang="en-US" sz="900" dirty="0" smtClean="0">
                          <a:latin typeface="+mn-lt"/>
                        </a:rPr>
                        <a:t> 표시를 위해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움직이는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애니매이션을</a:t>
                      </a:r>
                      <a:r>
                        <a:rPr lang="ko-KR" altLang="en-US" sz="900" dirty="0" smtClean="0">
                          <a:latin typeface="+mn-lt"/>
                        </a:rPr>
                        <a:t>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이미지에 맞는 텍스트를 표시한다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⑦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74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8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476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로딩이 완료되면 자동으로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인게임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화면으로 들어간다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063962" y="1557615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55320" y="1566755"/>
            <a:ext cx="796674" cy="22728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301676" y="3191631"/>
            <a:ext cx="4193328" cy="167752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  <a:endParaRPr lang="en-US" altLang="ko-KR" sz="900" b="1" dirty="0" smtClean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700" b="1" dirty="0" smtClean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700" b="1" dirty="0" smtClean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700" b="1" dirty="0" smtClean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700" b="1" dirty="0" smtClean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01676" y="4941403"/>
            <a:ext cx="4193328" cy="395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간단한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Tip : ----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301676" y="3191631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314162" y="4941403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19205" y="1566864"/>
            <a:ext cx="796674" cy="227282"/>
          </a:xfrm>
          <a:prstGeom prst="rect">
            <a:avLst/>
          </a:prstGeom>
          <a:solidFill>
            <a:srgbClr val="9C5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제스처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66801" y="3691115"/>
            <a:ext cx="863077" cy="64221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로딩중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…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971001" y="3693714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18780" y="2238112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선택 화면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632476" y="2238711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게임저장목록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81557" y="2242170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67448" y="2242170"/>
            <a:ext cx="683361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39" name="직선 화살표 연결선 38"/>
          <p:cNvCxnSpPr>
            <a:stCxn id="38" idx="3"/>
            <a:endCxn id="37" idx="1"/>
          </p:cNvCxnSpPr>
          <p:nvPr/>
        </p:nvCxnSpPr>
        <p:spPr>
          <a:xfrm>
            <a:off x="5550809" y="2369217"/>
            <a:ext cx="2307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6" idx="3"/>
            <a:endCxn id="38" idx="1"/>
          </p:cNvCxnSpPr>
          <p:nvPr/>
        </p:nvCxnSpPr>
        <p:spPr>
          <a:xfrm>
            <a:off x="4632786" y="2365758"/>
            <a:ext cx="234662" cy="34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5" idx="3"/>
            <a:endCxn id="36" idx="1"/>
          </p:cNvCxnSpPr>
          <p:nvPr/>
        </p:nvCxnSpPr>
        <p:spPr>
          <a:xfrm>
            <a:off x="3019090" y="2365159"/>
            <a:ext cx="613386" cy="5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8" idx="2"/>
          </p:cNvCxnSpPr>
          <p:nvPr/>
        </p:nvCxnSpPr>
        <p:spPr>
          <a:xfrm flipH="1">
            <a:off x="5209128" y="2496264"/>
            <a:ext cx="1" cy="451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2005420" y="2965990"/>
            <a:ext cx="4767464" cy="250089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03162" y="1557698"/>
            <a:ext cx="876655" cy="25612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1724" y="1567053"/>
            <a:ext cx="797715" cy="2266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732723" y="1554704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05420" y="1567053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73401" y="1566755"/>
            <a:ext cx="796674" cy="22728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040" y="1463682"/>
            <a:ext cx="7349200" cy="460490"/>
          </a:xfrm>
          <a:prstGeom prst="roundRect">
            <a:avLst>
              <a:gd name="adj" fmla="val 2125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7" name="직선 화살표 연결선 16"/>
          <p:cNvCxnSpPr>
            <a:stCxn id="94" idx="2"/>
          </p:cNvCxnSpPr>
          <p:nvPr/>
        </p:nvCxnSpPr>
        <p:spPr>
          <a:xfrm flipH="1">
            <a:off x="3782788" y="2442303"/>
            <a:ext cx="1" cy="5236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088110"/>
              </p:ext>
            </p:extLst>
          </p:nvPr>
        </p:nvGraphicFramePr>
        <p:xfrm>
          <a:off x="911424" y="905896"/>
          <a:ext cx="9973108" cy="462874"/>
        </p:xfrm>
        <a:graphic>
          <a:graphicData uri="http://schemas.openxmlformats.org/drawingml/2006/table">
            <a:tbl>
              <a:tblPr/>
              <a:tblGrid>
                <a:gridCol w="65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5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5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로딩이 끝난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뒤 </a:t>
                      </a:r>
                      <a:r>
                        <a:rPr lang="ko-KR" altLang="en-US" sz="800" b="1" i="0" u="none" strike="noStrike" cap="none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인게임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화면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인게임</a:t>
                      </a: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화면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919741"/>
              </p:ext>
            </p:extLst>
          </p:nvPr>
        </p:nvGraphicFramePr>
        <p:xfrm>
          <a:off x="8421810" y="1463682"/>
          <a:ext cx="2457201" cy="4323490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포인트</a:t>
                      </a:r>
                      <a:r>
                        <a:rPr lang="en-US" altLang="ko-KR" sz="900" dirty="0" smtClean="0">
                          <a:latin typeface="+mn-lt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경험치량을</a:t>
                      </a:r>
                      <a:r>
                        <a:rPr lang="ko-KR" altLang="en-US" sz="900" dirty="0" smtClean="0">
                          <a:latin typeface="+mn-lt"/>
                        </a:rPr>
                        <a:t> 표시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체력과</a:t>
                      </a:r>
                      <a:r>
                        <a:rPr lang="en-US" altLang="ko-KR" sz="900" dirty="0" smtClean="0">
                          <a:latin typeface="+mn-lt"/>
                        </a:rPr>
                        <a:t>, </a:t>
                      </a:r>
                      <a:r>
                        <a:rPr lang="ko-KR" altLang="en-US" sz="900" dirty="0" smtClean="0">
                          <a:latin typeface="+mn-lt"/>
                        </a:rPr>
                        <a:t>에너지가 표시된다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맵 팝업이 표시된다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일시정지 팝업이 표시된다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고정 되어있는 조이스틱형태</a:t>
                      </a: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캐릭터의 스킬 조작버튼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각 스킬에 맞는 이미지가 표시되며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이미지를 제외한 영역은 투명하게 표시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⑦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74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476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조작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시 캐릭터가 가려지는 것을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막기위해 조작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UI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의 경우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캐릭터 위치 보다 하단에 배치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063962" y="1557615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55320" y="1566755"/>
            <a:ext cx="796674" cy="22728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400602" y="2188209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391535" y="2188209"/>
            <a:ext cx="683361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96" name="직선 화살표 연결선 95"/>
          <p:cNvCxnSpPr>
            <a:stCxn id="95" idx="3"/>
            <a:endCxn id="94" idx="1"/>
          </p:cNvCxnSpPr>
          <p:nvPr/>
        </p:nvCxnSpPr>
        <p:spPr>
          <a:xfrm>
            <a:off x="3074896" y="2315256"/>
            <a:ext cx="3257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모서리가 둥근 직사각형 100"/>
          <p:cNvSpPr/>
          <p:nvPr/>
        </p:nvSpPr>
        <p:spPr>
          <a:xfrm>
            <a:off x="5780569" y="2585291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맵 </a:t>
            </a:r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</a:t>
            </a:r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업창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6869038" y="3140738"/>
            <a:ext cx="762281" cy="26143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일시정지 창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pic>
        <p:nvPicPr>
          <p:cNvPr id="105" name="Picture 2" descr="동굴 배경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039" y="3104964"/>
            <a:ext cx="4511025" cy="22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직사각형 105"/>
          <p:cNvSpPr/>
          <p:nvPr/>
        </p:nvSpPr>
        <p:spPr>
          <a:xfrm>
            <a:off x="3400601" y="4889665"/>
            <a:ext cx="3260599" cy="469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726446" y="3359493"/>
            <a:ext cx="1177216" cy="11984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26446" y="3195179"/>
            <a:ext cx="1177216" cy="11984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374866" y="3162805"/>
            <a:ext cx="236973" cy="209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054534" y="3166475"/>
            <a:ext cx="222475" cy="209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135561" y="4889665"/>
            <a:ext cx="1296144" cy="4691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2254488" y="4610357"/>
            <a:ext cx="617141" cy="657830"/>
            <a:chOff x="827584" y="2639440"/>
            <a:chExt cx="340935" cy="36149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6" name="타원 75"/>
            <p:cNvSpPr/>
            <p:nvPr/>
          </p:nvSpPr>
          <p:spPr>
            <a:xfrm>
              <a:off x="827584" y="2639440"/>
              <a:ext cx="340935" cy="3614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20213" y="2733874"/>
              <a:ext cx="158963" cy="1685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99"/>
          <a:stretch/>
        </p:blipFill>
        <p:spPr>
          <a:xfrm flipH="1">
            <a:off x="2997404" y="4521157"/>
            <a:ext cx="285467" cy="358196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6519205" y="1566864"/>
            <a:ext cx="796674" cy="227282"/>
          </a:xfrm>
          <a:prstGeom prst="rect">
            <a:avLst/>
          </a:prstGeom>
          <a:solidFill>
            <a:srgbClr val="9C5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제스처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02" name="직선 화살표 연결선 101"/>
          <p:cNvCxnSpPr>
            <a:stCxn id="98" idx="3"/>
            <a:endCxn id="103" idx="1"/>
          </p:cNvCxnSpPr>
          <p:nvPr/>
        </p:nvCxnSpPr>
        <p:spPr>
          <a:xfrm>
            <a:off x="6611839" y="3267786"/>
            <a:ext cx="257199" cy="36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084416" y="3200467"/>
            <a:ext cx="163865" cy="15104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5974923" y="3064325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13851" y="3209637"/>
            <a:ext cx="152941" cy="13140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6313347" y="3058210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00" name="직선 화살표 연결선 99"/>
          <p:cNvCxnSpPr>
            <a:stCxn id="99" idx="0"/>
            <a:endCxn id="101" idx="2"/>
          </p:cNvCxnSpPr>
          <p:nvPr/>
        </p:nvCxnSpPr>
        <p:spPr>
          <a:xfrm flipH="1" flipV="1">
            <a:off x="6161710" y="2839385"/>
            <a:ext cx="4062" cy="327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218195" y="3199574"/>
            <a:ext cx="499473" cy="2797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b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</a:br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85/100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209753" y="3085791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747576" y="3267786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209753" y="4591184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6235854" y="4340173"/>
            <a:ext cx="375985" cy="37598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5799644" y="4422364"/>
            <a:ext cx="375985" cy="37598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5625704" y="4868322"/>
            <a:ext cx="375985" cy="37598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6049476" y="4743325"/>
            <a:ext cx="572670" cy="57267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155977" y="4082630"/>
            <a:ext cx="437777" cy="207887"/>
            <a:chOff x="6917542" y="3617157"/>
            <a:chExt cx="437777" cy="207887"/>
          </a:xfrm>
          <a:noFill/>
        </p:grpSpPr>
        <p:sp>
          <p:nvSpPr>
            <p:cNvPr id="57" name="직사각형 56"/>
            <p:cNvSpPr/>
            <p:nvPr/>
          </p:nvSpPr>
          <p:spPr>
            <a:xfrm>
              <a:off x="6917542" y="3617157"/>
              <a:ext cx="437777" cy="207887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 flipH="1">
              <a:off x="6942029" y="3645617"/>
              <a:ext cx="364100" cy="169700"/>
              <a:chOff x="5588022" y="2637848"/>
              <a:chExt cx="242682" cy="129114"/>
            </a:xfrm>
            <a:grpFill/>
          </p:grpSpPr>
          <p:sp>
            <p:nvSpPr>
              <p:cNvPr id="79" name="오른쪽으로 구부러진 화살표 78"/>
              <p:cNvSpPr/>
              <p:nvPr/>
            </p:nvSpPr>
            <p:spPr>
              <a:xfrm>
                <a:off x="5588022" y="2637848"/>
                <a:ext cx="95003" cy="129114"/>
              </a:xfrm>
              <a:prstGeom prst="curvedRightArrow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오른쪽으로 구부러진 화살표 79"/>
              <p:cNvSpPr/>
              <p:nvPr/>
            </p:nvSpPr>
            <p:spPr>
              <a:xfrm rot="10800000">
                <a:off x="5724160" y="2637848"/>
                <a:ext cx="106544" cy="124316"/>
              </a:xfrm>
              <a:prstGeom prst="curvedRightArrow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6059823" y="3981252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5764300" y="4369542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6209506" y="4369542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5603829" y="4855490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6010422" y="4855490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3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/>
          <p:cNvGrpSpPr/>
          <p:nvPr/>
        </p:nvGrpSpPr>
        <p:grpSpPr>
          <a:xfrm>
            <a:off x="2023826" y="2960299"/>
            <a:ext cx="4771864" cy="2506590"/>
            <a:chOff x="-1402843" y="5666297"/>
            <a:chExt cx="4771864" cy="250659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675FC19-851C-4D75-9056-87A35A35C6D3}"/>
                </a:ext>
              </a:extLst>
            </p:cNvPr>
            <p:cNvSpPr/>
            <p:nvPr/>
          </p:nvSpPr>
          <p:spPr>
            <a:xfrm>
              <a:off x="-1402843" y="5671988"/>
              <a:ext cx="4767464" cy="250089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3073" y="7503356"/>
              <a:ext cx="3260599" cy="4691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644747" y="5772474"/>
              <a:ext cx="222475" cy="2099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 flipH="1">
              <a:off x="2150420" y="7460384"/>
              <a:ext cx="368475" cy="3545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스킬</a:t>
              </a:r>
              <a:endParaRPr lang="ko-KR" altLang="en-US" sz="800" dirty="0"/>
            </a:p>
          </p:txBody>
        </p:sp>
        <p:sp>
          <p:nvSpPr>
            <p:cNvPr id="107" name="타원 106"/>
            <p:cNvSpPr/>
            <p:nvPr/>
          </p:nvSpPr>
          <p:spPr>
            <a:xfrm flipH="1">
              <a:off x="2680213" y="7363904"/>
              <a:ext cx="484896" cy="5168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점프</a:t>
              </a:r>
              <a:endParaRPr lang="ko-KR" altLang="en-US" sz="800" dirty="0"/>
            </a:p>
          </p:txBody>
        </p:sp>
        <p:grpSp>
          <p:nvGrpSpPr>
            <p:cNvPr id="109" name="그룹 108"/>
            <p:cNvGrpSpPr/>
            <p:nvPr/>
          </p:nvGrpSpPr>
          <p:grpSpPr>
            <a:xfrm flipH="1">
              <a:off x="2839395" y="6713448"/>
              <a:ext cx="271818" cy="143153"/>
              <a:chOff x="5588022" y="2637848"/>
              <a:chExt cx="242682" cy="129114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24" name="오른쪽으로 구부러진 화살표 123"/>
              <p:cNvSpPr/>
              <p:nvPr/>
            </p:nvSpPr>
            <p:spPr>
              <a:xfrm>
                <a:off x="5588022" y="2637848"/>
                <a:ext cx="95003" cy="129114"/>
              </a:xfrm>
              <a:prstGeom prst="curvedRightArrow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오른쪽으로 구부러진 화살표 124"/>
              <p:cNvSpPr/>
              <p:nvPr/>
            </p:nvSpPr>
            <p:spPr>
              <a:xfrm rot="10800000">
                <a:off x="5724160" y="2637848"/>
                <a:ext cx="106544" cy="124316"/>
              </a:xfrm>
              <a:prstGeom prst="curvedRightArrow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직사각형 109"/>
            <p:cNvSpPr/>
            <p:nvPr/>
          </p:nvSpPr>
          <p:spPr>
            <a:xfrm>
              <a:off x="2958729" y="5775154"/>
              <a:ext cx="236973" cy="2099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 flipH="1">
              <a:off x="2790318" y="6941449"/>
              <a:ext cx="368475" cy="3545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스킬</a:t>
              </a:r>
              <a:endParaRPr lang="ko-KR" altLang="en-US" sz="800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-1280576" y="7502014"/>
              <a:ext cx="1296144" cy="4691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-1161649" y="7222706"/>
              <a:ext cx="617141" cy="657830"/>
              <a:chOff x="827584" y="2639440"/>
              <a:chExt cx="340935" cy="361494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22" name="타원 121"/>
              <p:cNvSpPr/>
              <p:nvPr/>
            </p:nvSpPr>
            <p:spPr>
              <a:xfrm>
                <a:off x="827584" y="2639440"/>
                <a:ext cx="340935" cy="36149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920213" y="2733874"/>
                <a:ext cx="158963" cy="16854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8" name="직사각형 117"/>
            <p:cNvSpPr/>
            <p:nvPr/>
          </p:nvSpPr>
          <p:spPr>
            <a:xfrm>
              <a:off x="-772325" y="5952716"/>
              <a:ext cx="1177216" cy="119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-772325" y="5788402"/>
              <a:ext cx="1177216" cy="119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1280576" y="5792797"/>
              <a:ext cx="499473" cy="2797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-1398443" y="5666297"/>
              <a:ext cx="4767464" cy="2506590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003162" y="1557698"/>
            <a:ext cx="876655" cy="25612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1724" y="1567053"/>
            <a:ext cx="797715" cy="2266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723198" y="1554704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05420" y="1567053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73401" y="1566755"/>
            <a:ext cx="796674" cy="22728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040" y="1463682"/>
            <a:ext cx="7349200" cy="460490"/>
          </a:xfrm>
          <a:prstGeom prst="roundRect">
            <a:avLst>
              <a:gd name="adj" fmla="val 2125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7" name="직선 화살표 연결선 16"/>
          <p:cNvCxnSpPr>
            <a:stCxn id="116" idx="2"/>
          </p:cNvCxnSpPr>
          <p:nvPr/>
        </p:nvCxnSpPr>
        <p:spPr>
          <a:xfrm flipH="1">
            <a:off x="4858682" y="2442303"/>
            <a:ext cx="1" cy="8790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601558"/>
              </p:ext>
            </p:extLst>
          </p:nvPr>
        </p:nvGraphicFramePr>
        <p:xfrm>
          <a:off x="911424" y="905896"/>
          <a:ext cx="9973108" cy="462874"/>
        </p:xfrm>
        <a:graphic>
          <a:graphicData uri="http://schemas.openxmlformats.org/drawingml/2006/table">
            <a:tbl>
              <a:tblPr/>
              <a:tblGrid>
                <a:gridCol w="65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5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6_1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맵판업이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인게임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화면위에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출력된다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br>
                        <a:rPr lang="en-US" altLang="ko-KR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</a:b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간략화된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맵이 표시되며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맵에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현재 캐릭터가 존재할 시 위치가 표시된다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지역 맵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468579"/>
              </p:ext>
            </p:extLst>
          </p:nvPr>
        </p:nvGraphicFramePr>
        <p:xfrm>
          <a:off x="8421810" y="1463682"/>
          <a:ext cx="2457201" cy="4549549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캐릭터가 있는 지역의 이름을 표시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lt"/>
                        </a:rPr>
                        <a:t>3</a:t>
                      </a:r>
                      <a:r>
                        <a:rPr lang="ko-KR" altLang="en-US" sz="900" dirty="0" smtClean="0">
                          <a:latin typeface="+mn-lt"/>
                        </a:rPr>
                        <a:t>번 이미지필드의 이미지를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전체 지역을 보여주는 이미지로 교체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간략화된</a:t>
                      </a:r>
                      <a:r>
                        <a:rPr lang="ko-KR" altLang="en-US" sz="900" dirty="0" smtClean="0">
                          <a:latin typeface="+mn-lt"/>
                        </a:rPr>
                        <a:t> 이미지에 대한 설명 이미지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이미지가 이동할 시 좌측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ko-KR" altLang="en-US" sz="900" dirty="0" smtClean="0">
                          <a:latin typeface="+mn-lt"/>
                        </a:rPr>
                        <a:t>하단에 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스크롤 바가 표시된다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현재 캐릭터가 있는 지역의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간략화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하여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구조물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ko-KR" altLang="en-US" sz="900" dirty="0" smtClean="0">
                          <a:latin typeface="+mn-lt"/>
                        </a:rPr>
                        <a:t>캐릭터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ko-KR" altLang="en-US" sz="900" dirty="0" smtClean="0">
                          <a:latin typeface="+mn-lt"/>
                        </a:rPr>
                        <a:t>지형을 표시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⑦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74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476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번 이미지 스크롤영역에서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스와이프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제스처를 통해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이미지를 움직일 수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있다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맵팝업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표시 시 게임은 일시정지된다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063962" y="1557615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55320" y="1566755"/>
            <a:ext cx="796674" cy="22728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412292" y="2188209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03225" y="2188209"/>
            <a:ext cx="683361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96" name="직선 화살표 연결선 95"/>
          <p:cNvCxnSpPr>
            <a:stCxn id="95" idx="3"/>
            <a:endCxn id="94" idx="1"/>
          </p:cNvCxnSpPr>
          <p:nvPr/>
        </p:nvCxnSpPr>
        <p:spPr>
          <a:xfrm>
            <a:off x="3086586" y="2315256"/>
            <a:ext cx="3257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94" idx="3"/>
            <a:endCxn id="116" idx="1"/>
          </p:cNvCxnSpPr>
          <p:nvPr/>
        </p:nvCxnSpPr>
        <p:spPr>
          <a:xfrm>
            <a:off x="4176665" y="2315256"/>
            <a:ext cx="3008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6519205" y="1566864"/>
            <a:ext cx="796674" cy="227282"/>
          </a:xfrm>
          <a:prstGeom prst="rect">
            <a:avLst/>
          </a:prstGeom>
          <a:solidFill>
            <a:srgbClr val="9C5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스크롤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477542" y="2188209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맵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85704" y="3321309"/>
            <a:ext cx="3474253" cy="166979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917729" y="3321308"/>
            <a:ext cx="326995" cy="261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512636" y="3321308"/>
            <a:ext cx="326995" cy="261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5474454" y="3279118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390626" y="3632453"/>
            <a:ext cx="2776764" cy="1274393"/>
          </a:xfrm>
          <a:prstGeom prst="rect">
            <a:avLst/>
          </a:prstGeom>
          <a:solidFill>
            <a:srgbClr val="9C5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제스처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23741" y="3749504"/>
            <a:ext cx="2553827" cy="10733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간략화된</a:t>
            </a:r>
            <a:r>
              <a:rPr lang="ko-KR" altLang="en-US" sz="1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맵 이미지</a:t>
            </a:r>
            <a:endParaRPr lang="ko-KR" altLang="en-US" sz="1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570879" y="3671437"/>
            <a:ext cx="94481" cy="92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89915" y="3358269"/>
            <a:ext cx="1972821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지역 이름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349042" y="3349823"/>
            <a:ext cx="94481" cy="92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60354" y="3344037"/>
            <a:ext cx="262362" cy="2041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X</a:t>
            </a:r>
            <a:endParaRPr lang="ko-KR" altLang="en-US" sz="12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44952" y="3359202"/>
            <a:ext cx="262362" cy="2041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+</a:t>
            </a:r>
            <a:endParaRPr lang="ko-KR" altLang="en-US" sz="240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351655" y="3586158"/>
            <a:ext cx="94481" cy="92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872175" y="3650715"/>
            <a:ext cx="407442" cy="122677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829050" y="3586158"/>
            <a:ext cx="94481" cy="92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997320" y="3304371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27" name="직선 화살표 연결선 126"/>
          <p:cNvCxnSpPr>
            <a:endCxn id="126" idx="3"/>
          </p:cNvCxnSpPr>
          <p:nvPr/>
        </p:nvCxnSpPr>
        <p:spPr>
          <a:xfrm flipH="1">
            <a:off x="1761693" y="3431418"/>
            <a:ext cx="24372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5420" y="2960299"/>
            <a:ext cx="4771864" cy="2506590"/>
            <a:chOff x="-1402843" y="5666297"/>
            <a:chExt cx="4771864" cy="250659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75FC19-851C-4D75-9056-87A35A35C6D3}"/>
                </a:ext>
              </a:extLst>
            </p:cNvPr>
            <p:cNvSpPr/>
            <p:nvPr/>
          </p:nvSpPr>
          <p:spPr>
            <a:xfrm>
              <a:off x="-1402843" y="5671988"/>
              <a:ext cx="4767464" cy="250089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3073" y="7503356"/>
              <a:ext cx="3260599" cy="4691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644747" y="5772474"/>
              <a:ext cx="222475" cy="2099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 flipH="1">
              <a:off x="2150420" y="7460384"/>
              <a:ext cx="368475" cy="3545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스킬</a:t>
              </a:r>
              <a:endParaRPr lang="ko-KR" altLang="en-US" sz="800" dirty="0"/>
            </a:p>
          </p:txBody>
        </p:sp>
        <p:sp>
          <p:nvSpPr>
            <p:cNvPr id="62" name="타원 61"/>
            <p:cNvSpPr/>
            <p:nvPr/>
          </p:nvSpPr>
          <p:spPr>
            <a:xfrm flipH="1">
              <a:off x="2680213" y="7363904"/>
              <a:ext cx="484896" cy="5168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점프</a:t>
              </a:r>
              <a:endParaRPr lang="ko-KR" altLang="en-US" sz="800" dirty="0"/>
            </a:p>
          </p:txBody>
        </p:sp>
        <p:grpSp>
          <p:nvGrpSpPr>
            <p:cNvPr id="63" name="그룹 62"/>
            <p:cNvGrpSpPr/>
            <p:nvPr/>
          </p:nvGrpSpPr>
          <p:grpSpPr>
            <a:xfrm flipH="1">
              <a:off x="2839395" y="6713448"/>
              <a:ext cx="271818" cy="143153"/>
              <a:chOff x="5588022" y="2637848"/>
              <a:chExt cx="242682" cy="129114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5" name="오른쪽으로 구부러진 화살표 64"/>
              <p:cNvSpPr/>
              <p:nvPr/>
            </p:nvSpPr>
            <p:spPr>
              <a:xfrm>
                <a:off x="5588022" y="2637848"/>
                <a:ext cx="95003" cy="129114"/>
              </a:xfrm>
              <a:prstGeom prst="curvedRightArrow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오른쪽으로 구부러진 화살표 65"/>
              <p:cNvSpPr/>
              <p:nvPr/>
            </p:nvSpPr>
            <p:spPr>
              <a:xfrm rot="10800000">
                <a:off x="5724160" y="2637848"/>
                <a:ext cx="106544" cy="124316"/>
              </a:xfrm>
              <a:prstGeom prst="curvedRightArrow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2958729" y="5775154"/>
              <a:ext cx="236973" cy="2099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 flipH="1">
              <a:off x="2790318" y="6941449"/>
              <a:ext cx="368475" cy="3545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스킬</a:t>
              </a:r>
              <a:endParaRPr lang="ko-KR" altLang="en-US" sz="8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-1280576" y="7502014"/>
              <a:ext cx="1296144" cy="4691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-1161649" y="7222706"/>
              <a:ext cx="617141" cy="657830"/>
              <a:chOff x="827584" y="2639440"/>
              <a:chExt cx="340935" cy="361494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73" name="타원 72"/>
              <p:cNvSpPr/>
              <p:nvPr/>
            </p:nvSpPr>
            <p:spPr>
              <a:xfrm>
                <a:off x="827584" y="2639440"/>
                <a:ext cx="340935" cy="36149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920213" y="2733874"/>
                <a:ext cx="158963" cy="16854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-772325" y="5952716"/>
              <a:ext cx="1177216" cy="119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-772325" y="5788402"/>
              <a:ext cx="1177216" cy="119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-1280576" y="5792797"/>
              <a:ext cx="499473" cy="2797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-1398443" y="5666297"/>
              <a:ext cx="4767464" cy="2506590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003162" y="1557698"/>
            <a:ext cx="876655" cy="25612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1724" y="1567053"/>
            <a:ext cx="797715" cy="2266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723198" y="1554704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05420" y="1567053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73401" y="1566755"/>
            <a:ext cx="796674" cy="22728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040" y="1463682"/>
            <a:ext cx="7349200" cy="460490"/>
          </a:xfrm>
          <a:prstGeom prst="roundRect">
            <a:avLst>
              <a:gd name="adj" fmla="val 2125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7" name="직선 화살표 연결선 16"/>
          <p:cNvCxnSpPr>
            <a:stCxn id="51" idx="2"/>
          </p:cNvCxnSpPr>
          <p:nvPr/>
        </p:nvCxnSpPr>
        <p:spPr>
          <a:xfrm>
            <a:off x="4851924" y="2442303"/>
            <a:ext cx="0" cy="8620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703417"/>
              </p:ext>
            </p:extLst>
          </p:nvPr>
        </p:nvGraphicFramePr>
        <p:xfrm>
          <a:off x="911424" y="905896"/>
          <a:ext cx="9973108" cy="462874"/>
        </p:xfrm>
        <a:graphic>
          <a:graphicData uri="http://schemas.openxmlformats.org/drawingml/2006/table">
            <a:tbl>
              <a:tblPr/>
              <a:tblGrid>
                <a:gridCol w="65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5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6_2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지역맵에서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확장버튼을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눌렀을때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바뀌는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팝업이다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br>
                        <a:rPr lang="en-US" altLang="ko-KR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</a:br>
                      <a:r>
                        <a:rPr lang="ko-KR" altLang="en-US" sz="8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맵팝업에서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보여주는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UI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만 달라진다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전체맵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10423"/>
              </p:ext>
            </p:extLst>
          </p:nvPr>
        </p:nvGraphicFramePr>
        <p:xfrm>
          <a:off x="8421810" y="1463682"/>
          <a:ext cx="2457201" cy="4501693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현재 캐릭터가 있는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지역의맵을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보여준다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전체지역의</a:t>
                      </a:r>
                      <a:r>
                        <a:rPr lang="ko-KR" altLang="en-US" sz="900" dirty="0" smtClean="0">
                          <a:latin typeface="+mn-lt"/>
                        </a:rPr>
                        <a:t> 이미지 표시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탐색중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ko-KR" altLang="en-US" sz="900" dirty="0" smtClean="0">
                          <a:latin typeface="+mn-lt"/>
                        </a:rPr>
                        <a:t>완료된 지역 버튼 클릭 시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해당 지역의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맵이</a:t>
                      </a:r>
                      <a:r>
                        <a:rPr lang="ko-KR" altLang="en-US" sz="900" dirty="0" smtClean="0">
                          <a:latin typeface="+mn-lt"/>
                        </a:rPr>
                        <a:t> 보여진다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해금되지 않은 지역의 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버튼은 비활성화 되어있다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⑦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74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476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맵팝업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표시 시 게임은 일시정지된다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063962" y="1557615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55320" y="1566755"/>
            <a:ext cx="796674" cy="22728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400602" y="2188209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391535" y="2188209"/>
            <a:ext cx="683361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96" name="직선 화살표 연결선 95"/>
          <p:cNvCxnSpPr>
            <a:stCxn id="95" idx="3"/>
            <a:endCxn id="94" idx="1"/>
          </p:cNvCxnSpPr>
          <p:nvPr/>
        </p:nvCxnSpPr>
        <p:spPr>
          <a:xfrm>
            <a:off x="3074896" y="2315256"/>
            <a:ext cx="3257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94" idx="3"/>
            <a:endCxn id="51" idx="1"/>
          </p:cNvCxnSpPr>
          <p:nvPr/>
        </p:nvCxnSpPr>
        <p:spPr>
          <a:xfrm>
            <a:off x="4164975" y="2315256"/>
            <a:ext cx="3058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97320" y="3304371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60" name="직선 화살표 연결선 59"/>
          <p:cNvCxnSpPr>
            <a:endCxn id="59" idx="3"/>
          </p:cNvCxnSpPr>
          <p:nvPr/>
        </p:nvCxnSpPr>
        <p:spPr>
          <a:xfrm flipH="1">
            <a:off x="1761693" y="3431418"/>
            <a:ext cx="24372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70783" y="2188209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맵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519205" y="1566864"/>
            <a:ext cx="796674" cy="227282"/>
          </a:xfrm>
          <a:prstGeom prst="rect">
            <a:avLst/>
          </a:prstGeom>
          <a:solidFill>
            <a:srgbClr val="9C5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제스처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74014" y="3321309"/>
            <a:ext cx="3474253" cy="166979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921272" y="3308699"/>
            <a:ext cx="326995" cy="261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537311" y="3308699"/>
            <a:ext cx="326995" cy="261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68432" y="3593972"/>
            <a:ext cx="3022765" cy="11244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87835" y="3642348"/>
            <a:ext cx="797715" cy="6711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85664" y="3646750"/>
            <a:ext cx="796674" cy="67117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86749" y="3915700"/>
            <a:ext cx="797715" cy="6711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052043" y="3575348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06039" y="3321308"/>
            <a:ext cx="326995" cy="261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00946" y="3321308"/>
            <a:ext cx="326995" cy="261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48664" y="3344037"/>
            <a:ext cx="262362" cy="2041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X</a:t>
            </a:r>
            <a:endParaRPr lang="ko-KR" altLang="en-US" sz="12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33262" y="3359202"/>
            <a:ext cx="262362" cy="2041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-</a:t>
            </a:r>
            <a:endParaRPr lang="ko-KR" altLang="en-US" sz="240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5480345" y="3248980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43251" y="3705147"/>
            <a:ext cx="678474" cy="52455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지역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240545" y="4003349"/>
            <a:ext cx="678474" cy="52455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지역</a:t>
            </a:r>
            <a:r>
              <a:rPr lang="en-US" altLang="ko-KR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281943" y="3640228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4186749" y="3913017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138806" y="3710415"/>
            <a:ext cx="678474" cy="52455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지역</a:t>
            </a:r>
            <a:r>
              <a:rPr lang="en-US" altLang="ko-KR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5085664" y="3640228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1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2001020" y="2960299"/>
            <a:ext cx="4771864" cy="2506590"/>
            <a:chOff x="-1402843" y="5666297"/>
            <a:chExt cx="4771864" cy="250659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675FC19-851C-4D75-9056-87A35A35C6D3}"/>
                </a:ext>
              </a:extLst>
            </p:cNvPr>
            <p:cNvSpPr/>
            <p:nvPr/>
          </p:nvSpPr>
          <p:spPr>
            <a:xfrm>
              <a:off x="-1402843" y="5671988"/>
              <a:ext cx="4767464" cy="250089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3073" y="7503356"/>
              <a:ext cx="3260599" cy="4691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644747" y="5772474"/>
              <a:ext cx="222475" cy="2099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 flipH="1">
              <a:off x="2150420" y="7460384"/>
              <a:ext cx="368475" cy="3545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스킬</a:t>
              </a:r>
              <a:endParaRPr lang="ko-KR" altLang="en-US" sz="800" dirty="0"/>
            </a:p>
          </p:txBody>
        </p:sp>
        <p:sp>
          <p:nvSpPr>
            <p:cNvPr id="50" name="타원 49"/>
            <p:cNvSpPr/>
            <p:nvPr/>
          </p:nvSpPr>
          <p:spPr>
            <a:xfrm flipH="1">
              <a:off x="2680213" y="7363904"/>
              <a:ext cx="484896" cy="5168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점프</a:t>
              </a:r>
              <a:endParaRPr lang="ko-KR" altLang="en-US" sz="800" dirty="0"/>
            </a:p>
          </p:txBody>
        </p:sp>
        <p:grpSp>
          <p:nvGrpSpPr>
            <p:cNvPr id="52" name="그룹 51"/>
            <p:cNvGrpSpPr/>
            <p:nvPr/>
          </p:nvGrpSpPr>
          <p:grpSpPr>
            <a:xfrm flipH="1">
              <a:off x="2839395" y="6713448"/>
              <a:ext cx="271818" cy="143153"/>
              <a:chOff x="5588022" y="2637848"/>
              <a:chExt cx="242682" cy="129114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72" name="오른쪽으로 구부러진 화살표 71"/>
              <p:cNvSpPr/>
              <p:nvPr/>
            </p:nvSpPr>
            <p:spPr>
              <a:xfrm>
                <a:off x="5588022" y="2637848"/>
                <a:ext cx="95003" cy="129114"/>
              </a:xfrm>
              <a:prstGeom prst="curvedRightArrow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오른쪽으로 구부러진 화살표 72"/>
              <p:cNvSpPr/>
              <p:nvPr/>
            </p:nvSpPr>
            <p:spPr>
              <a:xfrm rot="10800000">
                <a:off x="5724160" y="2637848"/>
                <a:ext cx="106544" cy="124316"/>
              </a:xfrm>
              <a:prstGeom prst="curvedRightArrow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2958729" y="5775154"/>
              <a:ext cx="236973" cy="2099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 flipH="1">
              <a:off x="2790318" y="6941449"/>
              <a:ext cx="368475" cy="3545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스킬</a:t>
              </a:r>
              <a:endParaRPr lang="ko-KR" altLang="en-US" sz="8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-1280576" y="7502014"/>
              <a:ext cx="1296144" cy="4691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-1161649" y="7222706"/>
              <a:ext cx="617141" cy="657830"/>
              <a:chOff x="827584" y="2639440"/>
              <a:chExt cx="340935" cy="361494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9" name="타원 68"/>
              <p:cNvSpPr/>
              <p:nvPr/>
            </p:nvSpPr>
            <p:spPr>
              <a:xfrm>
                <a:off x="827584" y="2639440"/>
                <a:ext cx="340935" cy="36149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920213" y="2733874"/>
                <a:ext cx="158963" cy="16854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-772325" y="5952716"/>
              <a:ext cx="1177216" cy="119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-772325" y="5788402"/>
              <a:ext cx="1177216" cy="119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-1280576" y="5792797"/>
              <a:ext cx="499473" cy="2797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-1398443" y="5666297"/>
              <a:ext cx="4767464" cy="2506590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003162" y="1557698"/>
            <a:ext cx="876655" cy="25612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1724" y="1567053"/>
            <a:ext cx="797715" cy="2266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723198" y="1554704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05420" y="1567053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73401" y="1566755"/>
            <a:ext cx="796674" cy="22728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040" y="1463682"/>
            <a:ext cx="7349200" cy="460490"/>
          </a:xfrm>
          <a:prstGeom prst="roundRect">
            <a:avLst>
              <a:gd name="adj" fmla="val 2125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7" name="직선 화살표 연결선 16"/>
          <p:cNvCxnSpPr>
            <a:stCxn id="51" idx="2"/>
          </p:cNvCxnSpPr>
          <p:nvPr/>
        </p:nvCxnSpPr>
        <p:spPr>
          <a:xfrm flipH="1">
            <a:off x="4851923" y="2442303"/>
            <a:ext cx="1" cy="727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916120"/>
              </p:ext>
            </p:extLst>
          </p:nvPr>
        </p:nvGraphicFramePr>
        <p:xfrm>
          <a:off x="911424" y="905896"/>
          <a:ext cx="9973108" cy="462874"/>
        </p:xfrm>
        <a:graphic>
          <a:graphicData uri="http://schemas.openxmlformats.org/drawingml/2006/table">
            <a:tbl>
              <a:tblPr/>
              <a:tblGrid>
                <a:gridCol w="65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5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7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현재맵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화면에서 </a:t>
                      </a:r>
                      <a:r>
                        <a:rPr lang="ko-KR" altLang="en-US" sz="8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전체맵으로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바뀔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시 표시되는 화면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일시정지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432451"/>
              </p:ext>
            </p:extLst>
          </p:nvPr>
        </p:nvGraphicFramePr>
        <p:xfrm>
          <a:off x="8421810" y="1463682"/>
          <a:ext cx="2457201" cy="3935473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현재 진행중인 스토리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ko-KR" altLang="en-US" sz="900" dirty="0" smtClean="0">
                          <a:latin typeface="+mn-lt"/>
                        </a:rPr>
                        <a:t>목표가 표시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smtClean="0">
                          <a:latin typeface="+mn-lt"/>
                        </a:rPr>
                        <a:t>스킬 화면으로 넘어감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특성화면으로 넘어감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lt"/>
                        </a:rPr>
                        <a:t>게임종료</a:t>
                      </a:r>
                      <a:r>
                        <a:rPr lang="ko-KR" altLang="en-US" sz="900" dirty="0" smtClean="0">
                          <a:latin typeface="+mn-lt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판업</a:t>
                      </a:r>
                      <a:r>
                        <a:rPr lang="ko-KR" altLang="en-US" sz="900" dirty="0" smtClean="0">
                          <a:latin typeface="+mn-lt"/>
                        </a:rPr>
                        <a:t> 표시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⑦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74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476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일시정지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팝업표시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시 게임은 일시정지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063962" y="1557615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55320" y="1566755"/>
            <a:ext cx="796674" cy="22728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400602" y="2188209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391535" y="2188209"/>
            <a:ext cx="683361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96" name="직선 화살표 연결선 95"/>
          <p:cNvCxnSpPr>
            <a:stCxn id="95" idx="3"/>
            <a:endCxn id="94" idx="1"/>
          </p:cNvCxnSpPr>
          <p:nvPr/>
        </p:nvCxnSpPr>
        <p:spPr>
          <a:xfrm>
            <a:off x="3074896" y="2315256"/>
            <a:ext cx="3257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94" idx="3"/>
            <a:endCxn id="51" idx="1"/>
          </p:cNvCxnSpPr>
          <p:nvPr/>
        </p:nvCxnSpPr>
        <p:spPr>
          <a:xfrm>
            <a:off x="4164975" y="2315256"/>
            <a:ext cx="3058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97320" y="3304371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60" name="직선 화살표 연결선 59"/>
          <p:cNvCxnSpPr>
            <a:endCxn id="59" idx="3"/>
          </p:cNvCxnSpPr>
          <p:nvPr/>
        </p:nvCxnSpPr>
        <p:spPr>
          <a:xfrm flipH="1">
            <a:off x="1761693" y="3431418"/>
            <a:ext cx="24372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70783" y="2188209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일시정지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519205" y="1566864"/>
            <a:ext cx="796674" cy="227282"/>
          </a:xfrm>
          <a:prstGeom prst="rect">
            <a:avLst/>
          </a:prstGeom>
          <a:solidFill>
            <a:srgbClr val="9C5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제스처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539715" y="3214272"/>
            <a:ext cx="2130359" cy="20615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28524" y="3366661"/>
            <a:ext cx="1583400" cy="63699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진행스토리</a:t>
            </a:r>
            <a:r>
              <a:rPr lang="en-US" altLang="ko-KR" sz="12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</a:br>
            <a:r>
              <a:rPr lang="ko-KR" altLang="en-US" sz="12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목표</a:t>
            </a:r>
            <a:endParaRPr lang="ko-KR" altLang="en-US" sz="12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31579" y="3207606"/>
            <a:ext cx="326995" cy="261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X</a:t>
            </a:r>
            <a:endParaRPr lang="ko-KR" altLang="en-US" sz="14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75686" y="4048699"/>
            <a:ext cx="1070654" cy="319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  <a:endParaRPr lang="ko-KR" altLang="en-US" sz="12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75686" y="4431736"/>
            <a:ext cx="1070654" cy="319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특성</a:t>
            </a:r>
            <a:endParaRPr lang="ko-KR" altLang="en-US" sz="12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75686" y="4828113"/>
            <a:ext cx="1070654" cy="3196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선택</a:t>
            </a:r>
            <a:endParaRPr lang="ko-KR" altLang="en-US" sz="12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828524" y="3321621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4035887" y="4032053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4035887" y="4412510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4035887" y="4786298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4" name="꺾인 연결선 3"/>
          <p:cNvCxnSpPr>
            <a:stCxn id="32" idx="1"/>
            <a:endCxn id="61" idx="0"/>
          </p:cNvCxnSpPr>
          <p:nvPr/>
        </p:nvCxnSpPr>
        <p:spPr>
          <a:xfrm rot="10800000" flipV="1">
            <a:off x="3671318" y="4208516"/>
            <a:ext cx="404368" cy="14165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5" idx="2"/>
            <a:endCxn id="74" idx="0"/>
          </p:cNvCxnSpPr>
          <p:nvPr/>
        </p:nvCxnSpPr>
        <p:spPr>
          <a:xfrm>
            <a:off x="4611013" y="5147749"/>
            <a:ext cx="4385" cy="486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33" idx="3"/>
            <a:endCxn id="62" idx="0"/>
          </p:cNvCxnSpPr>
          <p:nvPr/>
        </p:nvCxnSpPr>
        <p:spPr>
          <a:xfrm>
            <a:off x="5146340" y="4591554"/>
            <a:ext cx="370498" cy="10334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3290177" y="5625022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종료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135697" y="5625022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특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성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233211" y="5633789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선택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7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2001020" y="2960299"/>
            <a:ext cx="4771864" cy="2506590"/>
            <a:chOff x="-1402843" y="5666297"/>
            <a:chExt cx="4771864" cy="250659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675FC19-851C-4D75-9056-87A35A35C6D3}"/>
                </a:ext>
              </a:extLst>
            </p:cNvPr>
            <p:cNvSpPr/>
            <p:nvPr/>
          </p:nvSpPr>
          <p:spPr>
            <a:xfrm>
              <a:off x="-1402843" y="5671988"/>
              <a:ext cx="4767464" cy="250089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3073" y="7503356"/>
              <a:ext cx="3260599" cy="4691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644747" y="5772474"/>
              <a:ext cx="222475" cy="2099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 flipH="1">
              <a:off x="2150420" y="7460384"/>
              <a:ext cx="368475" cy="3545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스킬</a:t>
              </a:r>
              <a:endParaRPr lang="ko-KR" altLang="en-US" sz="800" dirty="0"/>
            </a:p>
          </p:txBody>
        </p:sp>
        <p:sp>
          <p:nvSpPr>
            <p:cNvPr id="68" name="타원 67"/>
            <p:cNvSpPr/>
            <p:nvPr/>
          </p:nvSpPr>
          <p:spPr>
            <a:xfrm flipH="1">
              <a:off x="2680213" y="7363904"/>
              <a:ext cx="484896" cy="5168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점프</a:t>
              </a:r>
              <a:endParaRPr lang="ko-KR" altLang="en-US" sz="800" dirty="0"/>
            </a:p>
          </p:txBody>
        </p:sp>
        <p:grpSp>
          <p:nvGrpSpPr>
            <p:cNvPr id="69" name="그룹 68"/>
            <p:cNvGrpSpPr/>
            <p:nvPr/>
          </p:nvGrpSpPr>
          <p:grpSpPr>
            <a:xfrm flipH="1">
              <a:off x="2839395" y="6713448"/>
              <a:ext cx="271818" cy="143153"/>
              <a:chOff x="5588022" y="2637848"/>
              <a:chExt cx="242682" cy="129114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81" name="오른쪽으로 구부러진 화살표 80"/>
              <p:cNvSpPr/>
              <p:nvPr/>
            </p:nvSpPr>
            <p:spPr>
              <a:xfrm>
                <a:off x="5588022" y="2637848"/>
                <a:ext cx="95003" cy="129114"/>
              </a:xfrm>
              <a:prstGeom prst="curvedRightArrow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오른쪽으로 구부러진 화살표 81"/>
              <p:cNvSpPr/>
              <p:nvPr/>
            </p:nvSpPr>
            <p:spPr>
              <a:xfrm rot="10800000">
                <a:off x="5724160" y="2637848"/>
                <a:ext cx="106544" cy="124316"/>
              </a:xfrm>
              <a:prstGeom prst="curvedRightArrow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2958729" y="5775154"/>
              <a:ext cx="236973" cy="2099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 flipH="1">
              <a:off x="2790318" y="6941449"/>
              <a:ext cx="368475" cy="3545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스킬</a:t>
              </a:r>
              <a:endParaRPr lang="ko-KR" altLang="en-US" sz="8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-1280576" y="7502014"/>
              <a:ext cx="1296144" cy="4691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-1161649" y="7222706"/>
              <a:ext cx="617141" cy="657830"/>
              <a:chOff x="827584" y="2639440"/>
              <a:chExt cx="340935" cy="361494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79" name="타원 78"/>
              <p:cNvSpPr/>
              <p:nvPr/>
            </p:nvSpPr>
            <p:spPr>
              <a:xfrm>
                <a:off x="827584" y="2639440"/>
                <a:ext cx="340935" cy="36149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920213" y="2733874"/>
                <a:ext cx="158963" cy="16854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-772325" y="5952716"/>
              <a:ext cx="1177216" cy="119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-772325" y="5788402"/>
              <a:ext cx="1177216" cy="119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-1280576" y="5792797"/>
              <a:ext cx="499473" cy="2797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-1398443" y="5666297"/>
              <a:ext cx="4767464" cy="2506590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003162" y="1557698"/>
            <a:ext cx="876655" cy="25612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1724" y="1567053"/>
            <a:ext cx="797715" cy="2266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723198" y="1554704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05420" y="1567053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73401" y="1566755"/>
            <a:ext cx="796674" cy="22728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040" y="1463682"/>
            <a:ext cx="7349200" cy="460490"/>
          </a:xfrm>
          <a:prstGeom prst="roundRect">
            <a:avLst>
              <a:gd name="adj" fmla="val 2125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7" name="직선 화살표 연결선 16"/>
          <p:cNvCxnSpPr>
            <a:stCxn id="51" idx="3"/>
            <a:endCxn id="42" idx="1"/>
          </p:cNvCxnSpPr>
          <p:nvPr/>
        </p:nvCxnSpPr>
        <p:spPr>
          <a:xfrm>
            <a:off x="4076304" y="2315256"/>
            <a:ext cx="4901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082755"/>
              </p:ext>
            </p:extLst>
          </p:nvPr>
        </p:nvGraphicFramePr>
        <p:xfrm>
          <a:off x="911424" y="905896"/>
          <a:ext cx="9973108" cy="462874"/>
        </p:xfrm>
        <a:graphic>
          <a:graphicData uri="http://schemas.openxmlformats.org/drawingml/2006/table">
            <a:tbl>
              <a:tblPr/>
              <a:tblGrid>
                <a:gridCol w="65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5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8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캐릭터가 </a:t>
                      </a:r>
                      <a:r>
                        <a:rPr lang="ko-KR" altLang="en-US" sz="8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사용가능한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스킬을 확인이 가능하며 사용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사용가능인지 확인이 가능하다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스킬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888523"/>
              </p:ext>
            </p:extLst>
          </p:nvPr>
        </p:nvGraphicFramePr>
        <p:xfrm>
          <a:off x="8421810" y="1463682"/>
          <a:ext cx="2457201" cy="4297001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스킬의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이미지표시</a:t>
                      </a:r>
                      <a:r>
                        <a:rPr lang="en-US" altLang="ko-KR" sz="900" dirty="0" smtClean="0">
                          <a:latin typeface="+mn-lt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미획득</a:t>
                      </a:r>
                      <a:r>
                        <a:rPr lang="ko-KR" altLang="en-US" sz="900" dirty="0" smtClean="0">
                          <a:latin typeface="+mn-lt"/>
                        </a:rPr>
                        <a:t> 스킬일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경우 스킬이미지에 자물쇠 표시 출력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스킬의 설명을 표시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미획득</a:t>
                      </a:r>
                      <a:r>
                        <a:rPr lang="ko-KR" altLang="en-US" sz="900" dirty="0" smtClean="0">
                          <a:latin typeface="+mn-lt"/>
                        </a:rPr>
                        <a:t> 스킬일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경우 텍스트를 표시하지 않음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⑦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74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476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스킬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팝업창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표시 시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일시정지 팝업 창은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비활성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숨김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처리된다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스킬 </a:t>
                      </a:r>
                      <a:r>
                        <a:rPr lang="ko-KR" altLang="en-US" sz="10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팝업창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닫기를 누르면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일시정지 </a:t>
                      </a:r>
                      <a:r>
                        <a:rPr lang="ko-KR" altLang="en-US" sz="10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팝업창이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표시된다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063962" y="1557615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55320" y="1566755"/>
            <a:ext cx="796674" cy="22728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243842" y="2188209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53" name="직선 화살표 연결선 52"/>
          <p:cNvCxnSpPr>
            <a:stCxn id="94" idx="3"/>
            <a:endCxn id="51" idx="1"/>
          </p:cNvCxnSpPr>
          <p:nvPr/>
        </p:nvCxnSpPr>
        <p:spPr>
          <a:xfrm>
            <a:off x="3008215" y="2315256"/>
            <a:ext cx="3058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97320" y="3304371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60" name="직선 화살표 연결선 59"/>
          <p:cNvCxnSpPr>
            <a:endCxn id="59" idx="3"/>
          </p:cNvCxnSpPr>
          <p:nvPr/>
        </p:nvCxnSpPr>
        <p:spPr>
          <a:xfrm flipH="1">
            <a:off x="1761693" y="3431418"/>
            <a:ext cx="24372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3314023" y="2188209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일시정지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519205" y="1566864"/>
            <a:ext cx="796674" cy="227282"/>
          </a:xfrm>
          <a:prstGeom prst="rect">
            <a:avLst/>
          </a:prstGeom>
          <a:solidFill>
            <a:srgbClr val="9C5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제스처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868497" y="3214272"/>
            <a:ext cx="3150031" cy="20615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678490" y="3207606"/>
            <a:ext cx="326995" cy="261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X</a:t>
            </a:r>
            <a:endParaRPr lang="ko-KR" altLang="en-US" sz="14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566438" y="2188209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43" name="직선 화살표 연결선 42"/>
          <p:cNvCxnSpPr>
            <a:stCxn id="42" idx="2"/>
          </p:cNvCxnSpPr>
          <p:nvPr/>
        </p:nvCxnSpPr>
        <p:spPr>
          <a:xfrm flipH="1">
            <a:off x="4943872" y="2442303"/>
            <a:ext cx="3707" cy="7653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084364" y="4572869"/>
            <a:ext cx="427622" cy="5211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86118" y="3714280"/>
            <a:ext cx="427622" cy="5211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44026" y="4572869"/>
            <a:ext cx="427622" cy="5211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445780" y="3714280"/>
            <a:ext cx="427622" cy="5211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644765" y="3304371"/>
            <a:ext cx="1515131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    킬</a:t>
            </a:r>
            <a:endParaRPr lang="ko-KR" altLang="en-US" sz="12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008215" y="3627494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35520" y="3699576"/>
            <a:ext cx="801117" cy="53584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89072" y="3699576"/>
            <a:ext cx="801117" cy="53584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535520" y="4572810"/>
            <a:ext cx="801117" cy="53584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889072" y="4572810"/>
            <a:ext cx="801117" cy="53584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522743" y="3637388"/>
            <a:ext cx="132491" cy="129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2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2001020" y="2960299"/>
            <a:ext cx="4771864" cy="2506590"/>
            <a:chOff x="-1402843" y="5666297"/>
            <a:chExt cx="4771864" cy="2506590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675FC19-851C-4D75-9056-87A35A35C6D3}"/>
                </a:ext>
              </a:extLst>
            </p:cNvPr>
            <p:cNvSpPr/>
            <p:nvPr/>
          </p:nvSpPr>
          <p:spPr>
            <a:xfrm>
              <a:off x="-1402843" y="5671988"/>
              <a:ext cx="4767464" cy="250089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3073" y="7503356"/>
              <a:ext cx="3260599" cy="4691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644747" y="5772474"/>
              <a:ext cx="222475" cy="2099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3" name="타원 102"/>
            <p:cNvSpPr/>
            <p:nvPr/>
          </p:nvSpPr>
          <p:spPr>
            <a:xfrm flipH="1">
              <a:off x="2150420" y="7460384"/>
              <a:ext cx="368475" cy="3545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스킬</a:t>
              </a:r>
              <a:endParaRPr lang="ko-KR" altLang="en-US" sz="800" dirty="0"/>
            </a:p>
          </p:txBody>
        </p:sp>
        <p:sp>
          <p:nvSpPr>
            <p:cNvPr id="104" name="타원 103"/>
            <p:cNvSpPr/>
            <p:nvPr/>
          </p:nvSpPr>
          <p:spPr>
            <a:xfrm flipH="1">
              <a:off x="2680213" y="7363904"/>
              <a:ext cx="484896" cy="5168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점프</a:t>
              </a:r>
              <a:endParaRPr lang="ko-KR" altLang="en-US" sz="800" dirty="0"/>
            </a:p>
          </p:txBody>
        </p:sp>
        <p:grpSp>
          <p:nvGrpSpPr>
            <p:cNvPr id="105" name="그룹 104"/>
            <p:cNvGrpSpPr/>
            <p:nvPr/>
          </p:nvGrpSpPr>
          <p:grpSpPr>
            <a:xfrm flipH="1">
              <a:off x="2839395" y="6713448"/>
              <a:ext cx="271818" cy="143153"/>
              <a:chOff x="5588022" y="2637848"/>
              <a:chExt cx="242682" cy="129114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16" name="오른쪽으로 구부러진 화살표 115"/>
              <p:cNvSpPr/>
              <p:nvPr/>
            </p:nvSpPr>
            <p:spPr>
              <a:xfrm>
                <a:off x="5588022" y="2637848"/>
                <a:ext cx="95003" cy="129114"/>
              </a:xfrm>
              <a:prstGeom prst="curvedRightArrow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오른쪽으로 구부러진 화살표 116"/>
              <p:cNvSpPr/>
              <p:nvPr/>
            </p:nvSpPr>
            <p:spPr>
              <a:xfrm rot="10800000">
                <a:off x="5724160" y="2637848"/>
                <a:ext cx="106544" cy="124316"/>
              </a:xfrm>
              <a:prstGeom prst="curvedRightArrow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6" name="직사각형 105"/>
            <p:cNvSpPr/>
            <p:nvPr/>
          </p:nvSpPr>
          <p:spPr>
            <a:xfrm>
              <a:off x="2958729" y="5775154"/>
              <a:ext cx="236973" cy="2099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 flipH="1">
              <a:off x="2790318" y="6941449"/>
              <a:ext cx="368475" cy="35450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스킬</a:t>
              </a:r>
              <a:endParaRPr lang="ko-KR" altLang="en-US" sz="800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-1280576" y="7502014"/>
              <a:ext cx="1296144" cy="4691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-1161649" y="7222706"/>
              <a:ext cx="617141" cy="657830"/>
              <a:chOff x="827584" y="2639440"/>
              <a:chExt cx="340935" cy="361494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14" name="타원 113"/>
              <p:cNvSpPr/>
              <p:nvPr/>
            </p:nvSpPr>
            <p:spPr>
              <a:xfrm>
                <a:off x="827584" y="2639440"/>
                <a:ext cx="340935" cy="36149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920213" y="2733874"/>
                <a:ext cx="158963" cy="16854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0" name="직사각형 109"/>
            <p:cNvSpPr/>
            <p:nvPr/>
          </p:nvSpPr>
          <p:spPr>
            <a:xfrm>
              <a:off x="-772325" y="5952716"/>
              <a:ext cx="1177216" cy="119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-772325" y="5788402"/>
              <a:ext cx="1177216" cy="119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-1280576" y="5792797"/>
              <a:ext cx="499473" cy="2797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-1398443" y="5666297"/>
              <a:ext cx="4767464" cy="2506590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003162" y="1557698"/>
            <a:ext cx="876655" cy="25612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1724" y="1567053"/>
            <a:ext cx="797715" cy="2266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723198" y="1554704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05420" y="1567053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73401" y="1566755"/>
            <a:ext cx="796674" cy="22728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040" y="1463682"/>
            <a:ext cx="7349200" cy="460490"/>
          </a:xfrm>
          <a:prstGeom prst="roundRect">
            <a:avLst>
              <a:gd name="adj" fmla="val 2125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7" name="직선 화살표 연결선 16"/>
          <p:cNvCxnSpPr>
            <a:stCxn id="51" idx="3"/>
            <a:endCxn id="42" idx="1"/>
          </p:cNvCxnSpPr>
          <p:nvPr/>
        </p:nvCxnSpPr>
        <p:spPr>
          <a:xfrm>
            <a:off x="4076304" y="2315256"/>
            <a:ext cx="4901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678759"/>
              </p:ext>
            </p:extLst>
          </p:nvPr>
        </p:nvGraphicFramePr>
        <p:xfrm>
          <a:off x="911424" y="905896"/>
          <a:ext cx="9973108" cy="462874"/>
        </p:xfrm>
        <a:graphic>
          <a:graphicData uri="http://schemas.openxmlformats.org/drawingml/2006/table">
            <a:tbl>
              <a:tblPr/>
              <a:tblGrid>
                <a:gridCol w="65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5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9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캐릭터가 사용 가능한 특성을 확인 가능하며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포인트를 사용하여 특성을 배울 수 있다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.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특성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332992"/>
              </p:ext>
            </p:extLst>
          </p:nvPr>
        </p:nvGraphicFramePr>
        <p:xfrm>
          <a:off x="8421810" y="1463682"/>
          <a:ext cx="2457201" cy="4344857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특성의 계열을 알 수 있는 이미지 표시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터치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시 특성 상세설명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해당 특성을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습득 여부를 묻는 </a:t>
                      </a:r>
                      <a:r>
                        <a:rPr lang="ko-KR" altLang="en-US" sz="900" baseline="0" dirty="0" err="1" smtClean="0">
                          <a:latin typeface="+mn-lt"/>
                        </a:rPr>
                        <a:t>팝업창이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표시된다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특성의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이미지 표시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900" baseline="0" dirty="0" err="1" smtClean="0">
                          <a:latin typeface="+mn-lt"/>
                        </a:rPr>
                        <a:t>미획득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시 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자물쇠 이미지가 표시 되어있다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특성을 배우는데 요구되는 포인트 표시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⑦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74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476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특성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팝업창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표시 시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일시정지 팝업 창은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비활성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숨김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처리된다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특성 </a:t>
                      </a:r>
                      <a:r>
                        <a:rPr lang="ko-KR" altLang="en-US" sz="10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팝업창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닫기를 누르면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일시정지 </a:t>
                      </a:r>
                      <a:r>
                        <a:rPr lang="ko-KR" altLang="en-US" sz="10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팝업창이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표시된다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063962" y="1557615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55320" y="1566755"/>
            <a:ext cx="796674" cy="22728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243842" y="2188209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53" name="직선 화살표 연결선 52"/>
          <p:cNvCxnSpPr>
            <a:stCxn id="94" idx="3"/>
            <a:endCxn id="51" idx="1"/>
          </p:cNvCxnSpPr>
          <p:nvPr/>
        </p:nvCxnSpPr>
        <p:spPr>
          <a:xfrm>
            <a:off x="3008215" y="2315256"/>
            <a:ext cx="3058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97320" y="3304371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60" name="직선 화살표 연결선 59"/>
          <p:cNvCxnSpPr>
            <a:endCxn id="59" idx="3"/>
          </p:cNvCxnSpPr>
          <p:nvPr/>
        </p:nvCxnSpPr>
        <p:spPr>
          <a:xfrm flipH="1">
            <a:off x="1761693" y="3431418"/>
            <a:ext cx="24372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3314023" y="2188209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일시정지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519205" y="1566864"/>
            <a:ext cx="796674" cy="227282"/>
          </a:xfrm>
          <a:prstGeom prst="rect">
            <a:avLst/>
          </a:prstGeom>
          <a:solidFill>
            <a:srgbClr val="9C5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제스처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856592" y="3209359"/>
            <a:ext cx="3150031" cy="20615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678490" y="3207606"/>
            <a:ext cx="326995" cy="261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X</a:t>
            </a:r>
            <a:endParaRPr lang="ko-KR" altLang="en-US" sz="14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566438" y="2188209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특성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43" name="직선 화살표 연결선 42"/>
          <p:cNvCxnSpPr>
            <a:stCxn id="42" idx="2"/>
          </p:cNvCxnSpPr>
          <p:nvPr/>
        </p:nvCxnSpPr>
        <p:spPr>
          <a:xfrm flipH="1">
            <a:off x="4943872" y="2442303"/>
            <a:ext cx="3707" cy="7653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644765" y="3304371"/>
            <a:ext cx="1515131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특</a:t>
            </a:r>
            <a:r>
              <a:rPr lang="ko-KR" altLang="en-US" sz="12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   성</a:t>
            </a:r>
            <a:endParaRPr lang="ko-KR" altLang="en-US" sz="12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77175" y="3815170"/>
            <a:ext cx="268415" cy="661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3011272" y="3649800"/>
            <a:ext cx="405664" cy="39692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956436" y="3571623"/>
            <a:ext cx="132491" cy="139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011272" y="4180894"/>
            <a:ext cx="405664" cy="39692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011272" y="4735781"/>
            <a:ext cx="405664" cy="39692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656133" y="3638525"/>
            <a:ext cx="325122" cy="428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85445" y="3669598"/>
            <a:ext cx="262418" cy="2316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682608" y="3940490"/>
            <a:ext cx="277864" cy="989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533970" y="3565148"/>
            <a:ext cx="132491" cy="139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748037" y="3700236"/>
            <a:ext cx="132491" cy="139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763936" y="3919780"/>
            <a:ext cx="132491" cy="139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566632" y="3815170"/>
            <a:ext cx="268415" cy="661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4245590" y="3638525"/>
            <a:ext cx="325122" cy="428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274902" y="3669598"/>
            <a:ext cx="262418" cy="2316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272065" y="3940490"/>
            <a:ext cx="277864" cy="989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140481" y="3815170"/>
            <a:ext cx="268415" cy="661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4819439" y="3638525"/>
            <a:ext cx="325122" cy="428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848751" y="3669598"/>
            <a:ext cx="262418" cy="2316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845914" y="3940490"/>
            <a:ext cx="277864" cy="989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401101" y="3638525"/>
            <a:ext cx="325122" cy="428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5430413" y="3669598"/>
            <a:ext cx="262418" cy="2316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427576" y="3940490"/>
            <a:ext cx="277864" cy="989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977175" y="4334964"/>
            <a:ext cx="268415" cy="661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3656133" y="4158319"/>
            <a:ext cx="325122" cy="428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685445" y="4189392"/>
            <a:ext cx="262418" cy="2316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682608" y="4460284"/>
            <a:ext cx="277864" cy="989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566632" y="4334964"/>
            <a:ext cx="268415" cy="661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4245590" y="4158319"/>
            <a:ext cx="325122" cy="428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274902" y="4189392"/>
            <a:ext cx="262418" cy="2316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272065" y="4460284"/>
            <a:ext cx="277864" cy="989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5140481" y="4334964"/>
            <a:ext cx="268415" cy="661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4819439" y="4158319"/>
            <a:ext cx="325122" cy="428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848751" y="4189392"/>
            <a:ext cx="262418" cy="2316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4845914" y="4460284"/>
            <a:ext cx="277864" cy="989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5401101" y="4158319"/>
            <a:ext cx="325122" cy="428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5430413" y="4189392"/>
            <a:ext cx="262418" cy="2316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5427576" y="4460284"/>
            <a:ext cx="277864" cy="989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3977175" y="4887524"/>
            <a:ext cx="268415" cy="661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656133" y="4710879"/>
            <a:ext cx="325122" cy="428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3685445" y="4741952"/>
            <a:ext cx="262418" cy="2316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682608" y="5012844"/>
            <a:ext cx="277864" cy="989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4566632" y="4887524"/>
            <a:ext cx="268415" cy="661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4245590" y="4710879"/>
            <a:ext cx="325122" cy="428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274902" y="4741952"/>
            <a:ext cx="262418" cy="2316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4272065" y="5012844"/>
            <a:ext cx="277864" cy="989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140481" y="4887524"/>
            <a:ext cx="268415" cy="661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4819439" y="4710879"/>
            <a:ext cx="325122" cy="428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4848751" y="4741952"/>
            <a:ext cx="262418" cy="2316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4845914" y="5012844"/>
            <a:ext cx="277864" cy="989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5401101" y="4710879"/>
            <a:ext cx="325122" cy="428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5430413" y="4741952"/>
            <a:ext cx="262418" cy="2316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5427576" y="5012844"/>
            <a:ext cx="277864" cy="989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3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5440" y="296652"/>
            <a:ext cx="96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시장조사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124744"/>
            <a:ext cx="60579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2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2001020" y="2965990"/>
            <a:ext cx="4767464" cy="250089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416936" y="4797358"/>
            <a:ext cx="3260599" cy="469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6048610" y="3066476"/>
            <a:ext cx="222475" cy="209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03" name="타원 102"/>
          <p:cNvSpPr/>
          <p:nvPr/>
        </p:nvSpPr>
        <p:spPr>
          <a:xfrm flipH="1">
            <a:off x="5554283" y="4754386"/>
            <a:ext cx="368475" cy="3545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스킬</a:t>
            </a:r>
            <a:endParaRPr lang="ko-KR" altLang="en-US" sz="800" dirty="0"/>
          </a:p>
        </p:txBody>
      </p:sp>
      <p:sp>
        <p:nvSpPr>
          <p:cNvPr id="104" name="타원 103"/>
          <p:cNvSpPr/>
          <p:nvPr/>
        </p:nvSpPr>
        <p:spPr>
          <a:xfrm flipH="1">
            <a:off x="6084076" y="4657906"/>
            <a:ext cx="484896" cy="5168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점프</a:t>
            </a:r>
            <a:endParaRPr lang="ko-KR" altLang="en-US" sz="800" dirty="0"/>
          </a:p>
        </p:txBody>
      </p:sp>
      <p:grpSp>
        <p:nvGrpSpPr>
          <p:cNvPr id="105" name="그룹 104"/>
          <p:cNvGrpSpPr/>
          <p:nvPr/>
        </p:nvGrpSpPr>
        <p:grpSpPr>
          <a:xfrm flipH="1">
            <a:off x="6243258" y="4007450"/>
            <a:ext cx="271818" cy="143153"/>
            <a:chOff x="5588022" y="2637848"/>
            <a:chExt cx="242682" cy="12911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6" name="오른쪽으로 구부러진 화살표 115"/>
            <p:cNvSpPr/>
            <p:nvPr/>
          </p:nvSpPr>
          <p:spPr>
            <a:xfrm>
              <a:off x="5588022" y="2637848"/>
              <a:ext cx="95003" cy="129114"/>
            </a:xfrm>
            <a:prstGeom prst="curvedRightArrow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오른쪽으로 구부러진 화살표 116"/>
            <p:cNvSpPr/>
            <p:nvPr/>
          </p:nvSpPr>
          <p:spPr>
            <a:xfrm rot="10800000">
              <a:off x="5724160" y="2637848"/>
              <a:ext cx="106544" cy="124316"/>
            </a:xfrm>
            <a:prstGeom prst="curvedRightArrow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6362592" y="3069156"/>
            <a:ext cx="236973" cy="209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07" name="타원 106"/>
          <p:cNvSpPr/>
          <p:nvPr/>
        </p:nvSpPr>
        <p:spPr>
          <a:xfrm flipH="1">
            <a:off x="6194181" y="4235451"/>
            <a:ext cx="368475" cy="3545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스킬</a:t>
            </a:r>
            <a:endParaRPr lang="ko-KR" altLang="en-US" sz="800" dirty="0"/>
          </a:p>
        </p:txBody>
      </p:sp>
      <p:sp>
        <p:nvSpPr>
          <p:cNvPr id="108" name="직사각형 107"/>
          <p:cNvSpPr/>
          <p:nvPr/>
        </p:nvSpPr>
        <p:spPr>
          <a:xfrm>
            <a:off x="2123287" y="4796016"/>
            <a:ext cx="1296144" cy="4691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9" name="그룹 108"/>
          <p:cNvGrpSpPr/>
          <p:nvPr/>
        </p:nvGrpSpPr>
        <p:grpSpPr>
          <a:xfrm>
            <a:off x="2242214" y="4516708"/>
            <a:ext cx="617141" cy="657830"/>
            <a:chOff x="827584" y="2639440"/>
            <a:chExt cx="340935" cy="36149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4" name="타원 113"/>
            <p:cNvSpPr/>
            <p:nvPr/>
          </p:nvSpPr>
          <p:spPr>
            <a:xfrm>
              <a:off x="827584" y="2639440"/>
              <a:ext cx="340935" cy="3614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920213" y="2733874"/>
              <a:ext cx="158963" cy="1685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2631538" y="3246718"/>
            <a:ext cx="1177216" cy="11984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631538" y="3082404"/>
            <a:ext cx="1177216" cy="11984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123287" y="3086799"/>
            <a:ext cx="499473" cy="2797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005420" y="2960299"/>
            <a:ext cx="4767464" cy="2506590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03162" y="1557698"/>
            <a:ext cx="876655" cy="25612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1724" y="1567053"/>
            <a:ext cx="797715" cy="2266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723198" y="1554704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05420" y="1567053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73401" y="1566755"/>
            <a:ext cx="796674" cy="22728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040" y="1463682"/>
            <a:ext cx="7349200" cy="460490"/>
          </a:xfrm>
          <a:prstGeom prst="roundRect">
            <a:avLst>
              <a:gd name="adj" fmla="val 2125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24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25362"/>
              </p:ext>
            </p:extLst>
          </p:nvPr>
        </p:nvGraphicFramePr>
        <p:xfrm>
          <a:off x="911424" y="905896"/>
          <a:ext cx="9973108" cy="462874"/>
        </p:xfrm>
        <a:graphic>
          <a:graphicData uri="http://schemas.openxmlformats.org/drawingml/2006/table">
            <a:tbl>
              <a:tblPr/>
              <a:tblGrid>
                <a:gridCol w="65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5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10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게임 플레이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도중 </a:t>
                      </a:r>
                      <a:r>
                        <a:rPr lang="ko-KR" altLang="en-US" sz="800" b="1" i="0" u="none" strike="noStrike" cap="none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도움말팻말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, </a:t>
                      </a:r>
                      <a:r>
                        <a:rPr lang="ko-KR" altLang="en-US" sz="800" b="1" i="0" u="none" strike="noStrike" cap="none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스킬획득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 시 표시되는 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도움말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454004"/>
              </p:ext>
            </p:extLst>
          </p:nvPr>
        </p:nvGraphicFramePr>
        <p:xfrm>
          <a:off x="8421810" y="1463682"/>
          <a:ext cx="2457201" cy="4252171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유저에게는 보여지지 않는 버튼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클릭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시 이미지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,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도움말 </a:t>
                      </a:r>
                      <a:r>
                        <a:rPr lang="ko-KR" altLang="en-US" sz="900" baseline="0" dirty="0" err="1" smtClean="0">
                          <a:latin typeface="+mn-lt"/>
                        </a:rPr>
                        <a:t>팝업창이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사라짐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도움말</a:t>
                      </a:r>
                      <a:r>
                        <a:rPr lang="en-US" altLang="ko-KR" sz="900" dirty="0" smtClean="0">
                          <a:latin typeface="+mn-lt"/>
                        </a:rPr>
                        <a:t>, </a:t>
                      </a:r>
                      <a:r>
                        <a:rPr lang="ko-KR" altLang="en-US" sz="900" dirty="0" smtClean="0">
                          <a:latin typeface="+mn-lt"/>
                        </a:rPr>
                        <a:t>획득한 스킬에 설명에 맞는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이미지가 출력된다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⑦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74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476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도움말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스킬 설명은 예시 이미지를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같이 표시하기에 많은 영역을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포함하여 설명을 한다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스킬팝업에서 간략한 설명을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다시 볼 수 있다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063962" y="1557615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55320" y="1566755"/>
            <a:ext cx="796674" cy="22728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97320" y="3304371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60" name="직선 화살표 연결선 59"/>
          <p:cNvCxnSpPr>
            <a:endCxn id="59" idx="3"/>
          </p:cNvCxnSpPr>
          <p:nvPr/>
        </p:nvCxnSpPr>
        <p:spPr>
          <a:xfrm flipH="1">
            <a:off x="1761693" y="3431418"/>
            <a:ext cx="24372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519205" y="1566864"/>
            <a:ext cx="796674" cy="227282"/>
          </a:xfrm>
          <a:prstGeom prst="rect">
            <a:avLst/>
          </a:prstGeom>
          <a:solidFill>
            <a:srgbClr val="9C5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제스처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43" name="직선 화살표 연결선 42"/>
          <p:cNvCxnSpPr>
            <a:stCxn id="133" idx="2"/>
          </p:cNvCxnSpPr>
          <p:nvPr/>
        </p:nvCxnSpPr>
        <p:spPr>
          <a:xfrm flipH="1">
            <a:off x="5500474" y="2415939"/>
            <a:ext cx="1" cy="8088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791338" y="2163181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게임저장목록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940419" y="2166640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026310" y="2166640"/>
            <a:ext cx="683361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31" name="직선 화살표 연결선 130"/>
          <p:cNvCxnSpPr>
            <a:stCxn id="130" idx="3"/>
            <a:endCxn id="129" idx="1"/>
          </p:cNvCxnSpPr>
          <p:nvPr/>
        </p:nvCxnSpPr>
        <p:spPr>
          <a:xfrm>
            <a:off x="3709671" y="2293687"/>
            <a:ext cx="2307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8" idx="3"/>
            <a:endCxn id="130" idx="1"/>
          </p:cNvCxnSpPr>
          <p:nvPr/>
        </p:nvCxnSpPr>
        <p:spPr>
          <a:xfrm>
            <a:off x="2791648" y="2290228"/>
            <a:ext cx="234662" cy="34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5119334" y="2161845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도움말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34" name="직선 화살표 연결선 133"/>
          <p:cNvCxnSpPr>
            <a:stCxn id="129" idx="3"/>
            <a:endCxn id="133" idx="1"/>
          </p:cNvCxnSpPr>
          <p:nvPr/>
        </p:nvCxnSpPr>
        <p:spPr>
          <a:xfrm flipV="1">
            <a:off x="4704792" y="2288892"/>
            <a:ext cx="414542" cy="47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모서리가 둥근 직사각형 134"/>
          <p:cNvSpPr/>
          <p:nvPr/>
        </p:nvSpPr>
        <p:spPr>
          <a:xfrm>
            <a:off x="2527838" y="3124944"/>
            <a:ext cx="3957641" cy="2248272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643257" y="3237307"/>
            <a:ext cx="3687200" cy="20060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650867" y="3234711"/>
            <a:ext cx="132491" cy="139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830146" y="3416743"/>
            <a:ext cx="3280542" cy="163893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782140" y="3355982"/>
            <a:ext cx="132491" cy="139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2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2001020" y="2965990"/>
            <a:ext cx="4767464" cy="250089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416936" y="4797358"/>
            <a:ext cx="3260599" cy="469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6048610" y="3066476"/>
            <a:ext cx="222475" cy="209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03" name="타원 102"/>
          <p:cNvSpPr/>
          <p:nvPr/>
        </p:nvSpPr>
        <p:spPr>
          <a:xfrm flipH="1">
            <a:off x="5554283" y="4754386"/>
            <a:ext cx="368475" cy="3545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스킬</a:t>
            </a:r>
            <a:endParaRPr lang="ko-KR" altLang="en-US" sz="800" dirty="0"/>
          </a:p>
        </p:txBody>
      </p:sp>
      <p:sp>
        <p:nvSpPr>
          <p:cNvPr id="104" name="타원 103"/>
          <p:cNvSpPr/>
          <p:nvPr/>
        </p:nvSpPr>
        <p:spPr>
          <a:xfrm flipH="1">
            <a:off x="6084076" y="4657906"/>
            <a:ext cx="484896" cy="5168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점프</a:t>
            </a:r>
            <a:endParaRPr lang="ko-KR" altLang="en-US" sz="800" dirty="0"/>
          </a:p>
        </p:txBody>
      </p:sp>
      <p:grpSp>
        <p:nvGrpSpPr>
          <p:cNvPr id="105" name="그룹 104"/>
          <p:cNvGrpSpPr/>
          <p:nvPr/>
        </p:nvGrpSpPr>
        <p:grpSpPr>
          <a:xfrm flipH="1">
            <a:off x="6243258" y="4007450"/>
            <a:ext cx="271818" cy="143153"/>
            <a:chOff x="5588022" y="2637848"/>
            <a:chExt cx="242682" cy="12911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6" name="오른쪽으로 구부러진 화살표 115"/>
            <p:cNvSpPr/>
            <p:nvPr/>
          </p:nvSpPr>
          <p:spPr>
            <a:xfrm>
              <a:off x="5588022" y="2637848"/>
              <a:ext cx="95003" cy="129114"/>
            </a:xfrm>
            <a:prstGeom prst="curvedRightArrow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오른쪽으로 구부러진 화살표 116"/>
            <p:cNvSpPr/>
            <p:nvPr/>
          </p:nvSpPr>
          <p:spPr>
            <a:xfrm rot="10800000">
              <a:off x="5724160" y="2637848"/>
              <a:ext cx="106544" cy="124316"/>
            </a:xfrm>
            <a:prstGeom prst="curvedRightArrow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6362592" y="3069156"/>
            <a:ext cx="236973" cy="209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07" name="타원 106"/>
          <p:cNvSpPr/>
          <p:nvPr/>
        </p:nvSpPr>
        <p:spPr>
          <a:xfrm flipH="1">
            <a:off x="6194181" y="4235451"/>
            <a:ext cx="368475" cy="3545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스킬</a:t>
            </a:r>
            <a:endParaRPr lang="ko-KR" altLang="en-US" sz="800" dirty="0"/>
          </a:p>
        </p:txBody>
      </p:sp>
      <p:sp>
        <p:nvSpPr>
          <p:cNvPr id="108" name="직사각형 107"/>
          <p:cNvSpPr/>
          <p:nvPr/>
        </p:nvSpPr>
        <p:spPr>
          <a:xfrm>
            <a:off x="2123287" y="4796016"/>
            <a:ext cx="1296144" cy="4691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9" name="그룹 108"/>
          <p:cNvGrpSpPr/>
          <p:nvPr/>
        </p:nvGrpSpPr>
        <p:grpSpPr>
          <a:xfrm>
            <a:off x="2242214" y="4516708"/>
            <a:ext cx="617141" cy="657830"/>
            <a:chOff x="827584" y="2639440"/>
            <a:chExt cx="340935" cy="36149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4" name="타원 113"/>
            <p:cNvSpPr/>
            <p:nvPr/>
          </p:nvSpPr>
          <p:spPr>
            <a:xfrm>
              <a:off x="827584" y="2639440"/>
              <a:ext cx="340935" cy="3614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920213" y="2733874"/>
              <a:ext cx="158963" cy="1685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2631538" y="3246718"/>
            <a:ext cx="1177216" cy="11984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631538" y="3082404"/>
            <a:ext cx="1177216" cy="11984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123287" y="3086799"/>
            <a:ext cx="499473" cy="2797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005420" y="2960299"/>
            <a:ext cx="4767464" cy="2506590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03162" y="1557698"/>
            <a:ext cx="876655" cy="25612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1724" y="1567053"/>
            <a:ext cx="797715" cy="2266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723198" y="1554704"/>
            <a:ext cx="762281" cy="254094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05420" y="1567053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73401" y="1566755"/>
            <a:ext cx="796674" cy="22728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040" y="1463682"/>
            <a:ext cx="7349200" cy="460490"/>
          </a:xfrm>
          <a:prstGeom prst="roundRect">
            <a:avLst>
              <a:gd name="adj" fmla="val 2125"/>
            </a:avLst>
          </a:prstGeom>
          <a:noFill/>
          <a:ln w="317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24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770849"/>
              </p:ext>
            </p:extLst>
          </p:nvPr>
        </p:nvGraphicFramePr>
        <p:xfrm>
          <a:off x="911424" y="905896"/>
          <a:ext cx="9973108" cy="462874"/>
        </p:xfrm>
        <a:graphic>
          <a:graphicData uri="http://schemas.openxmlformats.org/drawingml/2006/table">
            <a:tbl>
              <a:tblPr/>
              <a:tblGrid>
                <a:gridCol w="65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5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ID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11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게임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플레이의 스토리 진행 시 나오는 화면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10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대화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161434"/>
              </p:ext>
            </p:extLst>
          </p:nvPr>
        </p:nvGraphicFramePr>
        <p:xfrm>
          <a:off x="8421810" y="1463682"/>
          <a:ext cx="2457201" cy="4481374"/>
        </p:xfrm>
        <a:graphic>
          <a:graphicData uri="http://schemas.openxmlformats.org/drawingml/2006/table">
            <a:tbl>
              <a:tblPr/>
              <a:tblGrid>
                <a:gridCol w="43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유저에게 보여지지 않는 투명한 버튼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클릭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시 텍스트가 넘어가며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, </a:t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마지막 텍스트에서 클릭 시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텍스트를 삭제한다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스토리의 텍스트가 출력되는 위치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⑤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⑥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latin typeface="한양해서"/>
                          <a:sym typeface="Malgun Gothic"/>
                        </a:rPr>
                        <a:t>⑦</a:t>
                      </a: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9132" marR="29132" marT="39581" marB="3958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74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476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대화가 가능한 다른 존재가 없기때문에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대화형식보다는 책을 읽는 느낌을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주며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조작 영역에서 텍스트 가림을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방지하기위해 상단 배치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063962" y="1557615"/>
            <a:ext cx="863077" cy="2266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55320" y="1566755"/>
            <a:ext cx="796674" cy="227282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97320" y="3304371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60" name="직선 화살표 연결선 59"/>
          <p:cNvCxnSpPr>
            <a:endCxn id="59" idx="3"/>
          </p:cNvCxnSpPr>
          <p:nvPr/>
        </p:nvCxnSpPr>
        <p:spPr>
          <a:xfrm flipH="1">
            <a:off x="1761693" y="3431418"/>
            <a:ext cx="24372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519205" y="1566864"/>
            <a:ext cx="796674" cy="227282"/>
          </a:xfrm>
          <a:prstGeom prst="rect">
            <a:avLst/>
          </a:prstGeom>
          <a:solidFill>
            <a:srgbClr val="9C5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제스처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791338" y="2163181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게임저장목록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006965" y="2166640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026310" y="2166640"/>
            <a:ext cx="683361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31" name="직선 화살표 연결선 130"/>
          <p:cNvCxnSpPr>
            <a:stCxn id="130" idx="3"/>
            <a:endCxn id="129" idx="1"/>
          </p:cNvCxnSpPr>
          <p:nvPr/>
        </p:nvCxnSpPr>
        <p:spPr>
          <a:xfrm>
            <a:off x="3709671" y="2293687"/>
            <a:ext cx="29729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8" idx="3"/>
            <a:endCxn id="130" idx="1"/>
          </p:cNvCxnSpPr>
          <p:nvPr/>
        </p:nvCxnSpPr>
        <p:spPr>
          <a:xfrm>
            <a:off x="2791648" y="2290228"/>
            <a:ext cx="234662" cy="34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083842" y="3061006"/>
            <a:ext cx="4593693" cy="23488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88607" y="3502293"/>
            <a:ext cx="3260003" cy="92378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719396" y="3404202"/>
            <a:ext cx="132491" cy="139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083403" y="3066476"/>
            <a:ext cx="132491" cy="139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5841169" y="4217348"/>
            <a:ext cx="153697" cy="1327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129" idx="2"/>
            <a:endCxn id="113" idx="0"/>
          </p:cNvCxnSpPr>
          <p:nvPr/>
        </p:nvCxnSpPr>
        <p:spPr>
          <a:xfrm>
            <a:off x="4389152" y="2420734"/>
            <a:ext cx="0" cy="539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록맨 모바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5" y="926085"/>
            <a:ext cx="3780420" cy="212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소닉 모바일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913" y="908721"/>
            <a:ext cx="3767230" cy="21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악마성 드라큘라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03" y="3117686"/>
            <a:ext cx="4320480" cy="24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슈퍼마리오 ru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405" y="1024193"/>
            <a:ext cx="1244127" cy="199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03556" y="6129300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글림오브파이어</a:t>
            </a:r>
            <a:endParaRPr lang="ko-KR" altLang="en-US" dirty="0"/>
          </a:p>
        </p:txBody>
      </p:sp>
      <p:pic>
        <p:nvPicPr>
          <p:cNvPr id="1034" name="Picture 10" descr="https://mblogthumb-phinf.pstatic.net/MjAxODA0MDVfMzAg/MDAxNTIyOTA2ODc1NTk2.pWUlGgX9ZdM0jYf3pBHx7mLQq1aLBgyH2bScDsb3918g.BTvPntgzpv-oJYmVN5QWmIAeoFTsDTNP7kwyNFextvAg.PNG.wingco2/screenshot_phoneSize_14.png?type=w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72" y="4614125"/>
            <a:ext cx="3588333" cy="200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771964" y="1287102"/>
            <a:ext cx="5853473" cy="3298665"/>
            <a:chOff x="521076" y="916886"/>
            <a:chExt cx="3588231" cy="2022111"/>
          </a:xfrm>
        </p:grpSpPr>
        <p:grpSp>
          <p:nvGrpSpPr>
            <p:cNvPr id="9" name="그룹 8"/>
            <p:cNvGrpSpPr/>
            <p:nvPr/>
          </p:nvGrpSpPr>
          <p:grpSpPr>
            <a:xfrm>
              <a:off x="521076" y="916886"/>
              <a:ext cx="3588231" cy="2022111"/>
              <a:chOff x="2734977" y="1781006"/>
              <a:chExt cx="4394266" cy="2501618"/>
            </a:xfrm>
          </p:grpSpPr>
          <p:pic>
            <p:nvPicPr>
              <p:cNvPr id="14" name="Picture 2" descr="동굴 배경에 대한 이미지 검색결과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4977" y="1823979"/>
                <a:ext cx="4394266" cy="24586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4352264" y="3733336"/>
                <a:ext cx="2765262" cy="5322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6733706" y="3789529"/>
                <a:ext cx="370965" cy="39946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점프</a:t>
                </a:r>
                <a:endParaRPr lang="ko-KR" altLang="en-US" sz="800" dirty="0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307909" y="3869269"/>
                <a:ext cx="281898" cy="303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들</a:t>
                </a:r>
                <a:r>
                  <a:rPr lang="ko-KR" altLang="en-US" sz="800" dirty="0"/>
                  <a:t>기</a:t>
                </a: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787947" y="3374941"/>
                <a:ext cx="290496" cy="3103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생성</a:t>
                </a:r>
                <a:endParaRPr lang="ko-KR" altLang="en-US" sz="800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430504" y="3530139"/>
                <a:ext cx="318605" cy="3103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작</a:t>
                </a:r>
                <a:r>
                  <a:rPr lang="ko-KR" altLang="en-US" sz="800" dirty="0"/>
                  <a:t>용</a:t>
                </a:r>
              </a:p>
            </p:txBody>
          </p:sp>
          <p:pic>
            <p:nvPicPr>
              <p:cNvPr id="20" name="Picture 3" descr="C:\Users\Administrator\Downloads\rounded-pause-button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2471" y="1876111"/>
                <a:ext cx="310649" cy="334510"/>
              </a:xfrm>
              <a:prstGeom prst="rect">
                <a:avLst/>
              </a:prstGeom>
              <a:solidFill>
                <a:srgbClr val="0070C0"/>
              </a:solidFill>
            </p:spPr>
          </p:pic>
          <p:grpSp>
            <p:nvGrpSpPr>
              <p:cNvPr id="21" name="그룹 20"/>
              <p:cNvGrpSpPr/>
              <p:nvPr/>
            </p:nvGrpSpPr>
            <p:grpSpPr>
              <a:xfrm>
                <a:off x="2892790" y="3571134"/>
                <a:ext cx="535728" cy="576878"/>
                <a:chOff x="827584" y="2639440"/>
                <a:chExt cx="340935" cy="361494"/>
              </a:xfrm>
            </p:grpSpPr>
            <p:sp>
              <p:nvSpPr>
                <p:cNvPr id="37" name="타원 36"/>
                <p:cNvSpPr/>
                <p:nvPr/>
              </p:nvSpPr>
              <p:spPr>
                <a:xfrm>
                  <a:off x="827584" y="2639440"/>
                  <a:ext cx="340935" cy="3614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타원 37"/>
                <p:cNvSpPr/>
                <p:nvPr/>
              </p:nvSpPr>
              <p:spPr>
                <a:xfrm>
                  <a:off x="920213" y="2733874"/>
                  <a:ext cx="158963" cy="16854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599"/>
              <a:stretch/>
            </p:blipFill>
            <p:spPr>
              <a:xfrm flipH="1">
                <a:off x="3651007" y="3217164"/>
                <a:ext cx="444978" cy="564046"/>
              </a:xfrm>
              <a:prstGeom prst="rect">
                <a:avLst/>
              </a:prstGeom>
            </p:spPr>
          </p:pic>
          <p:sp>
            <p:nvSpPr>
              <p:cNvPr id="23" name="타원 22"/>
              <p:cNvSpPr/>
              <p:nvPr/>
            </p:nvSpPr>
            <p:spPr>
              <a:xfrm>
                <a:off x="6425859" y="1878709"/>
                <a:ext cx="318605" cy="3103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M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889980" y="1947297"/>
                <a:ext cx="112106" cy="12102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060093" y="1947297"/>
                <a:ext cx="112106" cy="12102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232076" y="1947297"/>
                <a:ext cx="112106" cy="12102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3232076" y="2106319"/>
                <a:ext cx="112106" cy="121029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3060093" y="2106319"/>
                <a:ext cx="112106" cy="121029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889980" y="2106319"/>
                <a:ext cx="112106" cy="121029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759569" y="1849379"/>
                <a:ext cx="765951" cy="51388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759569" y="3499187"/>
                <a:ext cx="765951" cy="76741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197601" y="3078866"/>
                <a:ext cx="896580" cy="1187739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223001" y="1781006"/>
                <a:ext cx="896580" cy="52472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6776893" y="3169272"/>
                <a:ext cx="242682" cy="129114"/>
                <a:chOff x="5588022" y="2637848"/>
                <a:chExt cx="242682" cy="129114"/>
              </a:xfrm>
            </p:grpSpPr>
            <p:sp>
              <p:nvSpPr>
                <p:cNvPr id="35" name="오른쪽으로 구부러진 화살표 34"/>
                <p:cNvSpPr/>
                <p:nvPr/>
              </p:nvSpPr>
              <p:spPr>
                <a:xfrm>
                  <a:off x="5588022" y="2637848"/>
                  <a:ext cx="95003" cy="129114"/>
                </a:xfrm>
                <a:prstGeom prst="curv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오른쪽으로 구부러진 화살표 35"/>
                <p:cNvSpPr/>
                <p:nvPr/>
              </p:nvSpPr>
              <p:spPr>
                <a:xfrm rot="10800000">
                  <a:off x="5724160" y="2637848"/>
                  <a:ext cx="106544" cy="124316"/>
                </a:xfrm>
                <a:prstGeom prst="curv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" name="타원 9"/>
            <p:cNvSpPr/>
            <p:nvPr/>
          </p:nvSpPr>
          <p:spPr>
            <a:xfrm>
              <a:off x="1146530" y="990984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3011138" y="972153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3009934" y="2562209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190941" y="257373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pic>
        <p:nvPicPr>
          <p:cNvPr id="3" name="Picture 2" descr=" 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55" y="3007552"/>
            <a:ext cx="53721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Ori and the Blind Forest Artdump - Page 3 - Polycount Forum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42" y="259395"/>
            <a:ext cx="22479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2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1464" y="728700"/>
            <a:ext cx="101891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최대한 상세하게 적는다</a:t>
            </a:r>
            <a:r>
              <a:rPr lang="ko-KR" altLang="en-US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  <a:p>
            <a:r>
              <a:rPr lang="ko-KR" altLang="en-US" sz="2800" dirty="0" err="1">
                <a:solidFill>
                  <a:schemeClr val="bg1"/>
                </a:solidFill>
              </a:rPr>
              <a:t>줄간격</a:t>
            </a:r>
            <a:r>
              <a:rPr lang="ko-KR" altLang="en-US" sz="2800" dirty="0">
                <a:solidFill>
                  <a:schemeClr val="bg1"/>
                </a:solidFill>
              </a:rPr>
              <a:t>, 가이드라인, </a:t>
            </a:r>
            <a:r>
              <a:rPr lang="ko-KR" altLang="en-US" sz="2800" dirty="0" err="1">
                <a:solidFill>
                  <a:schemeClr val="bg1"/>
                </a:solidFill>
              </a:rPr>
              <a:t>맞춤법검사</a:t>
            </a:r>
            <a:r>
              <a:rPr lang="ko-KR" altLang="en-US" sz="28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너무 </a:t>
            </a:r>
            <a:r>
              <a:rPr lang="ko-KR" altLang="en-US" sz="2800" dirty="0">
                <a:solidFill>
                  <a:schemeClr val="bg1"/>
                </a:solidFill>
              </a:rPr>
              <a:t>주관적으로 적는다. – </a:t>
            </a:r>
            <a:r>
              <a:rPr lang="ko-KR" altLang="en-US" sz="2800" dirty="0" err="1">
                <a:solidFill>
                  <a:schemeClr val="bg1"/>
                </a:solidFill>
              </a:rPr>
              <a:t>다른사람들이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</a:rPr>
              <a:t>이해를못한다</a:t>
            </a:r>
            <a:r>
              <a:rPr lang="ko-KR" altLang="en-US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피드백을 </a:t>
            </a:r>
            <a:r>
              <a:rPr lang="ko-KR" altLang="en-US" sz="2800" dirty="0" smtClean="0">
                <a:solidFill>
                  <a:schemeClr val="bg1"/>
                </a:solidFill>
              </a:rPr>
              <a:t>무비판적으로 </a:t>
            </a:r>
            <a:r>
              <a:rPr lang="ko-KR" altLang="en-US" sz="2800" dirty="0" smtClean="0">
                <a:solidFill>
                  <a:schemeClr val="bg1"/>
                </a:solidFill>
              </a:rPr>
              <a:t>받자 </a:t>
            </a:r>
            <a:r>
              <a:rPr lang="en-US" altLang="ko-KR" sz="2800" dirty="0" smtClean="0">
                <a:solidFill>
                  <a:schemeClr val="bg1"/>
                </a:solidFill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</a:rPr>
              <a:t>피드백을 받으면 수정하자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</a:rPr>
              <a:t>설명이부족할거같으면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그냥 쓰자</a:t>
            </a:r>
            <a:r>
              <a:rPr lang="ko-KR" altLang="en-US" sz="2800" dirty="0" smtClean="0">
                <a:solidFill>
                  <a:schemeClr val="bg1"/>
                </a:solidFill>
              </a:rPr>
              <a:t>.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-------------------------------------------</a:t>
            </a:r>
          </a:p>
          <a:p>
            <a:r>
              <a:rPr lang="ko-KR" altLang="en-US" sz="2800" dirty="0" err="1" smtClean="0">
                <a:solidFill>
                  <a:schemeClr val="bg1"/>
                </a:solidFill>
              </a:rPr>
              <a:t>이제라는</a:t>
            </a:r>
            <a:r>
              <a:rPr lang="ko-KR" altLang="en-US" sz="2800" dirty="0" smtClean="0">
                <a:solidFill>
                  <a:schemeClr val="bg1"/>
                </a:solidFill>
              </a:rPr>
              <a:t> 단어 제외하기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말속도 신경쓰기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설명과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말하는거가</a:t>
            </a:r>
            <a:r>
              <a:rPr lang="ko-KR" altLang="en-US" sz="2800" dirty="0" smtClean="0">
                <a:solidFill>
                  <a:schemeClr val="bg1"/>
                </a:solidFill>
              </a:rPr>
              <a:t> 일치하지 않음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31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1524" y="116074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UI</a:t>
            </a:r>
            <a:r>
              <a:rPr lang="ko-KR" altLang="en-US" dirty="0" smtClean="0"/>
              <a:t>크기는 짝수로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글씨 크기는 최소</a:t>
            </a:r>
            <a:r>
              <a:rPr lang="en-US" altLang="ko-KR" dirty="0" smtClean="0"/>
              <a:t>8-10</a:t>
            </a:r>
            <a:r>
              <a:rPr lang="ko-KR" altLang="en-US" dirty="0" smtClean="0"/>
              <a:t>폰트를 </a:t>
            </a:r>
            <a:r>
              <a:rPr lang="ko-KR" altLang="en-US" dirty="0" err="1" smtClean="0"/>
              <a:t>하는것이</a:t>
            </a:r>
            <a:r>
              <a:rPr lang="ko-KR" altLang="en-US" dirty="0" smtClean="0"/>
              <a:t> 좋다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UX</a:t>
            </a:r>
            <a:r>
              <a:rPr lang="ko-KR" altLang="en-US" dirty="0" err="1" smtClean="0"/>
              <a:t>에맞는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UI</a:t>
            </a:r>
            <a:r>
              <a:rPr lang="ko-KR" altLang="en-US" dirty="0" err="1" smtClean="0"/>
              <a:t>를배치와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배치의도가</a:t>
            </a:r>
            <a:r>
              <a:rPr lang="ko-KR" altLang="en-US" dirty="0" smtClean="0"/>
              <a:t> 필요하다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ㅁㅁ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205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52" y="512676"/>
            <a:ext cx="4729262" cy="57241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512676"/>
            <a:ext cx="4719625" cy="57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3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남자 아이콘 이미지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3" y="1631249"/>
            <a:ext cx="1505434" cy="150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98263"/>
              </p:ext>
            </p:extLst>
          </p:nvPr>
        </p:nvGraphicFramePr>
        <p:xfrm>
          <a:off x="2135560" y="1279179"/>
          <a:ext cx="2910038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013">
                  <a:extLst>
                    <a:ext uri="{9D8B030D-6E8A-4147-A177-3AD203B41FA5}">
                      <a16:colId xmlns:a16="http://schemas.microsoft.com/office/drawing/2014/main" val="38931953"/>
                    </a:ext>
                  </a:extLst>
                </a:gridCol>
                <a:gridCol w="1940025">
                  <a:extLst>
                    <a:ext uri="{9D8B030D-6E8A-4147-A177-3AD203B41FA5}">
                      <a16:colId xmlns:a16="http://schemas.microsoft.com/office/drawing/2014/main" val="1619179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김성준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4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나이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성별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45(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결혼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자녀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기혼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고등학생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3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직업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자영업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7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특징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제작과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자신이 직접 활동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하는 것을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좋아함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2674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410"/>
              </p:ext>
            </p:extLst>
          </p:nvPr>
        </p:nvGraphicFramePr>
        <p:xfrm>
          <a:off x="5411924" y="1232756"/>
          <a:ext cx="6228692" cy="2094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38931953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1619179546"/>
                    </a:ext>
                  </a:extLst>
                </a:gridCol>
              </a:tblGrid>
              <a:tr h="1576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생활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자영업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서비스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을 하는 남성이다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자영업을 하면서 손님이 오는 시간대가 불규칙하여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자투리 시간이 많이  발생한다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자투리 시간에 할 수 있으면서 직접 플레이 부분이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많은 게임을 찾고있다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4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조작 숙련도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외부적인 일이나 운동을 좋아하기에 아직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스마트폰의 조작이나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섬세한 컨트롤은 불가능하다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2674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46508"/>
              </p:ext>
            </p:extLst>
          </p:nvPr>
        </p:nvGraphicFramePr>
        <p:xfrm>
          <a:off x="587388" y="3935505"/>
          <a:ext cx="10765196" cy="2063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38931953"/>
                    </a:ext>
                  </a:extLst>
                </a:gridCol>
                <a:gridCol w="9217024">
                  <a:extLst>
                    <a:ext uri="{9D8B030D-6E8A-4147-A177-3AD203B41FA5}">
                      <a16:colId xmlns:a16="http://schemas.microsoft.com/office/drawing/2014/main" val="1619179546"/>
                    </a:ext>
                  </a:extLst>
                </a:gridCol>
              </a:tblGrid>
              <a:tr h="513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이용 동기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손님이 없는 자투리 시간대에 할 수 있는 게임을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찾는 상황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46662"/>
                  </a:ext>
                </a:extLst>
              </a:tr>
              <a:tr h="513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시나리오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직접적인 플레이가 강한 장르이면서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시간적 제약이나 플레이 타임이 짧은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</a:rPr>
                        <a:t>퍼즐적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아케이드 장르의 게임을  탐색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7984"/>
                  </a:ext>
                </a:extLst>
              </a:tr>
              <a:tr h="513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서비스 기능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어드벤처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장르지만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게임은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퍼즐적인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구성으로 되어있다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플레이를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하는데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실시간 조작보다는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관찰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풀어나가는 구성이 되어있어 플레이타임에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영향이 적음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30989"/>
                  </a:ext>
                </a:extLst>
              </a:tr>
              <a:tr h="513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이용 형태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퍼즐장르의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직접 플레이 하는 부분이 있어서 게임플레이 성향이 비슷하지만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어드벤처 장르가 포함되어있어 이동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이전 플레이를 기억하고 있어야 되기 때문에 부담이 있다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7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22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54746"/>
              </p:ext>
            </p:extLst>
          </p:nvPr>
        </p:nvGraphicFramePr>
        <p:xfrm>
          <a:off x="2135560" y="1279179"/>
          <a:ext cx="2910038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013">
                  <a:extLst>
                    <a:ext uri="{9D8B030D-6E8A-4147-A177-3AD203B41FA5}">
                      <a16:colId xmlns:a16="http://schemas.microsoft.com/office/drawing/2014/main" val="38931953"/>
                    </a:ext>
                  </a:extLst>
                </a:gridCol>
                <a:gridCol w="1940025">
                  <a:extLst>
                    <a:ext uri="{9D8B030D-6E8A-4147-A177-3AD203B41FA5}">
                      <a16:colId xmlns:a16="http://schemas.microsoft.com/office/drawing/2014/main" val="1619179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이상진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4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나이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성별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22(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남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결혼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자녀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미혼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3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직업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대학생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7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특징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게임을 좋아하며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단판적인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게임보다는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장기적으로 플레이가 가능한게임을 좋아함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2674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56863"/>
              </p:ext>
            </p:extLst>
          </p:nvPr>
        </p:nvGraphicFramePr>
        <p:xfrm>
          <a:off x="5411924" y="1232756"/>
          <a:ext cx="6228692" cy="194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38931953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1619179546"/>
                    </a:ext>
                  </a:extLst>
                </a:gridCol>
              </a:tblGrid>
              <a:tr h="1576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생활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대학교생활과 집을 반복하면서 생활을 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외부에서 활동할 때에는 스마트폰을 이용하며 게임을 즐기지만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집에서는 주로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를 사용하는 게임을 한다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4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조작 숙련도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조작의 불편함이 없음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2674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37688"/>
              </p:ext>
            </p:extLst>
          </p:nvPr>
        </p:nvGraphicFramePr>
        <p:xfrm>
          <a:off x="587388" y="3935505"/>
          <a:ext cx="10765196" cy="205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38931953"/>
                    </a:ext>
                  </a:extLst>
                </a:gridCol>
                <a:gridCol w="9217024">
                  <a:extLst>
                    <a:ext uri="{9D8B030D-6E8A-4147-A177-3AD203B41FA5}">
                      <a16:colId xmlns:a16="http://schemas.microsoft.com/office/drawing/2014/main" val="1619179546"/>
                    </a:ext>
                  </a:extLst>
                </a:gridCol>
              </a:tblGrid>
              <a:tr h="513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이용 동기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밖에서 플레이 하는 게임 중 장기적으로 플레이할 수 있는 게임을 찾는 중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46662"/>
                  </a:ext>
                </a:extLst>
              </a:tr>
              <a:tr h="513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시나리오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7984"/>
                  </a:ext>
                </a:extLst>
              </a:tr>
              <a:tr h="513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서비스 기능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30989"/>
                  </a:ext>
                </a:extLst>
              </a:tr>
              <a:tr h="513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이용 형태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71591"/>
                  </a:ext>
                </a:extLst>
              </a:tr>
            </a:tbl>
          </a:graphicData>
        </a:graphic>
      </p:graphicFrame>
      <p:pic>
        <p:nvPicPr>
          <p:cNvPr id="3" name="Picture 2" descr="남자 아이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407026"/>
            <a:ext cx="2150627" cy="215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10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05250" y="1357904"/>
            <a:ext cx="4381500" cy="3389108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6000" b="1" dirty="0">
                <a:solidFill>
                  <a:srgbClr val="F86B74"/>
                </a:solidFill>
                <a:latin typeface="+mn-ea"/>
              </a:rPr>
              <a:t>게임 </a:t>
            </a:r>
            <a:r>
              <a:rPr lang="en-US" altLang="ko-KR" sz="6000" b="1" dirty="0">
                <a:solidFill>
                  <a:srgbClr val="F86B74"/>
                </a:solidFill>
                <a:latin typeface="+mn-ea"/>
              </a:rPr>
              <a:t>UI</a:t>
            </a:r>
            <a:br>
              <a:rPr lang="en-US" altLang="ko-KR" sz="6000" b="1" dirty="0">
                <a:solidFill>
                  <a:srgbClr val="F86B74"/>
                </a:solidFill>
                <a:latin typeface="+mn-ea"/>
              </a:rPr>
            </a:br>
            <a:r>
              <a:rPr lang="ko-KR" altLang="en-US" sz="6000" b="1" dirty="0">
                <a:solidFill>
                  <a:srgbClr val="F86B74"/>
                </a:solidFill>
                <a:latin typeface="+mn-ea"/>
              </a:rPr>
              <a:t>기획서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1028" y="4731588"/>
            <a:ext cx="1069944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2000" b="1" dirty="0" err="1">
                <a:solidFill>
                  <a:schemeClr val="bg1">
                    <a:lumMod val="75000"/>
                  </a:schemeClr>
                </a:solidFill>
                <a:latin typeface="+mn-ea"/>
              </a:rPr>
              <a:t>김현배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8434" y="5301208"/>
            <a:ext cx="1975132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2000" b="1" dirty="0" err="1">
                <a:solidFill>
                  <a:schemeClr val="bg1">
                    <a:lumMod val="75000"/>
                  </a:schemeClr>
                </a:solidFill>
                <a:latin typeface="+mn-ea"/>
              </a:rPr>
              <a:t>작성시간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:13</a:t>
            </a:r>
            <a:r>
              <a:rPr lang="ko-KR" altLang="en-US" sz="2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시간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467838" y="3296425"/>
            <a:ext cx="3912638" cy="400110"/>
            <a:chOff x="4922966" y="3008578"/>
            <a:chExt cx="391263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245815" y="300857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모티브게임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분석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22966" y="3062625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467838" y="3815623"/>
            <a:ext cx="3912638" cy="400110"/>
            <a:chOff x="4922966" y="3550686"/>
            <a:chExt cx="3912638" cy="400110"/>
          </a:xfrm>
        </p:grpSpPr>
        <p:sp>
          <p:nvSpPr>
            <p:cNvPr id="30" name="TextBox 29"/>
            <p:cNvSpPr txBox="1"/>
            <p:nvPr/>
          </p:nvSpPr>
          <p:spPr>
            <a:xfrm>
              <a:off x="5245815" y="3550686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UI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흐름도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2966" y="3604733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467838" y="4334821"/>
            <a:ext cx="3912638" cy="400110"/>
            <a:chOff x="4922966" y="4092794"/>
            <a:chExt cx="3912638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5245815" y="409279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네이밍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규칙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22966" y="4146841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467838" y="4854019"/>
            <a:ext cx="3912638" cy="400110"/>
            <a:chOff x="4922966" y="4634902"/>
            <a:chExt cx="3912638" cy="400110"/>
          </a:xfrm>
        </p:grpSpPr>
        <p:sp>
          <p:nvSpPr>
            <p:cNvPr id="36" name="TextBox 35"/>
            <p:cNvSpPr txBox="1"/>
            <p:nvPr/>
          </p:nvSpPr>
          <p:spPr>
            <a:xfrm>
              <a:off x="5245815" y="4634902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세부디자인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22966" y="4688949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Ⅳ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467838" y="5373216"/>
            <a:ext cx="3912638" cy="400110"/>
            <a:chOff x="4922966" y="5177011"/>
            <a:chExt cx="3912638" cy="400110"/>
          </a:xfrm>
        </p:grpSpPr>
        <p:sp>
          <p:nvSpPr>
            <p:cNvPr id="39" name="TextBox 38"/>
            <p:cNvSpPr txBox="1"/>
            <p:nvPr/>
          </p:nvSpPr>
          <p:spPr>
            <a:xfrm>
              <a:off x="5245815" y="517701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22966" y="5231058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Ⅴ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95500" y="2024844"/>
            <a:ext cx="2698433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3400" b="1" dirty="0">
                <a:solidFill>
                  <a:srgbClr val="F86B74"/>
                </a:solidFill>
                <a:latin typeface="+mn-ea"/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6935489" y="1224754"/>
            <a:ext cx="140415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66631" y="2485025"/>
            <a:ext cx="140415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467708" y="1767142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선택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52774" y="2877017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게임저장목록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52774" y="3313248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설정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8992" y="1762748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팀 로고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062812" y="1767142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>
                <a:solidFill>
                  <a:schemeClr val="tx1"/>
                </a:solidFill>
                <a:latin typeface="나눔고딕" charset="-127"/>
                <a:ea typeface="나눔고딕" charset="-127"/>
              </a:rPr>
              <a:t>유니티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로고 </a:t>
            </a:r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>
            <a:off x="1819302" y="1889795"/>
            <a:ext cx="243510" cy="43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" idx="2"/>
            <a:endCxn id="13" idx="0"/>
          </p:cNvCxnSpPr>
          <p:nvPr/>
        </p:nvCxnSpPr>
        <p:spPr>
          <a:xfrm>
            <a:off x="3967863" y="2021236"/>
            <a:ext cx="846" cy="4637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3"/>
            <a:endCxn id="2" idx="1"/>
          </p:cNvCxnSpPr>
          <p:nvPr/>
        </p:nvCxnSpPr>
        <p:spPr>
          <a:xfrm>
            <a:off x="3063122" y="1894189"/>
            <a:ext cx="4045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44568" y="2534390"/>
            <a:ext cx="172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선택화면</a:t>
            </a:r>
            <a:r>
              <a:rPr lang="ko-KR" altLang="en-US" sz="1200" dirty="0" smtClean="0">
                <a:solidFill>
                  <a:schemeClr val="bg1"/>
                </a:solidFill>
              </a:rPr>
              <a:t> 버튼 목록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>
            <a:stCxn id="3" idx="3"/>
            <a:endCxn id="26" idx="1"/>
          </p:cNvCxnSpPr>
          <p:nvPr/>
        </p:nvCxnSpPr>
        <p:spPr>
          <a:xfrm flipV="1">
            <a:off x="4453084" y="2998256"/>
            <a:ext cx="461510" cy="58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28703" y="2871209"/>
            <a:ext cx="764373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</a:t>
            </a:r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14594" y="2871209"/>
            <a:ext cx="683361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27" name="직선 화살표 연결선 26"/>
          <p:cNvCxnSpPr>
            <a:stCxn id="26" idx="3"/>
            <a:endCxn id="25" idx="1"/>
          </p:cNvCxnSpPr>
          <p:nvPr/>
        </p:nvCxnSpPr>
        <p:spPr>
          <a:xfrm>
            <a:off x="5597955" y="2998256"/>
            <a:ext cx="2307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121632" y="1616746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21632" y="2104485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일시정지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3902" y="1274119"/>
            <a:ext cx="172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인게임</a:t>
            </a:r>
            <a:r>
              <a:rPr lang="ko-KR" altLang="en-US" sz="1200" dirty="0" smtClean="0">
                <a:solidFill>
                  <a:schemeClr val="bg1"/>
                </a:solidFill>
              </a:rPr>
              <a:t> 버튼 목록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21519" y="3707322"/>
            <a:ext cx="140415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107662" y="4099314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07662" y="4535545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특성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89932" y="3778312"/>
            <a:ext cx="1335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일시정지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팝업창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07662" y="4913521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선택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959321" y="1224754"/>
            <a:ext cx="140415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145464" y="1600483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지역 맵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841590" y="1894189"/>
            <a:ext cx="172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맵 팝업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145464" y="2104485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전체 맵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9" name="꺾인 연결선 18"/>
          <p:cNvCxnSpPr>
            <a:stCxn id="52" idx="1"/>
            <a:endCxn id="13" idx="2"/>
          </p:cNvCxnSpPr>
          <p:nvPr/>
        </p:nvCxnSpPr>
        <p:spPr>
          <a:xfrm rot="10800000">
            <a:off x="3968710" y="4069202"/>
            <a:ext cx="3138953" cy="9713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44" idx="1"/>
            <a:endCxn id="25" idx="2"/>
          </p:cNvCxnSpPr>
          <p:nvPr/>
        </p:nvCxnSpPr>
        <p:spPr>
          <a:xfrm rot="10800000">
            <a:off x="6210891" y="3125304"/>
            <a:ext cx="710629" cy="13741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452774" y="3693868"/>
            <a:ext cx="1000310" cy="2540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종료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97150" y="1274119"/>
            <a:ext cx="741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맵 팝업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88" name="꺾인 연결선 87"/>
          <p:cNvCxnSpPr>
            <a:stCxn id="25" idx="0"/>
            <a:endCxn id="35" idx="1"/>
          </p:cNvCxnSpPr>
          <p:nvPr/>
        </p:nvCxnSpPr>
        <p:spPr>
          <a:xfrm rot="5400000" flipH="1" flipV="1">
            <a:off x="6146006" y="2081727"/>
            <a:ext cx="854367" cy="7245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639364" y="5060038"/>
            <a:ext cx="1335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특성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팝업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19" name="직선 화살표 연결선 118"/>
          <p:cNvCxnSpPr>
            <a:stCxn id="32" idx="3"/>
          </p:cNvCxnSpPr>
          <p:nvPr/>
        </p:nvCxnSpPr>
        <p:spPr>
          <a:xfrm>
            <a:off x="8121942" y="1743793"/>
            <a:ext cx="823409" cy="6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39" idx="0"/>
            <a:endCxn id="37" idx="2"/>
          </p:cNvCxnSpPr>
          <p:nvPr/>
        </p:nvCxnSpPr>
        <p:spPr>
          <a:xfrm flipV="1">
            <a:off x="9645619" y="1854577"/>
            <a:ext cx="0" cy="2499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33" idx="2"/>
            <a:endCxn id="44" idx="0"/>
          </p:cNvCxnSpPr>
          <p:nvPr/>
        </p:nvCxnSpPr>
        <p:spPr>
          <a:xfrm>
            <a:off x="7621787" y="2358579"/>
            <a:ext cx="1810" cy="1348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9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74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2713</TotalTime>
  <Words>1275</Words>
  <Application>Microsoft Office PowerPoint</Application>
  <PresentationFormat>와이드스크린</PresentationFormat>
  <Paragraphs>647</Paragraphs>
  <Slides>24</Slides>
  <Notes>0</Notes>
  <HiddenSlides>6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Gill Sans</vt:lpstr>
      <vt:lpstr>나눔고딕</vt:lpstr>
      <vt:lpstr>맑은 고딕</vt:lpstr>
      <vt:lpstr>맑은 고딕</vt:lpstr>
      <vt:lpstr>한양해서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Administrator</cp:lastModifiedBy>
  <cp:revision>259</cp:revision>
  <dcterms:created xsi:type="dcterms:W3CDTF">2015-03-27T04:47:41Z</dcterms:created>
  <dcterms:modified xsi:type="dcterms:W3CDTF">2019-12-02T02:07:56Z</dcterms:modified>
</cp:coreProperties>
</file>