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7"/>
  </p:notesMasterIdLst>
  <p:handoutMasterIdLst>
    <p:handoutMasterId r:id="rId28"/>
  </p:handoutMasterIdLst>
  <p:sldIdLst>
    <p:sldId id="258" r:id="rId2"/>
    <p:sldId id="268" r:id="rId3"/>
    <p:sldId id="316" r:id="rId4"/>
    <p:sldId id="296" r:id="rId5"/>
    <p:sldId id="297" r:id="rId6"/>
    <p:sldId id="298" r:id="rId7"/>
    <p:sldId id="315" r:id="rId8"/>
    <p:sldId id="317" r:id="rId9"/>
    <p:sldId id="291" r:id="rId10"/>
    <p:sldId id="277" r:id="rId11"/>
    <p:sldId id="301" r:id="rId12"/>
    <p:sldId id="302" r:id="rId13"/>
    <p:sldId id="303" r:id="rId14"/>
    <p:sldId id="304" r:id="rId15"/>
    <p:sldId id="306" r:id="rId16"/>
    <p:sldId id="305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294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X" id="{78FBD2F2-3E19-4E74-AE52-AE8C00A5A014}">
          <p14:sldIdLst>
            <p14:sldId id="258"/>
            <p14:sldId id="268"/>
            <p14:sldId id="316"/>
            <p14:sldId id="296"/>
            <p14:sldId id="297"/>
            <p14:sldId id="298"/>
          </p14:sldIdLst>
        </p14:section>
        <p14:section name="UI" id="{B27BCB3F-18A5-4E70-9E78-8F12DA660E74}">
          <p14:sldIdLst>
            <p14:sldId id="315"/>
            <p14:sldId id="317"/>
            <p14:sldId id="291"/>
            <p14:sldId id="277"/>
            <p14:sldId id="301"/>
            <p14:sldId id="302"/>
            <p14:sldId id="303"/>
            <p14:sldId id="304"/>
            <p14:sldId id="306"/>
            <p14:sldId id="305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pos="204" userDrawn="1">
          <p15:clr>
            <a:srgbClr val="A4A3A4"/>
          </p15:clr>
        </p15:guide>
        <p15:guide id="4" pos="5556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orient="horz" pos="6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DBD2"/>
    <a:srgbClr val="9C5BCD"/>
    <a:srgbClr val="FFFF99"/>
    <a:srgbClr val="B1D1CE"/>
    <a:srgbClr val="D58584"/>
    <a:srgbClr val="658762"/>
    <a:srgbClr val="F6BBBF"/>
    <a:srgbClr val="E1F2EA"/>
    <a:srgbClr val="F86B74"/>
    <a:srgbClr val="434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7" autoAdjust="0"/>
    <p:restoredTop sz="89205" autoAdjust="0"/>
  </p:normalViewPr>
  <p:slideViewPr>
    <p:cSldViewPr>
      <p:cViewPr>
        <p:scale>
          <a:sx n="75" d="100"/>
          <a:sy n="75" d="100"/>
        </p:scale>
        <p:origin x="426" y="186"/>
      </p:cViewPr>
      <p:guideLst>
        <p:guide pos="2880"/>
        <p:guide pos="204"/>
        <p:guide pos="5556"/>
        <p:guide orient="horz" pos="210"/>
        <p:guide orient="horz" pos="4088"/>
        <p:guide orient="horz" pos="2160"/>
        <p:guide orient="horz" pos="66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6A466-DDDB-425C-BCA6-3D6CA11CFA3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F58EE-7EDE-497E-8716-B00DF284A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494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AEDAE-938C-4B1F-8E1E-8682D54D46A6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46201-587A-47CF-92AF-3EB28EF3B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531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46201-587A-47CF-92AF-3EB28EF3B6A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688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38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748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1245326"/>
            <a:ext cx="9144000" cy="5612674"/>
            <a:chOff x="0" y="1245326"/>
            <a:chExt cx="9144000" cy="5612674"/>
          </a:xfrm>
        </p:grpSpPr>
        <p:sp>
          <p:nvSpPr>
            <p:cNvPr id="4" name="직사각형 3"/>
            <p:cNvSpPr/>
            <p:nvPr/>
          </p:nvSpPr>
          <p:spPr>
            <a:xfrm>
              <a:off x="0" y="2348652"/>
              <a:ext cx="9144000" cy="4509348"/>
            </a:xfrm>
            <a:prstGeom prst="rect">
              <a:avLst/>
            </a:prstGeom>
            <a:solidFill>
              <a:srgbClr val="E5D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0" y="2348653"/>
              <a:ext cx="9144000" cy="0"/>
            </a:xfrm>
            <a:prstGeom prst="line">
              <a:avLst/>
            </a:prstGeom>
            <a:ln>
              <a:solidFill>
                <a:srgbClr val="4343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710732" y="1245326"/>
              <a:ext cx="3013600" cy="2171816"/>
            </a:xfrm>
            <a:prstGeom prst="rect">
              <a:avLst/>
            </a:prstGeom>
            <a:solidFill>
              <a:srgbClr val="E5DBD2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35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1189" y="1317762"/>
              <a:ext cx="2832686" cy="2026944"/>
            </a:xfrm>
            <a:prstGeom prst="rect">
              <a:avLst/>
            </a:prstGeom>
            <a:solidFill>
              <a:srgbClr val="43435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9866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2"/>
            <a:ext cx="9144000" cy="5877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6" name="평행 사변형 15"/>
          <p:cNvSpPr/>
          <p:nvPr userDrawn="1"/>
        </p:nvSpPr>
        <p:spPr>
          <a:xfrm>
            <a:off x="4353309" y="0"/>
            <a:ext cx="2793376" cy="595522"/>
          </a:xfrm>
          <a:prstGeom prst="parallelogram">
            <a:avLst>
              <a:gd name="adj" fmla="val 942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6" name="자유형 5"/>
          <p:cNvSpPr/>
          <p:nvPr/>
        </p:nvSpPr>
        <p:spPr>
          <a:xfrm>
            <a:off x="1" y="2"/>
            <a:ext cx="547333" cy="587784"/>
          </a:xfrm>
          <a:custGeom>
            <a:avLst/>
            <a:gdLst>
              <a:gd name="connsiteX0" fmla="*/ 1045137 w 1203593"/>
              <a:gd name="connsiteY0" fmla="*/ 0 h 1203593"/>
              <a:gd name="connsiteX1" fmla="*/ 1203593 w 1203593"/>
              <a:gd name="connsiteY1" fmla="*/ 0 h 1203593"/>
              <a:gd name="connsiteX2" fmla="*/ 0 w 1203593"/>
              <a:gd name="connsiteY2" fmla="*/ 1203593 h 1203593"/>
              <a:gd name="connsiteX3" fmla="*/ 0 w 1203593"/>
              <a:gd name="connsiteY3" fmla="*/ 1045137 h 1203593"/>
              <a:gd name="connsiteX4" fmla="*/ 1045137 w 1203593"/>
              <a:gd name="connsiteY4" fmla="*/ 0 h 120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593" h="1203593">
                <a:moveTo>
                  <a:pt x="1045137" y="0"/>
                </a:moveTo>
                <a:lnTo>
                  <a:pt x="1203593" y="0"/>
                </a:lnTo>
                <a:lnTo>
                  <a:pt x="0" y="1203593"/>
                </a:lnTo>
                <a:lnTo>
                  <a:pt x="0" y="1045137"/>
                </a:lnTo>
                <a:lnTo>
                  <a:pt x="1045137" y="0"/>
                </a:lnTo>
                <a:close/>
              </a:path>
            </a:pathLst>
          </a:cu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7" name="자유형 6"/>
          <p:cNvSpPr/>
          <p:nvPr/>
        </p:nvSpPr>
        <p:spPr>
          <a:xfrm>
            <a:off x="1" y="2"/>
            <a:ext cx="475275" cy="391266"/>
          </a:xfrm>
          <a:custGeom>
            <a:avLst/>
            <a:gdLst>
              <a:gd name="connsiteX0" fmla="*/ 0 w 1045137"/>
              <a:gd name="connsiteY0" fmla="*/ 0 h 1045137"/>
              <a:gd name="connsiteX1" fmla="*/ 1045137 w 1045137"/>
              <a:gd name="connsiteY1" fmla="*/ 0 h 1045137"/>
              <a:gd name="connsiteX2" fmla="*/ 0 w 1045137"/>
              <a:gd name="connsiteY2" fmla="*/ 1045137 h 1045137"/>
              <a:gd name="connsiteX3" fmla="*/ 0 w 1045137"/>
              <a:gd name="connsiteY3" fmla="*/ 0 h 104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5137" h="1045137">
                <a:moveTo>
                  <a:pt x="0" y="0"/>
                </a:moveTo>
                <a:lnTo>
                  <a:pt x="1045137" y="0"/>
                </a:lnTo>
                <a:lnTo>
                  <a:pt x="0" y="10451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10" name="TextBox 9"/>
          <p:cNvSpPr txBox="1"/>
          <p:nvPr/>
        </p:nvSpPr>
        <p:spPr>
          <a:xfrm>
            <a:off x="5068276" y="101490"/>
            <a:ext cx="13986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 smtClean="0">
                <a:solidFill>
                  <a:schemeClr val="tx1"/>
                </a:solidFill>
              </a:rPr>
              <a:t>네이밍규칙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64288" y="101490"/>
            <a:ext cx="13798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 smtClean="0">
                <a:solidFill>
                  <a:schemeClr val="bg2">
                    <a:lumMod val="50000"/>
                  </a:schemeClr>
                </a:solidFill>
              </a:rPr>
              <a:t>세부디자인</a:t>
            </a:r>
            <a:endParaRPr lang="ko-KR" altLang="en-US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1794" y="101490"/>
            <a:ext cx="14347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 smtClean="0">
                <a:solidFill>
                  <a:schemeClr val="bg2">
                    <a:lumMod val="50000"/>
                  </a:schemeClr>
                </a:solidFill>
              </a:rPr>
              <a:t>모티브 게임</a:t>
            </a:r>
            <a:endParaRPr lang="ko-KR" altLang="en-US" sz="135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51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482896" y="866289"/>
            <a:ext cx="8184567" cy="57748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0" y="2"/>
            <a:ext cx="9144000" cy="5877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1" name="평행 사변형 20"/>
          <p:cNvSpPr/>
          <p:nvPr userDrawn="1"/>
        </p:nvSpPr>
        <p:spPr>
          <a:xfrm>
            <a:off x="6466926" y="-7737"/>
            <a:ext cx="2677075" cy="587785"/>
          </a:xfrm>
          <a:prstGeom prst="parallelogram">
            <a:avLst>
              <a:gd name="adj" fmla="val 942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6" name="자유형 5"/>
          <p:cNvSpPr/>
          <p:nvPr/>
        </p:nvSpPr>
        <p:spPr>
          <a:xfrm>
            <a:off x="1" y="2"/>
            <a:ext cx="547333" cy="587784"/>
          </a:xfrm>
          <a:custGeom>
            <a:avLst/>
            <a:gdLst>
              <a:gd name="connsiteX0" fmla="*/ 1045137 w 1203593"/>
              <a:gd name="connsiteY0" fmla="*/ 0 h 1203593"/>
              <a:gd name="connsiteX1" fmla="*/ 1203593 w 1203593"/>
              <a:gd name="connsiteY1" fmla="*/ 0 h 1203593"/>
              <a:gd name="connsiteX2" fmla="*/ 0 w 1203593"/>
              <a:gd name="connsiteY2" fmla="*/ 1203593 h 1203593"/>
              <a:gd name="connsiteX3" fmla="*/ 0 w 1203593"/>
              <a:gd name="connsiteY3" fmla="*/ 1045137 h 1203593"/>
              <a:gd name="connsiteX4" fmla="*/ 1045137 w 1203593"/>
              <a:gd name="connsiteY4" fmla="*/ 0 h 120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593" h="1203593">
                <a:moveTo>
                  <a:pt x="1045137" y="0"/>
                </a:moveTo>
                <a:lnTo>
                  <a:pt x="1203593" y="0"/>
                </a:lnTo>
                <a:lnTo>
                  <a:pt x="0" y="1203593"/>
                </a:lnTo>
                <a:lnTo>
                  <a:pt x="0" y="1045137"/>
                </a:lnTo>
                <a:lnTo>
                  <a:pt x="1045137" y="0"/>
                </a:lnTo>
                <a:close/>
              </a:path>
            </a:pathLst>
          </a:cu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7" name="자유형 6"/>
          <p:cNvSpPr/>
          <p:nvPr/>
        </p:nvSpPr>
        <p:spPr>
          <a:xfrm>
            <a:off x="1" y="2"/>
            <a:ext cx="475275" cy="391266"/>
          </a:xfrm>
          <a:custGeom>
            <a:avLst/>
            <a:gdLst>
              <a:gd name="connsiteX0" fmla="*/ 0 w 1045137"/>
              <a:gd name="connsiteY0" fmla="*/ 0 h 1045137"/>
              <a:gd name="connsiteX1" fmla="*/ 1045137 w 1045137"/>
              <a:gd name="connsiteY1" fmla="*/ 0 h 1045137"/>
              <a:gd name="connsiteX2" fmla="*/ 0 w 1045137"/>
              <a:gd name="connsiteY2" fmla="*/ 1045137 h 1045137"/>
              <a:gd name="connsiteX3" fmla="*/ 0 w 1045137"/>
              <a:gd name="connsiteY3" fmla="*/ 0 h 104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5137" h="1045137">
                <a:moveTo>
                  <a:pt x="0" y="0"/>
                </a:moveTo>
                <a:lnTo>
                  <a:pt x="1045137" y="0"/>
                </a:lnTo>
                <a:lnTo>
                  <a:pt x="0" y="10451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10" name="TextBox 9"/>
          <p:cNvSpPr txBox="1"/>
          <p:nvPr/>
        </p:nvSpPr>
        <p:spPr>
          <a:xfrm>
            <a:off x="5068276" y="101490"/>
            <a:ext cx="13986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 err="1" smtClean="0">
                <a:solidFill>
                  <a:schemeClr val="bg2">
                    <a:lumMod val="50000"/>
                  </a:schemeClr>
                </a:solidFill>
              </a:rPr>
              <a:t>네이밍규칙</a:t>
            </a:r>
            <a:endParaRPr lang="ko-KR" altLang="en-US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64288" y="101490"/>
            <a:ext cx="13798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 err="1" smtClean="0">
                <a:solidFill>
                  <a:schemeClr val="tx1"/>
                </a:solidFill>
              </a:rPr>
              <a:t>세부디자인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1794" y="101490"/>
            <a:ext cx="14347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 smtClean="0">
                <a:solidFill>
                  <a:schemeClr val="bg2">
                    <a:lumMod val="50000"/>
                  </a:schemeClr>
                </a:solidFill>
              </a:rPr>
              <a:t>모티브 게임</a:t>
            </a:r>
            <a:endParaRPr lang="ko-KR" altLang="en-US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8544102" y="-7737"/>
            <a:ext cx="599898" cy="587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graphicFrame>
        <p:nvGraphicFramePr>
          <p:cNvPr id="13" name="Google Shape;564;p47">
            <a:extLst>
              <a:ext uri="{FF2B5EF4-FFF2-40B4-BE49-F238E27FC236}">
                <a16:creationId xmlns:a16="http://schemas.microsoft.com/office/drawing/2014/main" id="{CA56679F-F017-4FFC-9BE1-342E85E45892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478274132"/>
              </p:ext>
            </p:extLst>
          </p:nvPr>
        </p:nvGraphicFramePr>
        <p:xfrm>
          <a:off x="475276" y="869899"/>
          <a:ext cx="8184569" cy="502216"/>
        </p:xfrm>
        <a:graphic>
          <a:graphicData uri="http://schemas.openxmlformats.org/drawingml/2006/table">
            <a:tbl>
              <a:tblPr/>
              <a:tblGrid>
                <a:gridCol w="535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4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4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ID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7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95555" y="879790"/>
            <a:ext cx="5664289" cy="492325"/>
          </a:xfrm>
        </p:spPr>
        <p:txBody>
          <a:bodyPr anchor="ctr">
            <a:normAutofit/>
          </a:bodyPr>
          <a:lstStyle>
            <a:lvl1pPr marL="0" indent="0">
              <a:buNone/>
              <a:defRPr sz="800" b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/>
              <a:t>마스터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2"/>
          </p:nvPr>
        </p:nvSpPr>
        <p:spPr>
          <a:xfrm>
            <a:off x="1008034" y="1111649"/>
            <a:ext cx="789778" cy="260466"/>
          </a:xfrm>
        </p:spPr>
        <p:txBody>
          <a:bodyPr anchor="ctr">
            <a:normAutofit/>
          </a:bodyPr>
          <a:lstStyle>
            <a:lvl1pPr marL="0" indent="0">
              <a:buNone/>
              <a:defRPr sz="800" b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/>
              <a:t>마스터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08034" y="866289"/>
            <a:ext cx="789778" cy="2506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 b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/>
              <a:t>마스터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1753162" y="1455257"/>
            <a:ext cx="657491" cy="19209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Scene</a:t>
            </a:r>
            <a:endParaRPr lang="ko-KR" altLang="en-US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4067088" y="1462273"/>
            <a:ext cx="598287" cy="1699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버튼</a:t>
            </a:r>
          </a:p>
        </p:txBody>
      </p:sp>
      <p:sp>
        <p:nvSpPr>
          <p:cNvPr id="22" name="모서리가 둥근 직사각형 21"/>
          <p:cNvSpPr/>
          <p:nvPr userDrawn="1"/>
        </p:nvSpPr>
        <p:spPr>
          <a:xfrm>
            <a:off x="2520424" y="1732732"/>
            <a:ext cx="657936" cy="19780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 창</a:t>
            </a:r>
          </a:p>
        </p:txBody>
      </p:sp>
      <p:sp>
        <p:nvSpPr>
          <p:cNvPr id="23" name="직사각형 22"/>
          <p:cNvSpPr/>
          <p:nvPr userDrawn="1"/>
        </p:nvSpPr>
        <p:spPr>
          <a:xfrm>
            <a:off x="2531052" y="1462273"/>
            <a:ext cx="647308" cy="16996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필드</a:t>
            </a:r>
          </a:p>
        </p:txBody>
      </p:sp>
      <p:sp>
        <p:nvSpPr>
          <p:cNvPr id="24" name="직사각형 23"/>
          <p:cNvSpPr/>
          <p:nvPr userDrawn="1"/>
        </p:nvSpPr>
        <p:spPr>
          <a:xfrm>
            <a:off x="1753162" y="1743448"/>
            <a:ext cx="657491" cy="17046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비활성 버튼</a:t>
            </a:r>
          </a:p>
        </p:txBody>
      </p:sp>
      <p:sp>
        <p:nvSpPr>
          <p:cNvPr id="25" name="모서리가 둥근 직사각형 24"/>
          <p:cNvSpPr/>
          <p:nvPr userDrawn="1"/>
        </p:nvSpPr>
        <p:spPr>
          <a:xfrm>
            <a:off x="480037" y="1377456"/>
            <a:ext cx="4788524" cy="606624"/>
          </a:xfrm>
          <a:prstGeom prst="roundRect">
            <a:avLst>
              <a:gd name="adj" fmla="val 2125"/>
            </a:avLst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88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6" name="직사각형 25"/>
          <p:cNvSpPr/>
          <p:nvPr userDrawn="1"/>
        </p:nvSpPr>
        <p:spPr>
          <a:xfrm>
            <a:off x="3298760" y="1455194"/>
            <a:ext cx="647308" cy="16996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이미지 필드</a:t>
            </a:r>
          </a:p>
        </p:txBody>
      </p:sp>
      <p:sp>
        <p:nvSpPr>
          <p:cNvPr id="27" name="직사각형 26"/>
          <p:cNvSpPr/>
          <p:nvPr userDrawn="1"/>
        </p:nvSpPr>
        <p:spPr>
          <a:xfrm>
            <a:off x="4067868" y="1738089"/>
            <a:ext cx="597507" cy="17046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슬라이더</a:t>
            </a:r>
          </a:p>
        </p:txBody>
      </p:sp>
      <p:sp>
        <p:nvSpPr>
          <p:cNvPr id="28" name="직사각형 27"/>
          <p:cNvSpPr/>
          <p:nvPr userDrawn="1"/>
        </p:nvSpPr>
        <p:spPr>
          <a:xfrm>
            <a:off x="3298760" y="1732732"/>
            <a:ext cx="647308" cy="181179"/>
          </a:xfrm>
          <a:prstGeom prst="rect">
            <a:avLst/>
          </a:prstGeom>
          <a:solidFill>
            <a:srgbClr val="9C5BC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스크롤</a:t>
            </a:r>
            <a:endParaRPr lang="ko-KR" altLang="en-US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82985" y="1559420"/>
            <a:ext cx="8561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도형 설명</a:t>
            </a:r>
            <a:endParaRPr lang="ko-KR" altLang="en-US" sz="1050" b="1" dirty="0"/>
          </a:p>
        </p:txBody>
      </p:sp>
      <p:cxnSp>
        <p:nvCxnSpPr>
          <p:cNvPr id="34" name="직선 연결선 33"/>
          <p:cNvCxnSpPr/>
          <p:nvPr userDrawn="1"/>
        </p:nvCxnSpPr>
        <p:spPr>
          <a:xfrm>
            <a:off x="5268560" y="1377456"/>
            <a:ext cx="0" cy="3582822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>
            <a:off x="475276" y="4960278"/>
            <a:ext cx="8207540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277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2"/>
            <a:ext cx="9144000" cy="5877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1" name="평행 사변형 20"/>
          <p:cNvSpPr/>
          <p:nvPr userDrawn="1"/>
        </p:nvSpPr>
        <p:spPr>
          <a:xfrm>
            <a:off x="6466926" y="-7737"/>
            <a:ext cx="2677075" cy="587785"/>
          </a:xfrm>
          <a:prstGeom prst="parallelogram">
            <a:avLst>
              <a:gd name="adj" fmla="val 942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6" name="자유형 5"/>
          <p:cNvSpPr/>
          <p:nvPr/>
        </p:nvSpPr>
        <p:spPr>
          <a:xfrm>
            <a:off x="1" y="2"/>
            <a:ext cx="547333" cy="587784"/>
          </a:xfrm>
          <a:custGeom>
            <a:avLst/>
            <a:gdLst>
              <a:gd name="connsiteX0" fmla="*/ 1045137 w 1203593"/>
              <a:gd name="connsiteY0" fmla="*/ 0 h 1203593"/>
              <a:gd name="connsiteX1" fmla="*/ 1203593 w 1203593"/>
              <a:gd name="connsiteY1" fmla="*/ 0 h 1203593"/>
              <a:gd name="connsiteX2" fmla="*/ 0 w 1203593"/>
              <a:gd name="connsiteY2" fmla="*/ 1203593 h 1203593"/>
              <a:gd name="connsiteX3" fmla="*/ 0 w 1203593"/>
              <a:gd name="connsiteY3" fmla="*/ 1045137 h 1203593"/>
              <a:gd name="connsiteX4" fmla="*/ 1045137 w 1203593"/>
              <a:gd name="connsiteY4" fmla="*/ 0 h 120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593" h="1203593">
                <a:moveTo>
                  <a:pt x="1045137" y="0"/>
                </a:moveTo>
                <a:lnTo>
                  <a:pt x="1203593" y="0"/>
                </a:lnTo>
                <a:lnTo>
                  <a:pt x="0" y="1203593"/>
                </a:lnTo>
                <a:lnTo>
                  <a:pt x="0" y="1045137"/>
                </a:lnTo>
                <a:lnTo>
                  <a:pt x="1045137" y="0"/>
                </a:lnTo>
                <a:close/>
              </a:path>
            </a:pathLst>
          </a:cu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7" name="자유형 6"/>
          <p:cNvSpPr/>
          <p:nvPr/>
        </p:nvSpPr>
        <p:spPr>
          <a:xfrm>
            <a:off x="1" y="2"/>
            <a:ext cx="475275" cy="391266"/>
          </a:xfrm>
          <a:custGeom>
            <a:avLst/>
            <a:gdLst>
              <a:gd name="connsiteX0" fmla="*/ 0 w 1045137"/>
              <a:gd name="connsiteY0" fmla="*/ 0 h 1045137"/>
              <a:gd name="connsiteX1" fmla="*/ 1045137 w 1045137"/>
              <a:gd name="connsiteY1" fmla="*/ 0 h 1045137"/>
              <a:gd name="connsiteX2" fmla="*/ 0 w 1045137"/>
              <a:gd name="connsiteY2" fmla="*/ 1045137 h 1045137"/>
              <a:gd name="connsiteX3" fmla="*/ 0 w 1045137"/>
              <a:gd name="connsiteY3" fmla="*/ 0 h 104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5137" h="1045137">
                <a:moveTo>
                  <a:pt x="0" y="0"/>
                </a:moveTo>
                <a:lnTo>
                  <a:pt x="1045137" y="0"/>
                </a:lnTo>
                <a:lnTo>
                  <a:pt x="0" y="10451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10" name="TextBox 9"/>
          <p:cNvSpPr txBox="1"/>
          <p:nvPr/>
        </p:nvSpPr>
        <p:spPr>
          <a:xfrm>
            <a:off x="5068276" y="101490"/>
            <a:ext cx="13986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 err="1" smtClean="0">
                <a:solidFill>
                  <a:schemeClr val="bg2">
                    <a:lumMod val="50000"/>
                  </a:schemeClr>
                </a:solidFill>
              </a:rPr>
              <a:t>네이밍규칙</a:t>
            </a:r>
            <a:endParaRPr lang="ko-KR" altLang="en-US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64288" y="101490"/>
            <a:ext cx="13798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 err="1" smtClean="0">
                <a:solidFill>
                  <a:schemeClr val="tx1"/>
                </a:solidFill>
              </a:rPr>
              <a:t>세부디자인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1794" y="101490"/>
            <a:ext cx="14347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 smtClean="0">
                <a:solidFill>
                  <a:schemeClr val="bg2">
                    <a:lumMod val="50000"/>
                  </a:schemeClr>
                </a:solidFill>
              </a:rPr>
              <a:t>모티브 게임</a:t>
            </a:r>
            <a:endParaRPr lang="ko-KR" altLang="en-US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8544102" y="-7737"/>
            <a:ext cx="599898" cy="587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graphicFrame>
        <p:nvGraphicFramePr>
          <p:cNvPr id="32" name="표 3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7118177"/>
              </p:ext>
            </p:extLst>
          </p:nvPr>
        </p:nvGraphicFramePr>
        <p:xfrm>
          <a:off x="483121" y="800708"/>
          <a:ext cx="8207540" cy="5717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7">
                  <a:extLst>
                    <a:ext uri="{9D8B030D-6E8A-4147-A177-3AD203B41FA5}">
                      <a16:colId xmlns:a16="http://schemas.microsoft.com/office/drawing/2014/main" val="120079813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461527655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1646348383"/>
                    </a:ext>
                  </a:extLst>
                </a:gridCol>
                <a:gridCol w="2295068">
                  <a:extLst>
                    <a:ext uri="{9D8B030D-6E8A-4147-A177-3AD203B41FA5}">
                      <a16:colId xmlns:a16="http://schemas.microsoft.com/office/drawing/2014/main" val="2495029308"/>
                    </a:ext>
                  </a:extLst>
                </a:gridCol>
                <a:gridCol w="3390735">
                  <a:extLst>
                    <a:ext uri="{9D8B030D-6E8A-4147-A177-3AD203B41FA5}">
                      <a16:colId xmlns:a16="http://schemas.microsoft.com/office/drawing/2014/main" val="701521084"/>
                    </a:ext>
                  </a:extLst>
                </a:gridCol>
              </a:tblGrid>
              <a:tr h="233446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14325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00860"/>
                  </a:ext>
                </a:extLst>
              </a:tr>
              <a:tr h="695584">
                <a:tc gridSpan="4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697463"/>
                  </a:ext>
                </a:extLst>
              </a:tr>
              <a:tr h="2880320">
                <a:tc gridSpan="4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315460"/>
                  </a:ext>
                </a:extLst>
              </a:tr>
              <a:tr h="1656000">
                <a:tc gridSpan="5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63021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 userDrawn="1"/>
        </p:nvSpPr>
        <p:spPr>
          <a:xfrm>
            <a:off x="1475656" y="3248980"/>
            <a:ext cx="320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표로 바꾸는 슬라이드 마스터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596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2"/>
            <a:ext cx="9144000" cy="5877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6" name="평행 사변형 15"/>
          <p:cNvSpPr/>
          <p:nvPr userDrawn="1"/>
        </p:nvSpPr>
        <p:spPr>
          <a:xfrm>
            <a:off x="-10633" y="-3869"/>
            <a:ext cx="2793376" cy="595522"/>
          </a:xfrm>
          <a:prstGeom prst="parallelogram">
            <a:avLst>
              <a:gd name="adj" fmla="val 942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자유형 5"/>
          <p:cNvSpPr/>
          <p:nvPr/>
        </p:nvSpPr>
        <p:spPr>
          <a:xfrm>
            <a:off x="1" y="2"/>
            <a:ext cx="547333" cy="587784"/>
          </a:xfrm>
          <a:custGeom>
            <a:avLst/>
            <a:gdLst>
              <a:gd name="connsiteX0" fmla="*/ 1045137 w 1203593"/>
              <a:gd name="connsiteY0" fmla="*/ 0 h 1203593"/>
              <a:gd name="connsiteX1" fmla="*/ 1203593 w 1203593"/>
              <a:gd name="connsiteY1" fmla="*/ 0 h 1203593"/>
              <a:gd name="connsiteX2" fmla="*/ 0 w 1203593"/>
              <a:gd name="connsiteY2" fmla="*/ 1203593 h 1203593"/>
              <a:gd name="connsiteX3" fmla="*/ 0 w 1203593"/>
              <a:gd name="connsiteY3" fmla="*/ 1045137 h 1203593"/>
              <a:gd name="connsiteX4" fmla="*/ 1045137 w 1203593"/>
              <a:gd name="connsiteY4" fmla="*/ 0 h 120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593" h="1203593">
                <a:moveTo>
                  <a:pt x="1045137" y="0"/>
                </a:moveTo>
                <a:lnTo>
                  <a:pt x="1203593" y="0"/>
                </a:lnTo>
                <a:lnTo>
                  <a:pt x="0" y="1203593"/>
                </a:lnTo>
                <a:lnTo>
                  <a:pt x="0" y="1045137"/>
                </a:lnTo>
                <a:lnTo>
                  <a:pt x="1045137" y="0"/>
                </a:lnTo>
                <a:close/>
              </a:path>
            </a:pathLst>
          </a:cu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자유형 6"/>
          <p:cNvSpPr/>
          <p:nvPr/>
        </p:nvSpPr>
        <p:spPr>
          <a:xfrm>
            <a:off x="1" y="2"/>
            <a:ext cx="475275" cy="391266"/>
          </a:xfrm>
          <a:custGeom>
            <a:avLst/>
            <a:gdLst>
              <a:gd name="connsiteX0" fmla="*/ 0 w 1045137"/>
              <a:gd name="connsiteY0" fmla="*/ 0 h 1045137"/>
              <a:gd name="connsiteX1" fmla="*/ 1045137 w 1045137"/>
              <a:gd name="connsiteY1" fmla="*/ 0 h 1045137"/>
              <a:gd name="connsiteX2" fmla="*/ 0 w 1045137"/>
              <a:gd name="connsiteY2" fmla="*/ 1045137 h 1045137"/>
              <a:gd name="connsiteX3" fmla="*/ 0 w 1045137"/>
              <a:gd name="connsiteY3" fmla="*/ 0 h 104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5137" h="1045137">
                <a:moveTo>
                  <a:pt x="0" y="0"/>
                </a:moveTo>
                <a:lnTo>
                  <a:pt x="1045137" y="0"/>
                </a:lnTo>
                <a:lnTo>
                  <a:pt x="0" y="10451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5068276" y="101490"/>
            <a:ext cx="13986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 err="1" smtClean="0">
                <a:solidFill>
                  <a:schemeClr val="bg2">
                    <a:lumMod val="50000"/>
                  </a:schemeClr>
                </a:solidFill>
              </a:rPr>
              <a:t>네이밍규칙</a:t>
            </a:r>
            <a:endParaRPr lang="ko-KR" altLang="en-US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64288" y="101490"/>
            <a:ext cx="13798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 err="1" smtClean="0">
                <a:solidFill>
                  <a:schemeClr val="bg2">
                    <a:lumMod val="50000"/>
                  </a:schemeClr>
                </a:solidFill>
              </a:rPr>
              <a:t>세부디자인</a:t>
            </a:r>
            <a:endParaRPr lang="ko-KR" altLang="en-US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1794" y="101490"/>
            <a:ext cx="14347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 smtClean="0">
                <a:solidFill>
                  <a:schemeClr val="tx1"/>
                </a:solidFill>
              </a:rPr>
              <a:t>모티브 게임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441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71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10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81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54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76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82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480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44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7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9" r:id="rId13"/>
    <p:sldLayoutId id="2147483710" r:id="rId14"/>
    <p:sldLayoutId id="2147483711" r:id="rId15"/>
    <p:sldLayoutId id="2147483677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11" Type="http://schemas.openxmlformats.org/officeDocument/2006/relationships/image" Target="../media/image22.jpeg"/><Relationship Id="rId5" Type="http://schemas.openxmlformats.org/officeDocument/2006/relationships/image" Target="../media/image17.jpeg"/><Relationship Id="rId10" Type="http://schemas.openxmlformats.org/officeDocument/2006/relationships/image" Target="../media/image21.jpeg"/><Relationship Id="rId4" Type="http://schemas.openxmlformats.org/officeDocument/2006/relationships/image" Target="../media/image16.jpeg"/><Relationship Id="rId9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928938" y="1875678"/>
            <a:ext cx="3286125" cy="2541831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ko-KR" altLang="en-US" sz="4500" b="1" dirty="0">
                <a:solidFill>
                  <a:srgbClr val="F86B74"/>
                </a:solidFill>
                <a:latin typeface="+mn-ea"/>
              </a:rPr>
              <a:t>게임 </a:t>
            </a:r>
            <a:r>
              <a:rPr lang="en-US" altLang="ko-KR" sz="4500" b="1" dirty="0" smtClean="0">
                <a:solidFill>
                  <a:srgbClr val="F86B74"/>
                </a:solidFill>
                <a:latin typeface="+mn-ea"/>
              </a:rPr>
              <a:t>UI,</a:t>
            </a:r>
            <a:r>
              <a:rPr lang="en-US" altLang="ko-KR" sz="4500" b="1" dirty="0" smtClean="0">
                <a:solidFill>
                  <a:srgbClr val="F86B74"/>
                </a:solidFill>
                <a:latin typeface="+mn-ea"/>
              </a:rPr>
              <a:t>UX</a:t>
            </a:r>
            <a:r>
              <a:rPr lang="en-US" altLang="ko-KR" sz="4500" b="1" dirty="0">
                <a:solidFill>
                  <a:srgbClr val="F86B74"/>
                </a:solidFill>
                <a:latin typeface="+mn-ea"/>
              </a:rPr>
              <a:t/>
            </a:r>
            <a:br>
              <a:rPr lang="en-US" altLang="ko-KR" sz="4500" b="1" dirty="0">
                <a:solidFill>
                  <a:srgbClr val="F86B74"/>
                </a:solidFill>
                <a:latin typeface="+mn-ea"/>
              </a:rPr>
            </a:br>
            <a:r>
              <a:rPr lang="ko-KR" altLang="en-US" sz="4500" b="1" dirty="0">
                <a:solidFill>
                  <a:srgbClr val="F86B74"/>
                </a:solidFill>
                <a:latin typeface="+mn-ea"/>
              </a:rPr>
              <a:t>기획서</a:t>
            </a:r>
            <a:endParaRPr lang="en-US" altLang="ko-KR" sz="2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70771" y="4405941"/>
            <a:ext cx="802458" cy="253916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ko-KR" altLang="en-US" sz="15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김현배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7864" y="5049180"/>
            <a:ext cx="2576878" cy="253916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ko-KR" altLang="en-US" sz="1500" b="1" dirty="0" err="1">
                <a:solidFill>
                  <a:schemeClr val="bg1">
                    <a:lumMod val="75000"/>
                  </a:schemeClr>
                </a:solidFill>
                <a:latin typeface="+mn-ea"/>
              </a:rPr>
              <a:t>작성시간</a:t>
            </a:r>
            <a:r>
              <a:rPr lang="ko-KR" altLang="en-US" sz="15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5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: </a:t>
            </a:r>
            <a:br>
              <a:rPr lang="en-US" altLang="ko-KR" sz="15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</a:br>
            <a:r>
              <a:rPr lang="en-US" altLang="ko-KR" sz="15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UI </a:t>
            </a:r>
            <a:r>
              <a:rPr lang="en-US" altLang="ko-KR" sz="15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22</a:t>
            </a:r>
            <a:r>
              <a:rPr lang="ko-KR" altLang="en-US" sz="15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시간</a:t>
            </a:r>
            <a:r>
              <a:rPr lang="en-US" altLang="ko-KR" sz="15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/>
            </a:r>
            <a:br>
              <a:rPr lang="en-US" altLang="ko-KR" sz="15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</a:br>
            <a:r>
              <a:rPr lang="en-US" altLang="ko-KR" sz="15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UX : 3</a:t>
            </a:r>
            <a:r>
              <a:rPr lang="ko-KR" altLang="en-US" sz="15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시간</a:t>
            </a:r>
            <a:endParaRPr lang="ko-KR" altLang="en-US" sz="15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2106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052"/>
            </a:pP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게임 실행 후 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로고 화면이 </a:t>
            </a: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끝난 뒤 나오는 화면 게임 시작</a:t>
            </a:r>
            <a:r>
              <a:rPr lang="en-US" altLang="ko-KR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설정</a:t>
            </a:r>
            <a:r>
              <a:rPr lang="en-US" altLang="ko-KR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게임 종료 </a:t>
            </a: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버튼이 있다</a:t>
            </a:r>
            <a:r>
              <a:rPr lang="en-US" altLang="ko-KR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. </a:t>
            </a:r>
            <a:endParaRPr lang="ko-KR" altLang="en-US" dirty="0">
              <a:solidFill>
                <a:schemeClr val="dk1"/>
              </a:solidFill>
              <a:latin typeface="+mn-ea"/>
              <a:cs typeface="Gill Sans"/>
              <a:sym typeface="Gill Sans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12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dirty="0" smtClean="0">
                <a:latin typeface="+mn-ea"/>
              </a:rPr>
              <a:t>시작 화면</a:t>
            </a:r>
            <a:endParaRPr lang="ko-KR" altLang="en-US" dirty="0">
              <a:latin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3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50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3452090"/>
              </p:ext>
            </p:extLst>
          </p:nvPr>
        </p:nvGraphicFramePr>
        <p:xfrm>
          <a:off x="5278378" y="1379777"/>
          <a:ext cx="3381465" cy="986092"/>
        </p:xfrm>
        <a:graphic>
          <a:graphicData uri="http://schemas.openxmlformats.org/drawingml/2006/table">
            <a:tbl>
              <a:tblPr/>
              <a:tblGrid>
                <a:gridCol w="601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9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한양해서"/>
                          <a:sym typeface="Malgun Gothic"/>
                        </a:rPr>
                        <a:t>①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저장된 게임 목록 화면으로 넘어간다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endParaRPr lang="ko-KR" altLang="en-US" sz="900" dirty="0" smtClean="0">
                        <a:latin typeface="+mn-lt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한양해서"/>
                          <a:sym typeface="Malgun Gothic"/>
                        </a:rPr>
                        <a:t>②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atin typeface="+mn-lt"/>
                        </a:rPr>
                        <a:t>설정 화면으로 넘어간다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한양해서"/>
                          <a:sym typeface="Malgun Gothic"/>
                        </a:rPr>
                        <a:t>③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게임 종료 팝업이 표시한다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endParaRPr lang="en-US" sz="900" dirty="0">
                        <a:latin typeface="+mn-lt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675FC19-851C-4D75-9056-87A35A35C6D3}"/>
              </a:ext>
            </a:extLst>
          </p:cNvPr>
          <p:cNvSpPr/>
          <p:nvPr/>
        </p:nvSpPr>
        <p:spPr>
          <a:xfrm>
            <a:off x="1079612" y="2647162"/>
            <a:ext cx="3575599" cy="18756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2113747" y="2252538"/>
            <a:ext cx="750233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시작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cxnSp>
        <p:nvCxnSpPr>
          <p:cNvPr id="136" name="직선 화살표 연결선 135"/>
          <p:cNvCxnSpPr>
            <a:stCxn id="135" idx="2"/>
          </p:cNvCxnSpPr>
          <p:nvPr/>
        </p:nvCxnSpPr>
        <p:spPr>
          <a:xfrm flipH="1">
            <a:off x="2485519" y="2443109"/>
            <a:ext cx="3345" cy="2040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1417139" y="3553385"/>
            <a:ext cx="819809" cy="2970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445391" y="3553385"/>
            <a:ext cx="819809" cy="2970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3473643" y="3553385"/>
            <a:ext cx="819809" cy="2970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40" name="직선 화살표 연결선 139"/>
          <p:cNvCxnSpPr>
            <a:stCxn id="138" idx="2"/>
            <a:endCxn id="45" idx="0"/>
          </p:cNvCxnSpPr>
          <p:nvPr/>
        </p:nvCxnSpPr>
        <p:spPr>
          <a:xfrm flipH="1">
            <a:off x="2854102" y="3850418"/>
            <a:ext cx="1194" cy="803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3451115" y="2112718"/>
            <a:ext cx="750233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저장목록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1417135" y="3456004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445387" y="3456004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473639" y="3456004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</a:p>
        </p:txBody>
      </p:sp>
      <p:cxnSp>
        <p:nvCxnSpPr>
          <p:cNvPr id="146" name="직선 화살표 연결선 145"/>
          <p:cNvCxnSpPr>
            <a:stCxn id="139" idx="2"/>
            <a:endCxn id="147" idx="0"/>
          </p:cNvCxnSpPr>
          <p:nvPr/>
        </p:nvCxnSpPr>
        <p:spPr>
          <a:xfrm>
            <a:off x="3883548" y="3850418"/>
            <a:ext cx="783" cy="806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7" name="모서리가 둥근 직사각형 146"/>
          <p:cNvSpPr/>
          <p:nvPr/>
        </p:nvSpPr>
        <p:spPr>
          <a:xfrm>
            <a:off x="3512394" y="4656643"/>
            <a:ext cx="743874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게임 종료</a:t>
            </a:r>
          </a:p>
        </p:txBody>
      </p:sp>
      <p:cxnSp>
        <p:nvCxnSpPr>
          <p:cNvPr id="149" name="꺾인 연결선 148"/>
          <p:cNvCxnSpPr>
            <a:stCxn id="135" idx="3"/>
            <a:endCxn id="142" idx="1"/>
          </p:cNvCxnSpPr>
          <p:nvPr/>
        </p:nvCxnSpPr>
        <p:spPr>
          <a:xfrm flipV="1">
            <a:off x="2863980" y="2208004"/>
            <a:ext cx="587135" cy="1398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꺾인 연결선 149"/>
          <p:cNvCxnSpPr>
            <a:stCxn id="135" idx="3"/>
            <a:endCxn id="40" idx="1"/>
          </p:cNvCxnSpPr>
          <p:nvPr/>
        </p:nvCxnSpPr>
        <p:spPr>
          <a:xfrm>
            <a:off x="2863980" y="2347824"/>
            <a:ext cx="583254" cy="831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137" idx="2"/>
            <a:endCxn id="152" idx="0"/>
          </p:cNvCxnSpPr>
          <p:nvPr/>
        </p:nvCxnSpPr>
        <p:spPr>
          <a:xfrm>
            <a:off x="1827044" y="3850418"/>
            <a:ext cx="0" cy="806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직사각형 151"/>
          <p:cNvSpPr/>
          <p:nvPr/>
        </p:nvSpPr>
        <p:spPr>
          <a:xfrm>
            <a:off x="1451927" y="4656643"/>
            <a:ext cx="750233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저장목록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072775" y="2252538"/>
            <a:ext cx="750233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로고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56" name="직선 화살표 연결선 155"/>
          <p:cNvCxnSpPr>
            <a:stCxn id="154" idx="3"/>
            <a:endCxn id="135" idx="1"/>
          </p:cNvCxnSpPr>
          <p:nvPr/>
        </p:nvCxnSpPr>
        <p:spPr>
          <a:xfrm>
            <a:off x="1823008" y="2347824"/>
            <a:ext cx="29073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7" name="직사각형 156"/>
          <p:cNvSpPr/>
          <p:nvPr/>
        </p:nvSpPr>
        <p:spPr>
          <a:xfrm>
            <a:off x="4009319" y="4317569"/>
            <a:ext cx="589595" cy="14464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게임 버전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447892" y="3564792"/>
            <a:ext cx="754264" cy="26848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1503387" y="3616915"/>
            <a:ext cx="698769" cy="16996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게임 시작</a:t>
            </a:r>
          </a:p>
        </p:txBody>
      </p:sp>
      <p:sp>
        <p:nvSpPr>
          <p:cNvPr id="160" name="직사각형 159"/>
          <p:cNvSpPr/>
          <p:nvPr/>
        </p:nvSpPr>
        <p:spPr>
          <a:xfrm>
            <a:off x="2485519" y="3569668"/>
            <a:ext cx="754264" cy="26848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3511892" y="3564792"/>
            <a:ext cx="754264" cy="26848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2526102" y="3616915"/>
            <a:ext cx="664024" cy="16996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설    정</a:t>
            </a:r>
          </a:p>
        </p:txBody>
      </p:sp>
      <p:sp>
        <p:nvSpPr>
          <p:cNvPr id="163" name="직사각형 162"/>
          <p:cNvSpPr/>
          <p:nvPr/>
        </p:nvSpPr>
        <p:spPr>
          <a:xfrm>
            <a:off x="3559890" y="3616915"/>
            <a:ext cx="700479" cy="16996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게임 종료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1908865" y="2755681"/>
            <a:ext cx="1922307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게임 이름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447234" y="2335735"/>
            <a:ext cx="754114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설정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477045" y="4654118"/>
            <a:ext cx="754114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설정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056737"/>
              </p:ext>
            </p:extLst>
          </p:nvPr>
        </p:nvGraphicFramePr>
        <p:xfrm>
          <a:off x="499368" y="4976207"/>
          <a:ext cx="8176813" cy="1644274"/>
        </p:xfrm>
        <a:graphic>
          <a:graphicData uri="http://schemas.openxmlformats.org/drawingml/2006/table">
            <a:tbl>
              <a:tblPr/>
              <a:tblGrid>
                <a:gridCol w="1244695">
                  <a:extLst>
                    <a:ext uri="{9D8B030D-6E8A-4147-A177-3AD203B41FA5}">
                      <a16:colId xmlns:a16="http://schemas.microsoft.com/office/drawing/2014/main" val="424638263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50643166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4111000130"/>
                    </a:ext>
                  </a:extLst>
                </a:gridCol>
                <a:gridCol w="4915894">
                  <a:extLst>
                    <a:ext uri="{9D8B030D-6E8A-4147-A177-3AD203B41FA5}">
                      <a16:colId xmlns:a16="http://schemas.microsoft.com/office/drawing/2014/main" val="709775490"/>
                    </a:ext>
                  </a:extLst>
                </a:gridCol>
              </a:tblGrid>
              <a:tr h="86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객체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픽셀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가로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*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세로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01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게임 이름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Txt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670*160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92128"/>
                  </a:ext>
                </a:extLst>
              </a:tr>
              <a:tr h="8538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게임 시작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Btn,Txt,Img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288*104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00985"/>
                  </a:ext>
                </a:extLst>
              </a:tr>
              <a:tr h="95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설정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Btn,Txt,Img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288*104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033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게임 종료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Btn,Txt,Img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288*104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343937"/>
                  </a:ext>
                </a:extLst>
              </a:tr>
              <a:tr h="1702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게임 버전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Txt</a:t>
                      </a: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206*50</a:t>
                      </a: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326156"/>
                  </a:ext>
                </a:extLst>
              </a:tr>
              <a:tr h="1702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34627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51330"/>
              </p:ext>
            </p:extLst>
          </p:nvPr>
        </p:nvGraphicFramePr>
        <p:xfrm>
          <a:off x="5269658" y="3564792"/>
          <a:ext cx="3398903" cy="1387028"/>
        </p:xfrm>
        <a:graphic>
          <a:graphicData uri="http://schemas.openxmlformats.org/drawingml/2006/table">
            <a:tbl>
              <a:tblPr/>
              <a:tblGrid>
                <a:gridCol w="605047">
                  <a:extLst>
                    <a:ext uri="{9D8B030D-6E8A-4147-A177-3AD203B41FA5}">
                      <a16:colId xmlns:a16="http://schemas.microsoft.com/office/drawing/2014/main" val="2930600705"/>
                    </a:ext>
                  </a:extLst>
                </a:gridCol>
                <a:gridCol w="2793856">
                  <a:extLst>
                    <a:ext uri="{9D8B030D-6E8A-4147-A177-3AD203B41FA5}">
                      <a16:colId xmlns:a16="http://schemas.microsoft.com/office/drawing/2014/main" val="3407859953"/>
                    </a:ext>
                  </a:extLst>
                </a:gridCol>
              </a:tblGrid>
              <a:tr h="22318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추가 설명</a:t>
                      </a:r>
                      <a:endParaRPr lang="ko-KR" altLang="en-US" sz="9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964973593"/>
                  </a:ext>
                </a:extLst>
              </a:tr>
              <a:tr h="116383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모든 화면의 기존해상도는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1280*720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를 사용하고있다</a:t>
                      </a:r>
                      <a:endParaRPr sz="9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70601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67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052"/>
            </a:pP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언어</a:t>
            </a:r>
            <a:r>
              <a:rPr lang="en-US" altLang="ko-KR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,</a:t>
            </a: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사운드</a:t>
            </a:r>
            <a:r>
              <a:rPr lang="en-US" altLang="ko-KR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,</a:t>
            </a: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 등 게임의 설정을 변경하는 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화면이다</a:t>
            </a:r>
            <a:r>
              <a:rPr lang="en-US" altLang="ko-KR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.</a:t>
            </a:r>
            <a:endParaRPr lang="ko-KR" altLang="en-US" dirty="0">
              <a:solidFill>
                <a:schemeClr val="dk1"/>
              </a:solidFill>
              <a:latin typeface="+mn-ea"/>
              <a:cs typeface="Gill Sans"/>
              <a:sym typeface="Gill Sans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12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dirty="0" smtClean="0">
                <a:latin typeface="+mn-ea"/>
              </a:rPr>
              <a:t>설정 화면</a:t>
            </a:r>
            <a:endParaRPr lang="ko-KR" altLang="en-US" dirty="0">
              <a:latin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3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1-1</a:t>
            </a:r>
            <a:endParaRPr lang="ko-KR" altLang="en-US" dirty="0"/>
          </a:p>
        </p:txBody>
      </p:sp>
      <p:graphicFrame>
        <p:nvGraphicFramePr>
          <p:cNvPr id="50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1103719"/>
              </p:ext>
            </p:extLst>
          </p:nvPr>
        </p:nvGraphicFramePr>
        <p:xfrm>
          <a:off x="5269892" y="1370999"/>
          <a:ext cx="3403767" cy="1809052"/>
        </p:xfrm>
        <a:graphic>
          <a:graphicData uri="http://schemas.openxmlformats.org/drawingml/2006/table">
            <a:tbl>
              <a:tblPr/>
              <a:tblGrid>
                <a:gridCol w="605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한양해서"/>
                          <a:sym typeface="Malgun Gothic"/>
                        </a:rPr>
                        <a:t>①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선택 시 선택된 버튼은 밝게 표시한다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br>
                        <a:rPr lang="en-US" altLang="ko-KR" sz="900" dirty="0" smtClean="0">
                          <a:latin typeface="+mn-lt"/>
                        </a:rPr>
                      </a:br>
                      <a:r>
                        <a:rPr lang="ko-KR" altLang="en-US" sz="900" baseline="0" dirty="0" smtClean="0">
                          <a:latin typeface="+mn-lt"/>
                        </a:rPr>
                        <a:t>선택이 안된 버튼은 어둡게 표시한다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.</a:t>
                      </a:r>
                      <a:endParaRPr lang="ko-KR" altLang="en-US" sz="900" dirty="0" smtClean="0">
                        <a:latin typeface="+mn-lt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한양해서"/>
                          <a:sym typeface="Malgun Gothic"/>
                        </a:rPr>
                        <a:t>②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이미지 </a:t>
                      </a:r>
                      <a:r>
                        <a:rPr lang="en-US" altLang="ko-KR" sz="900" dirty="0" smtClean="0">
                          <a:latin typeface="+mn-lt"/>
                        </a:rPr>
                        <a:t>: </a:t>
                      </a:r>
                      <a:r>
                        <a:rPr lang="ko-KR" altLang="en-US" sz="900" dirty="0" smtClean="0">
                          <a:latin typeface="+mn-lt"/>
                        </a:rPr>
                        <a:t>스피커 모양이 표시되며</a:t>
                      </a:r>
                      <a:r>
                        <a:rPr lang="en-US" altLang="ko-KR" sz="900" dirty="0" smtClean="0">
                          <a:latin typeface="+mn-lt"/>
                        </a:rPr>
                        <a:t>,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900" dirty="0" smtClean="0">
                          <a:latin typeface="+mn-lt"/>
                        </a:rPr>
                        <a:t>슬라이더로 </a:t>
                      </a:r>
                      <a:r>
                        <a:rPr lang="en-US" altLang="ko-KR" sz="900" dirty="0" smtClean="0">
                          <a:latin typeface="+mn-lt"/>
                        </a:rPr>
                        <a:t/>
                      </a:r>
                      <a:br>
                        <a:rPr lang="en-US" altLang="ko-KR" sz="900" dirty="0" smtClean="0">
                          <a:latin typeface="+mn-lt"/>
                        </a:rPr>
                      </a:br>
                      <a:r>
                        <a:rPr lang="ko-KR" altLang="en-US" sz="900" dirty="0" smtClean="0">
                          <a:latin typeface="+mn-lt"/>
                        </a:rPr>
                        <a:t>소리의 크기를 조절하면 이미지가 달라진다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버튼 </a:t>
                      </a:r>
                      <a:r>
                        <a:rPr lang="en-US" altLang="ko-KR" sz="900" dirty="0" smtClean="0">
                          <a:latin typeface="+mn-lt"/>
                        </a:rPr>
                        <a:t>: </a:t>
                      </a:r>
                      <a:r>
                        <a:rPr lang="ko-KR" altLang="en-US" sz="900" dirty="0" smtClean="0">
                          <a:latin typeface="+mn-lt"/>
                        </a:rPr>
                        <a:t>클릭 시 음소거 상태로 변경한다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br>
                        <a:rPr lang="en-US" altLang="ko-KR" sz="900" dirty="0" smtClean="0">
                          <a:latin typeface="+mn-lt"/>
                        </a:rPr>
                      </a:br>
                      <a:r>
                        <a:rPr lang="ko-KR" altLang="en-US" sz="900" dirty="0" smtClean="0">
                          <a:latin typeface="+mn-lt"/>
                        </a:rPr>
                        <a:t>음소거 상태에서 클릭 시 </a:t>
                      </a:r>
                      <a:r>
                        <a:rPr lang="en-US" altLang="ko-KR" sz="900" dirty="0" smtClean="0">
                          <a:latin typeface="+mn-lt"/>
                        </a:rPr>
                        <a:t>50%</a:t>
                      </a:r>
                      <a:r>
                        <a:rPr lang="ko-KR" altLang="en-US" sz="900" dirty="0" smtClean="0">
                          <a:latin typeface="+mn-lt"/>
                        </a:rPr>
                        <a:t>의 음향으로 설정한다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한양해서"/>
                          <a:sym typeface="Malgun Gothic"/>
                        </a:rPr>
                        <a:t>③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슬라이더를 조작 하여 소리의 크기를 조절한다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C675FC19-851C-4D75-9056-87A35A35C6D3}"/>
              </a:ext>
            </a:extLst>
          </p:cNvPr>
          <p:cNvSpPr/>
          <p:nvPr/>
        </p:nvSpPr>
        <p:spPr>
          <a:xfrm>
            <a:off x="1084649" y="2646247"/>
            <a:ext cx="3575599" cy="18756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38" name="직선 화살표 연결선 37"/>
          <p:cNvCxnSpPr>
            <a:stCxn id="83" idx="2"/>
          </p:cNvCxnSpPr>
          <p:nvPr/>
        </p:nvCxnSpPr>
        <p:spPr>
          <a:xfrm flipH="1">
            <a:off x="3443906" y="2320898"/>
            <a:ext cx="1840" cy="3746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067082" y="2126664"/>
            <a:ext cx="750233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시작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cxnSp>
        <p:nvCxnSpPr>
          <p:cNvPr id="54" name="직선 화살표 연결선 53"/>
          <p:cNvCxnSpPr>
            <a:stCxn id="55" idx="3"/>
            <a:endCxn id="53" idx="1"/>
          </p:cNvCxnSpPr>
          <p:nvPr/>
        </p:nvCxnSpPr>
        <p:spPr>
          <a:xfrm flipV="1">
            <a:off x="1826238" y="2221950"/>
            <a:ext cx="240844" cy="9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076005" y="2127616"/>
            <a:ext cx="750233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로고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4572000" y="2489000"/>
            <a:ext cx="0" cy="3683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3953795" y="2289920"/>
            <a:ext cx="620454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시작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cxnSp>
        <p:nvCxnSpPr>
          <p:cNvPr id="60" name="직선 화살표 연결선 59"/>
          <p:cNvCxnSpPr>
            <a:stCxn id="53" idx="3"/>
            <a:endCxn id="83" idx="1"/>
          </p:cNvCxnSpPr>
          <p:nvPr/>
        </p:nvCxnSpPr>
        <p:spPr>
          <a:xfrm>
            <a:off x="2817315" y="2221950"/>
            <a:ext cx="309673" cy="36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3126988" y="2130327"/>
            <a:ext cx="637515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설정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1168620" y="2703037"/>
            <a:ext cx="3403380" cy="171785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34081" y="3113930"/>
            <a:ext cx="844847" cy="191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332258" y="3021597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391666" y="3137261"/>
            <a:ext cx="723389" cy="1460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한국어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90158" y="3113930"/>
            <a:ext cx="844847" cy="191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443906" y="3137261"/>
            <a:ext cx="723389" cy="1460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영어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668400" y="3120907"/>
            <a:ext cx="534236" cy="16996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언어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668400" y="3717508"/>
            <a:ext cx="534236" cy="16996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효과음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668400" y="3985639"/>
            <a:ext cx="534236" cy="16996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배경음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518617" y="3717508"/>
            <a:ext cx="1716384" cy="17046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슬라이더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2518617" y="3981464"/>
            <a:ext cx="1716384" cy="17046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슬라이더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518438" y="3716031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518438" y="3973494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384184" y="3021597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334081" y="3407463"/>
            <a:ext cx="844847" cy="191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332258" y="3315130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391666" y="3430796"/>
            <a:ext cx="723389" cy="1460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활성화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390158" y="3407463"/>
            <a:ext cx="844847" cy="191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443906" y="3430796"/>
            <a:ext cx="723389" cy="1460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비활성화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1668400" y="3414440"/>
            <a:ext cx="534236" cy="16996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진동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384184" y="3315130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297856" y="2828251"/>
            <a:ext cx="1637523" cy="16996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옵</a:t>
            </a:r>
            <a:r>
              <a:rPr lang="en-US" altLang="ko-KR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	</a:t>
            </a:r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션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067082" y="2827087"/>
            <a:ext cx="218283" cy="16996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091880" y="2835524"/>
            <a:ext cx="168687" cy="165313"/>
          </a:xfrm>
          <a:prstGeom prst="rect">
            <a:avLst/>
          </a:prstGeom>
        </p:spPr>
      </p:pic>
      <p:sp>
        <p:nvSpPr>
          <p:cNvPr id="73" name="직사각형 72"/>
          <p:cNvSpPr/>
          <p:nvPr/>
        </p:nvSpPr>
        <p:spPr>
          <a:xfrm>
            <a:off x="3390158" y="3112389"/>
            <a:ext cx="844847" cy="184453"/>
          </a:xfrm>
          <a:prstGeom prst="rect">
            <a:avLst/>
          </a:prstGeom>
          <a:solidFill>
            <a:schemeClr val="tx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4" name="직사각형 73"/>
          <p:cNvSpPr/>
          <p:nvPr/>
        </p:nvSpPr>
        <p:spPr>
          <a:xfrm>
            <a:off x="2334081" y="3408813"/>
            <a:ext cx="844847" cy="184453"/>
          </a:xfrm>
          <a:prstGeom prst="rect">
            <a:avLst/>
          </a:prstGeom>
          <a:solidFill>
            <a:schemeClr val="tx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5" name="직사각형 74"/>
          <p:cNvSpPr/>
          <p:nvPr/>
        </p:nvSpPr>
        <p:spPr>
          <a:xfrm>
            <a:off x="2334842" y="3715900"/>
            <a:ext cx="174671" cy="1699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359982" y="3741560"/>
            <a:ext cx="124391" cy="12557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394" y="3751635"/>
            <a:ext cx="93851" cy="103729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290472" y="3677623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334842" y="3972360"/>
            <a:ext cx="174671" cy="1699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359982" y="3998021"/>
            <a:ext cx="124391" cy="12557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392" y="4004169"/>
            <a:ext cx="108080" cy="113285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297854" y="3930739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331424" y="2700220"/>
            <a:ext cx="245247" cy="1959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1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363390" y="2717263"/>
            <a:ext cx="196772" cy="15312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X</a:t>
            </a:r>
            <a:endParaRPr lang="ko-KR" altLang="en-US" sz="9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268184"/>
              </p:ext>
            </p:extLst>
          </p:nvPr>
        </p:nvGraphicFramePr>
        <p:xfrm>
          <a:off x="482989" y="4972391"/>
          <a:ext cx="8176813" cy="1660964"/>
        </p:xfrm>
        <a:graphic>
          <a:graphicData uri="http://schemas.openxmlformats.org/drawingml/2006/table">
            <a:tbl>
              <a:tblPr/>
              <a:tblGrid>
                <a:gridCol w="1244695">
                  <a:extLst>
                    <a:ext uri="{9D8B030D-6E8A-4147-A177-3AD203B41FA5}">
                      <a16:colId xmlns:a16="http://schemas.microsoft.com/office/drawing/2014/main" val="424638263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50643166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4111000130"/>
                    </a:ext>
                  </a:extLst>
                </a:gridCol>
                <a:gridCol w="4915894">
                  <a:extLst>
                    <a:ext uri="{9D8B030D-6E8A-4147-A177-3AD203B41FA5}">
                      <a16:colId xmlns:a16="http://schemas.microsoft.com/office/drawing/2014/main" val="709775490"/>
                    </a:ext>
                  </a:extLst>
                </a:gridCol>
              </a:tblGrid>
              <a:tr h="192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객체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픽셀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가로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*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세로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01395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옵션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Txt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636*66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92128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톱니바퀴이미지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86*66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00985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항목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언어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진동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…)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Txt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208*66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033379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선택 버튼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(,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영어진동여부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Btn,Txt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328*66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343937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스피커이미지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Btn,Img</a:t>
                      </a: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68*66</a:t>
                      </a: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326156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슬라이더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Slider</a:t>
                      </a: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668*66</a:t>
                      </a: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541007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242342"/>
              </p:ext>
            </p:extLst>
          </p:nvPr>
        </p:nvGraphicFramePr>
        <p:xfrm>
          <a:off x="5269658" y="3568523"/>
          <a:ext cx="3398903" cy="1387028"/>
        </p:xfrm>
        <a:graphic>
          <a:graphicData uri="http://schemas.openxmlformats.org/drawingml/2006/table">
            <a:tbl>
              <a:tblPr/>
              <a:tblGrid>
                <a:gridCol w="3398903">
                  <a:extLst>
                    <a:ext uri="{9D8B030D-6E8A-4147-A177-3AD203B41FA5}">
                      <a16:colId xmlns:a16="http://schemas.microsoft.com/office/drawing/2014/main" val="2930600705"/>
                    </a:ext>
                  </a:extLst>
                </a:gridCol>
              </a:tblGrid>
              <a:tr h="2231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추가 설명</a:t>
                      </a:r>
                      <a:endParaRPr lang="ko-KR" altLang="en-US" sz="9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973593"/>
                  </a:ext>
                </a:extLst>
              </a:tr>
              <a:tr h="1163839"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옵션 </a:t>
                      </a:r>
                      <a:r>
                        <a:rPr lang="ko-KR" altLang="en-US" sz="900" dirty="0" err="1" smtClean="0"/>
                        <a:t>팝업창은</a:t>
                      </a:r>
                      <a:r>
                        <a:rPr lang="ko-KR" altLang="en-US" sz="900" dirty="0" smtClean="0"/>
                        <a:t> 전체</a:t>
                      </a:r>
                      <a:r>
                        <a:rPr lang="ko-KR" altLang="en-US" sz="900" baseline="0" dirty="0" smtClean="0"/>
                        <a:t> 팝업이다</a:t>
                      </a:r>
                      <a:r>
                        <a:rPr lang="en-US" altLang="ko-KR" sz="900" baseline="0" dirty="0" smtClean="0"/>
                        <a:t>.</a:t>
                      </a:r>
                      <a:br>
                        <a:rPr lang="en-US" altLang="ko-KR" sz="900" baseline="0" dirty="0" smtClean="0"/>
                      </a:br>
                      <a:r>
                        <a:rPr lang="ko-KR" altLang="en-US" sz="900" baseline="0" dirty="0" smtClean="0"/>
                        <a:t>옵션 설정에서 제일 많이 오는 경우가 음향이라 생각하여</a:t>
                      </a:r>
                      <a:r>
                        <a:rPr lang="en-US" altLang="ko-KR" sz="900" baseline="0" dirty="0" smtClean="0"/>
                        <a:t/>
                      </a:r>
                      <a:br>
                        <a:rPr lang="en-US" altLang="ko-KR" sz="900" baseline="0" dirty="0" smtClean="0"/>
                      </a:br>
                      <a:r>
                        <a:rPr lang="ko-KR" altLang="en-US" sz="900" baseline="0" dirty="0" smtClean="0"/>
                        <a:t>음향의 활성화 비활성화를 추가하였다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ko-KR" altLang="en-US" sz="900" dirty="0"/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601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86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052"/>
            </a:pP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게임 시작 버튼을 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누른 뒤 </a:t>
            </a: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저장된 게임목록들이 나타나는 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화면이며</a:t>
            </a:r>
            <a:r>
              <a:rPr lang="en-US" altLang="ko-KR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,</a:t>
            </a:r>
            <a:br>
              <a:rPr lang="en-US" altLang="ko-KR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</a:b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새로운 게임</a:t>
            </a:r>
            <a:r>
              <a:rPr lang="en-US" altLang="ko-KR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이전 게임을 </a:t>
            </a: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계속할지 정하는 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구간이다</a:t>
            </a:r>
            <a:r>
              <a:rPr lang="en-US" altLang="ko-KR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.</a:t>
            </a:r>
            <a:endParaRPr lang="ko-KR" altLang="en-US" dirty="0">
              <a:solidFill>
                <a:schemeClr val="dk1"/>
              </a:solidFill>
              <a:latin typeface="+mn-ea"/>
              <a:cs typeface="Gill Sans"/>
              <a:sym typeface="Gill Sans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12"/>
          </p:nvPr>
        </p:nvSpPr>
        <p:spPr>
          <a:xfrm>
            <a:off x="1008034" y="1111649"/>
            <a:ext cx="819598" cy="260466"/>
          </a:xfrm>
        </p:spPr>
        <p:txBody>
          <a:bodyPr>
            <a:noAutofit/>
          </a:bodyPr>
          <a:lstStyle/>
          <a:p>
            <a:pPr algn="ctr"/>
            <a:r>
              <a:rPr lang="ko-KR" altLang="en-US" dirty="0" err="1" smtClean="0">
                <a:latin typeface="+mn-ea"/>
              </a:rPr>
              <a:t>저장목록</a:t>
            </a:r>
            <a:endParaRPr lang="ko-KR" altLang="en-US" dirty="0">
              <a:latin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3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50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008080"/>
              </p:ext>
            </p:extLst>
          </p:nvPr>
        </p:nvGraphicFramePr>
        <p:xfrm>
          <a:off x="5268781" y="1380052"/>
          <a:ext cx="3400986" cy="1992286"/>
        </p:xfrm>
        <a:graphic>
          <a:graphicData uri="http://schemas.openxmlformats.org/drawingml/2006/table">
            <a:tbl>
              <a:tblPr/>
              <a:tblGrid>
                <a:gridCol w="605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4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한양해서"/>
                          <a:sym typeface="Malgun Gothic"/>
                        </a:rPr>
                        <a:t>①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버튼 클릭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 시 게임을 시작 할지에 대한 확인팝업출력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/>
                      </a:r>
                      <a:br>
                        <a:rPr lang="en-US" altLang="ko-KR" sz="900" baseline="0" dirty="0" smtClean="0">
                          <a:latin typeface="+mn-lt"/>
                        </a:rPr>
                      </a:br>
                      <a:r>
                        <a:rPr lang="ko-KR" altLang="en-US" sz="900" dirty="0" smtClean="0">
                          <a:latin typeface="+mn-lt"/>
                        </a:rPr>
                        <a:t>저장된 게임을 클라이언트에서 저장된다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한양해서"/>
                          <a:sym typeface="Malgun Gothic"/>
                        </a:rPr>
                        <a:t>②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저장된 정보가 없을 시  </a:t>
                      </a:r>
                      <a:r>
                        <a:rPr lang="en-US" altLang="ko-KR" sz="900" dirty="0" smtClean="0">
                          <a:latin typeface="+mn-lt"/>
                        </a:rPr>
                        <a:t>+</a:t>
                      </a:r>
                      <a:r>
                        <a:rPr lang="ko-KR" altLang="en-US" sz="900" dirty="0" smtClean="0">
                          <a:latin typeface="+mn-lt"/>
                        </a:rPr>
                        <a:t>표시가  되며</a:t>
                      </a:r>
                      <a:r>
                        <a:rPr lang="en-US" altLang="ko-KR" sz="900" dirty="0" smtClean="0">
                          <a:latin typeface="+mn-lt"/>
                        </a:rPr>
                        <a:t>,</a:t>
                      </a:r>
                      <a:br>
                        <a:rPr lang="en-US" altLang="ko-KR" sz="900" dirty="0" smtClean="0">
                          <a:latin typeface="+mn-lt"/>
                        </a:rPr>
                      </a:br>
                      <a:r>
                        <a:rPr lang="ko-KR" altLang="en-US" sz="900" dirty="0" smtClean="0">
                          <a:latin typeface="+mn-lt"/>
                        </a:rPr>
                        <a:t>클릭 시 생성 팝업이 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표시한다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.</a:t>
                      </a:r>
                      <a:endParaRPr lang="en-US" altLang="ko-KR" sz="900" dirty="0" smtClean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8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한양해서"/>
                          <a:sym typeface="Malgun Gothic"/>
                        </a:rPr>
                        <a:t>③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삭제할 기록이 있을</a:t>
                      </a:r>
                      <a:r>
                        <a:rPr lang="ko-KR" altLang="en-US" sz="90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시 삭제를 위한 팝업이 표시한다</a:t>
                      </a:r>
                      <a:r>
                        <a:rPr lang="en-US" altLang="ko-KR" sz="90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altLang="ko-KR" sz="900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저장된 기록이 없을 시 버튼 비활성화상태가 된다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3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한양해서"/>
                          <a:sym typeface="Malgun Gothic"/>
                        </a:rPr>
                        <a:t>④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시작화면으로 이동한다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3" name="직사각형 82">
            <a:extLst>
              <a:ext uri="{FF2B5EF4-FFF2-40B4-BE49-F238E27FC236}">
                <a16:creationId xmlns:a16="http://schemas.microsoft.com/office/drawing/2014/main" id="{C675FC19-851C-4D75-9056-87A35A35C6D3}"/>
              </a:ext>
            </a:extLst>
          </p:cNvPr>
          <p:cNvSpPr/>
          <p:nvPr/>
        </p:nvSpPr>
        <p:spPr>
          <a:xfrm>
            <a:off x="1070372" y="2643147"/>
            <a:ext cx="3575599" cy="18756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407899" y="3436301"/>
            <a:ext cx="819809" cy="5909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494147" y="3522521"/>
            <a:ext cx="647308" cy="44117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플레이타임</a:t>
            </a:r>
            <a:r>
              <a:rPr lang="en-US" altLang="ko-KR" sz="6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/>
            </a:r>
            <a:br>
              <a:rPr lang="en-US" altLang="ko-KR" sz="6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</a:br>
            <a:r>
              <a:rPr lang="ko-KR" altLang="en-US" sz="6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진행스테이지</a:t>
            </a:r>
            <a:r>
              <a:rPr lang="en-US" altLang="ko-KR" sz="6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/>
            </a:r>
            <a:br>
              <a:rPr lang="en-US" altLang="ko-KR" sz="6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</a:br>
            <a:r>
              <a:rPr lang="ko-KR" altLang="en-US" sz="6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최근 플레이</a:t>
            </a:r>
            <a:endParaRPr lang="ko-KR" altLang="en-US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1394779" y="3338921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473307" y="3436301"/>
            <a:ext cx="819809" cy="5909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559553" y="3522521"/>
            <a:ext cx="647308" cy="44117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+</a:t>
            </a:r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473303" y="3338921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538714" y="3436301"/>
            <a:ext cx="819809" cy="5909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624959" y="3522521"/>
            <a:ext cx="647308" cy="44117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+</a:t>
            </a:r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538709" y="3338921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405763" y="2645542"/>
            <a:ext cx="244079" cy="1657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2564449" y="4643695"/>
            <a:ext cx="637515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생성 팝업</a:t>
            </a:r>
          </a:p>
        </p:txBody>
      </p:sp>
      <p:cxnSp>
        <p:nvCxnSpPr>
          <p:cNvPr id="95" name="직선 화살표 연결선 94"/>
          <p:cNvCxnSpPr>
            <a:stCxn id="87" idx="2"/>
            <a:endCxn id="94" idx="0"/>
          </p:cNvCxnSpPr>
          <p:nvPr/>
        </p:nvCxnSpPr>
        <p:spPr>
          <a:xfrm flipH="1">
            <a:off x="2883207" y="4027228"/>
            <a:ext cx="5" cy="6164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3849575" y="4232544"/>
            <a:ext cx="608315" cy="17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840547" y="4140519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887781" y="4264369"/>
            <a:ext cx="549781" cy="11501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기록 삭제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3830020" y="4648052"/>
            <a:ext cx="637515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삭제 팝업</a:t>
            </a:r>
          </a:p>
        </p:txBody>
      </p:sp>
      <p:cxnSp>
        <p:nvCxnSpPr>
          <p:cNvPr id="100" name="직선 화살표 연결선 99"/>
          <p:cNvCxnSpPr>
            <a:stCxn id="96" idx="2"/>
            <a:endCxn id="99" idx="0"/>
          </p:cNvCxnSpPr>
          <p:nvPr/>
        </p:nvCxnSpPr>
        <p:spPr>
          <a:xfrm flipH="1">
            <a:off x="4148778" y="4407605"/>
            <a:ext cx="4955" cy="2404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모서리가 둥근 직사각형 100"/>
          <p:cNvSpPr/>
          <p:nvPr/>
        </p:nvSpPr>
        <p:spPr>
          <a:xfrm>
            <a:off x="1496229" y="4643695"/>
            <a:ext cx="637515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확인 팝업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3899609" y="2290990"/>
            <a:ext cx="750233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시작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cxnSp>
        <p:nvCxnSpPr>
          <p:cNvPr id="105" name="직선 화살표 연결선 104"/>
          <p:cNvCxnSpPr>
            <a:stCxn id="93" idx="3"/>
          </p:cNvCxnSpPr>
          <p:nvPr/>
        </p:nvCxnSpPr>
        <p:spPr>
          <a:xfrm flipV="1">
            <a:off x="4649842" y="2463559"/>
            <a:ext cx="0" cy="264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1077404" y="2160740"/>
            <a:ext cx="750233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시작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2287676" y="2161189"/>
            <a:ext cx="750233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저장목록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3213906" y="2163783"/>
            <a:ext cx="574173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로딩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13" name="직선 화살표 연결선 112"/>
          <p:cNvCxnSpPr>
            <a:stCxn id="109" idx="3"/>
            <a:endCxn id="111" idx="1"/>
          </p:cNvCxnSpPr>
          <p:nvPr/>
        </p:nvCxnSpPr>
        <p:spPr>
          <a:xfrm>
            <a:off x="3037909" y="2256475"/>
            <a:ext cx="175997" cy="25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84" idx="2"/>
            <a:endCxn id="101" idx="0"/>
          </p:cNvCxnSpPr>
          <p:nvPr/>
        </p:nvCxnSpPr>
        <p:spPr>
          <a:xfrm flipH="1">
            <a:off x="1814987" y="4027228"/>
            <a:ext cx="2817" cy="6164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106" idx="3"/>
            <a:endCxn id="109" idx="1"/>
          </p:cNvCxnSpPr>
          <p:nvPr/>
        </p:nvCxnSpPr>
        <p:spPr>
          <a:xfrm>
            <a:off x="1827632" y="2256026"/>
            <a:ext cx="460040" cy="4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109" idx="2"/>
          </p:cNvCxnSpPr>
          <p:nvPr/>
        </p:nvCxnSpPr>
        <p:spPr>
          <a:xfrm>
            <a:off x="2662793" y="2351760"/>
            <a:ext cx="995" cy="319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1943543" y="2762340"/>
            <a:ext cx="1922307" cy="31862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게임 이름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4422163" y="2671390"/>
            <a:ext cx="219051" cy="12000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←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4406024" y="2596852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4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20" name="꺾인 연결선 119"/>
          <p:cNvCxnSpPr>
            <a:stCxn id="90" idx="2"/>
            <a:endCxn id="94" idx="0"/>
          </p:cNvCxnSpPr>
          <p:nvPr/>
        </p:nvCxnSpPr>
        <p:spPr>
          <a:xfrm rot="5400000">
            <a:off x="3107680" y="3802755"/>
            <a:ext cx="616467" cy="1065412"/>
          </a:xfrm>
          <a:prstGeom prst="bentConnector3">
            <a:avLst>
              <a:gd name="adj1" fmla="val 1188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426132"/>
              </p:ext>
            </p:extLst>
          </p:nvPr>
        </p:nvGraphicFramePr>
        <p:xfrm>
          <a:off x="482989" y="4972391"/>
          <a:ext cx="8176813" cy="1660964"/>
        </p:xfrm>
        <a:graphic>
          <a:graphicData uri="http://schemas.openxmlformats.org/drawingml/2006/table">
            <a:tbl>
              <a:tblPr/>
              <a:tblGrid>
                <a:gridCol w="1244695">
                  <a:extLst>
                    <a:ext uri="{9D8B030D-6E8A-4147-A177-3AD203B41FA5}">
                      <a16:colId xmlns:a16="http://schemas.microsoft.com/office/drawing/2014/main" val="424638263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50643166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4111000130"/>
                    </a:ext>
                  </a:extLst>
                </a:gridCol>
                <a:gridCol w="4915894">
                  <a:extLst>
                    <a:ext uri="{9D8B030D-6E8A-4147-A177-3AD203B41FA5}">
                      <a16:colId xmlns:a16="http://schemas.microsoft.com/office/drawing/2014/main" val="709775490"/>
                    </a:ext>
                  </a:extLst>
                </a:gridCol>
              </a:tblGrid>
              <a:tr h="192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객체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픽셀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가로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*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세로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01395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게임이름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Txt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670*160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92128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저장목록항목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Btn,Txt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288*212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00985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기록삭제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Btn,Txt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218*62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033379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뒤로가기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Btn,Img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88*60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343937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326156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541007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325284"/>
              </p:ext>
            </p:extLst>
          </p:nvPr>
        </p:nvGraphicFramePr>
        <p:xfrm>
          <a:off x="5269658" y="3572412"/>
          <a:ext cx="3398903" cy="1387028"/>
        </p:xfrm>
        <a:graphic>
          <a:graphicData uri="http://schemas.openxmlformats.org/drawingml/2006/table">
            <a:tbl>
              <a:tblPr/>
              <a:tblGrid>
                <a:gridCol w="605047">
                  <a:extLst>
                    <a:ext uri="{9D8B030D-6E8A-4147-A177-3AD203B41FA5}">
                      <a16:colId xmlns:a16="http://schemas.microsoft.com/office/drawing/2014/main" val="2930600705"/>
                    </a:ext>
                  </a:extLst>
                </a:gridCol>
                <a:gridCol w="2793856">
                  <a:extLst>
                    <a:ext uri="{9D8B030D-6E8A-4147-A177-3AD203B41FA5}">
                      <a16:colId xmlns:a16="http://schemas.microsoft.com/office/drawing/2014/main" val="3407859953"/>
                    </a:ext>
                  </a:extLst>
                </a:gridCol>
              </a:tblGrid>
              <a:tr h="22318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추가 설명</a:t>
                      </a:r>
                      <a:endParaRPr lang="ko-KR" altLang="en-US" sz="9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964973593"/>
                  </a:ext>
                </a:extLst>
              </a:tr>
              <a:tr h="116383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9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70601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78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052"/>
            </a:pP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게임저장목록화면에서 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새로운 게임</a:t>
            </a:r>
            <a:r>
              <a:rPr lang="en-US" altLang="ko-KR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저장된게임을 선택하여 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인 게임 </a:t>
            </a: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화면으로 넘어가기 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전 단계이다</a:t>
            </a:r>
            <a:r>
              <a:rPr lang="en-US" altLang="ko-KR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.</a:t>
            </a:r>
            <a:endParaRPr lang="ko-KR" altLang="en-US" dirty="0">
              <a:solidFill>
                <a:schemeClr val="dk1"/>
              </a:solidFill>
              <a:latin typeface="+mn-ea"/>
              <a:cs typeface="Gill Sans"/>
              <a:sym typeface="Gill Sans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12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dirty="0" smtClean="0">
                <a:latin typeface="+mn-ea"/>
              </a:rPr>
              <a:t>로딩 화면</a:t>
            </a:r>
            <a:endParaRPr lang="ko-KR" altLang="en-US" dirty="0">
              <a:latin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3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50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46493"/>
              </p:ext>
            </p:extLst>
          </p:nvPr>
        </p:nvGraphicFramePr>
        <p:xfrm>
          <a:off x="5265129" y="1372115"/>
          <a:ext cx="3403767" cy="1124587"/>
        </p:xfrm>
        <a:graphic>
          <a:graphicData uri="http://schemas.openxmlformats.org/drawingml/2006/table">
            <a:tbl>
              <a:tblPr/>
              <a:tblGrid>
                <a:gridCol w="605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한양해서"/>
                          <a:sym typeface="Malgun Gothic"/>
                        </a:rPr>
                        <a:t>①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atin typeface="+mn-lt"/>
                        </a:rPr>
                        <a:t>게임 내에 등장하는 요소</a:t>
                      </a:r>
                      <a:r>
                        <a:rPr lang="en-US" altLang="ko-KR" sz="900" dirty="0" smtClean="0">
                          <a:latin typeface="+mn-lt"/>
                        </a:rPr>
                        <a:t>, </a:t>
                      </a:r>
                      <a:r>
                        <a:rPr lang="ko-KR" altLang="en-US" sz="900" dirty="0" smtClean="0">
                          <a:latin typeface="+mn-lt"/>
                        </a:rPr>
                        <a:t>게임 스토리</a:t>
                      </a:r>
                      <a:r>
                        <a:rPr lang="en-US" altLang="ko-KR" sz="900" dirty="0" smtClean="0">
                          <a:latin typeface="+mn-lt"/>
                        </a:rPr>
                        <a:t>,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배경을 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/>
                      </a:r>
                      <a:br>
                        <a:rPr lang="en-US" altLang="ko-KR" sz="900" baseline="0" dirty="0" smtClean="0">
                          <a:latin typeface="+mn-lt"/>
                        </a:rPr>
                      </a:br>
                      <a:r>
                        <a:rPr lang="ko-KR" altLang="en-US" sz="900" baseline="0" dirty="0" smtClean="0">
                          <a:latin typeface="+mn-lt"/>
                        </a:rPr>
                        <a:t>알 수 있는 이미지를 표시한다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한양해서"/>
                          <a:sym typeface="Malgun Gothic"/>
                        </a:rPr>
                        <a:t>②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게임이 로딩 중이라는 표시를 위해 텍스트 을 표시한다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한양해서"/>
                          <a:sym typeface="Malgun Gothic"/>
                        </a:rPr>
                        <a:t>③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atin typeface="+mn-lt"/>
                        </a:rPr>
                        <a:t>이미지에 맞는 텍스트를 표시한다</a:t>
                      </a:r>
                      <a:endParaRPr lang="en-US" altLang="ko-KR" sz="900" dirty="0" smtClean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C675FC19-851C-4D75-9056-87A35A35C6D3}"/>
              </a:ext>
            </a:extLst>
          </p:cNvPr>
          <p:cNvSpPr/>
          <p:nvPr/>
        </p:nvSpPr>
        <p:spPr>
          <a:xfrm>
            <a:off x="1079612" y="2647162"/>
            <a:ext cx="3575599" cy="18756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301802" y="2816395"/>
            <a:ext cx="3144996" cy="125814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이미지 필드</a:t>
            </a:r>
            <a:endParaRPr lang="en-US" altLang="ko-KR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301802" y="4128724"/>
            <a:ext cx="3144996" cy="29685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간단한 </a:t>
            </a:r>
            <a:r>
              <a:rPr lang="en-US" altLang="ko-KR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Tip : ----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1301803" y="2816394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1311167" y="4128723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550646" y="3191004"/>
            <a:ext cx="647308" cy="4816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로딩 중</a:t>
            </a:r>
            <a:r>
              <a:rPr lang="en-US" altLang="ko-KR" sz="8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…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553795" y="3192956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89634" y="2164755"/>
            <a:ext cx="750233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시작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299906" y="2165204"/>
            <a:ext cx="750233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저장목록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314684" y="2167798"/>
            <a:ext cx="648975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로딩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57" name="직선 화살표 연결선 56"/>
          <p:cNvCxnSpPr>
            <a:stCxn id="53" idx="3"/>
            <a:endCxn id="55" idx="1"/>
          </p:cNvCxnSpPr>
          <p:nvPr/>
        </p:nvCxnSpPr>
        <p:spPr>
          <a:xfrm>
            <a:off x="3050139" y="2260490"/>
            <a:ext cx="264545" cy="25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2" idx="3"/>
            <a:endCxn id="53" idx="1"/>
          </p:cNvCxnSpPr>
          <p:nvPr/>
        </p:nvCxnSpPr>
        <p:spPr>
          <a:xfrm>
            <a:off x="1839861" y="2260041"/>
            <a:ext cx="460040" cy="4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55" idx="2"/>
          </p:cNvCxnSpPr>
          <p:nvPr/>
        </p:nvCxnSpPr>
        <p:spPr>
          <a:xfrm flipH="1">
            <a:off x="3635896" y="2358369"/>
            <a:ext cx="3276" cy="2887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649250"/>
              </p:ext>
            </p:extLst>
          </p:nvPr>
        </p:nvGraphicFramePr>
        <p:xfrm>
          <a:off x="482989" y="4972391"/>
          <a:ext cx="8176813" cy="1660964"/>
        </p:xfrm>
        <a:graphic>
          <a:graphicData uri="http://schemas.openxmlformats.org/drawingml/2006/table">
            <a:tbl>
              <a:tblPr/>
              <a:tblGrid>
                <a:gridCol w="1244695">
                  <a:extLst>
                    <a:ext uri="{9D8B030D-6E8A-4147-A177-3AD203B41FA5}">
                      <a16:colId xmlns:a16="http://schemas.microsoft.com/office/drawing/2014/main" val="424638263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50643166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4111000130"/>
                    </a:ext>
                  </a:extLst>
                </a:gridCol>
                <a:gridCol w="4915894">
                  <a:extLst>
                    <a:ext uri="{9D8B030D-6E8A-4147-A177-3AD203B41FA5}">
                      <a16:colId xmlns:a16="http://schemas.microsoft.com/office/drawing/2014/main" val="709775490"/>
                    </a:ext>
                  </a:extLst>
                </a:gridCol>
              </a:tblGrid>
              <a:tr h="192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객체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픽셀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가로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*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세로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01395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배경이미지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Img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1154*490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92128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로딩텍스트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Txt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252*188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00985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팁텍스트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Txt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1154*115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033379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343937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326156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541007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1907"/>
              </p:ext>
            </p:extLst>
          </p:nvPr>
        </p:nvGraphicFramePr>
        <p:xfrm>
          <a:off x="5269658" y="3571483"/>
          <a:ext cx="3398903" cy="1400908"/>
        </p:xfrm>
        <a:graphic>
          <a:graphicData uri="http://schemas.openxmlformats.org/drawingml/2006/table">
            <a:tbl>
              <a:tblPr/>
              <a:tblGrid>
                <a:gridCol w="3398903">
                  <a:extLst>
                    <a:ext uri="{9D8B030D-6E8A-4147-A177-3AD203B41FA5}">
                      <a16:colId xmlns:a16="http://schemas.microsoft.com/office/drawing/2014/main" val="2930600705"/>
                    </a:ext>
                  </a:extLst>
                </a:gridCol>
              </a:tblGrid>
              <a:tr h="2098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추가 설명</a:t>
                      </a:r>
                      <a:endParaRPr lang="ko-KR" altLang="en-US" sz="9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973593"/>
                  </a:ext>
                </a:extLst>
              </a:tr>
              <a:tr h="11910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로딩 화면이 끝날 시 자동으로 인 게임 화면으로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전환이 된다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ea"/>
                          <a:cs typeface="Arial"/>
                          <a:sym typeface="Arial"/>
                        </a:rPr>
                        <a:t>로딩중이라는</a:t>
                      </a: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 바뀌는 텍스트를 띄워주어 게임이 진행중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</a:b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이라는 상태를 알려준다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>.</a:t>
                      </a:r>
                      <a:b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</a:b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로딩되는 시간 동안 이미지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텍스트를 통해 정보를 전달하는 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</a:b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요소로 활용하기위해 이미지와 텍스트가 출력한다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>.</a:t>
                      </a:r>
                      <a:endParaRPr sz="9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601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54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052"/>
            </a:pP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로딩이 끝난 뒤 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인 게임 화면이다</a:t>
            </a:r>
            <a:r>
              <a:rPr lang="en-US" altLang="ko-KR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.</a:t>
            </a:r>
            <a:endParaRPr lang="ko-KR" altLang="en-US" dirty="0">
              <a:solidFill>
                <a:schemeClr val="dk1"/>
              </a:solidFill>
              <a:latin typeface="+mn-ea"/>
              <a:cs typeface="Gill Sans"/>
              <a:sym typeface="Gill Sans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12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dirty="0" smtClean="0">
                <a:latin typeface="+mn-ea"/>
              </a:rPr>
              <a:t>인 게임 화면</a:t>
            </a:r>
            <a:endParaRPr lang="ko-KR" altLang="en-US" dirty="0">
              <a:latin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3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50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8368857"/>
              </p:ext>
            </p:extLst>
          </p:nvPr>
        </p:nvGraphicFramePr>
        <p:xfrm>
          <a:off x="5276717" y="1384143"/>
          <a:ext cx="3403704" cy="2034545"/>
        </p:xfrm>
        <a:graphic>
          <a:graphicData uri="http://schemas.openxmlformats.org/drawingml/2006/table">
            <a:tbl>
              <a:tblPr/>
              <a:tblGrid>
                <a:gridCol w="605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①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경험치가 표시한다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②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체력과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에너지는 이미지로 표시한다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③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맵 팝업이 표시한다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3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④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일시정지 팝업이 표시한다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3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⑤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고정 되어있는 조이스틱형태</a:t>
                      </a:r>
                      <a:endParaRPr lang="en-US" altLang="ko-KR" sz="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3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⑥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캐릭터의 스킬 조작버튼이다 각 스킬에 맞는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이미지가 표시되며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이미지를 제외한 영역은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투명하게 표시한다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sz="900" dirty="0"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75FC19-851C-4D75-9056-87A35A35C6D3}"/>
              </a:ext>
            </a:extLst>
          </p:cNvPr>
          <p:cNvSpPr/>
          <p:nvPr/>
        </p:nvSpPr>
        <p:spPr>
          <a:xfrm>
            <a:off x="1082440" y="2647162"/>
            <a:ext cx="3575599" cy="18756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22" name="직선 화살표 연결선 21"/>
          <p:cNvCxnSpPr>
            <a:stCxn id="83" idx="2"/>
          </p:cNvCxnSpPr>
          <p:nvPr/>
        </p:nvCxnSpPr>
        <p:spPr>
          <a:xfrm>
            <a:off x="2492498" y="2328581"/>
            <a:ext cx="13621" cy="3185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399380" y="2333545"/>
            <a:ext cx="571711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맵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79643" y="2337043"/>
            <a:ext cx="571711" cy="196079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일시정지</a:t>
            </a:r>
          </a:p>
        </p:txBody>
      </p:sp>
      <p:pic>
        <p:nvPicPr>
          <p:cNvPr id="28" name="Picture 2" descr="동굴 배경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156" y="2751394"/>
            <a:ext cx="3383269" cy="169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2128827" y="4089920"/>
            <a:ext cx="2445449" cy="3518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/>
          </a:p>
        </p:txBody>
      </p:sp>
      <p:sp>
        <p:nvSpPr>
          <p:cNvPr id="30" name="직사각형 29"/>
          <p:cNvSpPr/>
          <p:nvPr/>
        </p:nvSpPr>
        <p:spPr>
          <a:xfrm>
            <a:off x="1623207" y="2942288"/>
            <a:ext cx="882912" cy="8988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23207" y="2819052"/>
            <a:ext cx="882912" cy="8988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359523" y="2794772"/>
            <a:ext cx="177731" cy="1574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88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19273" y="2797524"/>
            <a:ext cx="166856" cy="1574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0043" y="4089920"/>
            <a:ext cx="972108" cy="351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269239" y="3880439"/>
            <a:ext cx="462856" cy="493373"/>
            <a:chOff x="827584" y="2639440"/>
            <a:chExt cx="340935" cy="36149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6" name="타원 35"/>
            <p:cNvSpPr/>
            <p:nvPr/>
          </p:nvSpPr>
          <p:spPr>
            <a:xfrm>
              <a:off x="827584" y="2639440"/>
              <a:ext cx="340935" cy="36149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1" dirty="0">
                <a:solidFill>
                  <a:schemeClr val="bg1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920213" y="2733874"/>
              <a:ext cx="158963" cy="1685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 dirty="0"/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599"/>
          <a:stretch/>
        </p:blipFill>
        <p:spPr>
          <a:xfrm flipH="1">
            <a:off x="1826427" y="3813540"/>
            <a:ext cx="214100" cy="268647"/>
          </a:xfrm>
          <a:prstGeom prst="rect">
            <a:avLst/>
          </a:prstGeom>
        </p:spPr>
      </p:pic>
      <p:cxnSp>
        <p:nvCxnSpPr>
          <p:cNvPr id="39" name="직선 화살표 연결선 38"/>
          <p:cNvCxnSpPr>
            <a:stCxn id="32" idx="3"/>
          </p:cNvCxnSpPr>
          <p:nvPr/>
        </p:nvCxnSpPr>
        <p:spPr>
          <a:xfrm flipH="1" flipV="1">
            <a:off x="4533262" y="2553497"/>
            <a:ext cx="3992" cy="3200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141687" y="2823021"/>
            <a:ext cx="122899" cy="11328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4059565" y="2720915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388763" y="2820409"/>
            <a:ext cx="133878" cy="10803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4313383" y="2716328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4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242022" y="2822353"/>
            <a:ext cx="374605" cy="20982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EXP</a:t>
            </a:r>
            <a:endParaRPr lang="ko-KR" altLang="en-US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1235687" y="2737014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1639055" y="2873510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1235687" y="3866059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5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116726" y="2138010"/>
            <a:ext cx="751543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 게임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1084296" y="2138010"/>
            <a:ext cx="671891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로딩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85" name="직선 화살표 연결선 84"/>
          <p:cNvCxnSpPr>
            <a:stCxn id="84" idx="3"/>
            <a:endCxn id="83" idx="1"/>
          </p:cNvCxnSpPr>
          <p:nvPr/>
        </p:nvCxnSpPr>
        <p:spPr>
          <a:xfrm>
            <a:off x="1756187" y="2233296"/>
            <a:ext cx="36053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33" idx="0"/>
          </p:cNvCxnSpPr>
          <p:nvPr/>
        </p:nvCxnSpPr>
        <p:spPr>
          <a:xfrm rot="16200000" flipV="1">
            <a:off x="3807265" y="2402087"/>
            <a:ext cx="273408" cy="517465"/>
          </a:xfrm>
          <a:prstGeom prst="bentConnector3">
            <a:avLst>
              <a:gd name="adj1" fmla="val 4041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3732138" y="3512168"/>
            <a:ext cx="770516" cy="773424"/>
            <a:chOff x="5664266" y="3812791"/>
            <a:chExt cx="770516" cy="773424"/>
          </a:xfrm>
        </p:grpSpPr>
        <p:sp>
          <p:nvSpPr>
            <p:cNvPr id="56" name="타원 55"/>
            <p:cNvSpPr/>
            <p:nvPr/>
          </p:nvSpPr>
          <p:spPr>
            <a:xfrm>
              <a:off x="5951498" y="4132791"/>
              <a:ext cx="266845" cy="2668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FF0000"/>
                  </a:solidFill>
                  <a:prstDash val="dash"/>
                </a:ln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6102281" y="3812791"/>
              <a:ext cx="266845" cy="2668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FF0000"/>
                  </a:solidFill>
                  <a:prstDash val="dash"/>
                </a:ln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5664266" y="4319370"/>
              <a:ext cx="266845" cy="2668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FF0000"/>
                  </a:solidFill>
                  <a:prstDash val="dash"/>
                </a:ln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5691828" y="3913314"/>
              <a:ext cx="266845" cy="2668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FF0000"/>
                  </a:solidFill>
                  <a:prstDash val="dash"/>
                </a:ln>
              </a:endParaRPr>
            </a:p>
          </p:txBody>
        </p:sp>
        <p:sp>
          <p:nvSpPr>
            <p:cNvPr id="13" name="순서도: 지연 12"/>
            <p:cNvSpPr/>
            <p:nvPr/>
          </p:nvSpPr>
          <p:spPr>
            <a:xfrm rot="1705321">
              <a:off x="6204224" y="4190738"/>
              <a:ext cx="230558" cy="394550"/>
            </a:xfrm>
            <a:custGeom>
              <a:avLst/>
              <a:gdLst>
                <a:gd name="connsiteX0" fmla="*/ 0 w 413473"/>
                <a:gd name="connsiteY0" fmla="*/ 0 h 394549"/>
                <a:gd name="connsiteX1" fmla="*/ 206737 w 413473"/>
                <a:gd name="connsiteY1" fmla="*/ 0 h 394549"/>
                <a:gd name="connsiteX2" fmla="*/ 413474 w 413473"/>
                <a:gd name="connsiteY2" fmla="*/ 197275 h 394549"/>
                <a:gd name="connsiteX3" fmla="*/ 206737 w 413473"/>
                <a:gd name="connsiteY3" fmla="*/ 394550 h 394549"/>
                <a:gd name="connsiteX4" fmla="*/ 0 w 413473"/>
                <a:gd name="connsiteY4" fmla="*/ 394549 h 394549"/>
                <a:gd name="connsiteX5" fmla="*/ 0 w 413473"/>
                <a:gd name="connsiteY5" fmla="*/ 0 h 394549"/>
                <a:gd name="connsiteX0" fmla="*/ 6 w 413480"/>
                <a:gd name="connsiteY0" fmla="*/ 0 h 394550"/>
                <a:gd name="connsiteX1" fmla="*/ 206743 w 413480"/>
                <a:gd name="connsiteY1" fmla="*/ 0 h 394550"/>
                <a:gd name="connsiteX2" fmla="*/ 413480 w 413480"/>
                <a:gd name="connsiteY2" fmla="*/ 197275 h 394550"/>
                <a:gd name="connsiteX3" fmla="*/ 206743 w 413480"/>
                <a:gd name="connsiteY3" fmla="*/ 394550 h 394550"/>
                <a:gd name="connsiteX4" fmla="*/ 6 w 413480"/>
                <a:gd name="connsiteY4" fmla="*/ 394549 h 394550"/>
                <a:gd name="connsiteX5" fmla="*/ 123912 w 413480"/>
                <a:gd name="connsiteY5" fmla="*/ 177051 h 394550"/>
                <a:gd name="connsiteX6" fmla="*/ 6 w 413480"/>
                <a:gd name="connsiteY6" fmla="*/ 0 h 394550"/>
                <a:gd name="connsiteX0" fmla="*/ 44 w 413518"/>
                <a:gd name="connsiteY0" fmla="*/ 0 h 394550"/>
                <a:gd name="connsiteX1" fmla="*/ 206781 w 413518"/>
                <a:gd name="connsiteY1" fmla="*/ 0 h 394550"/>
                <a:gd name="connsiteX2" fmla="*/ 413518 w 413518"/>
                <a:gd name="connsiteY2" fmla="*/ 197275 h 394550"/>
                <a:gd name="connsiteX3" fmla="*/ 206781 w 413518"/>
                <a:gd name="connsiteY3" fmla="*/ 394550 h 394550"/>
                <a:gd name="connsiteX4" fmla="*/ 44 w 413518"/>
                <a:gd name="connsiteY4" fmla="*/ 394549 h 394550"/>
                <a:gd name="connsiteX5" fmla="*/ 15210 w 413518"/>
                <a:gd name="connsiteY5" fmla="*/ 180083 h 394550"/>
                <a:gd name="connsiteX6" fmla="*/ 44 w 413518"/>
                <a:gd name="connsiteY6" fmla="*/ 0 h 394550"/>
                <a:gd name="connsiteX0" fmla="*/ 6 w 413480"/>
                <a:gd name="connsiteY0" fmla="*/ 0 h 394550"/>
                <a:gd name="connsiteX1" fmla="*/ 206743 w 413480"/>
                <a:gd name="connsiteY1" fmla="*/ 0 h 394550"/>
                <a:gd name="connsiteX2" fmla="*/ 413480 w 413480"/>
                <a:gd name="connsiteY2" fmla="*/ 197275 h 394550"/>
                <a:gd name="connsiteX3" fmla="*/ 206743 w 413480"/>
                <a:gd name="connsiteY3" fmla="*/ 394550 h 394550"/>
                <a:gd name="connsiteX4" fmla="*/ 6 w 413480"/>
                <a:gd name="connsiteY4" fmla="*/ 394549 h 394550"/>
                <a:gd name="connsiteX5" fmla="*/ 137831 w 413480"/>
                <a:gd name="connsiteY5" fmla="*/ 186390 h 394550"/>
                <a:gd name="connsiteX6" fmla="*/ 6 w 413480"/>
                <a:gd name="connsiteY6" fmla="*/ 0 h 39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480" h="394550">
                  <a:moveTo>
                    <a:pt x="6" y="0"/>
                  </a:moveTo>
                  <a:lnTo>
                    <a:pt x="206743" y="0"/>
                  </a:lnTo>
                  <a:cubicBezTo>
                    <a:pt x="320921" y="0"/>
                    <a:pt x="413480" y="88323"/>
                    <a:pt x="413480" y="197275"/>
                  </a:cubicBezTo>
                  <a:cubicBezTo>
                    <a:pt x="413480" y="306227"/>
                    <a:pt x="320921" y="394550"/>
                    <a:pt x="206743" y="394550"/>
                  </a:cubicBezTo>
                  <a:lnTo>
                    <a:pt x="6" y="394549"/>
                  </a:lnTo>
                  <a:cubicBezTo>
                    <a:pt x="-1025" y="326283"/>
                    <a:pt x="138862" y="254656"/>
                    <a:pt x="137831" y="18639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rgbClr val="FF0000"/>
                  </a:solidFill>
                  <a:prstDash val="dash"/>
                </a:ln>
              </a:endParaRP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739855" y="3581864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6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694689" y="3998754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6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987483" y="3846361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6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4134384" y="3492655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6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4331887" y="3831760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6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031454"/>
              </p:ext>
            </p:extLst>
          </p:nvPr>
        </p:nvGraphicFramePr>
        <p:xfrm>
          <a:off x="482989" y="4972391"/>
          <a:ext cx="8176813" cy="1660964"/>
        </p:xfrm>
        <a:graphic>
          <a:graphicData uri="http://schemas.openxmlformats.org/drawingml/2006/table">
            <a:tbl>
              <a:tblPr/>
              <a:tblGrid>
                <a:gridCol w="1244695">
                  <a:extLst>
                    <a:ext uri="{9D8B030D-6E8A-4147-A177-3AD203B41FA5}">
                      <a16:colId xmlns:a16="http://schemas.microsoft.com/office/drawing/2014/main" val="424638263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50643166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4111000130"/>
                    </a:ext>
                  </a:extLst>
                </a:gridCol>
                <a:gridCol w="4915894">
                  <a:extLst>
                    <a:ext uri="{9D8B030D-6E8A-4147-A177-3AD203B41FA5}">
                      <a16:colId xmlns:a16="http://schemas.microsoft.com/office/drawing/2014/main" val="709775490"/>
                    </a:ext>
                  </a:extLst>
                </a:gridCol>
              </a:tblGrid>
              <a:tr h="192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객체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픽셀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가로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*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세로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01395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경험치텍스트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Txt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142*80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92128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체력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에너지 이미지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336*34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00985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맵활성화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일시정지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Btn,Img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60*60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033379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조이스틱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188*188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343937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스킬버튼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Btn,Img</a:t>
                      </a: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100*100</a:t>
                      </a: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326156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541007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794590"/>
              </p:ext>
            </p:extLst>
          </p:nvPr>
        </p:nvGraphicFramePr>
        <p:xfrm>
          <a:off x="5269658" y="3572339"/>
          <a:ext cx="3398903" cy="1387028"/>
        </p:xfrm>
        <a:graphic>
          <a:graphicData uri="http://schemas.openxmlformats.org/drawingml/2006/table">
            <a:tbl>
              <a:tblPr/>
              <a:tblGrid>
                <a:gridCol w="3398903">
                  <a:extLst>
                    <a:ext uri="{9D8B030D-6E8A-4147-A177-3AD203B41FA5}">
                      <a16:colId xmlns:a16="http://schemas.microsoft.com/office/drawing/2014/main" val="2930600705"/>
                    </a:ext>
                  </a:extLst>
                </a:gridCol>
              </a:tblGrid>
              <a:tr h="2231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추가 설명</a:t>
                      </a:r>
                      <a:endParaRPr lang="ko-KR" altLang="en-US" sz="9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973593"/>
                  </a:ext>
                </a:extLst>
              </a:tr>
              <a:tr h="1163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조작 시 캐릭터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다른 요소가 가려지는 것을 막기위해 조작 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</a:b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>UI</a:t>
                      </a: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의 위치는 하단에 배치하여 가려지는 부분을 최소화한다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>.</a:t>
                      </a:r>
                      <a:b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</a:b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스킬을 바꾸는 단계에서 바뀌는 상황을 볼 수 있게 하기 위해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</a:b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하단에 체인지 버튼을 배치하였다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>.</a:t>
                      </a:r>
                      <a:endParaRPr sz="9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601148"/>
                  </a:ext>
                </a:extLst>
              </a:tr>
            </a:tbl>
          </a:graphicData>
        </a:graphic>
      </p:graphicFrame>
      <p:cxnSp>
        <p:nvCxnSpPr>
          <p:cNvPr id="3" name="직선 화살표 연결선 2"/>
          <p:cNvCxnSpPr>
            <a:stCxn id="8" idx="0"/>
            <a:endCxn id="13" idx="3"/>
          </p:cNvCxnSpPr>
          <p:nvPr/>
        </p:nvCxnSpPr>
        <p:spPr>
          <a:xfrm flipH="1" flipV="1">
            <a:off x="4293481" y="4260888"/>
            <a:ext cx="52189" cy="376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086851" y="4637524"/>
            <a:ext cx="517638" cy="13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체인지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77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1073481" y="2638244"/>
            <a:ext cx="3578691" cy="1886106"/>
            <a:chOff x="4425135" y="2889884"/>
            <a:chExt cx="3578691" cy="1886106"/>
          </a:xfrm>
        </p:grpSpPr>
        <p:grpSp>
          <p:nvGrpSpPr>
            <p:cNvPr id="52" name="그룹 51"/>
            <p:cNvGrpSpPr/>
            <p:nvPr/>
          </p:nvGrpSpPr>
          <p:grpSpPr>
            <a:xfrm>
              <a:off x="4425135" y="2889884"/>
              <a:ext cx="3574502" cy="1886106"/>
              <a:chOff x="5490514" y="3175196"/>
              <a:chExt cx="2051682" cy="1076265"/>
            </a:xfrm>
          </p:grpSpPr>
          <p:grpSp>
            <p:nvGrpSpPr>
              <p:cNvPr id="54" name="그룹 53"/>
              <p:cNvGrpSpPr/>
              <p:nvPr/>
            </p:nvGrpSpPr>
            <p:grpSpPr>
              <a:xfrm>
                <a:off x="5490514" y="3175196"/>
                <a:ext cx="2051682" cy="1076265"/>
                <a:chOff x="1082515" y="2893676"/>
                <a:chExt cx="3575599" cy="1875675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C675FC19-851C-4D75-9056-87A35A35C6D3}"/>
                    </a:ext>
                  </a:extLst>
                </p:cNvPr>
                <p:cNvSpPr/>
                <p:nvPr/>
              </p:nvSpPr>
              <p:spPr>
                <a:xfrm>
                  <a:off x="1082515" y="2893676"/>
                  <a:ext cx="3575599" cy="1875675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25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2144454" y="4267204"/>
                  <a:ext cx="2445449" cy="3518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dirty="0"/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>
                  <a:off x="4118206" y="2969038"/>
                  <a:ext cx="166856" cy="15747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25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endParaRPr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4353693" y="2971048"/>
                  <a:ext cx="177731" cy="15747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88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1174213" y="4266197"/>
                  <a:ext cx="972108" cy="3518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dirty="0"/>
                </a:p>
              </p:txBody>
            </p:sp>
            <p:grpSp>
              <p:nvGrpSpPr>
                <p:cNvPr id="66" name="그룹 65"/>
                <p:cNvGrpSpPr/>
                <p:nvPr/>
              </p:nvGrpSpPr>
              <p:grpSpPr>
                <a:xfrm>
                  <a:off x="1263408" y="4056716"/>
                  <a:ext cx="462856" cy="493373"/>
                  <a:chOff x="827584" y="2639440"/>
                  <a:chExt cx="340935" cy="361494"/>
                </a:xfrm>
                <a:solidFill>
                  <a:schemeClr val="accent6">
                    <a:lumMod val="60000"/>
                    <a:lumOff val="40000"/>
                  </a:schemeClr>
                </a:solidFill>
              </p:grpSpPr>
              <p:sp>
                <p:nvSpPr>
                  <p:cNvPr id="71" name="타원 70"/>
                  <p:cNvSpPr/>
                  <p:nvPr/>
                </p:nvSpPr>
                <p:spPr>
                  <a:xfrm>
                    <a:off x="827584" y="2639440"/>
                    <a:ext cx="340935" cy="361494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5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2" name="타원 71"/>
                  <p:cNvSpPr/>
                  <p:nvPr/>
                </p:nvSpPr>
                <p:spPr>
                  <a:xfrm>
                    <a:off x="920213" y="2733874"/>
                    <a:ext cx="158963" cy="168549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1" dirty="0"/>
                  </a:p>
                </p:txBody>
              </p:sp>
            </p:grpSp>
            <p:sp>
              <p:nvSpPr>
                <p:cNvPr id="67" name="직사각형 66"/>
                <p:cNvSpPr/>
                <p:nvPr/>
              </p:nvSpPr>
              <p:spPr>
                <a:xfrm>
                  <a:off x="1555402" y="3104221"/>
                  <a:ext cx="882912" cy="8988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25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endParaRPr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1555402" y="2980985"/>
                  <a:ext cx="882912" cy="8988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25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endParaRPr>
                </a:p>
              </p:txBody>
            </p:sp>
            <p:sp>
              <p:nvSpPr>
                <p:cNvPr id="69" name="직사각형 68"/>
                <p:cNvSpPr/>
                <p:nvPr/>
              </p:nvSpPr>
              <p:spPr>
                <a:xfrm>
                  <a:off x="1174217" y="2984284"/>
                  <a:ext cx="374605" cy="20982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rgbClr val="FFC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25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endParaRPr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1673204" y="3222337"/>
                  <a:ext cx="2445003" cy="46955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rgbClr val="FFC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51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rPr>
                    <a:t>텍스트 필드</a:t>
                  </a:r>
                </a:p>
              </p:txBody>
            </p:sp>
          </p:grpSp>
          <p:grpSp>
            <p:nvGrpSpPr>
              <p:cNvPr id="55" name="그룹 54"/>
              <p:cNvGrpSpPr/>
              <p:nvPr/>
            </p:nvGrpSpPr>
            <p:grpSpPr>
              <a:xfrm>
                <a:off x="6949355" y="3655611"/>
                <a:ext cx="518955" cy="520914"/>
                <a:chOff x="6099084" y="3844026"/>
                <a:chExt cx="770516" cy="773424"/>
              </a:xfrm>
            </p:grpSpPr>
            <p:sp>
              <p:nvSpPr>
                <p:cNvPr id="56" name="타원 55"/>
                <p:cNvSpPr/>
                <p:nvPr/>
              </p:nvSpPr>
              <p:spPr>
                <a:xfrm>
                  <a:off x="6386316" y="4164026"/>
                  <a:ext cx="266845" cy="26684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타원 56"/>
                <p:cNvSpPr/>
                <p:nvPr/>
              </p:nvSpPr>
              <p:spPr>
                <a:xfrm>
                  <a:off x="6537099" y="3844026"/>
                  <a:ext cx="266845" cy="26684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타원 57"/>
                <p:cNvSpPr/>
                <p:nvPr/>
              </p:nvSpPr>
              <p:spPr>
                <a:xfrm>
                  <a:off x="6099084" y="4350605"/>
                  <a:ext cx="266845" cy="26684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타원 58"/>
                <p:cNvSpPr/>
                <p:nvPr/>
              </p:nvSpPr>
              <p:spPr>
                <a:xfrm>
                  <a:off x="6126646" y="3944549"/>
                  <a:ext cx="266845" cy="26684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순서도: 지연 12"/>
                <p:cNvSpPr/>
                <p:nvPr/>
              </p:nvSpPr>
              <p:spPr>
                <a:xfrm rot="1705321">
                  <a:off x="6639042" y="4221973"/>
                  <a:ext cx="230558" cy="394550"/>
                </a:xfrm>
                <a:custGeom>
                  <a:avLst/>
                  <a:gdLst>
                    <a:gd name="connsiteX0" fmla="*/ 0 w 413473"/>
                    <a:gd name="connsiteY0" fmla="*/ 0 h 394549"/>
                    <a:gd name="connsiteX1" fmla="*/ 206737 w 413473"/>
                    <a:gd name="connsiteY1" fmla="*/ 0 h 394549"/>
                    <a:gd name="connsiteX2" fmla="*/ 413474 w 413473"/>
                    <a:gd name="connsiteY2" fmla="*/ 197275 h 394549"/>
                    <a:gd name="connsiteX3" fmla="*/ 206737 w 413473"/>
                    <a:gd name="connsiteY3" fmla="*/ 394550 h 394549"/>
                    <a:gd name="connsiteX4" fmla="*/ 0 w 413473"/>
                    <a:gd name="connsiteY4" fmla="*/ 394549 h 394549"/>
                    <a:gd name="connsiteX5" fmla="*/ 0 w 413473"/>
                    <a:gd name="connsiteY5" fmla="*/ 0 h 394549"/>
                    <a:gd name="connsiteX0" fmla="*/ 6 w 413480"/>
                    <a:gd name="connsiteY0" fmla="*/ 0 h 394550"/>
                    <a:gd name="connsiteX1" fmla="*/ 206743 w 413480"/>
                    <a:gd name="connsiteY1" fmla="*/ 0 h 394550"/>
                    <a:gd name="connsiteX2" fmla="*/ 413480 w 413480"/>
                    <a:gd name="connsiteY2" fmla="*/ 197275 h 394550"/>
                    <a:gd name="connsiteX3" fmla="*/ 206743 w 413480"/>
                    <a:gd name="connsiteY3" fmla="*/ 394550 h 394550"/>
                    <a:gd name="connsiteX4" fmla="*/ 6 w 413480"/>
                    <a:gd name="connsiteY4" fmla="*/ 394549 h 394550"/>
                    <a:gd name="connsiteX5" fmla="*/ 123912 w 413480"/>
                    <a:gd name="connsiteY5" fmla="*/ 177051 h 394550"/>
                    <a:gd name="connsiteX6" fmla="*/ 6 w 413480"/>
                    <a:gd name="connsiteY6" fmla="*/ 0 h 394550"/>
                    <a:gd name="connsiteX0" fmla="*/ 44 w 413518"/>
                    <a:gd name="connsiteY0" fmla="*/ 0 h 394550"/>
                    <a:gd name="connsiteX1" fmla="*/ 206781 w 413518"/>
                    <a:gd name="connsiteY1" fmla="*/ 0 h 394550"/>
                    <a:gd name="connsiteX2" fmla="*/ 413518 w 413518"/>
                    <a:gd name="connsiteY2" fmla="*/ 197275 h 394550"/>
                    <a:gd name="connsiteX3" fmla="*/ 206781 w 413518"/>
                    <a:gd name="connsiteY3" fmla="*/ 394550 h 394550"/>
                    <a:gd name="connsiteX4" fmla="*/ 44 w 413518"/>
                    <a:gd name="connsiteY4" fmla="*/ 394549 h 394550"/>
                    <a:gd name="connsiteX5" fmla="*/ 15210 w 413518"/>
                    <a:gd name="connsiteY5" fmla="*/ 180083 h 394550"/>
                    <a:gd name="connsiteX6" fmla="*/ 44 w 413518"/>
                    <a:gd name="connsiteY6" fmla="*/ 0 h 394550"/>
                    <a:gd name="connsiteX0" fmla="*/ 6 w 413480"/>
                    <a:gd name="connsiteY0" fmla="*/ 0 h 394550"/>
                    <a:gd name="connsiteX1" fmla="*/ 206743 w 413480"/>
                    <a:gd name="connsiteY1" fmla="*/ 0 h 394550"/>
                    <a:gd name="connsiteX2" fmla="*/ 413480 w 413480"/>
                    <a:gd name="connsiteY2" fmla="*/ 197275 h 394550"/>
                    <a:gd name="connsiteX3" fmla="*/ 206743 w 413480"/>
                    <a:gd name="connsiteY3" fmla="*/ 394550 h 394550"/>
                    <a:gd name="connsiteX4" fmla="*/ 6 w 413480"/>
                    <a:gd name="connsiteY4" fmla="*/ 394549 h 394550"/>
                    <a:gd name="connsiteX5" fmla="*/ 137831 w 413480"/>
                    <a:gd name="connsiteY5" fmla="*/ 186390 h 394550"/>
                    <a:gd name="connsiteX6" fmla="*/ 6 w 413480"/>
                    <a:gd name="connsiteY6" fmla="*/ 0 h 394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3480" h="394550">
                      <a:moveTo>
                        <a:pt x="6" y="0"/>
                      </a:moveTo>
                      <a:lnTo>
                        <a:pt x="206743" y="0"/>
                      </a:lnTo>
                      <a:cubicBezTo>
                        <a:pt x="320921" y="0"/>
                        <a:pt x="413480" y="88323"/>
                        <a:pt x="413480" y="197275"/>
                      </a:cubicBezTo>
                      <a:cubicBezTo>
                        <a:pt x="413480" y="306227"/>
                        <a:pt x="320921" y="394550"/>
                        <a:pt x="206743" y="394550"/>
                      </a:cubicBezTo>
                      <a:lnTo>
                        <a:pt x="6" y="394549"/>
                      </a:lnTo>
                      <a:cubicBezTo>
                        <a:pt x="-1025" y="326283"/>
                        <a:pt x="138862" y="254656"/>
                        <a:pt x="137831" y="186390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428227" y="2896047"/>
              <a:ext cx="3575599" cy="1879943"/>
            </a:xfrm>
            <a:prstGeom prst="rect">
              <a:avLst/>
            </a:prstGeom>
            <a:solidFill>
              <a:schemeClr val="tx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 dirty="0"/>
            </a:p>
          </p:txBody>
        </p:sp>
      </p:grp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052"/>
            </a:pP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맵 </a:t>
            </a:r>
            <a:r>
              <a:rPr lang="ko-KR" altLang="en-US" dirty="0" err="1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판업이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 인 게임 화면 위에 출력한다</a:t>
            </a:r>
            <a:r>
              <a:rPr lang="en-US" altLang="ko-KR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.</a:t>
            </a:r>
            <a:r>
              <a:rPr lang="en-US" altLang="ko-KR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/>
            </a:r>
            <a:br>
              <a:rPr lang="en-US" altLang="ko-KR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</a:b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간략화된맵이 표시되며</a:t>
            </a:r>
            <a:r>
              <a:rPr lang="en-US" altLang="ko-KR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,</a:t>
            </a: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 맵에 현재 캐릭터가 존재할 시 위치가 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표시한다</a:t>
            </a:r>
            <a:r>
              <a:rPr lang="en-US" altLang="ko-KR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.</a:t>
            </a:r>
            <a:endParaRPr lang="ko-KR" altLang="en-US" dirty="0">
              <a:solidFill>
                <a:schemeClr val="dk1"/>
              </a:solidFill>
              <a:latin typeface="+mn-ea"/>
              <a:cs typeface="Gill Sans"/>
              <a:sym typeface="Gill Sans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12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dirty="0" smtClean="0">
                <a:latin typeface="+mn-ea"/>
              </a:rPr>
              <a:t>지역 맵</a:t>
            </a:r>
            <a:endParaRPr lang="ko-KR" altLang="en-US" dirty="0">
              <a:latin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3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graphicFrame>
        <p:nvGraphicFramePr>
          <p:cNvPr id="50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419701"/>
              </p:ext>
            </p:extLst>
          </p:nvPr>
        </p:nvGraphicFramePr>
        <p:xfrm>
          <a:off x="5264445" y="1373880"/>
          <a:ext cx="3395398" cy="1927800"/>
        </p:xfrm>
        <a:graphic>
          <a:graphicData uri="http://schemas.openxmlformats.org/drawingml/2006/table">
            <a:tbl>
              <a:tblPr/>
              <a:tblGrid>
                <a:gridCol w="604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①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atin typeface="+mn-lt"/>
                        </a:rPr>
                        <a:t>캐릭터가 있는 지역의 이름을 표시한다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②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lt"/>
                        </a:rPr>
                        <a:t>3</a:t>
                      </a:r>
                      <a:r>
                        <a:rPr lang="ko-KR" altLang="en-US" sz="900" dirty="0" smtClean="0">
                          <a:latin typeface="+mn-lt"/>
                        </a:rPr>
                        <a:t>번 이미지필드의 이미지를 전체 지역을 </a:t>
                      </a:r>
                      <a:r>
                        <a:rPr lang="en-US" altLang="ko-KR" sz="900" dirty="0" smtClean="0">
                          <a:latin typeface="+mn-lt"/>
                        </a:rPr>
                        <a:t/>
                      </a:r>
                      <a:br>
                        <a:rPr lang="en-US" altLang="ko-KR" sz="900" dirty="0" smtClean="0">
                          <a:latin typeface="+mn-lt"/>
                        </a:rPr>
                      </a:br>
                      <a:r>
                        <a:rPr lang="ko-KR" altLang="en-US" sz="900" dirty="0" smtClean="0">
                          <a:latin typeface="+mn-lt"/>
                        </a:rPr>
                        <a:t>보여주는 이미지로 교체한다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endParaRPr lang="ko-KR" altLang="en-US" sz="900" dirty="0" smtClean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③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이미지가 이동할 시 좌측</a:t>
                      </a:r>
                      <a:r>
                        <a:rPr lang="en-US" altLang="ko-KR" sz="900" dirty="0" smtClean="0">
                          <a:latin typeface="+mn-lt"/>
                        </a:rPr>
                        <a:t>,</a:t>
                      </a:r>
                      <a:r>
                        <a:rPr lang="ko-KR" altLang="en-US" sz="900" dirty="0" smtClean="0">
                          <a:latin typeface="+mn-lt"/>
                        </a:rPr>
                        <a:t>하단에  스크롤 바가 표시한다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endParaRPr lang="ko-KR" altLang="en-US" sz="900" dirty="0" smtClean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3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④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현재 캐릭터가 있는 지역의 간략화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 하여 </a:t>
                      </a:r>
                      <a:r>
                        <a:rPr lang="ko-KR" altLang="en-US" sz="900" dirty="0" smtClean="0">
                          <a:latin typeface="+mn-lt"/>
                        </a:rPr>
                        <a:t>지형</a:t>
                      </a:r>
                      <a:r>
                        <a:rPr lang="en-US" altLang="ko-KR" sz="900" dirty="0" smtClean="0">
                          <a:latin typeface="+mn-lt"/>
                        </a:rPr>
                        <a:t>,</a:t>
                      </a:r>
                      <a:r>
                        <a:rPr lang="ko-KR" altLang="en-US" sz="900" dirty="0" smtClean="0">
                          <a:latin typeface="+mn-lt"/>
                        </a:rPr>
                        <a:t>캐릭터</a:t>
                      </a:r>
                      <a:r>
                        <a:rPr lang="en-US" altLang="ko-KR" sz="900" dirty="0" smtClean="0">
                          <a:latin typeface="+mn-lt"/>
                        </a:rPr>
                        <a:t>,</a:t>
                      </a:r>
                      <a:br>
                        <a:rPr lang="en-US" altLang="ko-KR" sz="900" dirty="0" smtClean="0">
                          <a:latin typeface="+mn-lt"/>
                        </a:rPr>
                      </a:br>
                      <a:r>
                        <a:rPr lang="ko-KR" altLang="en-US" sz="900" dirty="0" smtClean="0">
                          <a:latin typeface="+mn-lt"/>
                        </a:rPr>
                        <a:t>오브젝트를 보여준다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endParaRPr lang="ko-KR" altLang="en-US" sz="900" dirty="0" smtClean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3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⑤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간략화된 이미지에 대한 설명 이미지가 표시한다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endParaRPr lang="ko-KR" altLang="en-US" sz="900" dirty="0" smtClean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0" name="직선 화살표 연결선 129"/>
          <p:cNvCxnSpPr>
            <a:stCxn id="135" idx="2"/>
          </p:cNvCxnSpPr>
          <p:nvPr/>
        </p:nvCxnSpPr>
        <p:spPr>
          <a:xfrm flipH="1">
            <a:off x="3275856" y="2313185"/>
            <a:ext cx="4811" cy="5957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2045437" y="2122614"/>
            <a:ext cx="751543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인게임 화면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80468" y="2122614"/>
            <a:ext cx="671891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로딩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33" name="직선 화살표 연결선 132"/>
          <p:cNvCxnSpPr>
            <a:stCxn id="132" idx="3"/>
            <a:endCxn id="131" idx="1"/>
          </p:cNvCxnSpPr>
          <p:nvPr/>
        </p:nvCxnSpPr>
        <p:spPr>
          <a:xfrm>
            <a:off x="1752359" y="2217900"/>
            <a:ext cx="29307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131" idx="3"/>
            <a:endCxn id="135" idx="1"/>
          </p:cNvCxnSpPr>
          <p:nvPr/>
        </p:nvCxnSpPr>
        <p:spPr>
          <a:xfrm>
            <a:off x="2796980" y="2217900"/>
            <a:ext cx="19783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모서리가 둥근 직사각형 134"/>
          <p:cNvSpPr/>
          <p:nvPr/>
        </p:nvSpPr>
        <p:spPr>
          <a:xfrm>
            <a:off x="2994811" y="2122614"/>
            <a:ext cx="571711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맵</a:t>
            </a: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1656134" y="2908939"/>
            <a:ext cx="2605691" cy="1252343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4005155" y="2908939"/>
            <a:ext cx="245247" cy="1959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1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3529665" y="2908939"/>
            <a:ext cx="418028" cy="1959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717690" y="3142297"/>
            <a:ext cx="2027407" cy="955795"/>
          </a:xfrm>
          <a:prstGeom prst="rect">
            <a:avLst/>
          </a:prstGeom>
          <a:solidFill>
            <a:srgbClr val="9C5BC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25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제스처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1777428" y="3233728"/>
            <a:ext cx="1915371" cy="80501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간략화된 맵 이미지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1899969" y="2936658"/>
            <a:ext cx="1479616" cy="16996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지역 이름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1921289" y="2901508"/>
            <a:ext cx="92232" cy="903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4037121" y="2925982"/>
            <a:ext cx="196772" cy="15312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X</a:t>
            </a:r>
            <a:endParaRPr lang="ko-KR" altLang="en-US" sz="9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1687688" y="3099270"/>
            <a:ext cx="83260" cy="815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3820731" y="3225276"/>
            <a:ext cx="305583" cy="80980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1752442" y="3202047"/>
            <a:ext cx="83260" cy="815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4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1077368" y="4744455"/>
            <a:ext cx="753765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 게임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cxnSp>
        <p:nvCxnSpPr>
          <p:cNvPr id="148" name="직선 화살표 연결선 147"/>
          <p:cNvCxnSpPr>
            <a:endCxn id="147" idx="0"/>
          </p:cNvCxnSpPr>
          <p:nvPr/>
        </p:nvCxnSpPr>
        <p:spPr>
          <a:xfrm>
            <a:off x="1454250" y="4525077"/>
            <a:ext cx="1" cy="2193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>
            <a:off x="3541988" y="2939338"/>
            <a:ext cx="388135" cy="14011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월드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517009" y="2874926"/>
            <a:ext cx="121612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796973" y="3174794"/>
            <a:ext cx="93387" cy="915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5</a:t>
            </a:r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52" name="직선 화살표 연결선 151"/>
          <p:cNvCxnSpPr>
            <a:stCxn id="137" idx="3"/>
          </p:cNvCxnSpPr>
          <p:nvPr/>
        </p:nvCxnSpPr>
        <p:spPr>
          <a:xfrm flipV="1">
            <a:off x="4250402" y="2477672"/>
            <a:ext cx="0" cy="529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모서리가 둥근 직사각형 152"/>
          <p:cNvSpPr/>
          <p:nvPr/>
        </p:nvSpPr>
        <p:spPr>
          <a:xfrm>
            <a:off x="3569787" y="2350601"/>
            <a:ext cx="708414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일시 정지</a:t>
            </a:r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957313"/>
              </p:ext>
            </p:extLst>
          </p:nvPr>
        </p:nvGraphicFramePr>
        <p:xfrm>
          <a:off x="482989" y="4972391"/>
          <a:ext cx="8176813" cy="1660964"/>
        </p:xfrm>
        <a:graphic>
          <a:graphicData uri="http://schemas.openxmlformats.org/drawingml/2006/table">
            <a:tbl>
              <a:tblPr/>
              <a:tblGrid>
                <a:gridCol w="1244695">
                  <a:extLst>
                    <a:ext uri="{9D8B030D-6E8A-4147-A177-3AD203B41FA5}">
                      <a16:colId xmlns:a16="http://schemas.microsoft.com/office/drawing/2014/main" val="424638263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50643166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4111000130"/>
                    </a:ext>
                  </a:extLst>
                </a:gridCol>
                <a:gridCol w="4915894">
                  <a:extLst>
                    <a:ext uri="{9D8B030D-6E8A-4147-A177-3AD203B41FA5}">
                      <a16:colId xmlns:a16="http://schemas.microsoft.com/office/drawing/2014/main" val="709775490"/>
                    </a:ext>
                  </a:extLst>
                </a:gridCol>
              </a:tblGrid>
              <a:tr h="192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객체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픽셀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가로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*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세로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01395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맵 팝업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986*474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92128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지역이름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Txt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560*64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00985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월드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Btn,Txt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158*74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033379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스크롤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맵이미지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Scroll,Img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766*362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343937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맵아이콘설명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116*306</a:t>
                      </a: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326156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541007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520203"/>
              </p:ext>
            </p:extLst>
          </p:nvPr>
        </p:nvGraphicFramePr>
        <p:xfrm>
          <a:off x="5269658" y="3568521"/>
          <a:ext cx="3398903" cy="1387028"/>
        </p:xfrm>
        <a:graphic>
          <a:graphicData uri="http://schemas.openxmlformats.org/drawingml/2006/table">
            <a:tbl>
              <a:tblPr/>
              <a:tblGrid>
                <a:gridCol w="3398903">
                  <a:extLst>
                    <a:ext uri="{9D8B030D-6E8A-4147-A177-3AD203B41FA5}">
                      <a16:colId xmlns:a16="http://schemas.microsoft.com/office/drawing/2014/main" val="2930600705"/>
                    </a:ext>
                  </a:extLst>
                </a:gridCol>
              </a:tblGrid>
              <a:tr h="2231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추가 설명</a:t>
                      </a:r>
                      <a:endParaRPr lang="ko-KR" altLang="en-US" sz="9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973593"/>
                  </a:ext>
                </a:extLst>
              </a:tr>
              <a:tr h="1163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맵 팝업 표시 시 자동으로 캐릭터가 있는 지역의 </a:t>
                      </a:r>
                      <a:r>
                        <a:rPr lang="ko-KR" altLang="en-US" sz="900" b="0" dirty="0" err="1" smtClean="0">
                          <a:latin typeface="+mn-ea"/>
                          <a:cs typeface="Arial"/>
                          <a:sym typeface="Arial"/>
                        </a:rPr>
                        <a:t>맵을</a:t>
                      </a: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 보여준다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>. </a:t>
                      </a:r>
                      <a:b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</a:b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>4</a:t>
                      </a: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번 이미지 스크롤영역에서 </a:t>
                      </a:r>
                      <a:r>
                        <a:rPr lang="ko-KR" altLang="en-US" sz="900" b="0" dirty="0" err="1" smtClean="0">
                          <a:latin typeface="+mn-ea"/>
                          <a:cs typeface="Arial"/>
                          <a:sym typeface="Arial"/>
                        </a:rPr>
                        <a:t>스와이프</a:t>
                      </a: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 제스처를 통해  이미지를 움직여 </a:t>
                      </a: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넓은 </a:t>
                      </a:r>
                      <a:r>
                        <a:rPr lang="ko-KR" altLang="en-US" sz="900" b="0" dirty="0" err="1" smtClean="0">
                          <a:latin typeface="+mn-ea"/>
                          <a:cs typeface="Arial"/>
                          <a:sym typeface="Arial"/>
                        </a:rPr>
                        <a:t>맵을</a:t>
                      </a: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 보는 것이 가능하다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>.</a:t>
                      </a:r>
                      <a:endParaRPr sz="9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601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18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1073481" y="2638244"/>
            <a:ext cx="3578691" cy="1886106"/>
            <a:chOff x="4425135" y="2889884"/>
            <a:chExt cx="3578691" cy="1886106"/>
          </a:xfrm>
        </p:grpSpPr>
        <p:grpSp>
          <p:nvGrpSpPr>
            <p:cNvPr id="52" name="그룹 51"/>
            <p:cNvGrpSpPr/>
            <p:nvPr/>
          </p:nvGrpSpPr>
          <p:grpSpPr>
            <a:xfrm>
              <a:off x="4425135" y="2889884"/>
              <a:ext cx="3574502" cy="1886106"/>
              <a:chOff x="5490514" y="3175196"/>
              <a:chExt cx="2051682" cy="1076265"/>
            </a:xfrm>
          </p:grpSpPr>
          <p:grpSp>
            <p:nvGrpSpPr>
              <p:cNvPr id="54" name="그룹 53"/>
              <p:cNvGrpSpPr/>
              <p:nvPr/>
            </p:nvGrpSpPr>
            <p:grpSpPr>
              <a:xfrm>
                <a:off x="5490514" y="3175196"/>
                <a:ext cx="2051682" cy="1076265"/>
                <a:chOff x="1082515" y="2893676"/>
                <a:chExt cx="3575599" cy="1875675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C675FC19-851C-4D75-9056-87A35A35C6D3}"/>
                    </a:ext>
                  </a:extLst>
                </p:cNvPr>
                <p:cNvSpPr/>
                <p:nvPr/>
              </p:nvSpPr>
              <p:spPr>
                <a:xfrm>
                  <a:off x="1082515" y="2893676"/>
                  <a:ext cx="3575599" cy="1875675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25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endParaRPr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2144454" y="4267204"/>
                  <a:ext cx="2445449" cy="3518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dirty="0"/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4118206" y="2969038"/>
                  <a:ext cx="166856" cy="15747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25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endParaRPr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4353693" y="2971048"/>
                  <a:ext cx="177731" cy="15747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88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endParaRPr>
                </a:p>
              </p:txBody>
            </p:sp>
            <p:sp>
              <p:nvSpPr>
                <p:cNvPr id="69" name="직사각형 68"/>
                <p:cNvSpPr/>
                <p:nvPr/>
              </p:nvSpPr>
              <p:spPr>
                <a:xfrm>
                  <a:off x="1174213" y="4266197"/>
                  <a:ext cx="972108" cy="3518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dirty="0"/>
                </a:p>
              </p:txBody>
            </p:sp>
            <p:grpSp>
              <p:nvGrpSpPr>
                <p:cNvPr id="74" name="그룹 73"/>
                <p:cNvGrpSpPr/>
                <p:nvPr/>
              </p:nvGrpSpPr>
              <p:grpSpPr>
                <a:xfrm>
                  <a:off x="1263408" y="4056716"/>
                  <a:ext cx="462856" cy="493373"/>
                  <a:chOff x="827584" y="2639440"/>
                  <a:chExt cx="340935" cy="361494"/>
                </a:xfrm>
                <a:solidFill>
                  <a:schemeClr val="accent6">
                    <a:lumMod val="60000"/>
                    <a:lumOff val="40000"/>
                  </a:schemeClr>
                </a:solidFill>
              </p:grpSpPr>
              <p:sp>
                <p:nvSpPr>
                  <p:cNvPr id="79" name="타원 78"/>
                  <p:cNvSpPr/>
                  <p:nvPr/>
                </p:nvSpPr>
                <p:spPr>
                  <a:xfrm>
                    <a:off x="827584" y="2639440"/>
                    <a:ext cx="340935" cy="361494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5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0" name="타원 79"/>
                  <p:cNvSpPr/>
                  <p:nvPr/>
                </p:nvSpPr>
                <p:spPr>
                  <a:xfrm>
                    <a:off x="920213" y="2733874"/>
                    <a:ext cx="158963" cy="168549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1" dirty="0"/>
                  </a:p>
                </p:txBody>
              </p:sp>
            </p:grpSp>
            <p:sp>
              <p:nvSpPr>
                <p:cNvPr id="75" name="직사각형 74"/>
                <p:cNvSpPr/>
                <p:nvPr/>
              </p:nvSpPr>
              <p:spPr>
                <a:xfrm>
                  <a:off x="1555402" y="3104221"/>
                  <a:ext cx="882912" cy="8988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25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1555402" y="2980985"/>
                  <a:ext cx="882912" cy="8988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25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endParaRPr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1174217" y="2984284"/>
                  <a:ext cx="374605" cy="20982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rgbClr val="FFC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25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endParaRPr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1673204" y="3222337"/>
                  <a:ext cx="2445003" cy="46955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rgbClr val="FFC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51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rPr>
                    <a:t>텍스트 필드</a:t>
                  </a:r>
                </a:p>
              </p:txBody>
            </p:sp>
          </p:grpSp>
          <p:grpSp>
            <p:nvGrpSpPr>
              <p:cNvPr id="55" name="그룹 54"/>
              <p:cNvGrpSpPr/>
              <p:nvPr/>
            </p:nvGrpSpPr>
            <p:grpSpPr>
              <a:xfrm>
                <a:off x="6949355" y="3655611"/>
                <a:ext cx="518955" cy="520914"/>
                <a:chOff x="6099084" y="3844026"/>
                <a:chExt cx="770516" cy="773424"/>
              </a:xfrm>
            </p:grpSpPr>
            <p:sp>
              <p:nvSpPr>
                <p:cNvPr id="56" name="타원 55"/>
                <p:cNvSpPr/>
                <p:nvPr/>
              </p:nvSpPr>
              <p:spPr>
                <a:xfrm>
                  <a:off x="6386316" y="4164026"/>
                  <a:ext cx="266845" cy="26684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타원 56"/>
                <p:cNvSpPr/>
                <p:nvPr/>
              </p:nvSpPr>
              <p:spPr>
                <a:xfrm>
                  <a:off x="6537099" y="3844026"/>
                  <a:ext cx="266845" cy="26684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타원 57"/>
                <p:cNvSpPr/>
                <p:nvPr/>
              </p:nvSpPr>
              <p:spPr>
                <a:xfrm>
                  <a:off x="6099084" y="4350605"/>
                  <a:ext cx="266845" cy="26684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타원 58"/>
                <p:cNvSpPr/>
                <p:nvPr/>
              </p:nvSpPr>
              <p:spPr>
                <a:xfrm>
                  <a:off x="6126646" y="3944549"/>
                  <a:ext cx="266845" cy="26684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순서도: 지연 12"/>
                <p:cNvSpPr/>
                <p:nvPr/>
              </p:nvSpPr>
              <p:spPr>
                <a:xfrm rot="1705321">
                  <a:off x="6639042" y="4221973"/>
                  <a:ext cx="230558" cy="394550"/>
                </a:xfrm>
                <a:custGeom>
                  <a:avLst/>
                  <a:gdLst>
                    <a:gd name="connsiteX0" fmla="*/ 0 w 413473"/>
                    <a:gd name="connsiteY0" fmla="*/ 0 h 394549"/>
                    <a:gd name="connsiteX1" fmla="*/ 206737 w 413473"/>
                    <a:gd name="connsiteY1" fmla="*/ 0 h 394549"/>
                    <a:gd name="connsiteX2" fmla="*/ 413474 w 413473"/>
                    <a:gd name="connsiteY2" fmla="*/ 197275 h 394549"/>
                    <a:gd name="connsiteX3" fmla="*/ 206737 w 413473"/>
                    <a:gd name="connsiteY3" fmla="*/ 394550 h 394549"/>
                    <a:gd name="connsiteX4" fmla="*/ 0 w 413473"/>
                    <a:gd name="connsiteY4" fmla="*/ 394549 h 394549"/>
                    <a:gd name="connsiteX5" fmla="*/ 0 w 413473"/>
                    <a:gd name="connsiteY5" fmla="*/ 0 h 394549"/>
                    <a:gd name="connsiteX0" fmla="*/ 6 w 413480"/>
                    <a:gd name="connsiteY0" fmla="*/ 0 h 394550"/>
                    <a:gd name="connsiteX1" fmla="*/ 206743 w 413480"/>
                    <a:gd name="connsiteY1" fmla="*/ 0 h 394550"/>
                    <a:gd name="connsiteX2" fmla="*/ 413480 w 413480"/>
                    <a:gd name="connsiteY2" fmla="*/ 197275 h 394550"/>
                    <a:gd name="connsiteX3" fmla="*/ 206743 w 413480"/>
                    <a:gd name="connsiteY3" fmla="*/ 394550 h 394550"/>
                    <a:gd name="connsiteX4" fmla="*/ 6 w 413480"/>
                    <a:gd name="connsiteY4" fmla="*/ 394549 h 394550"/>
                    <a:gd name="connsiteX5" fmla="*/ 123912 w 413480"/>
                    <a:gd name="connsiteY5" fmla="*/ 177051 h 394550"/>
                    <a:gd name="connsiteX6" fmla="*/ 6 w 413480"/>
                    <a:gd name="connsiteY6" fmla="*/ 0 h 394550"/>
                    <a:gd name="connsiteX0" fmla="*/ 44 w 413518"/>
                    <a:gd name="connsiteY0" fmla="*/ 0 h 394550"/>
                    <a:gd name="connsiteX1" fmla="*/ 206781 w 413518"/>
                    <a:gd name="connsiteY1" fmla="*/ 0 h 394550"/>
                    <a:gd name="connsiteX2" fmla="*/ 413518 w 413518"/>
                    <a:gd name="connsiteY2" fmla="*/ 197275 h 394550"/>
                    <a:gd name="connsiteX3" fmla="*/ 206781 w 413518"/>
                    <a:gd name="connsiteY3" fmla="*/ 394550 h 394550"/>
                    <a:gd name="connsiteX4" fmla="*/ 44 w 413518"/>
                    <a:gd name="connsiteY4" fmla="*/ 394549 h 394550"/>
                    <a:gd name="connsiteX5" fmla="*/ 15210 w 413518"/>
                    <a:gd name="connsiteY5" fmla="*/ 180083 h 394550"/>
                    <a:gd name="connsiteX6" fmla="*/ 44 w 413518"/>
                    <a:gd name="connsiteY6" fmla="*/ 0 h 394550"/>
                    <a:gd name="connsiteX0" fmla="*/ 6 w 413480"/>
                    <a:gd name="connsiteY0" fmla="*/ 0 h 394550"/>
                    <a:gd name="connsiteX1" fmla="*/ 206743 w 413480"/>
                    <a:gd name="connsiteY1" fmla="*/ 0 h 394550"/>
                    <a:gd name="connsiteX2" fmla="*/ 413480 w 413480"/>
                    <a:gd name="connsiteY2" fmla="*/ 197275 h 394550"/>
                    <a:gd name="connsiteX3" fmla="*/ 206743 w 413480"/>
                    <a:gd name="connsiteY3" fmla="*/ 394550 h 394550"/>
                    <a:gd name="connsiteX4" fmla="*/ 6 w 413480"/>
                    <a:gd name="connsiteY4" fmla="*/ 394549 h 394550"/>
                    <a:gd name="connsiteX5" fmla="*/ 137831 w 413480"/>
                    <a:gd name="connsiteY5" fmla="*/ 186390 h 394550"/>
                    <a:gd name="connsiteX6" fmla="*/ 6 w 413480"/>
                    <a:gd name="connsiteY6" fmla="*/ 0 h 394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3480" h="394550">
                      <a:moveTo>
                        <a:pt x="6" y="0"/>
                      </a:moveTo>
                      <a:lnTo>
                        <a:pt x="206743" y="0"/>
                      </a:lnTo>
                      <a:cubicBezTo>
                        <a:pt x="320921" y="0"/>
                        <a:pt x="413480" y="88323"/>
                        <a:pt x="413480" y="197275"/>
                      </a:cubicBezTo>
                      <a:cubicBezTo>
                        <a:pt x="413480" y="306227"/>
                        <a:pt x="320921" y="394550"/>
                        <a:pt x="206743" y="394550"/>
                      </a:cubicBezTo>
                      <a:lnTo>
                        <a:pt x="6" y="394549"/>
                      </a:lnTo>
                      <a:cubicBezTo>
                        <a:pt x="-1025" y="326283"/>
                        <a:pt x="138862" y="254656"/>
                        <a:pt x="137831" y="186390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428227" y="2896047"/>
              <a:ext cx="3575599" cy="1879943"/>
            </a:xfrm>
            <a:prstGeom prst="rect">
              <a:avLst/>
            </a:prstGeom>
            <a:solidFill>
              <a:schemeClr val="tx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 dirty="0"/>
            </a:p>
          </p:txBody>
        </p:sp>
      </p:grp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052"/>
            </a:pPr>
            <a:r>
              <a:rPr lang="ko-KR" altLang="en-US" dirty="0" err="1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지역맵에서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 월드 버튼 클릭 시 바뀐 </a:t>
            </a:r>
            <a:r>
              <a:rPr lang="ko-KR" altLang="en-US" dirty="0" err="1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맵팝업이며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 </a:t>
            </a:r>
            <a:r>
              <a:rPr lang="ko-KR" altLang="en-US" dirty="0" err="1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월드맵을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 보여준다</a:t>
            </a:r>
            <a:r>
              <a:rPr lang="en-US" altLang="ko-KR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.</a:t>
            </a:r>
            <a:endParaRPr lang="ko-KR" altLang="en-US" dirty="0">
              <a:solidFill>
                <a:schemeClr val="dk1"/>
              </a:solidFill>
              <a:latin typeface="+mn-ea"/>
              <a:cs typeface="Gill Sans"/>
              <a:sym typeface="Gill Sans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12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dirty="0" smtClean="0">
                <a:latin typeface="+mn-ea"/>
              </a:rPr>
              <a:t>월드 맵</a:t>
            </a:r>
            <a:endParaRPr lang="ko-KR" altLang="en-US" dirty="0">
              <a:latin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3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4-1</a:t>
            </a:r>
            <a:endParaRPr lang="ko-KR" altLang="en-US" dirty="0"/>
          </a:p>
        </p:txBody>
      </p:sp>
      <p:graphicFrame>
        <p:nvGraphicFramePr>
          <p:cNvPr id="50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035867"/>
              </p:ext>
            </p:extLst>
          </p:nvPr>
        </p:nvGraphicFramePr>
        <p:xfrm>
          <a:off x="5274649" y="1382811"/>
          <a:ext cx="3385194" cy="1456946"/>
        </p:xfrm>
        <a:graphic>
          <a:graphicData uri="http://schemas.openxmlformats.org/drawingml/2006/table">
            <a:tbl>
              <a:tblPr/>
              <a:tblGrid>
                <a:gridCol w="60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2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①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현재 캐릭터가 있는 지역의 맵을 보여준다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endParaRPr lang="ko-KR" altLang="en-US" sz="900" dirty="0" smtClean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②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월드의 이미지 표시한다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endParaRPr lang="ko-KR" altLang="en-US" sz="900" dirty="0" smtClean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③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탐색 중</a:t>
                      </a:r>
                      <a:r>
                        <a:rPr lang="en-US" altLang="ko-KR" sz="900" dirty="0" smtClean="0">
                          <a:latin typeface="+mn-lt"/>
                        </a:rPr>
                        <a:t>,</a:t>
                      </a:r>
                      <a:r>
                        <a:rPr lang="ko-KR" altLang="en-US" sz="900" dirty="0" smtClean="0">
                          <a:latin typeface="+mn-lt"/>
                        </a:rPr>
                        <a:t>완료된 지역 버튼 클릭 시 해당 지역의 </a:t>
                      </a:r>
                      <a:r>
                        <a:rPr lang="en-US" altLang="ko-KR" sz="900" dirty="0" smtClean="0">
                          <a:latin typeface="+mn-lt"/>
                        </a:rPr>
                        <a:t/>
                      </a:r>
                      <a:br>
                        <a:rPr lang="en-US" altLang="ko-KR" sz="900" dirty="0" smtClean="0">
                          <a:latin typeface="+mn-lt"/>
                        </a:rPr>
                      </a:br>
                      <a:r>
                        <a:rPr lang="ko-KR" altLang="en-US" sz="900" dirty="0" smtClean="0">
                          <a:latin typeface="+mn-lt"/>
                        </a:rPr>
                        <a:t>맵이 보여진다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3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④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해금되지 않은 지역의 버튼은 비활성화 되어있다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3" name="모서리가 둥근 직사각형 182"/>
          <p:cNvSpPr/>
          <p:nvPr/>
        </p:nvSpPr>
        <p:spPr>
          <a:xfrm>
            <a:off x="1660052" y="2912882"/>
            <a:ext cx="2605691" cy="1252343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4020496" y="2903426"/>
            <a:ext cx="245247" cy="1959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1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1880865" y="3117376"/>
            <a:ext cx="2267075" cy="8433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2045419" y="3153659"/>
            <a:ext cx="598287" cy="5033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3393789" y="3156962"/>
            <a:ext cx="597507" cy="50338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2719603" y="3358674"/>
            <a:ext cx="598287" cy="5033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1868572" y="3103411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4044732" y="2924856"/>
            <a:ext cx="196772" cy="15312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X</a:t>
            </a:r>
            <a:endParaRPr lang="ko-KR" altLang="en-US" sz="9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2086978" y="3200760"/>
            <a:ext cx="508856" cy="39341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지역</a:t>
            </a:r>
            <a:r>
              <a:rPr lang="en-US" altLang="ko-KR" sz="675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67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2759948" y="3424412"/>
            <a:ext cx="508856" cy="39341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지역</a:t>
            </a:r>
            <a:r>
              <a:rPr lang="en-US" altLang="ko-KR" sz="675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67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040998" y="3152071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719602" y="3356663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3433643" y="3204712"/>
            <a:ext cx="508856" cy="39341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지역</a:t>
            </a:r>
            <a:r>
              <a:rPr lang="en-US" altLang="ko-KR" sz="675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67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393788" y="3152071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4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3511850" y="2912882"/>
            <a:ext cx="418028" cy="1959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3524173" y="2943281"/>
            <a:ext cx="388135" cy="14011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지역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499194" y="2878869"/>
            <a:ext cx="121612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4250402" y="2477672"/>
            <a:ext cx="0" cy="529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3569787" y="2350601"/>
            <a:ext cx="708414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일시 정지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077368" y="4807955"/>
            <a:ext cx="753765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 게임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1454250" y="4525077"/>
            <a:ext cx="1" cy="2193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73" idx="2"/>
          </p:cNvCxnSpPr>
          <p:nvPr/>
        </p:nvCxnSpPr>
        <p:spPr>
          <a:xfrm flipH="1">
            <a:off x="3268804" y="2313185"/>
            <a:ext cx="11863" cy="5996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045437" y="2122614"/>
            <a:ext cx="751543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 게임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080468" y="2122614"/>
            <a:ext cx="671891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로딩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994811" y="2122614"/>
            <a:ext cx="571711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맵</a:t>
            </a:r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599079"/>
              </p:ext>
            </p:extLst>
          </p:nvPr>
        </p:nvGraphicFramePr>
        <p:xfrm>
          <a:off x="482989" y="4972391"/>
          <a:ext cx="8176813" cy="1660964"/>
        </p:xfrm>
        <a:graphic>
          <a:graphicData uri="http://schemas.openxmlformats.org/drawingml/2006/table">
            <a:tbl>
              <a:tblPr/>
              <a:tblGrid>
                <a:gridCol w="1244695">
                  <a:extLst>
                    <a:ext uri="{9D8B030D-6E8A-4147-A177-3AD203B41FA5}">
                      <a16:colId xmlns:a16="http://schemas.microsoft.com/office/drawing/2014/main" val="424638263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50643166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4111000130"/>
                    </a:ext>
                  </a:extLst>
                </a:gridCol>
                <a:gridCol w="4915894">
                  <a:extLst>
                    <a:ext uri="{9D8B030D-6E8A-4147-A177-3AD203B41FA5}">
                      <a16:colId xmlns:a16="http://schemas.microsoft.com/office/drawing/2014/main" val="709775490"/>
                    </a:ext>
                  </a:extLst>
                </a:gridCol>
              </a:tblGrid>
              <a:tr h="192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객체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픽셀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가로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*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세로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01395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맵 팝업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986*474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92128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지역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Btn,Txt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158*74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00985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전체이미지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830*308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033379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지역이미지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Btn,Img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218*184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343937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326156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541007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25038"/>
              </p:ext>
            </p:extLst>
          </p:nvPr>
        </p:nvGraphicFramePr>
        <p:xfrm>
          <a:off x="5269658" y="3581297"/>
          <a:ext cx="3398903" cy="1387028"/>
        </p:xfrm>
        <a:graphic>
          <a:graphicData uri="http://schemas.openxmlformats.org/drawingml/2006/table">
            <a:tbl>
              <a:tblPr/>
              <a:tblGrid>
                <a:gridCol w="3398903">
                  <a:extLst>
                    <a:ext uri="{9D8B030D-6E8A-4147-A177-3AD203B41FA5}">
                      <a16:colId xmlns:a16="http://schemas.microsoft.com/office/drawing/2014/main" val="2930600705"/>
                    </a:ext>
                  </a:extLst>
                </a:gridCol>
              </a:tblGrid>
              <a:tr h="2231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추가 설명</a:t>
                      </a:r>
                      <a:endParaRPr lang="ko-KR" altLang="en-US" sz="9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973593"/>
                  </a:ext>
                </a:extLst>
              </a:tr>
              <a:tr h="1163839"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ts val="1710"/>
                        <a:defRPr/>
                      </a:pP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활성화 되어있는 지역 클릭 시 해당 지역의 </a:t>
                      </a:r>
                      <a:r>
                        <a:rPr lang="ko-KR" altLang="en-US" sz="900" b="0" dirty="0" err="1" smtClean="0">
                          <a:latin typeface="+mn-ea"/>
                          <a:cs typeface="Arial"/>
                          <a:sym typeface="Arial"/>
                        </a:rPr>
                        <a:t>맵을</a:t>
                      </a: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 보여준다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lvl="0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ts val="1710"/>
                        <a:defRPr/>
                      </a:pP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번 버튼 클릭 시 캐릭터가 있는 지역의  </a:t>
                      </a:r>
                      <a:r>
                        <a:rPr lang="ko-KR" altLang="en-US" sz="900" b="0" dirty="0" err="1" smtClean="0">
                          <a:latin typeface="+mn-ea"/>
                          <a:cs typeface="Arial"/>
                          <a:sym typeface="Arial"/>
                        </a:rPr>
                        <a:t>맵을</a:t>
                      </a: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 보여준다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lvl="0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ts val="1710"/>
                        <a:defRPr/>
                      </a:pP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탐색을 하는</a:t>
                      </a:r>
                      <a:r>
                        <a:rPr lang="ko-KR" altLang="en-US" sz="900" b="0" baseline="0" dirty="0" smtClean="0">
                          <a:latin typeface="+mn-ea"/>
                          <a:cs typeface="Arial"/>
                          <a:sym typeface="Arial"/>
                        </a:rPr>
                        <a:t> 게임이기에 현재 위치 뿐만이 아닌 지나온</a:t>
                      </a:r>
                      <a:r>
                        <a:rPr lang="en-US" altLang="ko-KR" sz="900" b="0" baseline="0" dirty="0" smtClean="0">
                          <a:latin typeface="+mn-ea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900" b="0" baseline="0" dirty="0" smtClean="0">
                          <a:latin typeface="+mn-ea"/>
                          <a:cs typeface="Arial"/>
                          <a:sym typeface="Arial"/>
                        </a:rPr>
                      </a:br>
                      <a:r>
                        <a:rPr lang="ko-KR" altLang="en-US" sz="900" b="0" baseline="0" dirty="0" smtClean="0">
                          <a:latin typeface="+mn-ea"/>
                          <a:cs typeface="Arial"/>
                          <a:sym typeface="Arial"/>
                        </a:rPr>
                        <a:t>다른 지역도 볼 수 있게 한다</a:t>
                      </a:r>
                      <a:r>
                        <a:rPr lang="en-US" altLang="ko-KR" sz="900" b="0" baseline="0" dirty="0" smtClean="0">
                          <a:latin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en-US" sz="900" dirty="0" smtClean="0">
                        <a:latin typeface="+mn-ea"/>
                      </a:endParaRPr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9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601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17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1073481" y="2638244"/>
            <a:ext cx="3578691" cy="1886106"/>
            <a:chOff x="4425135" y="2889884"/>
            <a:chExt cx="3578691" cy="1886106"/>
          </a:xfrm>
        </p:grpSpPr>
        <p:grpSp>
          <p:nvGrpSpPr>
            <p:cNvPr id="62" name="그룹 61"/>
            <p:cNvGrpSpPr/>
            <p:nvPr/>
          </p:nvGrpSpPr>
          <p:grpSpPr>
            <a:xfrm>
              <a:off x="4425135" y="2889884"/>
              <a:ext cx="3574502" cy="1886106"/>
              <a:chOff x="5490514" y="3175196"/>
              <a:chExt cx="2051682" cy="1076265"/>
            </a:xfrm>
          </p:grpSpPr>
          <p:grpSp>
            <p:nvGrpSpPr>
              <p:cNvPr id="65" name="그룹 64"/>
              <p:cNvGrpSpPr/>
              <p:nvPr/>
            </p:nvGrpSpPr>
            <p:grpSpPr>
              <a:xfrm>
                <a:off x="5490514" y="3175196"/>
                <a:ext cx="2051682" cy="1076265"/>
                <a:chOff x="1082515" y="2893676"/>
                <a:chExt cx="3575599" cy="1875675"/>
              </a:xfrm>
            </p:grpSpPr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C675FC19-851C-4D75-9056-87A35A35C6D3}"/>
                    </a:ext>
                  </a:extLst>
                </p:cNvPr>
                <p:cNvSpPr/>
                <p:nvPr/>
              </p:nvSpPr>
              <p:spPr>
                <a:xfrm>
                  <a:off x="1082515" y="2893676"/>
                  <a:ext cx="3575599" cy="1875675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25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2144454" y="4267204"/>
                  <a:ext cx="2445449" cy="3518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dirty="0"/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4118206" y="2969038"/>
                  <a:ext cx="166856" cy="15747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25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endParaRPr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4353693" y="2971048"/>
                  <a:ext cx="177731" cy="15747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88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1174213" y="4266197"/>
                  <a:ext cx="972108" cy="3518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dirty="0"/>
                </a:p>
              </p:txBody>
            </p:sp>
            <p:grpSp>
              <p:nvGrpSpPr>
                <p:cNvPr id="77" name="그룹 76"/>
                <p:cNvGrpSpPr/>
                <p:nvPr/>
              </p:nvGrpSpPr>
              <p:grpSpPr>
                <a:xfrm>
                  <a:off x="1263408" y="4056716"/>
                  <a:ext cx="462856" cy="493373"/>
                  <a:chOff x="827584" y="2639440"/>
                  <a:chExt cx="340935" cy="361494"/>
                </a:xfrm>
                <a:solidFill>
                  <a:schemeClr val="accent6">
                    <a:lumMod val="60000"/>
                    <a:lumOff val="40000"/>
                  </a:schemeClr>
                </a:solidFill>
              </p:grpSpPr>
              <p:sp>
                <p:nvSpPr>
                  <p:cNvPr id="82" name="타원 81"/>
                  <p:cNvSpPr/>
                  <p:nvPr/>
                </p:nvSpPr>
                <p:spPr>
                  <a:xfrm>
                    <a:off x="827584" y="2639440"/>
                    <a:ext cx="340935" cy="361494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5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3" name="타원 82"/>
                  <p:cNvSpPr/>
                  <p:nvPr/>
                </p:nvSpPr>
                <p:spPr>
                  <a:xfrm>
                    <a:off x="920213" y="2733874"/>
                    <a:ext cx="158963" cy="168549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1" dirty="0"/>
                  </a:p>
                </p:txBody>
              </p:sp>
            </p:grpSp>
            <p:sp>
              <p:nvSpPr>
                <p:cNvPr id="78" name="직사각형 77"/>
                <p:cNvSpPr/>
                <p:nvPr/>
              </p:nvSpPr>
              <p:spPr>
                <a:xfrm>
                  <a:off x="1555402" y="3104221"/>
                  <a:ext cx="882912" cy="8988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25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endParaRPr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1555402" y="2980985"/>
                  <a:ext cx="882912" cy="8988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25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endParaRPr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1174217" y="2984284"/>
                  <a:ext cx="374605" cy="20982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rgbClr val="FFC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25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endParaRPr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1673204" y="3222337"/>
                  <a:ext cx="2445003" cy="46955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rgbClr val="FFC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51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rPr>
                    <a:t>텍스트 필드</a:t>
                  </a:r>
                </a:p>
              </p:txBody>
            </p:sp>
          </p:grpSp>
          <p:grpSp>
            <p:nvGrpSpPr>
              <p:cNvPr id="66" name="그룹 65"/>
              <p:cNvGrpSpPr/>
              <p:nvPr/>
            </p:nvGrpSpPr>
            <p:grpSpPr>
              <a:xfrm>
                <a:off x="6949355" y="3655611"/>
                <a:ext cx="518955" cy="520914"/>
                <a:chOff x="6099084" y="3844026"/>
                <a:chExt cx="770516" cy="773424"/>
              </a:xfrm>
            </p:grpSpPr>
            <p:sp>
              <p:nvSpPr>
                <p:cNvPr id="67" name="타원 66"/>
                <p:cNvSpPr/>
                <p:nvPr/>
              </p:nvSpPr>
              <p:spPr>
                <a:xfrm>
                  <a:off x="6386316" y="4164026"/>
                  <a:ext cx="266845" cy="26684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타원 67"/>
                <p:cNvSpPr/>
                <p:nvPr/>
              </p:nvSpPr>
              <p:spPr>
                <a:xfrm>
                  <a:off x="6537099" y="3844026"/>
                  <a:ext cx="266845" cy="26684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타원 68"/>
                <p:cNvSpPr/>
                <p:nvPr/>
              </p:nvSpPr>
              <p:spPr>
                <a:xfrm>
                  <a:off x="6099084" y="4350605"/>
                  <a:ext cx="266845" cy="26684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타원 69"/>
                <p:cNvSpPr/>
                <p:nvPr/>
              </p:nvSpPr>
              <p:spPr>
                <a:xfrm>
                  <a:off x="6126646" y="3944549"/>
                  <a:ext cx="266845" cy="26684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순서도: 지연 12"/>
                <p:cNvSpPr/>
                <p:nvPr/>
              </p:nvSpPr>
              <p:spPr>
                <a:xfrm rot="1705321">
                  <a:off x="6639042" y="4221973"/>
                  <a:ext cx="230558" cy="394550"/>
                </a:xfrm>
                <a:custGeom>
                  <a:avLst/>
                  <a:gdLst>
                    <a:gd name="connsiteX0" fmla="*/ 0 w 413473"/>
                    <a:gd name="connsiteY0" fmla="*/ 0 h 394549"/>
                    <a:gd name="connsiteX1" fmla="*/ 206737 w 413473"/>
                    <a:gd name="connsiteY1" fmla="*/ 0 h 394549"/>
                    <a:gd name="connsiteX2" fmla="*/ 413474 w 413473"/>
                    <a:gd name="connsiteY2" fmla="*/ 197275 h 394549"/>
                    <a:gd name="connsiteX3" fmla="*/ 206737 w 413473"/>
                    <a:gd name="connsiteY3" fmla="*/ 394550 h 394549"/>
                    <a:gd name="connsiteX4" fmla="*/ 0 w 413473"/>
                    <a:gd name="connsiteY4" fmla="*/ 394549 h 394549"/>
                    <a:gd name="connsiteX5" fmla="*/ 0 w 413473"/>
                    <a:gd name="connsiteY5" fmla="*/ 0 h 394549"/>
                    <a:gd name="connsiteX0" fmla="*/ 6 w 413480"/>
                    <a:gd name="connsiteY0" fmla="*/ 0 h 394550"/>
                    <a:gd name="connsiteX1" fmla="*/ 206743 w 413480"/>
                    <a:gd name="connsiteY1" fmla="*/ 0 h 394550"/>
                    <a:gd name="connsiteX2" fmla="*/ 413480 w 413480"/>
                    <a:gd name="connsiteY2" fmla="*/ 197275 h 394550"/>
                    <a:gd name="connsiteX3" fmla="*/ 206743 w 413480"/>
                    <a:gd name="connsiteY3" fmla="*/ 394550 h 394550"/>
                    <a:gd name="connsiteX4" fmla="*/ 6 w 413480"/>
                    <a:gd name="connsiteY4" fmla="*/ 394549 h 394550"/>
                    <a:gd name="connsiteX5" fmla="*/ 123912 w 413480"/>
                    <a:gd name="connsiteY5" fmla="*/ 177051 h 394550"/>
                    <a:gd name="connsiteX6" fmla="*/ 6 w 413480"/>
                    <a:gd name="connsiteY6" fmla="*/ 0 h 394550"/>
                    <a:gd name="connsiteX0" fmla="*/ 44 w 413518"/>
                    <a:gd name="connsiteY0" fmla="*/ 0 h 394550"/>
                    <a:gd name="connsiteX1" fmla="*/ 206781 w 413518"/>
                    <a:gd name="connsiteY1" fmla="*/ 0 h 394550"/>
                    <a:gd name="connsiteX2" fmla="*/ 413518 w 413518"/>
                    <a:gd name="connsiteY2" fmla="*/ 197275 h 394550"/>
                    <a:gd name="connsiteX3" fmla="*/ 206781 w 413518"/>
                    <a:gd name="connsiteY3" fmla="*/ 394550 h 394550"/>
                    <a:gd name="connsiteX4" fmla="*/ 44 w 413518"/>
                    <a:gd name="connsiteY4" fmla="*/ 394549 h 394550"/>
                    <a:gd name="connsiteX5" fmla="*/ 15210 w 413518"/>
                    <a:gd name="connsiteY5" fmla="*/ 180083 h 394550"/>
                    <a:gd name="connsiteX6" fmla="*/ 44 w 413518"/>
                    <a:gd name="connsiteY6" fmla="*/ 0 h 394550"/>
                    <a:gd name="connsiteX0" fmla="*/ 6 w 413480"/>
                    <a:gd name="connsiteY0" fmla="*/ 0 h 394550"/>
                    <a:gd name="connsiteX1" fmla="*/ 206743 w 413480"/>
                    <a:gd name="connsiteY1" fmla="*/ 0 h 394550"/>
                    <a:gd name="connsiteX2" fmla="*/ 413480 w 413480"/>
                    <a:gd name="connsiteY2" fmla="*/ 197275 h 394550"/>
                    <a:gd name="connsiteX3" fmla="*/ 206743 w 413480"/>
                    <a:gd name="connsiteY3" fmla="*/ 394550 h 394550"/>
                    <a:gd name="connsiteX4" fmla="*/ 6 w 413480"/>
                    <a:gd name="connsiteY4" fmla="*/ 394549 h 394550"/>
                    <a:gd name="connsiteX5" fmla="*/ 137831 w 413480"/>
                    <a:gd name="connsiteY5" fmla="*/ 186390 h 394550"/>
                    <a:gd name="connsiteX6" fmla="*/ 6 w 413480"/>
                    <a:gd name="connsiteY6" fmla="*/ 0 h 394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3480" h="394550">
                      <a:moveTo>
                        <a:pt x="6" y="0"/>
                      </a:moveTo>
                      <a:lnTo>
                        <a:pt x="206743" y="0"/>
                      </a:lnTo>
                      <a:cubicBezTo>
                        <a:pt x="320921" y="0"/>
                        <a:pt x="413480" y="88323"/>
                        <a:pt x="413480" y="197275"/>
                      </a:cubicBezTo>
                      <a:cubicBezTo>
                        <a:pt x="413480" y="306227"/>
                        <a:pt x="320921" y="394550"/>
                        <a:pt x="206743" y="394550"/>
                      </a:cubicBezTo>
                      <a:lnTo>
                        <a:pt x="6" y="394549"/>
                      </a:lnTo>
                      <a:cubicBezTo>
                        <a:pt x="-1025" y="326283"/>
                        <a:pt x="138862" y="254656"/>
                        <a:pt x="137831" y="186390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3" name="직사각형 62"/>
            <p:cNvSpPr/>
            <p:nvPr/>
          </p:nvSpPr>
          <p:spPr>
            <a:xfrm>
              <a:off x="4428227" y="2896047"/>
              <a:ext cx="3575599" cy="1879943"/>
            </a:xfrm>
            <a:prstGeom prst="rect">
              <a:avLst/>
            </a:prstGeom>
            <a:solidFill>
              <a:schemeClr val="tx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 dirty="0"/>
            </a:p>
          </p:txBody>
        </p:sp>
      </p:grp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052"/>
            </a:pP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현재 맵 </a:t>
            </a: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화면에서 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전체 맵으로 </a:t>
            </a: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바뀔 시 표시되는 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화면이다</a:t>
            </a:r>
            <a:r>
              <a:rPr lang="en-US" altLang="ko-KR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.</a:t>
            </a:r>
            <a:endParaRPr lang="ko-KR" altLang="en-US" dirty="0">
              <a:solidFill>
                <a:schemeClr val="dk1"/>
              </a:solidFill>
              <a:latin typeface="+mn-ea"/>
              <a:cs typeface="Gill Sans"/>
              <a:sym typeface="Gill Sans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12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dirty="0" smtClean="0">
                <a:latin typeface="+mn-ea"/>
              </a:rPr>
              <a:t>일시정지</a:t>
            </a:r>
            <a:endParaRPr lang="ko-KR" altLang="en-US" dirty="0">
              <a:latin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3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4-2</a:t>
            </a:r>
            <a:endParaRPr lang="ko-KR" altLang="en-US" dirty="0"/>
          </a:p>
        </p:txBody>
      </p:sp>
      <p:graphicFrame>
        <p:nvGraphicFramePr>
          <p:cNvPr id="50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069992"/>
              </p:ext>
            </p:extLst>
          </p:nvPr>
        </p:nvGraphicFramePr>
        <p:xfrm>
          <a:off x="5275387" y="1373095"/>
          <a:ext cx="3384455" cy="1251206"/>
        </p:xfrm>
        <a:graphic>
          <a:graphicData uri="http://schemas.openxmlformats.org/drawingml/2006/table">
            <a:tbl>
              <a:tblPr/>
              <a:tblGrid>
                <a:gridCol w="60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①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atin typeface="+mn-lt"/>
                        </a:rPr>
                        <a:t>현재 진행중인 스토리</a:t>
                      </a:r>
                      <a:r>
                        <a:rPr lang="en-US" altLang="ko-KR" sz="900" dirty="0" smtClean="0">
                          <a:latin typeface="+mn-lt"/>
                        </a:rPr>
                        <a:t>,</a:t>
                      </a:r>
                      <a:r>
                        <a:rPr lang="ko-KR" altLang="en-US" sz="900" dirty="0" smtClean="0">
                          <a:latin typeface="+mn-lt"/>
                        </a:rPr>
                        <a:t>목표가 표시한다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②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atin typeface="+mn-lt"/>
                        </a:rPr>
                        <a:t>스킬 팝업을 표시한다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③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atin typeface="+mn-lt"/>
                        </a:rPr>
                        <a:t>특성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 팝업을 표시한다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.</a:t>
                      </a:r>
                      <a:endParaRPr lang="en-US" altLang="ko-KR" sz="900" dirty="0" smtClean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3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④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시작 화면으로 돌아가는지 확인하는 팝업을 표시한다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24" name="직선 화살표 연결선 123"/>
          <p:cNvCxnSpPr>
            <a:endCxn id="214" idx="0"/>
          </p:cNvCxnSpPr>
          <p:nvPr/>
        </p:nvCxnSpPr>
        <p:spPr>
          <a:xfrm>
            <a:off x="1458948" y="4525441"/>
            <a:ext cx="1" cy="1925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6" name="모서리가 둥근 직사각형 125"/>
          <p:cNvSpPr/>
          <p:nvPr/>
        </p:nvSpPr>
        <p:spPr>
          <a:xfrm>
            <a:off x="2234306" y="2831706"/>
            <a:ext cx="1597769" cy="1546196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2450911" y="2946001"/>
            <a:ext cx="1187551" cy="47774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진행 스토리</a:t>
            </a:r>
            <a:r>
              <a:rPr lang="en-US" altLang="ko-KR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/>
            </a:r>
            <a:br>
              <a:rPr lang="en-US" altLang="ko-KR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</a:br>
            <a:r>
              <a:rPr lang="ko-KR" altLang="en-US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목표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3578203" y="2826711"/>
            <a:ext cx="245247" cy="1959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1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2636283" y="3457530"/>
            <a:ext cx="802991" cy="2397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2636283" y="3744807"/>
            <a:ext cx="802991" cy="2397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636283" y="4042091"/>
            <a:ext cx="802991" cy="2397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450910" y="2912221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36" name="꺾인 연결선 135"/>
          <p:cNvCxnSpPr>
            <a:stCxn id="129" idx="1"/>
            <a:endCxn id="139" idx="0"/>
          </p:cNvCxnSpPr>
          <p:nvPr/>
        </p:nvCxnSpPr>
        <p:spPr>
          <a:xfrm rot="10800000" flipV="1">
            <a:off x="2333009" y="3577394"/>
            <a:ext cx="303275" cy="11318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stCxn id="131" idx="2"/>
            <a:endCxn id="54" idx="0"/>
          </p:cNvCxnSpPr>
          <p:nvPr/>
        </p:nvCxnSpPr>
        <p:spPr>
          <a:xfrm>
            <a:off x="3037779" y="4281818"/>
            <a:ext cx="4178" cy="4274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꺾인 연결선 137"/>
          <p:cNvCxnSpPr>
            <a:stCxn id="130" idx="3"/>
            <a:endCxn id="140" idx="0"/>
          </p:cNvCxnSpPr>
          <p:nvPr/>
        </p:nvCxnSpPr>
        <p:spPr>
          <a:xfrm>
            <a:off x="3439274" y="3864671"/>
            <a:ext cx="277874" cy="8446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모서리가 둥근 직사각형 138"/>
          <p:cNvSpPr/>
          <p:nvPr/>
        </p:nvSpPr>
        <p:spPr>
          <a:xfrm>
            <a:off x="2047152" y="4709284"/>
            <a:ext cx="571711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</a:t>
            </a: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3431292" y="4709284"/>
            <a:ext cx="571711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특 성</a:t>
            </a:r>
          </a:p>
        </p:txBody>
      </p:sp>
      <p:sp>
        <p:nvSpPr>
          <p:cNvPr id="144" name="직사각형 143"/>
          <p:cNvSpPr/>
          <p:nvPr/>
        </p:nvSpPr>
        <p:spPr>
          <a:xfrm>
            <a:off x="3596850" y="2843918"/>
            <a:ext cx="196772" cy="15312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X</a:t>
            </a:r>
            <a:endParaRPr lang="ko-KR" altLang="en-US" sz="9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1083177" y="4717943"/>
            <a:ext cx="751543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 게임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sp>
        <p:nvSpPr>
          <p:cNvPr id="215" name="직사각형 214"/>
          <p:cNvSpPr/>
          <p:nvPr/>
        </p:nvSpPr>
        <p:spPr>
          <a:xfrm>
            <a:off x="3456303" y="2374482"/>
            <a:ext cx="751543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 게임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cxnSp>
        <p:nvCxnSpPr>
          <p:cNvPr id="142" name="직선 화살표 연결선 141"/>
          <p:cNvCxnSpPr>
            <a:stCxn id="128" idx="3"/>
            <a:endCxn id="215" idx="2"/>
          </p:cNvCxnSpPr>
          <p:nvPr/>
        </p:nvCxnSpPr>
        <p:spPr>
          <a:xfrm flipV="1">
            <a:off x="3823450" y="2565053"/>
            <a:ext cx="8625" cy="3596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59" idx="2"/>
          </p:cNvCxnSpPr>
          <p:nvPr/>
        </p:nvCxnSpPr>
        <p:spPr>
          <a:xfrm>
            <a:off x="3281411" y="2313185"/>
            <a:ext cx="30449" cy="5135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1875054" y="2122614"/>
            <a:ext cx="751543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 게임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080468" y="2122614"/>
            <a:ext cx="671891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로딩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995555" y="2122614"/>
            <a:ext cx="571711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일시정지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61" name="직선 화살표 연결선 60"/>
          <p:cNvCxnSpPr>
            <a:stCxn id="58" idx="3"/>
            <a:endCxn id="57" idx="1"/>
          </p:cNvCxnSpPr>
          <p:nvPr/>
        </p:nvCxnSpPr>
        <p:spPr>
          <a:xfrm>
            <a:off x="1752359" y="2217900"/>
            <a:ext cx="12269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57" idx="3"/>
            <a:endCxn id="59" idx="1"/>
          </p:cNvCxnSpPr>
          <p:nvPr/>
        </p:nvCxnSpPr>
        <p:spPr>
          <a:xfrm>
            <a:off x="2626597" y="2217900"/>
            <a:ext cx="36895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2756101" y="4709284"/>
            <a:ext cx="571711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시작화면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078821"/>
              </p:ext>
            </p:extLst>
          </p:nvPr>
        </p:nvGraphicFramePr>
        <p:xfrm>
          <a:off x="482989" y="4972391"/>
          <a:ext cx="8176813" cy="1660964"/>
        </p:xfrm>
        <a:graphic>
          <a:graphicData uri="http://schemas.openxmlformats.org/drawingml/2006/table">
            <a:tbl>
              <a:tblPr/>
              <a:tblGrid>
                <a:gridCol w="1244695">
                  <a:extLst>
                    <a:ext uri="{9D8B030D-6E8A-4147-A177-3AD203B41FA5}">
                      <a16:colId xmlns:a16="http://schemas.microsoft.com/office/drawing/2014/main" val="424638263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50643166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4111000130"/>
                    </a:ext>
                  </a:extLst>
                </a:gridCol>
                <a:gridCol w="4915894">
                  <a:extLst>
                    <a:ext uri="{9D8B030D-6E8A-4147-A177-3AD203B41FA5}">
                      <a16:colId xmlns:a16="http://schemas.microsoft.com/office/drawing/2014/main" val="709775490"/>
                    </a:ext>
                  </a:extLst>
                </a:gridCol>
              </a:tblGrid>
              <a:tr h="192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객체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픽셀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가로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*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세로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01395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팝업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584*564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92128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스토리텍스트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Txt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434*174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00985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항목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스킬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특성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..)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Btn,Txt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294*87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033379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343937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326156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541007"/>
                  </a:ext>
                </a:extLst>
              </a:tr>
            </a:tbl>
          </a:graphicData>
        </a:graphic>
      </p:graphicFrame>
      <p:sp>
        <p:nvSpPr>
          <p:cNvPr id="97" name="직사각형 96"/>
          <p:cNvSpPr/>
          <p:nvPr/>
        </p:nvSpPr>
        <p:spPr>
          <a:xfrm rot="10800000" flipV="1">
            <a:off x="2676329" y="3484926"/>
            <a:ext cx="715079" cy="19570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</a:t>
            </a:r>
            <a:endParaRPr lang="ko-KR" altLang="en-US" sz="9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8" name="직사각형 97"/>
          <p:cNvSpPr/>
          <p:nvPr/>
        </p:nvSpPr>
        <p:spPr>
          <a:xfrm rot="10800000" flipV="1">
            <a:off x="2676329" y="3769793"/>
            <a:ext cx="715079" cy="19570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특성</a:t>
            </a:r>
            <a:endParaRPr lang="ko-KR" altLang="en-US" sz="9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9" name="직사각형 98"/>
          <p:cNvSpPr/>
          <p:nvPr/>
        </p:nvSpPr>
        <p:spPr>
          <a:xfrm rot="10800000" flipV="1">
            <a:off x="2676329" y="4064265"/>
            <a:ext cx="715079" cy="19570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시작 화면</a:t>
            </a:r>
            <a:endParaRPr lang="ko-KR" altLang="en-US" sz="9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606431" y="3445045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606431" y="3730386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606431" y="4010728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4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161358"/>
              </p:ext>
            </p:extLst>
          </p:nvPr>
        </p:nvGraphicFramePr>
        <p:xfrm>
          <a:off x="5269658" y="3577393"/>
          <a:ext cx="3398903" cy="1387028"/>
        </p:xfrm>
        <a:graphic>
          <a:graphicData uri="http://schemas.openxmlformats.org/drawingml/2006/table">
            <a:tbl>
              <a:tblPr/>
              <a:tblGrid>
                <a:gridCol w="3398903">
                  <a:extLst>
                    <a:ext uri="{9D8B030D-6E8A-4147-A177-3AD203B41FA5}">
                      <a16:colId xmlns:a16="http://schemas.microsoft.com/office/drawing/2014/main" val="2930600705"/>
                    </a:ext>
                  </a:extLst>
                </a:gridCol>
              </a:tblGrid>
              <a:tr h="2231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추가 설명</a:t>
                      </a:r>
                      <a:endParaRPr lang="ko-KR" altLang="en-US" sz="9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973593"/>
                  </a:ext>
                </a:extLst>
              </a:tr>
              <a:tr h="1163839"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ts val="1710"/>
                      </a:pP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유저가 일시 정지를 누르고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다른 행동을  하고 왔을 경우 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</a:b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해야할 목표를 텍스트를 통해 보여줌으로서 조금 더 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</a:b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빠르게 게임에 집중 할 수 있게 하기 위해 텍스트를 출력한다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en-US" sz="900" dirty="0" smtClean="0">
                        <a:latin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601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32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/>
          <p:cNvGrpSpPr/>
          <p:nvPr/>
        </p:nvGrpSpPr>
        <p:grpSpPr>
          <a:xfrm>
            <a:off x="1073481" y="2640290"/>
            <a:ext cx="3578691" cy="1886106"/>
            <a:chOff x="4425135" y="2889884"/>
            <a:chExt cx="3578691" cy="1886106"/>
          </a:xfrm>
        </p:grpSpPr>
        <p:grpSp>
          <p:nvGrpSpPr>
            <p:cNvPr id="75" name="그룹 74"/>
            <p:cNvGrpSpPr/>
            <p:nvPr/>
          </p:nvGrpSpPr>
          <p:grpSpPr>
            <a:xfrm>
              <a:off x="4425135" y="2889884"/>
              <a:ext cx="3574502" cy="1886106"/>
              <a:chOff x="5490514" y="3175196"/>
              <a:chExt cx="2051682" cy="1076265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5490514" y="3175196"/>
                <a:ext cx="2051682" cy="1076265"/>
                <a:chOff x="1082515" y="2893676"/>
                <a:chExt cx="3575599" cy="1875675"/>
              </a:xfrm>
            </p:grpSpPr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id="{C675FC19-851C-4D75-9056-87A35A35C6D3}"/>
                    </a:ext>
                  </a:extLst>
                </p:cNvPr>
                <p:cNvSpPr/>
                <p:nvPr/>
              </p:nvSpPr>
              <p:spPr>
                <a:xfrm>
                  <a:off x="1082515" y="2893676"/>
                  <a:ext cx="3575599" cy="1875675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25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endParaRPr>
                </a:p>
              </p:txBody>
            </p:sp>
            <p:sp>
              <p:nvSpPr>
                <p:cNvPr id="115" name="직사각형 114"/>
                <p:cNvSpPr/>
                <p:nvPr/>
              </p:nvSpPr>
              <p:spPr>
                <a:xfrm>
                  <a:off x="2144454" y="4267204"/>
                  <a:ext cx="2445449" cy="3518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dirty="0"/>
                </a:p>
              </p:txBody>
            </p:sp>
            <p:sp>
              <p:nvSpPr>
                <p:cNvPr id="116" name="직사각형 115"/>
                <p:cNvSpPr/>
                <p:nvPr/>
              </p:nvSpPr>
              <p:spPr>
                <a:xfrm>
                  <a:off x="4118206" y="2969038"/>
                  <a:ext cx="166856" cy="15747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25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endParaRPr>
                </a:p>
              </p:txBody>
            </p:sp>
            <p:sp>
              <p:nvSpPr>
                <p:cNvPr id="117" name="직사각형 116"/>
                <p:cNvSpPr/>
                <p:nvPr/>
              </p:nvSpPr>
              <p:spPr>
                <a:xfrm>
                  <a:off x="4353693" y="2971048"/>
                  <a:ext cx="177731" cy="15747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88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endParaRPr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>
                  <a:off x="1174213" y="4266197"/>
                  <a:ext cx="972108" cy="3518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dirty="0"/>
                </a:p>
              </p:txBody>
            </p:sp>
            <p:grpSp>
              <p:nvGrpSpPr>
                <p:cNvPr id="119" name="그룹 118"/>
                <p:cNvGrpSpPr/>
                <p:nvPr/>
              </p:nvGrpSpPr>
              <p:grpSpPr>
                <a:xfrm>
                  <a:off x="1263408" y="4056716"/>
                  <a:ext cx="462856" cy="493373"/>
                  <a:chOff x="827584" y="2639440"/>
                  <a:chExt cx="340935" cy="361494"/>
                </a:xfrm>
                <a:solidFill>
                  <a:schemeClr val="accent6">
                    <a:lumMod val="60000"/>
                    <a:lumOff val="40000"/>
                  </a:schemeClr>
                </a:solidFill>
              </p:grpSpPr>
              <p:sp>
                <p:nvSpPr>
                  <p:cNvPr id="124" name="타원 123"/>
                  <p:cNvSpPr/>
                  <p:nvPr/>
                </p:nvSpPr>
                <p:spPr>
                  <a:xfrm>
                    <a:off x="827584" y="2639440"/>
                    <a:ext cx="340935" cy="361494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5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25" name="타원 124"/>
                  <p:cNvSpPr/>
                  <p:nvPr/>
                </p:nvSpPr>
                <p:spPr>
                  <a:xfrm>
                    <a:off x="920213" y="2733874"/>
                    <a:ext cx="158963" cy="168549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1" dirty="0"/>
                  </a:p>
                </p:txBody>
              </p:sp>
            </p:grpSp>
            <p:sp>
              <p:nvSpPr>
                <p:cNvPr id="120" name="직사각형 119"/>
                <p:cNvSpPr/>
                <p:nvPr/>
              </p:nvSpPr>
              <p:spPr>
                <a:xfrm>
                  <a:off x="1555402" y="3104221"/>
                  <a:ext cx="882912" cy="8988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25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endParaRPr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1555402" y="2980985"/>
                  <a:ext cx="882912" cy="8988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25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endParaRPr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>
                  <a:off x="1174217" y="2984284"/>
                  <a:ext cx="374605" cy="20982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rgbClr val="FFC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25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endParaRPr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1673204" y="3222337"/>
                  <a:ext cx="2445003" cy="46955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rgbClr val="FFC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51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rPr>
                    <a:t>텍스트 필드</a:t>
                  </a:r>
                </a:p>
              </p:txBody>
            </p:sp>
          </p:grpSp>
          <p:grpSp>
            <p:nvGrpSpPr>
              <p:cNvPr id="84" name="그룹 83"/>
              <p:cNvGrpSpPr/>
              <p:nvPr/>
            </p:nvGrpSpPr>
            <p:grpSpPr>
              <a:xfrm>
                <a:off x="6949355" y="3655611"/>
                <a:ext cx="518955" cy="520914"/>
                <a:chOff x="6099084" y="3844026"/>
                <a:chExt cx="770516" cy="773424"/>
              </a:xfrm>
            </p:grpSpPr>
            <p:sp>
              <p:nvSpPr>
                <p:cNvPr id="88" name="타원 87"/>
                <p:cNvSpPr/>
                <p:nvPr/>
              </p:nvSpPr>
              <p:spPr>
                <a:xfrm>
                  <a:off x="6386316" y="4164026"/>
                  <a:ext cx="266845" cy="26684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타원 88"/>
                <p:cNvSpPr/>
                <p:nvPr/>
              </p:nvSpPr>
              <p:spPr>
                <a:xfrm>
                  <a:off x="6537099" y="3844026"/>
                  <a:ext cx="266845" cy="26684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타원 89"/>
                <p:cNvSpPr/>
                <p:nvPr/>
              </p:nvSpPr>
              <p:spPr>
                <a:xfrm>
                  <a:off x="6099084" y="4350605"/>
                  <a:ext cx="266845" cy="26684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/>
                <p:cNvSpPr/>
                <p:nvPr/>
              </p:nvSpPr>
              <p:spPr>
                <a:xfrm>
                  <a:off x="6126646" y="3944549"/>
                  <a:ext cx="266845" cy="26684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순서도: 지연 12"/>
                <p:cNvSpPr/>
                <p:nvPr/>
              </p:nvSpPr>
              <p:spPr>
                <a:xfrm rot="1705321">
                  <a:off x="6639042" y="4221973"/>
                  <a:ext cx="230558" cy="394550"/>
                </a:xfrm>
                <a:custGeom>
                  <a:avLst/>
                  <a:gdLst>
                    <a:gd name="connsiteX0" fmla="*/ 0 w 413473"/>
                    <a:gd name="connsiteY0" fmla="*/ 0 h 394549"/>
                    <a:gd name="connsiteX1" fmla="*/ 206737 w 413473"/>
                    <a:gd name="connsiteY1" fmla="*/ 0 h 394549"/>
                    <a:gd name="connsiteX2" fmla="*/ 413474 w 413473"/>
                    <a:gd name="connsiteY2" fmla="*/ 197275 h 394549"/>
                    <a:gd name="connsiteX3" fmla="*/ 206737 w 413473"/>
                    <a:gd name="connsiteY3" fmla="*/ 394550 h 394549"/>
                    <a:gd name="connsiteX4" fmla="*/ 0 w 413473"/>
                    <a:gd name="connsiteY4" fmla="*/ 394549 h 394549"/>
                    <a:gd name="connsiteX5" fmla="*/ 0 w 413473"/>
                    <a:gd name="connsiteY5" fmla="*/ 0 h 394549"/>
                    <a:gd name="connsiteX0" fmla="*/ 6 w 413480"/>
                    <a:gd name="connsiteY0" fmla="*/ 0 h 394550"/>
                    <a:gd name="connsiteX1" fmla="*/ 206743 w 413480"/>
                    <a:gd name="connsiteY1" fmla="*/ 0 h 394550"/>
                    <a:gd name="connsiteX2" fmla="*/ 413480 w 413480"/>
                    <a:gd name="connsiteY2" fmla="*/ 197275 h 394550"/>
                    <a:gd name="connsiteX3" fmla="*/ 206743 w 413480"/>
                    <a:gd name="connsiteY3" fmla="*/ 394550 h 394550"/>
                    <a:gd name="connsiteX4" fmla="*/ 6 w 413480"/>
                    <a:gd name="connsiteY4" fmla="*/ 394549 h 394550"/>
                    <a:gd name="connsiteX5" fmla="*/ 123912 w 413480"/>
                    <a:gd name="connsiteY5" fmla="*/ 177051 h 394550"/>
                    <a:gd name="connsiteX6" fmla="*/ 6 w 413480"/>
                    <a:gd name="connsiteY6" fmla="*/ 0 h 394550"/>
                    <a:gd name="connsiteX0" fmla="*/ 44 w 413518"/>
                    <a:gd name="connsiteY0" fmla="*/ 0 h 394550"/>
                    <a:gd name="connsiteX1" fmla="*/ 206781 w 413518"/>
                    <a:gd name="connsiteY1" fmla="*/ 0 h 394550"/>
                    <a:gd name="connsiteX2" fmla="*/ 413518 w 413518"/>
                    <a:gd name="connsiteY2" fmla="*/ 197275 h 394550"/>
                    <a:gd name="connsiteX3" fmla="*/ 206781 w 413518"/>
                    <a:gd name="connsiteY3" fmla="*/ 394550 h 394550"/>
                    <a:gd name="connsiteX4" fmla="*/ 44 w 413518"/>
                    <a:gd name="connsiteY4" fmla="*/ 394549 h 394550"/>
                    <a:gd name="connsiteX5" fmla="*/ 15210 w 413518"/>
                    <a:gd name="connsiteY5" fmla="*/ 180083 h 394550"/>
                    <a:gd name="connsiteX6" fmla="*/ 44 w 413518"/>
                    <a:gd name="connsiteY6" fmla="*/ 0 h 394550"/>
                    <a:gd name="connsiteX0" fmla="*/ 6 w 413480"/>
                    <a:gd name="connsiteY0" fmla="*/ 0 h 394550"/>
                    <a:gd name="connsiteX1" fmla="*/ 206743 w 413480"/>
                    <a:gd name="connsiteY1" fmla="*/ 0 h 394550"/>
                    <a:gd name="connsiteX2" fmla="*/ 413480 w 413480"/>
                    <a:gd name="connsiteY2" fmla="*/ 197275 h 394550"/>
                    <a:gd name="connsiteX3" fmla="*/ 206743 w 413480"/>
                    <a:gd name="connsiteY3" fmla="*/ 394550 h 394550"/>
                    <a:gd name="connsiteX4" fmla="*/ 6 w 413480"/>
                    <a:gd name="connsiteY4" fmla="*/ 394549 h 394550"/>
                    <a:gd name="connsiteX5" fmla="*/ 137831 w 413480"/>
                    <a:gd name="connsiteY5" fmla="*/ 186390 h 394550"/>
                    <a:gd name="connsiteX6" fmla="*/ 6 w 413480"/>
                    <a:gd name="connsiteY6" fmla="*/ 0 h 394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3480" h="394550">
                      <a:moveTo>
                        <a:pt x="6" y="0"/>
                      </a:moveTo>
                      <a:lnTo>
                        <a:pt x="206743" y="0"/>
                      </a:lnTo>
                      <a:cubicBezTo>
                        <a:pt x="320921" y="0"/>
                        <a:pt x="413480" y="88323"/>
                        <a:pt x="413480" y="197275"/>
                      </a:cubicBezTo>
                      <a:cubicBezTo>
                        <a:pt x="413480" y="306227"/>
                        <a:pt x="320921" y="394550"/>
                        <a:pt x="206743" y="394550"/>
                      </a:cubicBezTo>
                      <a:lnTo>
                        <a:pt x="6" y="394549"/>
                      </a:lnTo>
                      <a:cubicBezTo>
                        <a:pt x="-1025" y="326283"/>
                        <a:pt x="138862" y="254656"/>
                        <a:pt x="137831" y="186390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81" name="직사각형 80"/>
            <p:cNvSpPr/>
            <p:nvPr/>
          </p:nvSpPr>
          <p:spPr>
            <a:xfrm>
              <a:off x="4428227" y="2896047"/>
              <a:ext cx="3575599" cy="1879943"/>
            </a:xfrm>
            <a:prstGeom prst="rect">
              <a:avLst/>
            </a:prstGeom>
            <a:solidFill>
              <a:schemeClr val="tx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 dirty="0"/>
            </a:p>
          </p:txBody>
        </p:sp>
      </p:grp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052"/>
            </a:pP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캐릭터가 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사용 가능한 </a:t>
            </a: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스킬을 확인이 가능하며 사용</a:t>
            </a:r>
            <a:r>
              <a:rPr lang="en-US" altLang="ko-KR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,</a:t>
            </a: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사용가능인지 확인이 가능하다</a:t>
            </a:r>
            <a:r>
              <a:rPr lang="en-US" altLang="ko-KR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.</a:t>
            </a:r>
            <a:endParaRPr lang="ko-KR" altLang="en-US" dirty="0">
              <a:solidFill>
                <a:schemeClr val="dk1"/>
              </a:solidFill>
              <a:latin typeface="+mn-ea"/>
              <a:cs typeface="Gill Sans"/>
              <a:sym typeface="Gill Sans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12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dirty="0" smtClean="0">
                <a:latin typeface="+mn-ea"/>
              </a:rPr>
              <a:t>스  킬</a:t>
            </a:r>
            <a:endParaRPr lang="ko-KR" altLang="en-US" dirty="0">
              <a:latin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3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4-3</a:t>
            </a:r>
            <a:endParaRPr lang="ko-KR" altLang="en-US" dirty="0"/>
          </a:p>
        </p:txBody>
      </p:sp>
      <p:graphicFrame>
        <p:nvGraphicFramePr>
          <p:cNvPr id="50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221757"/>
              </p:ext>
            </p:extLst>
          </p:nvPr>
        </p:nvGraphicFramePr>
        <p:xfrm>
          <a:off x="5271261" y="1378619"/>
          <a:ext cx="3388581" cy="1603312"/>
        </p:xfrm>
        <a:graphic>
          <a:graphicData uri="http://schemas.openxmlformats.org/drawingml/2006/table">
            <a:tbl>
              <a:tblPr/>
              <a:tblGrid>
                <a:gridCol w="603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5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①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atin typeface="+mn-lt"/>
                        </a:rPr>
                        <a:t>획득한 스킬의 경우 버튼이 활성화 되어있다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br>
                        <a:rPr lang="en-US" altLang="ko-KR" sz="900" dirty="0" smtClean="0">
                          <a:latin typeface="+mn-lt"/>
                        </a:rPr>
                      </a:br>
                      <a:r>
                        <a:rPr lang="ko-KR" altLang="en-US" sz="900" baseline="0" dirty="0" smtClean="0">
                          <a:latin typeface="+mn-lt"/>
                        </a:rPr>
                        <a:t>버튼 클릭 시 상세 설명이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표시한다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②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스킬의 이미지 표시</a:t>
                      </a:r>
                      <a:r>
                        <a:rPr lang="en-US" altLang="ko-KR" sz="900" dirty="0" smtClean="0">
                          <a:latin typeface="+mn-lt"/>
                        </a:rPr>
                        <a:t>, </a:t>
                      </a:r>
                      <a:r>
                        <a:rPr lang="ko-KR" altLang="en-US" sz="900" dirty="0" smtClean="0">
                          <a:latin typeface="+mn-lt"/>
                        </a:rPr>
                        <a:t>미 획득 스킬일 경우 </a:t>
                      </a:r>
                      <a:r>
                        <a:rPr lang="en-US" altLang="ko-KR" sz="900" dirty="0" smtClean="0">
                          <a:latin typeface="+mn-lt"/>
                        </a:rPr>
                        <a:t/>
                      </a:r>
                      <a:br>
                        <a:rPr lang="en-US" altLang="ko-KR" sz="900" dirty="0" smtClean="0">
                          <a:latin typeface="+mn-lt"/>
                        </a:rPr>
                      </a:br>
                      <a:r>
                        <a:rPr lang="ko-KR" altLang="en-US" sz="900" dirty="0" smtClean="0">
                          <a:latin typeface="+mn-lt"/>
                        </a:rPr>
                        <a:t>스킬이미지에 자물쇠 표시 출력한다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endParaRPr lang="ko-KR" altLang="en-US" sz="900" dirty="0" smtClean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③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스킬의 설명을 표시</a:t>
                      </a:r>
                      <a:r>
                        <a:rPr lang="en-US" altLang="ko-KR" sz="900" dirty="0" smtClean="0">
                          <a:latin typeface="+mn-lt"/>
                        </a:rPr>
                        <a:t>,</a:t>
                      </a:r>
                      <a:r>
                        <a:rPr lang="ko-KR" altLang="en-US" sz="900" dirty="0" smtClean="0">
                          <a:latin typeface="+mn-lt"/>
                        </a:rPr>
                        <a:t>미 획득 스킬일 경우</a:t>
                      </a:r>
                      <a:r>
                        <a:rPr lang="en-US" altLang="ko-KR" sz="900" dirty="0" smtClean="0">
                          <a:latin typeface="+mn-lt"/>
                        </a:rPr>
                        <a:t/>
                      </a:r>
                      <a:br>
                        <a:rPr lang="en-US" altLang="ko-KR" sz="900" dirty="0" smtClean="0">
                          <a:latin typeface="+mn-lt"/>
                        </a:rPr>
                      </a:br>
                      <a:r>
                        <a:rPr lang="ko-KR" altLang="en-US" sz="900" dirty="0" smtClean="0">
                          <a:latin typeface="+mn-lt"/>
                        </a:rPr>
                        <a:t>텍스트를 표시하지 않는다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1" name="직선 화살표 연결선 70"/>
          <p:cNvCxnSpPr>
            <a:stCxn id="76" idx="3"/>
            <a:endCxn id="79" idx="1"/>
          </p:cNvCxnSpPr>
          <p:nvPr/>
        </p:nvCxnSpPr>
        <p:spPr>
          <a:xfrm>
            <a:off x="2633276" y="2222607"/>
            <a:ext cx="36760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1076811" y="2127326"/>
            <a:ext cx="735796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 게임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cxnSp>
        <p:nvCxnSpPr>
          <p:cNvPr id="73" name="직선 화살표 연결선 72"/>
          <p:cNvCxnSpPr>
            <a:stCxn id="72" idx="3"/>
            <a:endCxn id="76" idx="1"/>
          </p:cNvCxnSpPr>
          <p:nvPr/>
        </p:nvCxnSpPr>
        <p:spPr>
          <a:xfrm>
            <a:off x="1812607" y="2222612"/>
            <a:ext cx="2489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2061567" y="2127326"/>
            <a:ext cx="571711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일시정지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727421" y="2833370"/>
            <a:ext cx="2362523" cy="1546196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834915" y="2828375"/>
            <a:ext cx="245247" cy="1959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1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3000877" y="2127326"/>
            <a:ext cx="571711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</a:t>
            </a:r>
          </a:p>
        </p:txBody>
      </p:sp>
      <p:cxnSp>
        <p:nvCxnSpPr>
          <p:cNvPr id="80" name="직선 화살표 연결선 79"/>
          <p:cNvCxnSpPr>
            <a:stCxn id="79" idx="2"/>
          </p:cNvCxnSpPr>
          <p:nvPr/>
        </p:nvCxnSpPr>
        <p:spPr>
          <a:xfrm flipH="1">
            <a:off x="3274538" y="2317897"/>
            <a:ext cx="12195" cy="5104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2309619" y="2900947"/>
            <a:ext cx="1136348" cy="16996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    킬</a:t>
            </a:r>
          </a:p>
        </p:txBody>
      </p:sp>
      <p:cxnSp>
        <p:nvCxnSpPr>
          <p:cNvPr id="92" name="직선 화살표 연결선 91"/>
          <p:cNvCxnSpPr>
            <a:stCxn id="78" idx="3"/>
            <a:endCxn id="94" idx="2"/>
          </p:cNvCxnSpPr>
          <p:nvPr/>
        </p:nvCxnSpPr>
        <p:spPr>
          <a:xfrm flipH="1" flipV="1">
            <a:off x="4074006" y="2564031"/>
            <a:ext cx="6156" cy="3623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3864129" y="2843402"/>
            <a:ext cx="196772" cy="15312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X</a:t>
            </a:r>
            <a:endParaRPr lang="ko-KR" altLang="en-US" sz="9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788150" y="2373460"/>
            <a:ext cx="571711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일시정지</a:t>
            </a:r>
          </a:p>
        </p:txBody>
      </p:sp>
      <p:sp>
        <p:nvSpPr>
          <p:cNvPr id="49" name="직사각형 48"/>
          <p:cNvSpPr/>
          <p:nvPr/>
        </p:nvSpPr>
        <p:spPr>
          <a:xfrm flipH="1">
            <a:off x="1861888" y="3265570"/>
            <a:ext cx="998219" cy="441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890636" y="3290929"/>
            <a:ext cx="320717" cy="39085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1922031" y="3316576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227687" y="3279900"/>
            <a:ext cx="600839" cy="40188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필드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250286" y="3310637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908739" y="3262401"/>
            <a:ext cx="998219" cy="441240"/>
            <a:chOff x="4340343" y="3603293"/>
            <a:chExt cx="998219" cy="441240"/>
          </a:xfrm>
        </p:grpSpPr>
        <p:sp>
          <p:nvSpPr>
            <p:cNvPr id="95" name="직사각형 94"/>
            <p:cNvSpPr/>
            <p:nvPr/>
          </p:nvSpPr>
          <p:spPr>
            <a:xfrm flipH="1">
              <a:off x="4340343" y="3603293"/>
              <a:ext cx="998219" cy="441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369091" y="3628652"/>
              <a:ext cx="320717" cy="3908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25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706142" y="3617623"/>
              <a:ext cx="600839" cy="4018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텍스트 필드</a:t>
              </a: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2908739" y="3854375"/>
            <a:ext cx="998219" cy="441240"/>
            <a:chOff x="4340343" y="3603293"/>
            <a:chExt cx="998219" cy="441240"/>
          </a:xfrm>
        </p:grpSpPr>
        <p:sp>
          <p:nvSpPr>
            <p:cNvPr id="99" name="직사각형 98"/>
            <p:cNvSpPr/>
            <p:nvPr/>
          </p:nvSpPr>
          <p:spPr>
            <a:xfrm flipH="1">
              <a:off x="4340343" y="3603293"/>
              <a:ext cx="998219" cy="441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369091" y="3628652"/>
              <a:ext cx="320717" cy="3908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25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706142" y="3617623"/>
              <a:ext cx="600839" cy="4018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텍스트 필드</a:t>
              </a: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1866257" y="3854375"/>
            <a:ext cx="998219" cy="441240"/>
            <a:chOff x="4340343" y="3603293"/>
            <a:chExt cx="998219" cy="441240"/>
          </a:xfrm>
        </p:grpSpPr>
        <p:sp>
          <p:nvSpPr>
            <p:cNvPr id="103" name="직사각형 102"/>
            <p:cNvSpPr/>
            <p:nvPr/>
          </p:nvSpPr>
          <p:spPr>
            <a:xfrm flipH="1">
              <a:off x="4340343" y="3603293"/>
              <a:ext cx="998219" cy="441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369091" y="3628652"/>
              <a:ext cx="320717" cy="3908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25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706142" y="3617623"/>
              <a:ext cx="600839" cy="4018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텍스트 필드</a:t>
              </a:r>
            </a:p>
          </p:txBody>
        </p:sp>
      </p:grpSp>
      <p:sp>
        <p:nvSpPr>
          <p:cNvPr id="106" name="직사각형 105"/>
          <p:cNvSpPr/>
          <p:nvPr/>
        </p:nvSpPr>
        <p:spPr>
          <a:xfrm>
            <a:off x="1868329" y="3128612"/>
            <a:ext cx="600839" cy="11046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 이름</a:t>
            </a:r>
            <a:endParaRPr lang="ko-KR" altLang="en-US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1803440" y="3264170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908682" y="3128612"/>
            <a:ext cx="600839" cy="11046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 이름</a:t>
            </a:r>
            <a:endParaRPr lang="ko-KR" altLang="en-US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868329" y="3725804"/>
            <a:ext cx="600839" cy="11046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 이름</a:t>
            </a:r>
            <a:endParaRPr lang="ko-KR" altLang="en-US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910631" y="3725804"/>
            <a:ext cx="600839" cy="11046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 이름</a:t>
            </a:r>
            <a:endParaRPr lang="ko-KR" altLang="en-US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13" name="직선 화살표 연결선 112"/>
          <p:cNvCxnSpPr>
            <a:endCxn id="114" idx="0"/>
          </p:cNvCxnSpPr>
          <p:nvPr/>
        </p:nvCxnSpPr>
        <p:spPr>
          <a:xfrm>
            <a:off x="1458948" y="4525441"/>
            <a:ext cx="1" cy="1925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1083177" y="4717943"/>
            <a:ext cx="751543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 게임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26447"/>
              </p:ext>
            </p:extLst>
          </p:nvPr>
        </p:nvGraphicFramePr>
        <p:xfrm>
          <a:off x="482989" y="4972391"/>
          <a:ext cx="8176813" cy="1660964"/>
        </p:xfrm>
        <a:graphic>
          <a:graphicData uri="http://schemas.openxmlformats.org/drawingml/2006/table">
            <a:tbl>
              <a:tblPr/>
              <a:tblGrid>
                <a:gridCol w="1244695">
                  <a:extLst>
                    <a:ext uri="{9D8B030D-6E8A-4147-A177-3AD203B41FA5}">
                      <a16:colId xmlns:a16="http://schemas.microsoft.com/office/drawing/2014/main" val="424638263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50643166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4111000130"/>
                    </a:ext>
                  </a:extLst>
                </a:gridCol>
                <a:gridCol w="4915894">
                  <a:extLst>
                    <a:ext uri="{9D8B030D-6E8A-4147-A177-3AD203B41FA5}">
                      <a16:colId xmlns:a16="http://schemas.microsoft.com/office/drawing/2014/main" val="709775490"/>
                    </a:ext>
                  </a:extLst>
                </a:gridCol>
              </a:tblGrid>
              <a:tr h="192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객체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픽셀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가로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*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세로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01395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팝업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920*600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92128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스킬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Txt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442*66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00985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스킬이름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Txt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234*44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033379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스킬습득버튼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Btn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388*172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343937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스킬이미지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124*172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326156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스킬 설명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Txt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234*172</a:t>
                      </a: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541007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01300"/>
              </p:ext>
            </p:extLst>
          </p:nvPr>
        </p:nvGraphicFramePr>
        <p:xfrm>
          <a:off x="5269658" y="3577074"/>
          <a:ext cx="3398903" cy="1387028"/>
        </p:xfrm>
        <a:graphic>
          <a:graphicData uri="http://schemas.openxmlformats.org/drawingml/2006/table">
            <a:tbl>
              <a:tblPr/>
              <a:tblGrid>
                <a:gridCol w="3398903">
                  <a:extLst>
                    <a:ext uri="{9D8B030D-6E8A-4147-A177-3AD203B41FA5}">
                      <a16:colId xmlns:a16="http://schemas.microsoft.com/office/drawing/2014/main" val="2930600705"/>
                    </a:ext>
                  </a:extLst>
                </a:gridCol>
              </a:tblGrid>
              <a:tr h="2231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추가 설명</a:t>
                      </a:r>
                      <a:endParaRPr lang="ko-KR" altLang="en-US" sz="9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973593"/>
                  </a:ext>
                </a:extLst>
              </a:tr>
              <a:tr h="1163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스킬 팝업을 통해 </a:t>
                      </a:r>
                      <a:r>
                        <a:rPr lang="ko-KR" altLang="en-US" sz="900" b="0" dirty="0" err="1" smtClean="0">
                          <a:latin typeface="+mn-ea"/>
                          <a:cs typeface="Arial"/>
                          <a:sym typeface="Arial"/>
                        </a:rPr>
                        <a:t>핵심이되는</a:t>
                      </a: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 스킬을 </a:t>
                      </a:r>
                      <a:r>
                        <a:rPr lang="ko-KR" altLang="en-US" sz="900" b="0" dirty="0" err="1" smtClean="0">
                          <a:latin typeface="+mn-ea"/>
                          <a:cs typeface="Arial"/>
                          <a:sym typeface="Arial"/>
                        </a:rPr>
                        <a:t>습득여부에</a:t>
                      </a: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 대해 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</a:b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보여주면서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간략한 설명을 보여준다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스킬의 </a:t>
                      </a: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상세 설명은 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번 화면과 동일한 방식으로 표현한다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en-US" sz="900" b="0" dirty="0" smtClean="0">
                        <a:latin typeface="+mn-ea"/>
                      </a:endParaRPr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9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601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9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73481" y="2638244"/>
            <a:ext cx="3578691" cy="1886106"/>
            <a:chOff x="4425135" y="2889884"/>
            <a:chExt cx="3578691" cy="1886106"/>
          </a:xfrm>
        </p:grpSpPr>
        <p:grpSp>
          <p:nvGrpSpPr>
            <p:cNvPr id="207" name="그룹 206"/>
            <p:cNvGrpSpPr/>
            <p:nvPr/>
          </p:nvGrpSpPr>
          <p:grpSpPr>
            <a:xfrm>
              <a:off x="4425135" y="2889884"/>
              <a:ext cx="3574502" cy="1886106"/>
              <a:chOff x="5490514" y="3175196"/>
              <a:chExt cx="2051682" cy="1076265"/>
            </a:xfrm>
          </p:grpSpPr>
          <p:grpSp>
            <p:nvGrpSpPr>
              <p:cNvPr id="208" name="그룹 207"/>
              <p:cNvGrpSpPr/>
              <p:nvPr/>
            </p:nvGrpSpPr>
            <p:grpSpPr>
              <a:xfrm>
                <a:off x="5490514" y="3175196"/>
                <a:ext cx="2051682" cy="1076265"/>
                <a:chOff x="1082515" y="2893676"/>
                <a:chExt cx="3575599" cy="1875675"/>
              </a:xfrm>
            </p:grpSpPr>
            <p:sp>
              <p:nvSpPr>
                <p:cNvPr id="215" name="직사각형 214">
                  <a:extLst>
                    <a:ext uri="{FF2B5EF4-FFF2-40B4-BE49-F238E27FC236}">
                      <a16:creationId xmlns:a16="http://schemas.microsoft.com/office/drawing/2014/main" id="{C675FC19-851C-4D75-9056-87A35A35C6D3}"/>
                    </a:ext>
                  </a:extLst>
                </p:cNvPr>
                <p:cNvSpPr/>
                <p:nvPr/>
              </p:nvSpPr>
              <p:spPr>
                <a:xfrm>
                  <a:off x="1082515" y="2893676"/>
                  <a:ext cx="3575599" cy="1875675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25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endParaRPr>
                </a:p>
              </p:txBody>
            </p:sp>
            <p:sp>
              <p:nvSpPr>
                <p:cNvPr id="216" name="직사각형 215"/>
                <p:cNvSpPr/>
                <p:nvPr/>
              </p:nvSpPr>
              <p:spPr>
                <a:xfrm>
                  <a:off x="2144454" y="4267204"/>
                  <a:ext cx="2445449" cy="3518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dirty="0"/>
                </a:p>
              </p:txBody>
            </p:sp>
            <p:sp>
              <p:nvSpPr>
                <p:cNvPr id="217" name="직사각형 216"/>
                <p:cNvSpPr/>
                <p:nvPr/>
              </p:nvSpPr>
              <p:spPr>
                <a:xfrm>
                  <a:off x="4118206" y="2969038"/>
                  <a:ext cx="166856" cy="15747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25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endParaRPr>
                </a:p>
              </p:txBody>
            </p:sp>
            <p:sp>
              <p:nvSpPr>
                <p:cNvPr id="218" name="직사각형 217"/>
                <p:cNvSpPr/>
                <p:nvPr/>
              </p:nvSpPr>
              <p:spPr>
                <a:xfrm>
                  <a:off x="4353693" y="2971048"/>
                  <a:ext cx="177731" cy="15747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88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endParaRPr>
                </a:p>
              </p:txBody>
            </p:sp>
            <p:sp>
              <p:nvSpPr>
                <p:cNvPr id="219" name="직사각형 218"/>
                <p:cNvSpPr/>
                <p:nvPr/>
              </p:nvSpPr>
              <p:spPr>
                <a:xfrm>
                  <a:off x="1174213" y="4266197"/>
                  <a:ext cx="972108" cy="3518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dirty="0"/>
                </a:p>
              </p:txBody>
            </p:sp>
            <p:grpSp>
              <p:nvGrpSpPr>
                <p:cNvPr id="220" name="그룹 219"/>
                <p:cNvGrpSpPr/>
                <p:nvPr/>
              </p:nvGrpSpPr>
              <p:grpSpPr>
                <a:xfrm>
                  <a:off x="1263408" y="4056716"/>
                  <a:ext cx="462856" cy="493373"/>
                  <a:chOff x="827584" y="2639440"/>
                  <a:chExt cx="340935" cy="361494"/>
                </a:xfrm>
                <a:solidFill>
                  <a:schemeClr val="accent6">
                    <a:lumMod val="60000"/>
                    <a:lumOff val="40000"/>
                  </a:schemeClr>
                </a:solidFill>
              </p:grpSpPr>
              <p:sp>
                <p:nvSpPr>
                  <p:cNvPr id="225" name="타원 224"/>
                  <p:cNvSpPr/>
                  <p:nvPr/>
                </p:nvSpPr>
                <p:spPr>
                  <a:xfrm>
                    <a:off x="827584" y="2639440"/>
                    <a:ext cx="340935" cy="361494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5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26" name="타원 225"/>
                  <p:cNvSpPr/>
                  <p:nvPr/>
                </p:nvSpPr>
                <p:spPr>
                  <a:xfrm>
                    <a:off x="920213" y="2733874"/>
                    <a:ext cx="158963" cy="168549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1" dirty="0"/>
                  </a:p>
                </p:txBody>
              </p:sp>
            </p:grpSp>
            <p:sp>
              <p:nvSpPr>
                <p:cNvPr id="221" name="직사각형 220"/>
                <p:cNvSpPr/>
                <p:nvPr/>
              </p:nvSpPr>
              <p:spPr>
                <a:xfrm>
                  <a:off x="1555402" y="3104221"/>
                  <a:ext cx="882912" cy="8988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25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endParaRPr>
                </a:p>
              </p:txBody>
            </p:sp>
            <p:sp>
              <p:nvSpPr>
                <p:cNvPr id="222" name="직사각형 221"/>
                <p:cNvSpPr/>
                <p:nvPr/>
              </p:nvSpPr>
              <p:spPr>
                <a:xfrm>
                  <a:off x="1555402" y="2980985"/>
                  <a:ext cx="882912" cy="8988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25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endParaRPr>
                </a:p>
              </p:txBody>
            </p:sp>
            <p:sp>
              <p:nvSpPr>
                <p:cNvPr id="223" name="직사각형 222"/>
                <p:cNvSpPr/>
                <p:nvPr/>
              </p:nvSpPr>
              <p:spPr>
                <a:xfrm>
                  <a:off x="1174217" y="2984284"/>
                  <a:ext cx="374605" cy="20982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rgbClr val="FFC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25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endParaRPr>
                </a:p>
              </p:txBody>
            </p:sp>
            <p:sp>
              <p:nvSpPr>
                <p:cNvPr id="224" name="직사각형 223"/>
                <p:cNvSpPr/>
                <p:nvPr/>
              </p:nvSpPr>
              <p:spPr>
                <a:xfrm>
                  <a:off x="1673204" y="3222337"/>
                  <a:ext cx="2445003" cy="46955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rgbClr val="FFC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51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rPr>
                    <a:t>텍스트 필드</a:t>
                  </a:r>
                </a:p>
              </p:txBody>
            </p:sp>
          </p:grpSp>
          <p:grpSp>
            <p:nvGrpSpPr>
              <p:cNvPr id="209" name="그룹 208"/>
              <p:cNvGrpSpPr/>
              <p:nvPr/>
            </p:nvGrpSpPr>
            <p:grpSpPr>
              <a:xfrm>
                <a:off x="6949355" y="3655611"/>
                <a:ext cx="518955" cy="520914"/>
                <a:chOff x="6099084" y="3844026"/>
                <a:chExt cx="770516" cy="773424"/>
              </a:xfrm>
            </p:grpSpPr>
            <p:sp>
              <p:nvSpPr>
                <p:cNvPr id="210" name="타원 209"/>
                <p:cNvSpPr/>
                <p:nvPr/>
              </p:nvSpPr>
              <p:spPr>
                <a:xfrm>
                  <a:off x="6386316" y="4164026"/>
                  <a:ext cx="266845" cy="26684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1" name="타원 210"/>
                <p:cNvSpPr/>
                <p:nvPr/>
              </p:nvSpPr>
              <p:spPr>
                <a:xfrm>
                  <a:off x="6537099" y="3844026"/>
                  <a:ext cx="266845" cy="26684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2" name="타원 211"/>
                <p:cNvSpPr/>
                <p:nvPr/>
              </p:nvSpPr>
              <p:spPr>
                <a:xfrm>
                  <a:off x="6099084" y="4350605"/>
                  <a:ext cx="266845" cy="26684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3" name="타원 212"/>
                <p:cNvSpPr/>
                <p:nvPr/>
              </p:nvSpPr>
              <p:spPr>
                <a:xfrm>
                  <a:off x="6126646" y="3944549"/>
                  <a:ext cx="266845" cy="26684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4" name="순서도: 지연 12"/>
                <p:cNvSpPr/>
                <p:nvPr/>
              </p:nvSpPr>
              <p:spPr>
                <a:xfrm rot="1705321">
                  <a:off x="6639042" y="4221973"/>
                  <a:ext cx="230558" cy="394550"/>
                </a:xfrm>
                <a:custGeom>
                  <a:avLst/>
                  <a:gdLst>
                    <a:gd name="connsiteX0" fmla="*/ 0 w 413473"/>
                    <a:gd name="connsiteY0" fmla="*/ 0 h 394549"/>
                    <a:gd name="connsiteX1" fmla="*/ 206737 w 413473"/>
                    <a:gd name="connsiteY1" fmla="*/ 0 h 394549"/>
                    <a:gd name="connsiteX2" fmla="*/ 413474 w 413473"/>
                    <a:gd name="connsiteY2" fmla="*/ 197275 h 394549"/>
                    <a:gd name="connsiteX3" fmla="*/ 206737 w 413473"/>
                    <a:gd name="connsiteY3" fmla="*/ 394550 h 394549"/>
                    <a:gd name="connsiteX4" fmla="*/ 0 w 413473"/>
                    <a:gd name="connsiteY4" fmla="*/ 394549 h 394549"/>
                    <a:gd name="connsiteX5" fmla="*/ 0 w 413473"/>
                    <a:gd name="connsiteY5" fmla="*/ 0 h 394549"/>
                    <a:gd name="connsiteX0" fmla="*/ 6 w 413480"/>
                    <a:gd name="connsiteY0" fmla="*/ 0 h 394550"/>
                    <a:gd name="connsiteX1" fmla="*/ 206743 w 413480"/>
                    <a:gd name="connsiteY1" fmla="*/ 0 h 394550"/>
                    <a:gd name="connsiteX2" fmla="*/ 413480 w 413480"/>
                    <a:gd name="connsiteY2" fmla="*/ 197275 h 394550"/>
                    <a:gd name="connsiteX3" fmla="*/ 206743 w 413480"/>
                    <a:gd name="connsiteY3" fmla="*/ 394550 h 394550"/>
                    <a:gd name="connsiteX4" fmla="*/ 6 w 413480"/>
                    <a:gd name="connsiteY4" fmla="*/ 394549 h 394550"/>
                    <a:gd name="connsiteX5" fmla="*/ 123912 w 413480"/>
                    <a:gd name="connsiteY5" fmla="*/ 177051 h 394550"/>
                    <a:gd name="connsiteX6" fmla="*/ 6 w 413480"/>
                    <a:gd name="connsiteY6" fmla="*/ 0 h 394550"/>
                    <a:gd name="connsiteX0" fmla="*/ 44 w 413518"/>
                    <a:gd name="connsiteY0" fmla="*/ 0 h 394550"/>
                    <a:gd name="connsiteX1" fmla="*/ 206781 w 413518"/>
                    <a:gd name="connsiteY1" fmla="*/ 0 h 394550"/>
                    <a:gd name="connsiteX2" fmla="*/ 413518 w 413518"/>
                    <a:gd name="connsiteY2" fmla="*/ 197275 h 394550"/>
                    <a:gd name="connsiteX3" fmla="*/ 206781 w 413518"/>
                    <a:gd name="connsiteY3" fmla="*/ 394550 h 394550"/>
                    <a:gd name="connsiteX4" fmla="*/ 44 w 413518"/>
                    <a:gd name="connsiteY4" fmla="*/ 394549 h 394550"/>
                    <a:gd name="connsiteX5" fmla="*/ 15210 w 413518"/>
                    <a:gd name="connsiteY5" fmla="*/ 180083 h 394550"/>
                    <a:gd name="connsiteX6" fmla="*/ 44 w 413518"/>
                    <a:gd name="connsiteY6" fmla="*/ 0 h 394550"/>
                    <a:gd name="connsiteX0" fmla="*/ 6 w 413480"/>
                    <a:gd name="connsiteY0" fmla="*/ 0 h 394550"/>
                    <a:gd name="connsiteX1" fmla="*/ 206743 w 413480"/>
                    <a:gd name="connsiteY1" fmla="*/ 0 h 394550"/>
                    <a:gd name="connsiteX2" fmla="*/ 413480 w 413480"/>
                    <a:gd name="connsiteY2" fmla="*/ 197275 h 394550"/>
                    <a:gd name="connsiteX3" fmla="*/ 206743 w 413480"/>
                    <a:gd name="connsiteY3" fmla="*/ 394550 h 394550"/>
                    <a:gd name="connsiteX4" fmla="*/ 6 w 413480"/>
                    <a:gd name="connsiteY4" fmla="*/ 394549 h 394550"/>
                    <a:gd name="connsiteX5" fmla="*/ 137831 w 413480"/>
                    <a:gd name="connsiteY5" fmla="*/ 186390 h 394550"/>
                    <a:gd name="connsiteX6" fmla="*/ 6 w 413480"/>
                    <a:gd name="connsiteY6" fmla="*/ 0 h 394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3480" h="394550">
                      <a:moveTo>
                        <a:pt x="6" y="0"/>
                      </a:moveTo>
                      <a:lnTo>
                        <a:pt x="206743" y="0"/>
                      </a:lnTo>
                      <a:cubicBezTo>
                        <a:pt x="320921" y="0"/>
                        <a:pt x="413480" y="88323"/>
                        <a:pt x="413480" y="197275"/>
                      </a:cubicBezTo>
                      <a:cubicBezTo>
                        <a:pt x="413480" y="306227"/>
                        <a:pt x="320921" y="394550"/>
                        <a:pt x="206743" y="394550"/>
                      </a:cubicBezTo>
                      <a:lnTo>
                        <a:pt x="6" y="394549"/>
                      </a:lnTo>
                      <a:cubicBezTo>
                        <a:pt x="-1025" y="326283"/>
                        <a:pt x="138862" y="254656"/>
                        <a:pt x="137831" y="186390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27" name="직사각형 226"/>
            <p:cNvSpPr/>
            <p:nvPr/>
          </p:nvSpPr>
          <p:spPr>
            <a:xfrm>
              <a:off x="4428227" y="2896047"/>
              <a:ext cx="3575599" cy="1879943"/>
            </a:xfrm>
            <a:prstGeom prst="rect">
              <a:avLst/>
            </a:prstGeom>
            <a:solidFill>
              <a:schemeClr val="tx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 dirty="0"/>
            </a:p>
          </p:txBody>
        </p:sp>
      </p:grp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052"/>
            </a:pP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캐릭터가 사용 가능한 특성을 확인 가능하며</a:t>
            </a:r>
            <a:r>
              <a:rPr lang="en-US" altLang="ko-KR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,</a:t>
            </a: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 포인트를 사용하여 특성을 배울 수 있다</a:t>
            </a:r>
            <a:r>
              <a:rPr lang="en-US" altLang="ko-KR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.</a:t>
            </a:r>
            <a:endParaRPr lang="ko-KR" altLang="en-US" dirty="0">
              <a:solidFill>
                <a:schemeClr val="dk1"/>
              </a:solidFill>
              <a:latin typeface="+mn-ea"/>
              <a:cs typeface="Gill Sans"/>
              <a:sym typeface="Gill Sans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12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dirty="0" smtClean="0">
                <a:latin typeface="+mn-ea"/>
              </a:rPr>
              <a:t>특  성</a:t>
            </a:r>
            <a:endParaRPr lang="ko-KR" altLang="en-US" dirty="0">
              <a:latin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3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4-4</a:t>
            </a:r>
            <a:endParaRPr lang="ko-KR" altLang="en-US" dirty="0"/>
          </a:p>
        </p:txBody>
      </p:sp>
      <p:graphicFrame>
        <p:nvGraphicFramePr>
          <p:cNvPr id="50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060268"/>
              </p:ext>
            </p:extLst>
          </p:nvPr>
        </p:nvGraphicFramePr>
        <p:xfrm>
          <a:off x="5276202" y="1376218"/>
          <a:ext cx="3383641" cy="2192914"/>
        </p:xfrm>
        <a:graphic>
          <a:graphicData uri="http://schemas.openxmlformats.org/drawingml/2006/table">
            <a:tbl>
              <a:tblPr/>
              <a:tblGrid>
                <a:gridCol w="602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①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atin typeface="+mn-lt"/>
                        </a:rPr>
                        <a:t>특성의 계열을 알 수 있는 이미지 표시한다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②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터치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 시 특성 상세설명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해당 특성을 습득 여부를</a:t>
                      </a:r>
                      <a:endParaRPr lang="en-US" altLang="ko-KR" sz="900" baseline="0" dirty="0" smtClean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latin typeface="+mn-lt"/>
                        </a:rPr>
                        <a:t>묻는 팝업 창이 표시된다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.</a:t>
                      </a:r>
                      <a:endParaRPr lang="en-US" altLang="ko-KR" sz="900" dirty="0" smtClean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③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특성의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 이미지 표시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미 획득 시 자물쇠 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/>
                      </a:r>
                      <a:br>
                        <a:rPr lang="en-US" altLang="ko-KR" sz="900" baseline="0" dirty="0" smtClean="0">
                          <a:latin typeface="+mn-lt"/>
                        </a:rPr>
                      </a:br>
                      <a:r>
                        <a:rPr lang="ko-KR" altLang="en-US" sz="900" baseline="0" dirty="0" smtClean="0">
                          <a:latin typeface="+mn-lt"/>
                        </a:rPr>
                        <a:t>이미지가 표시한다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.</a:t>
                      </a:r>
                      <a:endParaRPr lang="en-US" altLang="ko-KR" sz="900" dirty="0" smtClean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3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④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특성을 배우는데 요구되는 포인트 표시한다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3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⑤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보유한 포인트를 표시한다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  <a:endParaRPr lang="en-US" altLang="ko-KR" sz="9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3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⑥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900" dirty="0" smtClean="0">
                          <a:latin typeface="+mn-lt"/>
                        </a:rPr>
                        <a:t>2</a:t>
                      </a:r>
                      <a:r>
                        <a:rPr lang="ko-KR" altLang="en-US" sz="900" dirty="0" smtClean="0">
                          <a:latin typeface="+mn-lt"/>
                        </a:rPr>
                        <a:t>번 버튼 클릭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 시 출력되는 팝업이 표시한다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.</a:t>
                      </a:r>
                      <a:endParaRPr lang="en-US" sz="900" dirty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12" name="직선 화살표 연결선 111"/>
          <p:cNvCxnSpPr>
            <a:stCxn id="117" idx="3"/>
            <a:endCxn id="120" idx="1"/>
          </p:cNvCxnSpPr>
          <p:nvPr/>
        </p:nvCxnSpPr>
        <p:spPr>
          <a:xfrm>
            <a:off x="2634223" y="2224120"/>
            <a:ext cx="36760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1073481" y="2128839"/>
            <a:ext cx="720837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 게임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cxnSp>
        <p:nvCxnSpPr>
          <p:cNvPr id="114" name="직선 화살표 연결선 113"/>
          <p:cNvCxnSpPr>
            <a:stCxn id="113" idx="3"/>
            <a:endCxn id="117" idx="1"/>
          </p:cNvCxnSpPr>
          <p:nvPr/>
        </p:nvCxnSpPr>
        <p:spPr>
          <a:xfrm>
            <a:off x="1794318" y="2224125"/>
            <a:ext cx="2681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모서리가 둥근 직사각형 116"/>
          <p:cNvSpPr/>
          <p:nvPr/>
        </p:nvSpPr>
        <p:spPr>
          <a:xfrm>
            <a:off x="2062514" y="2128839"/>
            <a:ext cx="571711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일시정지</a:t>
            </a: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1719440" y="2831198"/>
            <a:ext cx="2362523" cy="1546196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835862" y="2829888"/>
            <a:ext cx="245247" cy="1959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1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3001824" y="2128839"/>
            <a:ext cx="571711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특성</a:t>
            </a:r>
          </a:p>
        </p:txBody>
      </p:sp>
      <p:cxnSp>
        <p:nvCxnSpPr>
          <p:cNvPr id="121" name="직선 화살표 연결선 120"/>
          <p:cNvCxnSpPr/>
          <p:nvPr/>
        </p:nvCxnSpPr>
        <p:spPr>
          <a:xfrm flipH="1">
            <a:off x="3284897" y="2255911"/>
            <a:ext cx="2780" cy="5739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2310566" y="2902460"/>
            <a:ext cx="1136348" cy="16996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특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   </a:t>
            </a:r>
            <a:r>
              <a:rPr lang="ko-KR" altLang="en-US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성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2559878" y="3285559"/>
            <a:ext cx="201311" cy="496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/>
          </a:p>
        </p:txBody>
      </p:sp>
      <p:sp>
        <p:nvSpPr>
          <p:cNvPr id="124" name="직사각형 123"/>
          <p:cNvSpPr/>
          <p:nvPr/>
        </p:nvSpPr>
        <p:spPr>
          <a:xfrm>
            <a:off x="1835446" y="3161530"/>
            <a:ext cx="304248" cy="29769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1794319" y="3102898"/>
            <a:ext cx="99368" cy="1047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1835446" y="3559851"/>
            <a:ext cx="304248" cy="29769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835446" y="3976015"/>
            <a:ext cx="304248" cy="29769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319093" y="3153075"/>
            <a:ext cx="243843" cy="321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2341078" y="3176377"/>
            <a:ext cx="196815" cy="1737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2338950" y="3379551"/>
            <a:ext cx="208399" cy="7420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227470" y="3098042"/>
            <a:ext cx="99368" cy="1047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388019" y="3199358"/>
            <a:ext cx="99368" cy="1047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399944" y="3364017"/>
            <a:ext cx="99368" cy="1047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4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3001971" y="3285559"/>
            <a:ext cx="201311" cy="496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/>
          </a:p>
        </p:txBody>
      </p:sp>
      <p:sp>
        <p:nvSpPr>
          <p:cNvPr id="135" name="직사각형 134"/>
          <p:cNvSpPr/>
          <p:nvPr/>
        </p:nvSpPr>
        <p:spPr>
          <a:xfrm>
            <a:off x="2761185" y="3153075"/>
            <a:ext cx="243843" cy="321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2783170" y="3176377"/>
            <a:ext cx="196815" cy="1737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2781043" y="3379551"/>
            <a:ext cx="208399" cy="7420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3432356" y="3285559"/>
            <a:ext cx="201311" cy="496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/>
          </a:p>
        </p:txBody>
      </p:sp>
      <p:sp>
        <p:nvSpPr>
          <p:cNvPr id="139" name="직사각형 138"/>
          <p:cNvSpPr/>
          <p:nvPr/>
        </p:nvSpPr>
        <p:spPr>
          <a:xfrm>
            <a:off x="3191572" y="3153075"/>
            <a:ext cx="243843" cy="321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213556" y="3176377"/>
            <a:ext cx="196815" cy="1737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211430" y="3379551"/>
            <a:ext cx="208399" cy="7420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627818" y="3153075"/>
            <a:ext cx="243843" cy="321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3649803" y="3176377"/>
            <a:ext cx="196815" cy="1737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3647675" y="3379551"/>
            <a:ext cx="208399" cy="7420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559878" y="3675405"/>
            <a:ext cx="201311" cy="496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/>
          </a:p>
        </p:txBody>
      </p:sp>
      <p:sp>
        <p:nvSpPr>
          <p:cNvPr id="146" name="직사각형 145"/>
          <p:cNvSpPr/>
          <p:nvPr/>
        </p:nvSpPr>
        <p:spPr>
          <a:xfrm>
            <a:off x="2319093" y="3542920"/>
            <a:ext cx="243843" cy="321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2341078" y="3566223"/>
            <a:ext cx="196815" cy="1737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338950" y="3769396"/>
            <a:ext cx="208399" cy="7420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3001971" y="3675405"/>
            <a:ext cx="201311" cy="496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/>
          </a:p>
        </p:txBody>
      </p:sp>
      <p:sp>
        <p:nvSpPr>
          <p:cNvPr id="150" name="직사각형 149"/>
          <p:cNvSpPr/>
          <p:nvPr/>
        </p:nvSpPr>
        <p:spPr>
          <a:xfrm>
            <a:off x="2761185" y="3542920"/>
            <a:ext cx="243843" cy="321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2783170" y="3566223"/>
            <a:ext cx="196815" cy="1737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2781043" y="3769396"/>
            <a:ext cx="208399" cy="7420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3432356" y="3675405"/>
            <a:ext cx="201311" cy="496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/>
          </a:p>
        </p:txBody>
      </p:sp>
      <p:sp>
        <p:nvSpPr>
          <p:cNvPr id="154" name="직사각형 153"/>
          <p:cNvSpPr/>
          <p:nvPr/>
        </p:nvSpPr>
        <p:spPr>
          <a:xfrm>
            <a:off x="3191572" y="3542920"/>
            <a:ext cx="243843" cy="321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3213556" y="3566223"/>
            <a:ext cx="196815" cy="1737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3211430" y="3769396"/>
            <a:ext cx="208399" cy="7420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3627818" y="3542920"/>
            <a:ext cx="243843" cy="321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3649803" y="3566223"/>
            <a:ext cx="196815" cy="1737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3647675" y="3769396"/>
            <a:ext cx="208399" cy="7420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2559878" y="4089825"/>
            <a:ext cx="201311" cy="496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/>
          </a:p>
        </p:txBody>
      </p:sp>
      <p:sp>
        <p:nvSpPr>
          <p:cNvPr id="161" name="직사각형 160"/>
          <p:cNvSpPr/>
          <p:nvPr/>
        </p:nvSpPr>
        <p:spPr>
          <a:xfrm>
            <a:off x="2319093" y="3957340"/>
            <a:ext cx="243843" cy="321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2341078" y="3980643"/>
            <a:ext cx="196815" cy="1737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2338950" y="4183816"/>
            <a:ext cx="208399" cy="7420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001971" y="4089825"/>
            <a:ext cx="201311" cy="496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/>
          </a:p>
        </p:txBody>
      </p:sp>
      <p:sp>
        <p:nvSpPr>
          <p:cNvPr id="165" name="직사각형 164"/>
          <p:cNvSpPr/>
          <p:nvPr/>
        </p:nvSpPr>
        <p:spPr>
          <a:xfrm>
            <a:off x="2761185" y="3957340"/>
            <a:ext cx="243843" cy="321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2783170" y="3980643"/>
            <a:ext cx="196815" cy="1737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2781043" y="4183816"/>
            <a:ext cx="208399" cy="7420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3432356" y="4089825"/>
            <a:ext cx="201311" cy="496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/>
          </a:p>
        </p:txBody>
      </p:sp>
      <p:sp>
        <p:nvSpPr>
          <p:cNvPr id="169" name="직사각형 168"/>
          <p:cNvSpPr/>
          <p:nvPr/>
        </p:nvSpPr>
        <p:spPr>
          <a:xfrm>
            <a:off x="3191572" y="3957340"/>
            <a:ext cx="243843" cy="321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3213556" y="3980643"/>
            <a:ext cx="196815" cy="1737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3211430" y="4183816"/>
            <a:ext cx="208399" cy="7420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3627818" y="3957340"/>
            <a:ext cx="243843" cy="321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3649803" y="3980643"/>
            <a:ext cx="196815" cy="1737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3647675" y="4183816"/>
            <a:ext cx="208399" cy="7420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3854589" y="2850802"/>
            <a:ext cx="196772" cy="15312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X</a:t>
            </a:r>
            <a:endParaRPr lang="ko-KR" altLang="en-US" sz="9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76" name="직선 화살표 연결선 175"/>
          <p:cNvCxnSpPr>
            <a:stCxn id="119" idx="3"/>
            <a:endCxn id="177" idx="2"/>
          </p:cNvCxnSpPr>
          <p:nvPr/>
        </p:nvCxnSpPr>
        <p:spPr>
          <a:xfrm flipH="1" flipV="1">
            <a:off x="4072601" y="2558392"/>
            <a:ext cx="8508" cy="3694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7" name="모서리가 둥근 직사각형 176"/>
          <p:cNvSpPr/>
          <p:nvPr/>
        </p:nvSpPr>
        <p:spPr>
          <a:xfrm>
            <a:off x="3786745" y="2367821"/>
            <a:ext cx="571711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일시정지</a:t>
            </a:r>
          </a:p>
        </p:txBody>
      </p:sp>
      <p:sp>
        <p:nvSpPr>
          <p:cNvPr id="178" name="직사각형 177"/>
          <p:cNvSpPr/>
          <p:nvPr/>
        </p:nvSpPr>
        <p:spPr>
          <a:xfrm>
            <a:off x="3566134" y="2903415"/>
            <a:ext cx="211003" cy="16996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522919" y="2850513"/>
            <a:ext cx="99368" cy="1047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5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530238" y="3201806"/>
            <a:ext cx="1176416" cy="941100"/>
            <a:chOff x="2704086" y="5072446"/>
            <a:chExt cx="1176416" cy="941100"/>
          </a:xfrm>
        </p:grpSpPr>
        <p:sp>
          <p:nvSpPr>
            <p:cNvPr id="180" name="모서리가 둥근 직사각형 179"/>
            <p:cNvSpPr/>
            <p:nvPr/>
          </p:nvSpPr>
          <p:spPr>
            <a:xfrm>
              <a:off x="2736271" y="5124813"/>
              <a:ext cx="1144231" cy="888733"/>
            </a:xfrm>
            <a:prstGeom prst="roundRect">
              <a:avLst>
                <a:gd name="adj" fmla="val 108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525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2852577" y="5206724"/>
              <a:ext cx="931127" cy="560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특성 이름</a:t>
              </a:r>
              <a:r>
                <a:rPr lang="en-US" altLang="ko-KR" sz="9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/>
              </a:r>
              <a:br>
                <a:rPr lang="en-US" altLang="ko-KR" sz="9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</a:br>
              <a:r>
                <a:rPr lang="ko-KR" altLang="en-US" sz="9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특성 설명</a:t>
              </a: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2854942" y="5813163"/>
              <a:ext cx="437809" cy="1560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25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3353542" y="5813163"/>
              <a:ext cx="441451" cy="1560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25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2893913" y="5834945"/>
              <a:ext cx="369287" cy="1052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습득</a:t>
              </a:r>
              <a:endParaRPr lang="ko-KR" altLang="en-US" sz="6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60A40B84-F431-4F99-B430-E9D028AE17C2}"/>
                </a:ext>
              </a:extLst>
            </p:cNvPr>
            <p:cNvSpPr/>
            <p:nvPr/>
          </p:nvSpPr>
          <p:spPr>
            <a:xfrm>
              <a:off x="2704086" y="5072446"/>
              <a:ext cx="99368" cy="1047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6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3394747" y="5834945"/>
              <a:ext cx="369287" cy="1052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취소</a:t>
              </a:r>
              <a:endParaRPr lang="ko-KR" altLang="en-US" sz="5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cxnSp>
        <p:nvCxnSpPr>
          <p:cNvPr id="202" name="직선 화살표 연결선 201"/>
          <p:cNvCxnSpPr>
            <a:endCxn id="203" idx="0"/>
          </p:cNvCxnSpPr>
          <p:nvPr/>
        </p:nvCxnSpPr>
        <p:spPr>
          <a:xfrm>
            <a:off x="1458948" y="4525441"/>
            <a:ext cx="364" cy="1925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3" name="직사각형 202"/>
          <p:cNvSpPr/>
          <p:nvPr/>
        </p:nvSpPr>
        <p:spPr>
          <a:xfrm>
            <a:off x="1083177" y="4717943"/>
            <a:ext cx="752269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 게임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graphicFrame>
        <p:nvGraphicFramePr>
          <p:cNvPr id="404" name="표 4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508516"/>
              </p:ext>
            </p:extLst>
          </p:nvPr>
        </p:nvGraphicFramePr>
        <p:xfrm>
          <a:off x="482989" y="4972391"/>
          <a:ext cx="8176854" cy="1660964"/>
        </p:xfrm>
        <a:graphic>
          <a:graphicData uri="http://schemas.openxmlformats.org/drawingml/2006/table">
            <a:tbl>
              <a:tblPr/>
              <a:tblGrid>
                <a:gridCol w="1249915">
                  <a:extLst>
                    <a:ext uri="{9D8B030D-6E8A-4147-A177-3AD203B41FA5}">
                      <a16:colId xmlns:a16="http://schemas.microsoft.com/office/drawing/2014/main" val="4246382632"/>
                    </a:ext>
                  </a:extLst>
                </a:gridCol>
                <a:gridCol w="831565">
                  <a:extLst>
                    <a:ext uri="{9D8B030D-6E8A-4147-A177-3AD203B41FA5}">
                      <a16:colId xmlns:a16="http://schemas.microsoft.com/office/drawing/2014/main" val="50643166"/>
                    </a:ext>
                  </a:extLst>
                </a:gridCol>
                <a:gridCol w="1193115">
                  <a:extLst>
                    <a:ext uri="{9D8B030D-6E8A-4147-A177-3AD203B41FA5}">
                      <a16:colId xmlns:a16="http://schemas.microsoft.com/office/drawing/2014/main" val="4111000130"/>
                    </a:ext>
                  </a:extLst>
                </a:gridCol>
                <a:gridCol w="795410">
                  <a:extLst>
                    <a:ext uri="{9D8B030D-6E8A-4147-A177-3AD203B41FA5}">
                      <a16:colId xmlns:a16="http://schemas.microsoft.com/office/drawing/2014/main" val="709775490"/>
                    </a:ext>
                  </a:extLst>
                </a:gridCol>
                <a:gridCol w="1286979">
                  <a:extLst>
                    <a:ext uri="{9D8B030D-6E8A-4147-A177-3AD203B41FA5}">
                      <a16:colId xmlns:a16="http://schemas.microsoft.com/office/drawing/2014/main" val="1742316853"/>
                    </a:ext>
                  </a:extLst>
                </a:gridCol>
                <a:gridCol w="831565">
                  <a:extLst>
                    <a:ext uri="{9D8B030D-6E8A-4147-A177-3AD203B41FA5}">
                      <a16:colId xmlns:a16="http://schemas.microsoft.com/office/drawing/2014/main" val="1451042894"/>
                    </a:ext>
                  </a:extLst>
                </a:gridCol>
                <a:gridCol w="1192983">
                  <a:extLst>
                    <a:ext uri="{9D8B030D-6E8A-4147-A177-3AD203B41FA5}">
                      <a16:colId xmlns:a16="http://schemas.microsoft.com/office/drawing/2014/main" val="1617655307"/>
                    </a:ext>
                  </a:extLst>
                </a:gridCol>
                <a:gridCol w="795322">
                  <a:extLst>
                    <a:ext uri="{9D8B030D-6E8A-4147-A177-3AD203B41FA5}">
                      <a16:colId xmlns:a16="http://schemas.microsoft.com/office/drawing/2014/main" val="3622768725"/>
                    </a:ext>
                  </a:extLst>
                </a:gridCol>
              </a:tblGrid>
              <a:tr h="192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객체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픽셀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가로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*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세로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객체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픽셀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가로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*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세로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01395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특성 팝업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920*600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특성 텍스트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Txt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94*30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92128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특성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Txt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442*66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특성확인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팝업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444*346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00985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보유특성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포인트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Txt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82*66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특성상세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텍스트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Txt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362*218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033379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특성 계열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118*118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습득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취소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Btn,Txt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170*60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343937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습득 버튼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Btn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94*126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326156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특성 이미지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Btn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94*68</a:t>
                      </a: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541007"/>
                  </a:ext>
                </a:extLst>
              </a:tr>
            </a:tbl>
          </a:graphicData>
        </a:graphic>
      </p:graphicFrame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925092"/>
              </p:ext>
            </p:extLst>
          </p:nvPr>
        </p:nvGraphicFramePr>
        <p:xfrm>
          <a:off x="5269658" y="3611760"/>
          <a:ext cx="3398903" cy="1354589"/>
        </p:xfrm>
        <a:graphic>
          <a:graphicData uri="http://schemas.openxmlformats.org/drawingml/2006/table">
            <a:tbl>
              <a:tblPr/>
              <a:tblGrid>
                <a:gridCol w="3398903">
                  <a:extLst>
                    <a:ext uri="{9D8B030D-6E8A-4147-A177-3AD203B41FA5}">
                      <a16:colId xmlns:a16="http://schemas.microsoft.com/office/drawing/2014/main" val="2930600705"/>
                    </a:ext>
                  </a:extLst>
                </a:gridCol>
              </a:tblGrid>
              <a:tr h="962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추가 설명</a:t>
                      </a:r>
                      <a:endParaRPr lang="ko-KR" altLang="en-US" sz="9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973593"/>
                  </a:ext>
                </a:extLst>
              </a:tr>
              <a:tr h="1163839"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ts val="1710"/>
                      </a:pPr>
                      <a:r>
                        <a:rPr lang="ko-KR" altLang="en-US" sz="900" b="0" dirty="0" smtClean="0">
                          <a:ea typeface="Arial"/>
                          <a:cs typeface="Arial"/>
                          <a:sym typeface="Arial"/>
                        </a:rPr>
                        <a:t>특성은 각 계열 마다 배울 수 있는 순서가 있으며 좌측에서 </a:t>
                      </a:r>
                      <a:r>
                        <a:rPr lang="en-US" altLang="ko-KR" sz="900" b="0" dirty="0" smtClean="0"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900" b="0" dirty="0" smtClean="0"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900" b="0" dirty="0" smtClean="0">
                          <a:ea typeface="Arial"/>
                          <a:cs typeface="Arial"/>
                          <a:sym typeface="Arial"/>
                        </a:rPr>
                        <a:t>우측 순으로 배울 수 있다</a:t>
                      </a:r>
                      <a:r>
                        <a:rPr lang="en-US" altLang="ko-KR" sz="900" b="0" dirty="0" smtClean="0"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lvl="0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ts val="1710"/>
                      </a:pPr>
                      <a:r>
                        <a:rPr lang="ko-KR" altLang="en-US" sz="900" b="0" dirty="0" smtClean="0">
                          <a:ea typeface="Arial"/>
                          <a:cs typeface="Arial"/>
                          <a:sym typeface="Arial"/>
                        </a:rPr>
                        <a:t>특성 습득 팝업이 표시되면 특성 팝업의 조작은 비활성화 한다</a:t>
                      </a:r>
                      <a:r>
                        <a:rPr lang="en-US" altLang="ko-KR" sz="900" b="0" dirty="0" smtClean="0"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900" dirty="0" smtClean="0"/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9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601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60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4850878" y="3329569"/>
            <a:ext cx="2934479" cy="300083"/>
            <a:chOff x="4922966" y="3008578"/>
            <a:chExt cx="3912638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5245815" y="3008578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spcAft>
                  <a:spcPts val="750"/>
                </a:spcAft>
                <a:buClr>
                  <a:srgbClr val="977399"/>
                </a:buClr>
              </a:pPr>
              <a:r>
                <a:rPr lang="ko-KR" altLang="en-US" sz="1500" spc="-38" dirty="0">
                  <a:latin typeface="+mn-ea"/>
                </a:rPr>
                <a:t>모티브게임 분석</a:t>
              </a:r>
              <a:endParaRPr lang="en-US" altLang="ko-KR" sz="1500" spc="-38" dirty="0">
                <a:latin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22966" y="3062625"/>
              <a:ext cx="309434" cy="30943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27000" tIns="27000" rIns="27000" rtlCol="0" anchor="ctr">
              <a:noAutofit/>
            </a:bodyPr>
            <a:lstStyle/>
            <a:p>
              <a:pPr algn="ctr">
                <a:spcAft>
                  <a:spcPts val="750"/>
                </a:spcAft>
                <a:buClr>
                  <a:srgbClr val="977399"/>
                </a:buClr>
              </a:pPr>
              <a:r>
                <a:rPr lang="en-US" altLang="ko-KR" sz="1500" spc="-38" dirty="0">
                  <a:solidFill>
                    <a:schemeClr val="bg1"/>
                  </a:solidFill>
                  <a:latin typeface="+mn-ea"/>
                </a:rPr>
                <a:t>Ⅰ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850878" y="3718967"/>
            <a:ext cx="2934479" cy="300083"/>
            <a:chOff x="4922966" y="3550686"/>
            <a:chExt cx="3912638" cy="400110"/>
          </a:xfrm>
        </p:grpSpPr>
        <p:sp>
          <p:nvSpPr>
            <p:cNvPr id="30" name="TextBox 29"/>
            <p:cNvSpPr txBox="1"/>
            <p:nvPr/>
          </p:nvSpPr>
          <p:spPr>
            <a:xfrm>
              <a:off x="5245815" y="3550686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spcAft>
                  <a:spcPts val="750"/>
                </a:spcAft>
                <a:buClr>
                  <a:srgbClr val="977399"/>
                </a:buClr>
              </a:pPr>
              <a:r>
                <a:rPr lang="ko-KR" altLang="en-US" sz="1500" spc="-38" dirty="0" err="1" smtClean="0">
                  <a:latin typeface="+mn-ea"/>
                </a:rPr>
                <a:t>네이밍</a:t>
              </a:r>
              <a:r>
                <a:rPr lang="ko-KR" altLang="en-US" sz="1500" spc="-38" dirty="0" smtClean="0">
                  <a:latin typeface="+mn-ea"/>
                </a:rPr>
                <a:t> 규칙</a:t>
              </a:r>
              <a:endParaRPr lang="en-US" altLang="ko-KR" sz="1500" spc="-38" dirty="0">
                <a:latin typeface="+mn-e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22966" y="3604733"/>
              <a:ext cx="309434" cy="30943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27000" tIns="27000" rIns="27000" rtlCol="0" anchor="ctr">
              <a:noAutofit/>
            </a:bodyPr>
            <a:lstStyle/>
            <a:p>
              <a:pPr algn="ctr">
                <a:spcAft>
                  <a:spcPts val="750"/>
                </a:spcAft>
                <a:buClr>
                  <a:srgbClr val="977399"/>
                </a:buClr>
              </a:pPr>
              <a:r>
                <a:rPr lang="en-US" altLang="ko-KR" sz="1500" spc="-38" dirty="0">
                  <a:solidFill>
                    <a:schemeClr val="bg1"/>
                  </a:solidFill>
                  <a:latin typeface="+mn-ea"/>
                </a:rPr>
                <a:t>Ⅱ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850878" y="4108366"/>
            <a:ext cx="2934479" cy="300083"/>
            <a:chOff x="4922966" y="4092794"/>
            <a:chExt cx="3912638" cy="400110"/>
          </a:xfrm>
        </p:grpSpPr>
        <p:sp>
          <p:nvSpPr>
            <p:cNvPr id="33" name="TextBox 32"/>
            <p:cNvSpPr txBox="1"/>
            <p:nvPr/>
          </p:nvSpPr>
          <p:spPr>
            <a:xfrm>
              <a:off x="5245815" y="4092794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spcAft>
                  <a:spcPts val="750"/>
                </a:spcAft>
                <a:buClr>
                  <a:srgbClr val="977399"/>
                </a:buClr>
              </a:pPr>
              <a:r>
                <a:rPr lang="ko-KR" altLang="en-US" sz="1500" spc="-38" dirty="0" smtClean="0">
                  <a:latin typeface="+mn-ea"/>
                </a:rPr>
                <a:t>세부 디자인</a:t>
              </a:r>
              <a:endParaRPr lang="en-US" altLang="ko-KR" sz="1500" spc="-38" dirty="0">
                <a:latin typeface="+mn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22966" y="4146841"/>
              <a:ext cx="309434" cy="30943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27000" tIns="27000" rIns="27000" rtlCol="0" anchor="ctr">
              <a:noAutofit/>
            </a:bodyPr>
            <a:lstStyle/>
            <a:p>
              <a:pPr algn="ctr">
                <a:spcAft>
                  <a:spcPts val="750"/>
                </a:spcAft>
                <a:buClr>
                  <a:srgbClr val="977399"/>
                </a:buClr>
              </a:pPr>
              <a:r>
                <a:rPr lang="en-US" altLang="ko-KR" sz="1500" spc="-38" dirty="0">
                  <a:solidFill>
                    <a:schemeClr val="bg1"/>
                  </a:solidFill>
                  <a:latin typeface="+mn-ea"/>
                </a:rPr>
                <a:t>Ⅲ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187624" y="2132856"/>
            <a:ext cx="2023825" cy="41694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2550" b="1" dirty="0">
                <a:solidFill>
                  <a:srgbClr val="F86B74"/>
                </a:solidFill>
                <a:latin typeface="+mn-ea"/>
              </a:rPr>
              <a:t>목 차</a:t>
            </a:r>
          </a:p>
        </p:txBody>
      </p:sp>
    </p:spTree>
    <p:extLst>
      <p:ext uri="{BB962C8B-B14F-4D97-AF65-F5344CB8AC3E}">
        <p14:creationId xmlns:p14="http://schemas.microsoft.com/office/powerpoint/2010/main" val="3934354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1074778" y="2655682"/>
            <a:ext cx="3578338" cy="1873957"/>
            <a:chOff x="5490514" y="3175196"/>
            <a:chExt cx="2051682" cy="1076265"/>
          </a:xfrm>
        </p:grpSpPr>
        <p:grpSp>
          <p:nvGrpSpPr>
            <p:cNvPr id="44" name="그룹 43"/>
            <p:cNvGrpSpPr/>
            <p:nvPr/>
          </p:nvGrpSpPr>
          <p:grpSpPr>
            <a:xfrm>
              <a:off x="5490514" y="3175196"/>
              <a:ext cx="2051682" cy="1076265"/>
              <a:chOff x="1082515" y="2893676"/>
              <a:chExt cx="3575599" cy="1875675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675FC19-851C-4D75-9056-87A35A35C6D3}"/>
                  </a:ext>
                </a:extLst>
              </p:cNvPr>
              <p:cNvSpPr/>
              <p:nvPr/>
            </p:nvSpPr>
            <p:spPr>
              <a:xfrm>
                <a:off x="1082515" y="2893676"/>
                <a:ext cx="3575599" cy="1875675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25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2144454" y="4267204"/>
                <a:ext cx="2445449" cy="3518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dirty="0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4118206" y="2969038"/>
                <a:ext cx="166856" cy="15747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25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4353693" y="2971048"/>
                <a:ext cx="177731" cy="15747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88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1174213" y="4266197"/>
                <a:ext cx="972108" cy="35186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dirty="0"/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1263408" y="4056716"/>
                <a:ext cx="462856" cy="493373"/>
                <a:chOff x="827584" y="2639440"/>
                <a:chExt cx="340935" cy="36149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62" name="타원 61"/>
                <p:cNvSpPr/>
                <p:nvPr/>
              </p:nvSpPr>
              <p:spPr>
                <a:xfrm>
                  <a:off x="827584" y="2639440"/>
                  <a:ext cx="340935" cy="36149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3" name="타원 62"/>
                <p:cNvSpPr/>
                <p:nvPr/>
              </p:nvSpPr>
              <p:spPr>
                <a:xfrm>
                  <a:off x="920213" y="2733874"/>
                  <a:ext cx="158963" cy="16854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dirty="0"/>
                </a:p>
              </p:txBody>
            </p:sp>
          </p:grpSp>
          <p:sp>
            <p:nvSpPr>
              <p:cNvPr id="58" name="직사각형 57"/>
              <p:cNvSpPr/>
              <p:nvPr/>
            </p:nvSpPr>
            <p:spPr>
              <a:xfrm>
                <a:off x="1555402" y="3104221"/>
                <a:ext cx="882912" cy="898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25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555402" y="2980985"/>
                <a:ext cx="882912" cy="898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25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174217" y="2984284"/>
                <a:ext cx="374605" cy="2098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rgbClr val="FFC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25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1673204" y="3222337"/>
                <a:ext cx="2445003" cy="4695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rgbClr val="FFC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51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텍스트 필드</a:t>
                </a: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6949355" y="3655611"/>
              <a:ext cx="518955" cy="520914"/>
              <a:chOff x="6099084" y="3844026"/>
              <a:chExt cx="770516" cy="77342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6386316" y="4164026"/>
                <a:ext cx="266845" cy="2668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6537099" y="3844026"/>
                <a:ext cx="266845" cy="2668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6099084" y="4350605"/>
                <a:ext cx="266845" cy="2668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6126646" y="3944549"/>
                <a:ext cx="266845" cy="2668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순서도: 지연 12"/>
              <p:cNvSpPr/>
              <p:nvPr/>
            </p:nvSpPr>
            <p:spPr>
              <a:xfrm rot="1705321">
                <a:off x="6639042" y="4221973"/>
                <a:ext cx="230558" cy="394550"/>
              </a:xfrm>
              <a:custGeom>
                <a:avLst/>
                <a:gdLst>
                  <a:gd name="connsiteX0" fmla="*/ 0 w 413473"/>
                  <a:gd name="connsiteY0" fmla="*/ 0 h 394549"/>
                  <a:gd name="connsiteX1" fmla="*/ 206737 w 413473"/>
                  <a:gd name="connsiteY1" fmla="*/ 0 h 394549"/>
                  <a:gd name="connsiteX2" fmla="*/ 413474 w 413473"/>
                  <a:gd name="connsiteY2" fmla="*/ 197275 h 394549"/>
                  <a:gd name="connsiteX3" fmla="*/ 206737 w 413473"/>
                  <a:gd name="connsiteY3" fmla="*/ 394550 h 394549"/>
                  <a:gd name="connsiteX4" fmla="*/ 0 w 413473"/>
                  <a:gd name="connsiteY4" fmla="*/ 394549 h 394549"/>
                  <a:gd name="connsiteX5" fmla="*/ 0 w 413473"/>
                  <a:gd name="connsiteY5" fmla="*/ 0 h 394549"/>
                  <a:gd name="connsiteX0" fmla="*/ 6 w 413480"/>
                  <a:gd name="connsiteY0" fmla="*/ 0 h 394550"/>
                  <a:gd name="connsiteX1" fmla="*/ 206743 w 413480"/>
                  <a:gd name="connsiteY1" fmla="*/ 0 h 394550"/>
                  <a:gd name="connsiteX2" fmla="*/ 413480 w 413480"/>
                  <a:gd name="connsiteY2" fmla="*/ 197275 h 394550"/>
                  <a:gd name="connsiteX3" fmla="*/ 206743 w 413480"/>
                  <a:gd name="connsiteY3" fmla="*/ 394550 h 394550"/>
                  <a:gd name="connsiteX4" fmla="*/ 6 w 413480"/>
                  <a:gd name="connsiteY4" fmla="*/ 394549 h 394550"/>
                  <a:gd name="connsiteX5" fmla="*/ 123912 w 413480"/>
                  <a:gd name="connsiteY5" fmla="*/ 177051 h 394550"/>
                  <a:gd name="connsiteX6" fmla="*/ 6 w 413480"/>
                  <a:gd name="connsiteY6" fmla="*/ 0 h 394550"/>
                  <a:gd name="connsiteX0" fmla="*/ 44 w 413518"/>
                  <a:gd name="connsiteY0" fmla="*/ 0 h 394550"/>
                  <a:gd name="connsiteX1" fmla="*/ 206781 w 413518"/>
                  <a:gd name="connsiteY1" fmla="*/ 0 h 394550"/>
                  <a:gd name="connsiteX2" fmla="*/ 413518 w 413518"/>
                  <a:gd name="connsiteY2" fmla="*/ 197275 h 394550"/>
                  <a:gd name="connsiteX3" fmla="*/ 206781 w 413518"/>
                  <a:gd name="connsiteY3" fmla="*/ 394550 h 394550"/>
                  <a:gd name="connsiteX4" fmla="*/ 44 w 413518"/>
                  <a:gd name="connsiteY4" fmla="*/ 394549 h 394550"/>
                  <a:gd name="connsiteX5" fmla="*/ 15210 w 413518"/>
                  <a:gd name="connsiteY5" fmla="*/ 180083 h 394550"/>
                  <a:gd name="connsiteX6" fmla="*/ 44 w 413518"/>
                  <a:gd name="connsiteY6" fmla="*/ 0 h 394550"/>
                  <a:gd name="connsiteX0" fmla="*/ 6 w 413480"/>
                  <a:gd name="connsiteY0" fmla="*/ 0 h 394550"/>
                  <a:gd name="connsiteX1" fmla="*/ 206743 w 413480"/>
                  <a:gd name="connsiteY1" fmla="*/ 0 h 394550"/>
                  <a:gd name="connsiteX2" fmla="*/ 413480 w 413480"/>
                  <a:gd name="connsiteY2" fmla="*/ 197275 h 394550"/>
                  <a:gd name="connsiteX3" fmla="*/ 206743 w 413480"/>
                  <a:gd name="connsiteY3" fmla="*/ 394550 h 394550"/>
                  <a:gd name="connsiteX4" fmla="*/ 6 w 413480"/>
                  <a:gd name="connsiteY4" fmla="*/ 394549 h 394550"/>
                  <a:gd name="connsiteX5" fmla="*/ 137831 w 413480"/>
                  <a:gd name="connsiteY5" fmla="*/ 186390 h 394550"/>
                  <a:gd name="connsiteX6" fmla="*/ 6 w 413480"/>
                  <a:gd name="connsiteY6" fmla="*/ 0 h 394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3480" h="394550">
                    <a:moveTo>
                      <a:pt x="6" y="0"/>
                    </a:moveTo>
                    <a:lnTo>
                      <a:pt x="206743" y="0"/>
                    </a:lnTo>
                    <a:cubicBezTo>
                      <a:pt x="320921" y="0"/>
                      <a:pt x="413480" y="88323"/>
                      <a:pt x="413480" y="197275"/>
                    </a:cubicBezTo>
                    <a:cubicBezTo>
                      <a:pt x="413480" y="306227"/>
                      <a:pt x="320921" y="394550"/>
                      <a:pt x="206743" y="394550"/>
                    </a:cubicBezTo>
                    <a:lnTo>
                      <a:pt x="6" y="394549"/>
                    </a:lnTo>
                    <a:cubicBezTo>
                      <a:pt x="-1025" y="326283"/>
                      <a:pt x="138862" y="254656"/>
                      <a:pt x="137831" y="186390"/>
                    </a:cubicBezTo>
                    <a:lnTo>
                      <a:pt x="6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052"/>
            </a:pP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게임 플레이 도중 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도움말 팻말</a:t>
            </a:r>
            <a:r>
              <a:rPr lang="en-US" altLang="ko-KR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스킬 획득</a:t>
            </a:r>
            <a:r>
              <a:rPr lang="en-US" altLang="ko-KR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 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시 텍스트 표시</a:t>
            </a:r>
            <a:endParaRPr lang="ko-KR" altLang="en-US" dirty="0">
              <a:solidFill>
                <a:schemeClr val="dk1"/>
              </a:solidFill>
              <a:latin typeface="+mn-ea"/>
              <a:cs typeface="Gill Sans"/>
              <a:sym typeface="Gill Sans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12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dirty="0" smtClean="0">
                <a:latin typeface="+mn-ea"/>
              </a:rPr>
              <a:t>도움말</a:t>
            </a:r>
            <a:endParaRPr lang="ko-KR" altLang="en-US" dirty="0">
              <a:latin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3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4-5</a:t>
            </a:r>
            <a:endParaRPr lang="ko-KR" altLang="en-US" dirty="0"/>
          </a:p>
        </p:txBody>
      </p:sp>
      <p:graphicFrame>
        <p:nvGraphicFramePr>
          <p:cNvPr id="50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3573212"/>
              </p:ext>
            </p:extLst>
          </p:nvPr>
        </p:nvGraphicFramePr>
        <p:xfrm>
          <a:off x="5268347" y="1386239"/>
          <a:ext cx="3391495" cy="926718"/>
        </p:xfrm>
        <a:graphic>
          <a:graphicData uri="http://schemas.openxmlformats.org/drawingml/2006/table">
            <a:tbl>
              <a:tblPr/>
              <a:tblGrid>
                <a:gridCol w="60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①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atin typeface="+mn-lt"/>
                        </a:rPr>
                        <a:t>유저에게는 보여지지 않는 버튼 클릭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 시 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/>
                      </a:r>
                      <a:br>
                        <a:rPr lang="en-US" altLang="ko-KR" sz="900" baseline="0" dirty="0" smtClean="0">
                          <a:latin typeface="+mn-lt"/>
                        </a:rPr>
                      </a:br>
                      <a:r>
                        <a:rPr lang="ko-KR" altLang="en-US" sz="900" baseline="0" dirty="0" smtClean="0">
                          <a:latin typeface="+mn-lt"/>
                        </a:rPr>
                        <a:t>이미지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,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도움말 팝업 창이 사라진다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②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도움말</a:t>
                      </a:r>
                      <a:r>
                        <a:rPr lang="en-US" altLang="ko-KR" sz="900" dirty="0" smtClean="0">
                          <a:latin typeface="+mn-lt"/>
                        </a:rPr>
                        <a:t>, </a:t>
                      </a:r>
                      <a:r>
                        <a:rPr lang="ko-KR" altLang="en-US" sz="900" dirty="0" smtClean="0">
                          <a:latin typeface="+mn-lt"/>
                        </a:rPr>
                        <a:t>획득한 스킬에 설명에 맞는 이미지가 출력한다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3" name="직사각형 202"/>
          <p:cNvSpPr/>
          <p:nvPr/>
        </p:nvSpPr>
        <p:spPr>
          <a:xfrm>
            <a:off x="1069902" y="2655681"/>
            <a:ext cx="3575599" cy="1879943"/>
          </a:xfrm>
          <a:prstGeom prst="rect">
            <a:avLst/>
          </a:prstGeom>
          <a:solidFill>
            <a:schemeClr val="tx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/>
          </a:p>
        </p:txBody>
      </p:sp>
      <p:cxnSp>
        <p:nvCxnSpPr>
          <p:cNvPr id="207" name="직선 화살표 연결선 206"/>
          <p:cNvCxnSpPr>
            <a:stCxn id="213" idx="2"/>
          </p:cNvCxnSpPr>
          <p:nvPr/>
        </p:nvCxnSpPr>
        <p:spPr>
          <a:xfrm>
            <a:off x="3260800" y="2304928"/>
            <a:ext cx="15056" cy="4849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9" name="직사각형 208"/>
          <p:cNvSpPr/>
          <p:nvPr/>
        </p:nvSpPr>
        <p:spPr>
          <a:xfrm>
            <a:off x="1916081" y="2117953"/>
            <a:ext cx="680036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 게임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sp>
        <p:nvSpPr>
          <p:cNvPr id="210" name="직사각형 209"/>
          <p:cNvSpPr/>
          <p:nvPr/>
        </p:nvSpPr>
        <p:spPr>
          <a:xfrm>
            <a:off x="1069902" y="2117953"/>
            <a:ext cx="607962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로딩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211" name="직선 화살표 연결선 210"/>
          <p:cNvCxnSpPr>
            <a:stCxn id="210" idx="3"/>
            <a:endCxn id="209" idx="1"/>
          </p:cNvCxnSpPr>
          <p:nvPr/>
        </p:nvCxnSpPr>
        <p:spPr>
          <a:xfrm>
            <a:off x="1677864" y="2213239"/>
            <a:ext cx="23821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3" name="모서리가 둥근 직사각형 212"/>
          <p:cNvSpPr/>
          <p:nvPr/>
        </p:nvSpPr>
        <p:spPr>
          <a:xfrm>
            <a:off x="2921712" y="2114357"/>
            <a:ext cx="678175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도움말</a:t>
            </a:r>
          </a:p>
        </p:txBody>
      </p:sp>
      <p:cxnSp>
        <p:nvCxnSpPr>
          <p:cNvPr id="214" name="직선 화살표 연결선 213"/>
          <p:cNvCxnSpPr>
            <a:stCxn id="209" idx="3"/>
            <a:endCxn id="213" idx="1"/>
          </p:cNvCxnSpPr>
          <p:nvPr/>
        </p:nvCxnSpPr>
        <p:spPr>
          <a:xfrm flipV="1">
            <a:off x="2596117" y="2209643"/>
            <a:ext cx="325595" cy="35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1" name="직선 화살표 연결선 220"/>
          <p:cNvCxnSpPr>
            <a:stCxn id="220" idx="3"/>
          </p:cNvCxnSpPr>
          <p:nvPr/>
        </p:nvCxnSpPr>
        <p:spPr>
          <a:xfrm flipH="1" flipV="1">
            <a:off x="4437291" y="2557660"/>
            <a:ext cx="104" cy="304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2" name="직사각형 221"/>
          <p:cNvSpPr/>
          <p:nvPr/>
        </p:nvSpPr>
        <p:spPr>
          <a:xfrm>
            <a:off x="3973797" y="2358161"/>
            <a:ext cx="680036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 게임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sp>
        <p:nvSpPr>
          <p:cNvPr id="151" name="직사각형 150"/>
          <p:cNvSpPr/>
          <p:nvPr/>
        </p:nvSpPr>
        <p:spPr>
          <a:xfrm>
            <a:off x="1083177" y="4717943"/>
            <a:ext cx="751543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 게임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454359" y="2764250"/>
            <a:ext cx="2983036" cy="1702053"/>
            <a:chOff x="1458948" y="3015890"/>
            <a:chExt cx="2983036" cy="1702053"/>
          </a:xfrm>
        </p:grpSpPr>
        <p:sp>
          <p:nvSpPr>
            <p:cNvPr id="189" name="타원 188"/>
            <p:cNvSpPr/>
            <p:nvPr/>
          </p:nvSpPr>
          <p:spPr>
            <a:xfrm flipH="1">
              <a:off x="3740179" y="4246899"/>
              <a:ext cx="276356" cy="265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스킬</a:t>
              </a:r>
            </a:p>
          </p:txBody>
        </p:sp>
        <p:sp>
          <p:nvSpPr>
            <p:cNvPr id="193" name="오른쪽으로 구부러진 화살표 192"/>
            <p:cNvSpPr/>
            <p:nvPr/>
          </p:nvSpPr>
          <p:spPr>
            <a:xfrm rot="10800000" flipH="1">
              <a:off x="4256899" y="3686696"/>
              <a:ext cx="89502" cy="103375"/>
            </a:xfrm>
            <a:prstGeom prst="curved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 dirty="0">
                <a:solidFill>
                  <a:schemeClr val="tx1"/>
                </a:solidFill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1548120" y="3116149"/>
              <a:ext cx="882912" cy="89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25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215" name="모서리가 둥근 직사각형 214"/>
            <p:cNvSpPr/>
            <p:nvPr/>
          </p:nvSpPr>
          <p:spPr>
            <a:xfrm>
              <a:off x="1470349" y="3024818"/>
              <a:ext cx="2968231" cy="1686204"/>
            </a:xfrm>
            <a:prstGeom prst="roundRect">
              <a:avLst>
                <a:gd name="adj" fmla="val 108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525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1556908" y="3109093"/>
              <a:ext cx="2765400" cy="15045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25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60A40B84-F431-4F99-B430-E9D028AE17C2}"/>
                </a:ext>
              </a:extLst>
            </p:cNvPr>
            <p:cNvSpPr/>
            <p:nvPr/>
          </p:nvSpPr>
          <p:spPr>
            <a:xfrm>
              <a:off x="1562616" y="3107145"/>
              <a:ext cx="99368" cy="1047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1697078" y="3243670"/>
              <a:ext cx="2460407" cy="12292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설명 이미지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60A40B84-F431-4F99-B430-E9D028AE17C2}"/>
                </a:ext>
              </a:extLst>
            </p:cNvPr>
            <p:cNvSpPr/>
            <p:nvPr/>
          </p:nvSpPr>
          <p:spPr>
            <a:xfrm>
              <a:off x="1661072" y="3198100"/>
              <a:ext cx="99368" cy="1047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2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4196737" y="3015890"/>
              <a:ext cx="245247" cy="1959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1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4223992" y="3041524"/>
              <a:ext cx="196772" cy="1531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X</a:t>
              </a:r>
              <a:endParaRPr lang="ko-KR" altLang="en-US" sz="9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cxnSp>
          <p:nvCxnSpPr>
            <p:cNvPr id="150" name="직선 화살표 연결선 149"/>
            <p:cNvCxnSpPr>
              <a:endCxn id="151" idx="0"/>
            </p:cNvCxnSpPr>
            <p:nvPr/>
          </p:nvCxnSpPr>
          <p:spPr>
            <a:xfrm>
              <a:off x="1458948" y="4525441"/>
              <a:ext cx="1" cy="1925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532300"/>
              </p:ext>
            </p:extLst>
          </p:nvPr>
        </p:nvGraphicFramePr>
        <p:xfrm>
          <a:off x="482989" y="4972391"/>
          <a:ext cx="8176813" cy="1660964"/>
        </p:xfrm>
        <a:graphic>
          <a:graphicData uri="http://schemas.openxmlformats.org/drawingml/2006/table">
            <a:tbl>
              <a:tblPr/>
              <a:tblGrid>
                <a:gridCol w="1244695">
                  <a:extLst>
                    <a:ext uri="{9D8B030D-6E8A-4147-A177-3AD203B41FA5}">
                      <a16:colId xmlns:a16="http://schemas.microsoft.com/office/drawing/2014/main" val="424638263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50643166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4111000130"/>
                    </a:ext>
                  </a:extLst>
                </a:gridCol>
                <a:gridCol w="4915894">
                  <a:extLst>
                    <a:ext uri="{9D8B030D-6E8A-4147-A177-3AD203B41FA5}">
                      <a16:colId xmlns:a16="http://schemas.microsoft.com/office/drawing/2014/main" val="709775490"/>
                    </a:ext>
                  </a:extLst>
                </a:gridCol>
              </a:tblGrid>
              <a:tr h="192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객체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픽셀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가로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*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세로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01395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팝업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1034*588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92128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Btn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1034*588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00985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설명이미지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Img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880*439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033379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343937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326156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541007"/>
                  </a:ext>
                </a:extLst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606587"/>
              </p:ext>
            </p:extLst>
          </p:nvPr>
        </p:nvGraphicFramePr>
        <p:xfrm>
          <a:off x="5269658" y="3580287"/>
          <a:ext cx="3398903" cy="1387028"/>
        </p:xfrm>
        <a:graphic>
          <a:graphicData uri="http://schemas.openxmlformats.org/drawingml/2006/table">
            <a:tbl>
              <a:tblPr/>
              <a:tblGrid>
                <a:gridCol w="3398903">
                  <a:extLst>
                    <a:ext uri="{9D8B030D-6E8A-4147-A177-3AD203B41FA5}">
                      <a16:colId xmlns:a16="http://schemas.microsoft.com/office/drawing/2014/main" val="2930600705"/>
                    </a:ext>
                  </a:extLst>
                </a:gridCol>
              </a:tblGrid>
              <a:tr h="2231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추가 설명</a:t>
                      </a:r>
                      <a:endParaRPr lang="ko-KR" altLang="en-US" sz="9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973593"/>
                  </a:ext>
                </a:extLst>
              </a:tr>
              <a:tr h="1163839"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ts val="1710"/>
                      </a:pPr>
                      <a:r>
                        <a:rPr lang="ko-KR" altLang="en-US" sz="900" b="0" dirty="0" smtClean="0">
                          <a:ea typeface="Arial"/>
                          <a:cs typeface="Arial"/>
                          <a:sym typeface="Arial"/>
                        </a:rPr>
                        <a:t>도움말</a:t>
                      </a:r>
                      <a:r>
                        <a:rPr lang="en-US" altLang="ko-KR" sz="900" b="0" dirty="0" smtClean="0"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dirty="0" smtClean="0">
                          <a:ea typeface="Arial"/>
                          <a:cs typeface="Arial"/>
                          <a:sym typeface="Arial"/>
                        </a:rPr>
                        <a:t>스킬 설명은 예시 이미지를 같이 표시하기에 많은 </a:t>
                      </a:r>
                      <a:r>
                        <a:rPr lang="en-US" altLang="ko-KR" sz="900" b="0" dirty="0" smtClean="0"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900" b="0" dirty="0" smtClean="0"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900" b="0" dirty="0" smtClean="0">
                          <a:ea typeface="Arial"/>
                          <a:cs typeface="Arial"/>
                          <a:sym typeface="Arial"/>
                        </a:rPr>
                        <a:t>영역을 포함하여 설명을 한다</a:t>
                      </a:r>
                      <a:r>
                        <a:rPr lang="en-US" altLang="ko-KR" sz="900" b="0" dirty="0" smtClean="0"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br>
                        <a:rPr lang="en-US" altLang="ko-KR" sz="900" b="0" dirty="0" smtClean="0"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900" b="0" dirty="0" smtClean="0">
                          <a:ea typeface="Arial"/>
                          <a:cs typeface="Arial"/>
                          <a:sym typeface="Arial"/>
                        </a:rPr>
                        <a:t>스킬도움말의 경우에는 스킬팝업에서 </a:t>
                      </a:r>
                      <a:r>
                        <a:rPr lang="ko-KR" altLang="en-US" sz="900" b="0" dirty="0" smtClean="0">
                          <a:ea typeface="Arial"/>
                          <a:cs typeface="Arial"/>
                          <a:sym typeface="Arial"/>
                        </a:rPr>
                        <a:t>설명을 다시 볼 수 있다</a:t>
                      </a:r>
                      <a:r>
                        <a:rPr lang="en-US" altLang="ko-KR" sz="900" b="0" dirty="0" smtClean="0"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900" b="0" dirty="0"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601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052"/>
            </a:pP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게임 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플레이 중 스토리 전달을 위한 대화 텍스트 표시한다</a:t>
            </a:r>
            <a:r>
              <a:rPr lang="en-US" altLang="ko-KR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.</a:t>
            </a:r>
            <a:endParaRPr lang="ko-KR" altLang="en-US" dirty="0">
              <a:solidFill>
                <a:schemeClr val="dk1"/>
              </a:solidFill>
              <a:latin typeface="+mn-ea"/>
              <a:cs typeface="Gill Sans"/>
              <a:sym typeface="Gill Sans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12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dirty="0" smtClean="0">
                <a:latin typeface="+mn-ea"/>
              </a:rPr>
              <a:t>스토리</a:t>
            </a:r>
            <a:endParaRPr lang="ko-KR" altLang="en-US" dirty="0">
              <a:latin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3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4-6</a:t>
            </a:r>
            <a:endParaRPr lang="ko-KR" altLang="en-US" dirty="0"/>
          </a:p>
        </p:txBody>
      </p:sp>
      <p:graphicFrame>
        <p:nvGraphicFramePr>
          <p:cNvPr id="50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718916"/>
              </p:ext>
            </p:extLst>
          </p:nvPr>
        </p:nvGraphicFramePr>
        <p:xfrm>
          <a:off x="5269375" y="1372115"/>
          <a:ext cx="3390467" cy="1868426"/>
        </p:xfrm>
        <a:graphic>
          <a:graphicData uri="http://schemas.openxmlformats.org/drawingml/2006/table">
            <a:tbl>
              <a:tblPr/>
              <a:tblGrid>
                <a:gridCol w="603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①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atin typeface="+mn-lt"/>
                        </a:rPr>
                        <a:t>유저에게 보여지지 않는 투명한 팝업을 표시한다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②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atin typeface="+mn-lt"/>
                        </a:rPr>
                        <a:t>유저에게 보여지지 않는 투명한 버튼이다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baseline="0" dirty="0" smtClean="0">
                          <a:latin typeface="+mn-lt"/>
                        </a:rPr>
                        <a:t>버튼 </a:t>
                      </a:r>
                      <a:r>
                        <a:rPr lang="ko-KR" altLang="en-US" sz="900" dirty="0" smtClean="0">
                          <a:latin typeface="+mn-lt"/>
                        </a:rPr>
                        <a:t>클릭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 시 텍스트가 넘어가며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, </a:t>
                      </a:r>
                      <a:br>
                        <a:rPr lang="en-US" altLang="ko-KR" sz="900" baseline="0" dirty="0" smtClean="0">
                          <a:latin typeface="+mn-lt"/>
                        </a:rPr>
                      </a:br>
                      <a:r>
                        <a:rPr lang="ko-KR" altLang="en-US" sz="900" baseline="0" dirty="0" smtClean="0">
                          <a:latin typeface="+mn-lt"/>
                        </a:rPr>
                        <a:t>마지막 텍스트에서 클릭 시 텍스트를 삭제한다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.</a:t>
                      </a:r>
                      <a:endParaRPr lang="ko-KR" altLang="en-US" sz="900" dirty="0" smtClean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③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스토리의 텍스트를 출력한다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54896436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④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게임진행이 멈추지 않고 표시되는 텍스트이다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br>
                        <a:rPr lang="en-US" altLang="ko-KR" sz="900" dirty="0" smtClean="0">
                          <a:latin typeface="+mn-lt"/>
                        </a:rPr>
                      </a:br>
                      <a:r>
                        <a:rPr lang="ko-KR" altLang="en-US" sz="900" dirty="0" smtClean="0">
                          <a:latin typeface="+mn-lt"/>
                        </a:rPr>
                        <a:t>조작없이 자동적으로 넘어가는 텍스트이다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721937192"/>
                  </a:ext>
                </a:extLst>
              </a:tr>
            </a:tbl>
          </a:graphicData>
        </a:graphic>
      </p:graphicFrame>
      <p:sp>
        <p:nvSpPr>
          <p:cNvPr id="209" name="직사각형 208"/>
          <p:cNvSpPr/>
          <p:nvPr/>
        </p:nvSpPr>
        <p:spPr>
          <a:xfrm>
            <a:off x="1532681" y="2150303"/>
            <a:ext cx="680036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 게임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sp>
        <p:nvSpPr>
          <p:cNvPr id="210" name="직사각형 209"/>
          <p:cNvSpPr/>
          <p:nvPr/>
        </p:nvSpPr>
        <p:spPr>
          <a:xfrm>
            <a:off x="688740" y="2150303"/>
            <a:ext cx="607962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로딩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211" name="직선 화살표 연결선 210"/>
          <p:cNvCxnSpPr>
            <a:stCxn id="210" idx="3"/>
            <a:endCxn id="209" idx="1"/>
          </p:cNvCxnSpPr>
          <p:nvPr/>
        </p:nvCxnSpPr>
        <p:spPr>
          <a:xfrm>
            <a:off x="1296702" y="2245589"/>
            <a:ext cx="235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3" name="모서리가 둥근 직사각형 212"/>
          <p:cNvSpPr/>
          <p:nvPr/>
        </p:nvSpPr>
        <p:spPr>
          <a:xfrm>
            <a:off x="2527581" y="2146707"/>
            <a:ext cx="678175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스토리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214" name="직선 화살표 연결선 213"/>
          <p:cNvCxnSpPr>
            <a:stCxn id="209" idx="3"/>
            <a:endCxn id="213" idx="1"/>
          </p:cNvCxnSpPr>
          <p:nvPr/>
        </p:nvCxnSpPr>
        <p:spPr>
          <a:xfrm flipV="1">
            <a:off x="2212717" y="2241993"/>
            <a:ext cx="314864" cy="35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C675FC19-851C-4D75-9056-87A35A35C6D3}"/>
              </a:ext>
            </a:extLst>
          </p:cNvPr>
          <p:cNvSpPr/>
          <p:nvPr/>
        </p:nvSpPr>
        <p:spPr>
          <a:xfrm>
            <a:off x="683568" y="2945952"/>
            <a:ext cx="2051682" cy="107626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292910" y="3734084"/>
            <a:ext cx="1403201" cy="2019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/>
          </a:p>
        </p:txBody>
      </p:sp>
      <p:sp>
        <p:nvSpPr>
          <p:cNvPr id="122" name="직사각형 121"/>
          <p:cNvSpPr/>
          <p:nvPr/>
        </p:nvSpPr>
        <p:spPr>
          <a:xfrm>
            <a:off x="2425451" y="2989195"/>
            <a:ext cx="95742" cy="90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23" name="타원 122"/>
          <p:cNvSpPr/>
          <p:nvPr/>
        </p:nvSpPr>
        <p:spPr>
          <a:xfrm flipH="1">
            <a:off x="2212717" y="3715589"/>
            <a:ext cx="158573" cy="152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스킬</a:t>
            </a:r>
          </a:p>
        </p:txBody>
      </p:sp>
      <p:sp>
        <p:nvSpPr>
          <p:cNvPr id="124" name="타원 123"/>
          <p:cNvSpPr/>
          <p:nvPr/>
        </p:nvSpPr>
        <p:spPr>
          <a:xfrm flipH="1">
            <a:off x="2440713" y="3674070"/>
            <a:ext cx="208675" cy="2224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점프</a:t>
            </a:r>
          </a:p>
        </p:txBody>
      </p:sp>
      <p:grpSp>
        <p:nvGrpSpPr>
          <p:cNvPr id="125" name="그룹 124"/>
          <p:cNvGrpSpPr/>
          <p:nvPr/>
        </p:nvGrpSpPr>
        <p:grpSpPr>
          <a:xfrm flipH="1">
            <a:off x="2509216" y="3394146"/>
            <a:ext cx="116977" cy="61606"/>
            <a:chOff x="5588022" y="2637848"/>
            <a:chExt cx="242682" cy="12911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26" name="오른쪽으로 구부러진 화살표 125"/>
            <p:cNvSpPr/>
            <p:nvPr/>
          </p:nvSpPr>
          <p:spPr>
            <a:xfrm>
              <a:off x="5588022" y="2637848"/>
              <a:ext cx="95003" cy="129114"/>
            </a:xfrm>
            <a:prstGeom prst="curvedRightArrow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 dirty="0">
                <a:solidFill>
                  <a:schemeClr val="tx1"/>
                </a:solidFill>
              </a:endParaRPr>
            </a:p>
          </p:txBody>
        </p:sp>
        <p:sp>
          <p:nvSpPr>
            <p:cNvPr id="127" name="오른쪽으로 구부러진 화살표 126"/>
            <p:cNvSpPr/>
            <p:nvPr/>
          </p:nvSpPr>
          <p:spPr>
            <a:xfrm rot="10800000">
              <a:off x="5724160" y="2637848"/>
              <a:ext cx="106544" cy="124316"/>
            </a:xfrm>
            <a:prstGeom prst="curvedRightArrow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 dirty="0">
                <a:solidFill>
                  <a:schemeClr val="tx1"/>
                </a:solidFill>
              </a:endParaRPr>
            </a:p>
          </p:txBody>
        </p:sp>
      </p:grpSp>
      <p:sp>
        <p:nvSpPr>
          <p:cNvPr id="128" name="직사각형 127"/>
          <p:cNvSpPr/>
          <p:nvPr/>
        </p:nvSpPr>
        <p:spPr>
          <a:xfrm>
            <a:off x="2560573" y="2990348"/>
            <a:ext cx="101982" cy="90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88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29" name="타원 128"/>
          <p:cNvSpPr/>
          <p:nvPr/>
        </p:nvSpPr>
        <p:spPr>
          <a:xfrm flipH="1">
            <a:off x="2488097" y="3492265"/>
            <a:ext cx="158573" cy="152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스킬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736184" y="3733506"/>
            <a:ext cx="557797" cy="201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787365" y="3613306"/>
            <a:ext cx="265587" cy="283098"/>
            <a:chOff x="827584" y="2639440"/>
            <a:chExt cx="340935" cy="36149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32" name="타원 131"/>
            <p:cNvSpPr/>
            <p:nvPr/>
          </p:nvSpPr>
          <p:spPr>
            <a:xfrm>
              <a:off x="827584" y="2639440"/>
              <a:ext cx="340935" cy="36149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1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/>
            <p:cNvSpPr/>
            <p:nvPr/>
          </p:nvSpPr>
          <p:spPr>
            <a:xfrm>
              <a:off x="920213" y="2733874"/>
              <a:ext cx="158963" cy="1685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 dirty="0"/>
            </a:p>
          </p:txBody>
        </p:sp>
      </p:grpSp>
      <p:sp>
        <p:nvSpPr>
          <p:cNvPr id="134" name="직사각형 133"/>
          <p:cNvSpPr/>
          <p:nvPr/>
        </p:nvSpPr>
        <p:spPr>
          <a:xfrm>
            <a:off x="954911" y="3066763"/>
            <a:ext cx="506616" cy="5157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954911" y="2996050"/>
            <a:ext cx="506616" cy="5157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36187" y="2997943"/>
            <a:ext cx="214949" cy="1203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85462" y="2943504"/>
            <a:ext cx="2051682" cy="1078714"/>
          </a:xfrm>
          <a:prstGeom prst="rect">
            <a:avLst/>
          </a:prstGeom>
          <a:solidFill>
            <a:schemeClr val="tx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143" name="직사각형 142"/>
          <p:cNvSpPr/>
          <p:nvPr/>
        </p:nvSpPr>
        <p:spPr>
          <a:xfrm>
            <a:off x="2493339" y="4446521"/>
            <a:ext cx="751543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 게임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cxnSp>
        <p:nvCxnSpPr>
          <p:cNvPr id="71" name="꺾인 연결선 70"/>
          <p:cNvCxnSpPr>
            <a:stCxn id="213" idx="2"/>
            <a:endCxn id="76" idx="0"/>
          </p:cNvCxnSpPr>
          <p:nvPr/>
        </p:nvCxnSpPr>
        <p:spPr>
          <a:xfrm rot="5400000">
            <a:off x="1959055" y="2087040"/>
            <a:ext cx="657377" cy="11578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748191" y="2994655"/>
            <a:ext cx="1921250" cy="974793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805799" y="3032761"/>
            <a:ext cx="1785981" cy="8938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022507" y="3119600"/>
            <a:ext cx="1402945" cy="31287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1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필드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1029772" y="3184174"/>
            <a:ext cx="90456" cy="953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42" name="이등변 삼각형 141"/>
          <p:cNvSpPr/>
          <p:nvPr/>
        </p:nvSpPr>
        <p:spPr>
          <a:xfrm rot="5400000">
            <a:off x="2340859" y="3350062"/>
            <a:ext cx="52055" cy="57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814295" y="3070668"/>
            <a:ext cx="90456" cy="953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721191" y="2953820"/>
            <a:ext cx="90456" cy="953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83" name="꺾인 연결선 82"/>
          <p:cNvCxnSpPr>
            <a:stCxn id="143" idx="0"/>
            <a:endCxn id="137" idx="2"/>
          </p:cNvCxnSpPr>
          <p:nvPr/>
        </p:nvCxnSpPr>
        <p:spPr>
          <a:xfrm rot="16200000" flipV="1">
            <a:off x="2078056" y="3655466"/>
            <a:ext cx="424303" cy="11578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stCxn id="143" idx="0"/>
            <a:endCxn id="100" idx="2"/>
          </p:cNvCxnSpPr>
          <p:nvPr/>
        </p:nvCxnSpPr>
        <p:spPr>
          <a:xfrm rot="5400000" flipH="1" flipV="1">
            <a:off x="3212276" y="3674668"/>
            <a:ext cx="428689" cy="1115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2958289" y="2941567"/>
            <a:ext cx="2051682" cy="1076265"/>
            <a:chOff x="5490514" y="3175196"/>
            <a:chExt cx="2051682" cy="1076265"/>
          </a:xfrm>
        </p:grpSpPr>
        <p:grpSp>
          <p:nvGrpSpPr>
            <p:cNvPr id="99" name="그룹 98"/>
            <p:cNvGrpSpPr/>
            <p:nvPr/>
          </p:nvGrpSpPr>
          <p:grpSpPr>
            <a:xfrm>
              <a:off x="5490514" y="3175196"/>
              <a:ext cx="2051682" cy="1076265"/>
              <a:chOff x="1082515" y="2893676"/>
              <a:chExt cx="3575599" cy="1875675"/>
            </a:xfrm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C675FC19-851C-4D75-9056-87A35A35C6D3}"/>
                  </a:ext>
                </a:extLst>
              </p:cNvPr>
              <p:cNvSpPr/>
              <p:nvPr/>
            </p:nvSpPr>
            <p:spPr>
              <a:xfrm>
                <a:off x="1082515" y="2893676"/>
                <a:ext cx="3575599" cy="1875675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25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2144454" y="4267204"/>
                <a:ext cx="2445449" cy="3518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118206" y="2969038"/>
                <a:ext cx="166856" cy="15747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25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4353693" y="2971048"/>
                <a:ext cx="177731" cy="15747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88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1174213" y="4266197"/>
                <a:ext cx="972108" cy="35186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dirty="0"/>
              </a:p>
            </p:txBody>
          </p:sp>
          <p:grpSp>
            <p:nvGrpSpPr>
              <p:cNvPr id="109" name="그룹 108"/>
              <p:cNvGrpSpPr/>
              <p:nvPr/>
            </p:nvGrpSpPr>
            <p:grpSpPr>
              <a:xfrm>
                <a:off x="1263408" y="4056716"/>
                <a:ext cx="462856" cy="493373"/>
                <a:chOff x="827584" y="2639440"/>
                <a:chExt cx="340935" cy="36149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115" name="타원 114"/>
                <p:cNvSpPr/>
                <p:nvPr/>
              </p:nvSpPr>
              <p:spPr>
                <a:xfrm>
                  <a:off x="827584" y="2639440"/>
                  <a:ext cx="340935" cy="36149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6" name="타원 115"/>
                <p:cNvSpPr/>
                <p:nvPr/>
              </p:nvSpPr>
              <p:spPr>
                <a:xfrm>
                  <a:off x="920213" y="2733874"/>
                  <a:ext cx="158963" cy="16854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dirty="0"/>
                </a:p>
              </p:txBody>
            </p:sp>
          </p:grpSp>
          <p:sp>
            <p:nvSpPr>
              <p:cNvPr id="110" name="직사각형 109"/>
              <p:cNvSpPr/>
              <p:nvPr/>
            </p:nvSpPr>
            <p:spPr>
              <a:xfrm>
                <a:off x="1555402" y="3104221"/>
                <a:ext cx="882912" cy="898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25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1555402" y="2980985"/>
                <a:ext cx="882912" cy="898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25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1174217" y="2984284"/>
                <a:ext cx="374605" cy="2098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rgbClr val="FFC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25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1673204" y="3222337"/>
                <a:ext cx="2445003" cy="4695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rgbClr val="FFC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51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텍스트 필드</a:t>
                </a: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6949355" y="3655611"/>
              <a:ext cx="518955" cy="520914"/>
              <a:chOff x="6099084" y="3844026"/>
              <a:chExt cx="770516" cy="773424"/>
            </a:xfrm>
          </p:grpSpPr>
          <p:sp>
            <p:nvSpPr>
              <p:cNvPr id="94" name="타원 93"/>
              <p:cNvSpPr/>
              <p:nvPr/>
            </p:nvSpPr>
            <p:spPr>
              <a:xfrm>
                <a:off x="6386316" y="4164026"/>
                <a:ext cx="266845" cy="2668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6537099" y="3844026"/>
                <a:ext cx="266845" cy="2668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6099084" y="4350605"/>
                <a:ext cx="266845" cy="2668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6126646" y="3944549"/>
                <a:ext cx="266845" cy="2668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순서도: 지연 12"/>
              <p:cNvSpPr/>
              <p:nvPr/>
            </p:nvSpPr>
            <p:spPr>
              <a:xfrm rot="1705321">
                <a:off x="6639042" y="4221973"/>
                <a:ext cx="230558" cy="394550"/>
              </a:xfrm>
              <a:custGeom>
                <a:avLst/>
                <a:gdLst>
                  <a:gd name="connsiteX0" fmla="*/ 0 w 413473"/>
                  <a:gd name="connsiteY0" fmla="*/ 0 h 394549"/>
                  <a:gd name="connsiteX1" fmla="*/ 206737 w 413473"/>
                  <a:gd name="connsiteY1" fmla="*/ 0 h 394549"/>
                  <a:gd name="connsiteX2" fmla="*/ 413474 w 413473"/>
                  <a:gd name="connsiteY2" fmla="*/ 197275 h 394549"/>
                  <a:gd name="connsiteX3" fmla="*/ 206737 w 413473"/>
                  <a:gd name="connsiteY3" fmla="*/ 394550 h 394549"/>
                  <a:gd name="connsiteX4" fmla="*/ 0 w 413473"/>
                  <a:gd name="connsiteY4" fmla="*/ 394549 h 394549"/>
                  <a:gd name="connsiteX5" fmla="*/ 0 w 413473"/>
                  <a:gd name="connsiteY5" fmla="*/ 0 h 394549"/>
                  <a:gd name="connsiteX0" fmla="*/ 6 w 413480"/>
                  <a:gd name="connsiteY0" fmla="*/ 0 h 394550"/>
                  <a:gd name="connsiteX1" fmla="*/ 206743 w 413480"/>
                  <a:gd name="connsiteY1" fmla="*/ 0 h 394550"/>
                  <a:gd name="connsiteX2" fmla="*/ 413480 w 413480"/>
                  <a:gd name="connsiteY2" fmla="*/ 197275 h 394550"/>
                  <a:gd name="connsiteX3" fmla="*/ 206743 w 413480"/>
                  <a:gd name="connsiteY3" fmla="*/ 394550 h 394550"/>
                  <a:gd name="connsiteX4" fmla="*/ 6 w 413480"/>
                  <a:gd name="connsiteY4" fmla="*/ 394549 h 394550"/>
                  <a:gd name="connsiteX5" fmla="*/ 123912 w 413480"/>
                  <a:gd name="connsiteY5" fmla="*/ 177051 h 394550"/>
                  <a:gd name="connsiteX6" fmla="*/ 6 w 413480"/>
                  <a:gd name="connsiteY6" fmla="*/ 0 h 394550"/>
                  <a:gd name="connsiteX0" fmla="*/ 44 w 413518"/>
                  <a:gd name="connsiteY0" fmla="*/ 0 h 394550"/>
                  <a:gd name="connsiteX1" fmla="*/ 206781 w 413518"/>
                  <a:gd name="connsiteY1" fmla="*/ 0 h 394550"/>
                  <a:gd name="connsiteX2" fmla="*/ 413518 w 413518"/>
                  <a:gd name="connsiteY2" fmla="*/ 197275 h 394550"/>
                  <a:gd name="connsiteX3" fmla="*/ 206781 w 413518"/>
                  <a:gd name="connsiteY3" fmla="*/ 394550 h 394550"/>
                  <a:gd name="connsiteX4" fmla="*/ 44 w 413518"/>
                  <a:gd name="connsiteY4" fmla="*/ 394549 h 394550"/>
                  <a:gd name="connsiteX5" fmla="*/ 15210 w 413518"/>
                  <a:gd name="connsiteY5" fmla="*/ 180083 h 394550"/>
                  <a:gd name="connsiteX6" fmla="*/ 44 w 413518"/>
                  <a:gd name="connsiteY6" fmla="*/ 0 h 394550"/>
                  <a:gd name="connsiteX0" fmla="*/ 6 w 413480"/>
                  <a:gd name="connsiteY0" fmla="*/ 0 h 394550"/>
                  <a:gd name="connsiteX1" fmla="*/ 206743 w 413480"/>
                  <a:gd name="connsiteY1" fmla="*/ 0 h 394550"/>
                  <a:gd name="connsiteX2" fmla="*/ 413480 w 413480"/>
                  <a:gd name="connsiteY2" fmla="*/ 197275 h 394550"/>
                  <a:gd name="connsiteX3" fmla="*/ 206743 w 413480"/>
                  <a:gd name="connsiteY3" fmla="*/ 394550 h 394550"/>
                  <a:gd name="connsiteX4" fmla="*/ 6 w 413480"/>
                  <a:gd name="connsiteY4" fmla="*/ 394549 h 394550"/>
                  <a:gd name="connsiteX5" fmla="*/ 137831 w 413480"/>
                  <a:gd name="connsiteY5" fmla="*/ 186390 h 394550"/>
                  <a:gd name="connsiteX6" fmla="*/ 6 w 413480"/>
                  <a:gd name="connsiteY6" fmla="*/ 0 h 394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3480" h="394550">
                    <a:moveTo>
                      <a:pt x="6" y="0"/>
                    </a:moveTo>
                    <a:lnTo>
                      <a:pt x="206743" y="0"/>
                    </a:lnTo>
                    <a:cubicBezTo>
                      <a:pt x="320921" y="0"/>
                      <a:pt x="413480" y="88323"/>
                      <a:pt x="413480" y="197275"/>
                    </a:cubicBezTo>
                    <a:cubicBezTo>
                      <a:pt x="413480" y="306227"/>
                      <a:pt x="320921" y="394550"/>
                      <a:pt x="206743" y="394550"/>
                    </a:cubicBezTo>
                    <a:lnTo>
                      <a:pt x="6" y="394549"/>
                    </a:lnTo>
                    <a:cubicBezTo>
                      <a:pt x="-1025" y="326283"/>
                      <a:pt x="138862" y="254656"/>
                      <a:pt x="137831" y="186390"/>
                    </a:cubicBezTo>
                    <a:lnTo>
                      <a:pt x="6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718977"/>
              </p:ext>
            </p:extLst>
          </p:nvPr>
        </p:nvGraphicFramePr>
        <p:xfrm>
          <a:off x="482989" y="4972391"/>
          <a:ext cx="8176813" cy="1660964"/>
        </p:xfrm>
        <a:graphic>
          <a:graphicData uri="http://schemas.openxmlformats.org/drawingml/2006/table">
            <a:tbl>
              <a:tblPr/>
              <a:tblGrid>
                <a:gridCol w="1244695">
                  <a:extLst>
                    <a:ext uri="{9D8B030D-6E8A-4147-A177-3AD203B41FA5}">
                      <a16:colId xmlns:a16="http://schemas.microsoft.com/office/drawing/2014/main" val="424638263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50643166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4111000130"/>
                    </a:ext>
                  </a:extLst>
                </a:gridCol>
                <a:gridCol w="4915894">
                  <a:extLst>
                    <a:ext uri="{9D8B030D-6E8A-4147-A177-3AD203B41FA5}">
                      <a16:colId xmlns:a16="http://schemas.microsoft.com/office/drawing/2014/main" val="709775490"/>
                    </a:ext>
                  </a:extLst>
                </a:gridCol>
              </a:tblGrid>
              <a:tr h="192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객체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픽셀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가로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*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세로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01395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팝업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1034*588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92128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Btn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1034*588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00985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스토리 텍스트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Txt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790*180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033379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343937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326156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541007"/>
                  </a:ext>
                </a:extLst>
              </a:tr>
            </a:tbl>
          </a:graphicData>
        </a:graphic>
      </p:graphicFrame>
      <p:sp>
        <p:nvSpPr>
          <p:cNvPr id="62" name="직사각형 61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336164" y="3184174"/>
            <a:ext cx="90456" cy="953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4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518788"/>
              </p:ext>
            </p:extLst>
          </p:nvPr>
        </p:nvGraphicFramePr>
        <p:xfrm>
          <a:off x="5269658" y="3585363"/>
          <a:ext cx="3398903" cy="1387028"/>
        </p:xfrm>
        <a:graphic>
          <a:graphicData uri="http://schemas.openxmlformats.org/drawingml/2006/table">
            <a:tbl>
              <a:tblPr/>
              <a:tblGrid>
                <a:gridCol w="3398903">
                  <a:extLst>
                    <a:ext uri="{9D8B030D-6E8A-4147-A177-3AD203B41FA5}">
                      <a16:colId xmlns:a16="http://schemas.microsoft.com/office/drawing/2014/main" val="2930600705"/>
                    </a:ext>
                  </a:extLst>
                </a:gridCol>
              </a:tblGrid>
              <a:tr h="2231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추가 설명</a:t>
                      </a:r>
                      <a:endParaRPr lang="ko-KR" altLang="en-US" sz="9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973593"/>
                  </a:ext>
                </a:extLst>
              </a:tr>
              <a:tr h="1163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ea typeface="Arial"/>
                          <a:cs typeface="Arial"/>
                          <a:sym typeface="Arial"/>
                        </a:rPr>
                        <a:t>텍스트를에서</a:t>
                      </a:r>
                      <a:r>
                        <a:rPr lang="ko-KR" altLang="en-US" sz="900" b="0" dirty="0" smtClean="0">
                          <a:ea typeface="Arial"/>
                          <a:cs typeface="Arial"/>
                          <a:sym typeface="Arial"/>
                        </a:rPr>
                        <a:t> 글자를 제외한 영역은 투명하게 처리된다</a:t>
                      </a:r>
                      <a:r>
                        <a:rPr lang="en-US" altLang="ko-KR" sz="900" b="0" dirty="0" smtClean="0"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br>
                        <a:rPr lang="en-US" altLang="ko-KR" sz="900" b="0" dirty="0" smtClean="0"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900" b="0" dirty="0" smtClean="0">
                          <a:ea typeface="Arial"/>
                          <a:cs typeface="Arial"/>
                          <a:sym typeface="Arial"/>
                        </a:rPr>
                        <a:t>조작 </a:t>
                      </a:r>
                      <a:r>
                        <a:rPr lang="ko-KR" altLang="en-US" sz="900" b="0" dirty="0" err="1" smtClean="0">
                          <a:ea typeface="Arial"/>
                          <a:cs typeface="Arial"/>
                          <a:sym typeface="Arial"/>
                        </a:rPr>
                        <a:t>영역에은</a:t>
                      </a:r>
                      <a:r>
                        <a:rPr lang="ko-KR" altLang="en-US" sz="900" b="0" dirty="0" smtClean="0">
                          <a:ea typeface="Arial"/>
                          <a:cs typeface="Arial"/>
                          <a:sym typeface="Arial"/>
                        </a:rPr>
                        <a:t> 하단이지만 게임 </a:t>
                      </a:r>
                      <a:r>
                        <a:rPr lang="ko-KR" altLang="en-US" sz="900" b="0" dirty="0" err="1" smtClean="0">
                          <a:ea typeface="Arial"/>
                          <a:cs typeface="Arial"/>
                          <a:sym typeface="Arial"/>
                        </a:rPr>
                        <a:t>플레이시</a:t>
                      </a:r>
                      <a:r>
                        <a:rPr lang="ko-KR" altLang="en-US" sz="900" b="0" dirty="0" smtClean="0">
                          <a:ea typeface="Arial"/>
                          <a:cs typeface="Arial"/>
                          <a:sym typeface="Arial"/>
                        </a:rPr>
                        <a:t> 사용자의 시선은</a:t>
                      </a:r>
                      <a:r>
                        <a:rPr lang="en-US" altLang="ko-KR" sz="900" b="0" dirty="0" smtClean="0"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900" b="0" dirty="0" smtClean="0"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900" b="0" dirty="0" smtClean="0">
                          <a:ea typeface="Arial"/>
                          <a:cs typeface="Arial"/>
                          <a:sym typeface="Arial"/>
                        </a:rPr>
                        <a:t>중단</a:t>
                      </a:r>
                      <a:r>
                        <a:rPr lang="en-US" altLang="ko-KR" sz="900" b="0" dirty="0" smtClean="0"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dirty="0" smtClean="0">
                          <a:ea typeface="Arial"/>
                          <a:cs typeface="Arial"/>
                          <a:sym typeface="Arial"/>
                        </a:rPr>
                        <a:t>상단에 시선이 집중되므로 중단이나 상단에</a:t>
                      </a:r>
                      <a:r>
                        <a:rPr lang="en-US" altLang="ko-KR" sz="900" b="0" dirty="0" smtClean="0"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900" b="0" dirty="0" smtClean="0"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900" b="0" dirty="0" smtClean="0">
                          <a:ea typeface="Arial"/>
                          <a:cs typeface="Arial"/>
                          <a:sym typeface="Arial"/>
                        </a:rPr>
                        <a:t>텍스트를 표시한다</a:t>
                      </a:r>
                      <a:r>
                        <a:rPr lang="en-US" altLang="ko-KR" sz="900" b="0" dirty="0" smtClean="0"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900" dirty="0" smtClean="0"/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9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601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8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록맨 모바일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959" y="1551814"/>
            <a:ext cx="2835315" cy="159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소닉 모바일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685" y="1538791"/>
            <a:ext cx="2825423" cy="15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악마성 드라큘라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02" y="3195514"/>
            <a:ext cx="3240360" cy="181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슈퍼마리오 run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304" y="1625395"/>
            <a:ext cx="933095" cy="149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27667" y="5454225"/>
            <a:ext cx="17551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 err="1"/>
              <a:t>글림오브파이어</a:t>
            </a:r>
            <a:endParaRPr lang="ko-KR" altLang="en-US" sz="1350" dirty="0"/>
          </a:p>
        </p:txBody>
      </p:sp>
      <p:pic>
        <p:nvPicPr>
          <p:cNvPr id="1034" name="Picture 10" descr="https://mblogthumb-phinf.pstatic.net/MjAxODA0MDVfMzAg/MDAxNTIyOTA2ODc1NTk2.pWUlGgX9ZdM0jYf3pBHx7mLQq1aLBgyH2bScDsb3918g.BTvPntgzpv-oJYmVN5QWmIAeoFTsDTNP7kwyNFextvAg.PNG.wingco2/screenshot_phoneSize_14.png?type=w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4" y="4317844"/>
            <a:ext cx="2691250" cy="150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7282952" y="3854916"/>
            <a:ext cx="4390105" cy="2431499"/>
            <a:chOff x="2734977" y="1823979"/>
            <a:chExt cx="4394266" cy="2458644"/>
          </a:xfrm>
        </p:grpSpPr>
        <p:pic>
          <p:nvPicPr>
            <p:cNvPr id="14" name="Picture 2" descr="동굴 배경에 대한 이미지 검색결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977" y="1823979"/>
              <a:ext cx="4394266" cy="2458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4352264" y="3733336"/>
              <a:ext cx="2765262" cy="5322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6733706" y="3789529"/>
              <a:ext cx="370965" cy="3994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점프</a:t>
              </a:r>
            </a:p>
          </p:txBody>
        </p:sp>
        <p:sp>
          <p:nvSpPr>
            <p:cNvPr id="17" name="타원 16"/>
            <p:cNvSpPr/>
            <p:nvPr/>
          </p:nvSpPr>
          <p:spPr>
            <a:xfrm>
              <a:off x="6307909" y="3869269"/>
              <a:ext cx="281898" cy="3035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들기</a:t>
              </a:r>
            </a:p>
          </p:txBody>
        </p:sp>
        <p:sp>
          <p:nvSpPr>
            <p:cNvPr id="18" name="타원 17"/>
            <p:cNvSpPr/>
            <p:nvPr/>
          </p:nvSpPr>
          <p:spPr>
            <a:xfrm>
              <a:off x="6787947" y="3374941"/>
              <a:ext cx="290496" cy="3103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생성</a:t>
              </a:r>
            </a:p>
          </p:txBody>
        </p:sp>
        <p:sp>
          <p:nvSpPr>
            <p:cNvPr id="19" name="타원 18"/>
            <p:cNvSpPr/>
            <p:nvPr/>
          </p:nvSpPr>
          <p:spPr>
            <a:xfrm>
              <a:off x="6430504" y="3530139"/>
              <a:ext cx="318605" cy="3103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작용</a:t>
              </a:r>
            </a:p>
          </p:txBody>
        </p:sp>
        <p:pic>
          <p:nvPicPr>
            <p:cNvPr id="20" name="Picture 3" descr="C:\Users\Administrator\Downloads\rounded-pause-button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2471" y="1876111"/>
              <a:ext cx="310649" cy="334510"/>
            </a:xfrm>
            <a:prstGeom prst="rect">
              <a:avLst/>
            </a:prstGeom>
            <a:solidFill>
              <a:srgbClr val="0070C0"/>
            </a:solidFill>
          </p:spPr>
        </p:pic>
        <p:grpSp>
          <p:nvGrpSpPr>
            <p:cNvPr id="21" name="그룹 20"/>
            <p:cNvGrpSpPr/>
            <p:nvPr/>
          </p:nvGrpSpPr>
          <p:grpSpPr>
            <a:xfrm>
              <a:off x="2892790" y="3571134"/>
              <a:ext cx="535728" cy="576878"/>
              <a:chOff x="827584" y="2639440"/>
              <a:chExt cx="340935" cy="361494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827584" y="2639440"/>
                <a:ext cx="340935" cy="3614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920213" y="2733874"/>
                <a:ext cx="158963" cy="16854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</p:grpSp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599"/>
            <a:stretch/>
          </p:blipFill>
          <p:spPr>
            <a:xfrm flipH="1">
              <a:off x="3651007" y="3217164"/>
              <a:ext cx="444978" cy="564046"/>
            </a:xfrm>
            <a:prstGeom prst="rect">
              <a:avLst/>
            </a:prstGeom>
          </p:spPr>
        </p:pic>
        <p:sp>
          <p:nvSpPr>
            <p:cNvPr id="23" name="타원 22"/>
            <p:cNvSpPr/>
            <p:nvPr/>
          </p:nvSpPr>
          <p:spPr>
            <a:xfrm>
              <a:off x="6425859" y="1878709"/>
              <a:ext cx="318605" cy="3103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M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2889980" y="1947297"/>
              <a:ext cx="112106" cy="12102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3060093" y="1947297"/>
              <a:ext cx="112106" cy="12102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3232076" y="1947297"/>
              <a:ext cx="112106" cy="12102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3232076" y="2106319"/>
              <a:ext cx="112106" cy="121029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3060093" y="2106319"/>
              <a:ext cx="112106" cy="121029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2889980" y="2106319"/>
              <a:ext cx="112106" cy="121029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6776893" y="3169272"/>
              <a:ext cx="242682" cy="129114"/>
              <a:chOff x="5588022" y="2637848"/>
              <a:chExt cx="242682" cy="129114"/>
            </a:xfrm>
          </p:grpSpPr>
          <p:sp>
            <p:nvSpPr>
              <p:cNvPr id="35" name="오른쪽으로 구부러진 화살표 34"/>
              <p:cNvSpPr/>
              <p:nvPr/>
            </p:nvSpPr>
            <p:spPr>
              <a:xfrm>
                <a:off x="5588022" y="2637848"/>
                <a:ext cx="95003" cy="129114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오른쪽으로 구부러진 화살표 35"/>
              <p:cNvSpPr/>
              <p:nvPr/>
            </p:nvSpPr>
            <p:spPr>
              <a:xfrm rot="10800000">
                <a:off x="5724160" y="2637848"/>
                <a:ext cx="106544" cy="124316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3" name="Picture 2" descr=" 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797" y="3093703"/>
            <a:ext cx="40290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Ori and the Blind Forest Artdump - Page 3 - Polycount Forum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32" y="1051796"/>
            <a:ext cx="1685925" cy="298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4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53598" y="1474906"/>
            <a:ext cx="764184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100" dirty="0"/>
              <a:t>최대한 상세하게 적는다.</a:t>
            </a:r>
          </a:p>
          <a:p>
            <a:r>
              <a:rPr lang="ko-KR" altLang="en-US" sz="2100" dirty="0" err="1"/>
              <a:t>줄간격</a:t>
            </a:r>
            <a:r>
              <a:rPr lang="ko-KR" altLang="en-US" sz="2100" dirty="0"/>
              <a:t>, 가이드라인, </a:t>
            </a:r>
            <a:r>
              <a:rPr lang="ko-KR" altLang="en-US" sz="2100" dirty="0" err="1"/>
              <a:t>맞춤법검사</a:t>
            </a:r>
            <a:r>
              <a:rPr lang="ko-KR" altLang="en-US" sz="2100" dirty="0"/>
              <a:t>,</a:t>
            </a:r>
          </a:p>
          <a:p>
            <a:r>
              <a:rPr lang="ko-KR" altLang="en-US" sz="2100" dirty="0"/>
              <a:t>너무 주관적으로 적는다. – </a:t>
            </a:r>
            <a:r>
              <a:rPr lang="ko-KR" altLang="en-US" sz="2100" dirty="0" err="1"/>
              <a:t>다른사람들이</a:t>
            </a:r>
            <a:r>
              <a:rPr lang="ko-KR" altLang="en-US" sz="2100" dirty="0"/>
              <a:t> </a:t>
            </a:r>
            <a:r>
              <a:rPr lang="ko-KR" altLang="en-US" sz="2100" dirty="0" err="1"/>
              <a:t>이해를못한다</a:t>
            </a:r>
            <a:r>
              <a:rPr lang="ko-KR" altLang="en-US" sz="2100" dirty="0"/>
              <a:t>.</a:t>
            </a:r>
          </a:p>
          <a:p>
            <a:r>
              <a:rPr lang="ko-KR" altLang="en-US" sz="2100" dirty="0"/>
              <a:t>피드백을 무비판적으로 받자 </a:t>
            </a:r>
            <a:r>
              <a:rPr lang="en-US" altLang="ko-KR" sz="2100" dirty="0"/>
              <a:t>– </a:t>
            </a:r>
            <a:r>
              <a:rPr lang="ko-KR" altLang="en-US" sz="2100" dirty="0"/>
              <a:t>피드백을 받으면 수정하자</a:t>
            </a:r>
            <a:r>
              <a:rPr lang="en-US" altLang="ko-KR" sz="2100" dirty="0"/>
              <a:t>.</a:t>
            </a:r>
            <a:endParaRPr lang="ko-KR" altLang="en-US" sz="2100" dirty="0"/>
          </a:p>
          <a:p>
            <a:r>
              <a:rPr lang="ko-KR" altLang="en-US" sz="2100" dirty="0" err="1"/>
              <a:t>설명이부족할거같으면</a:t>
            </a:r>
            <a:r>
              <a:rPr lang="ko-KR" altLang="en-US" sz="2100" dirty="0"/>
              <a:t> 그냥 쓰자.</a:t>
            </a:r>
            <a:endParaRPr lang="en-US" altLang="ko-KR" sz="2100" dirty="0"/>
          </a:p>
          <a:p>
            <a:r>
              <a:rPr lang="en-US" altLang="ko-KR" sz="2100" dirty="0"/>
              <a:t>-------------------------------------------</a:t>
            </a:r>
          </a:p>
          <a:p>
            <a:r>
              <a:rPr lang="ko-KR" altLang="en-US" sz="2100" dirty="0" err="1"/>
              <a:t>이제라는</a:t>
            </a:r>
            <a:r>
              <a:rPr lang="ko-KR" altLang="en-US" sz="2100" dirty="0"/>
              <a:t> 단어 제외하기</a:t>
            </a:r>
            <a:endParaRPr lang="en-US" altLang="ko-KR" sz="2100" dirty="0"/>
          </a:p>
          <a:p>
            <a:r>
              <a:rPr lang="ko-KR" altLang="en-US" sz="2100" dirty="0"/>
              <a:t>말속도 신경쓰기</a:t>
            </a:r>
            <a:endParaRPr lang="en-US" altLang="ko-KR" sz="2100" dirty="0"/>
          </a:p>
          <a:p>
            <a:r>
              <a:rPr lang="ko-KR" altLang="en-US" sz="2100" dirty="0"/>
              <a:t>설명과 </a:t>
            </a:r>
            <a:r>
              <a:rPr lang="ko-KR" altLang="en-US" sz="2100" dirty="0" err="1"/>
              <a:t>말하는거가</a:t>
            </a:r>
            <a:r>
              <a:rPr lang="ko-KR" altLang="en-US" sz="2100" dirty="0"/>
              <a:t> 일치하지 않음</a:t>
            </a:r>
            <a:endParaRPr lang="en-US" altLang="ko-KR" sz="2100" dirty="0"/>
          </a:p>
          <a:p>
            <a:r>
              <a:rPr lang="ko-KR" altLang="en-US" sz="2100" dirty="0"/>
              <a:t>말을 </a:t>
            </a:r>
            <a:r>
              <a:rPr lang="ko-KR" altLang="en-US" sz="2100" dirty="0" err="1"/>
              <a:t>할떄</a:t>
            </a:r>
            <a:r>
              <a:rPr lang="ko-KR" altLang="en-US" sz="2100" dirty="0"/>
              <a:t> </a:t>
            </a:r>
            <a:r>
              <a:rPr lang="en-US" altLang="ko-KR" sz="2100" dirty="0"/>
              <a:t>3</a:t>
            </a:r>
            <a:r>
              <a:rPr lang="ko-KR" altLang="en-US" sz="2100" dirty="0" err="1"/>
              <a:t>초정도</a:t>
            </a:r>
            <a:r>
              <a:rPr lang="ko-KR" altLang="en-US" sz="2100" dirty="0"/>
              <a:t> 생각을한뒤에 말을 </a:t>
            </a:r>
            <a:r>
              <a:rPr lang="ko-KR" altLang="en-US" sz="2100" dirty="0" err="1"/>
              <a:t>해야된다</a:t>
            </a:r>
            <a:r>
              <a:rPr lang="en-US" altLang="ko-KR" sz="2100" dirty="0"/>
              <a:t>.</a:t>
            </a:r>
            <a:br>
              <a:rPr lang="en-US" altLang="ko-KR" sz="2100" dirty="0"/>
            </a:br>
            <a:r>
              <a:rPr lang="en-US" altLang="ko-KR" sz="2100" dirty="0"/>
              <a:t>(</a:t>
            </a:r>
            <a:r>
              <a:rPr lang="ko-KR" altLang="en-US" sz="2100" dirty="0" err="1"/>
              <a:t>생각정리가</a:t>
            </a:r>
            <a:r>
              <a:rPr lang="ko-KR" altLang="en-US" sz="2100" dirty="0"/>
              <a:t> 안되면 말이 막히고 했던 말을 </a:t>
            </a:r>
            <a:r>
              <a:rPr lang="ko-KR" altLang="en-US" sz="2100" dirty="0" err="1"/>
              <a:t>또하게되서</a:t>
            </a:r>
            <a:r>
              <a:rPr lang="ko-KR" altLang="en-US" sz="2100" dirty="0"/>
              <a:t> </a:t>
            </a:r>
            <a:r>
              <a:rPr lang="en-US" altLang="ko-KR" sz="2100" dirty="0"/>
              <a:t/>
            </a:r>
            <a:br>
              <a:rPr lang="en-US" altLang="ko-KR" sz="2100" dirty="0"/>
            </a:br>
            <a:r>
              <a:rPr lang="ko-KR" altLang="en-US" sz="2100" dirty="0"/>
              <a:t>내용 전달이 안된다</a:t>
            </a:r>
            <a:r>
              <a:rPr lang="en-US" altLang="ko-KR" sz="2100" dirty="0"/>
              <a:t>.)</a:t>
            </a:r>
            <a:endParaRPr lang="ko-KR" altLang="en-US" sz="2100" dirty="0"/>
          </a:p>
        </p:txBody>
      </p:sp>
    </p:spTree>
    <p:extLst>
      <p:ext uri="{BB962C8B-B14F-4D97-AF65-F5344CB8AC3E}">
        <p14:creationId xmlns:p14="http://schemas.microsoft.com/office/powerpoint/2010/main" val="205094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8643" y="1700809"/>
            <a:ext cx="6750750" cy="684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AutoNum type="arabicPeriod"/>
            </a:pPr>
            <a:r>
              <a:rPr lang="en-US" altLang="ko-KR" sz="1350" dirty="0"/>
              <a:t>UI</a:t>
            </a:r>
            <a:r>
              <a:rPr lang="ko-KR" altLang="en-US" sz="1350" dirty="0"/>
              <a:t>크기는 짝수로 한다</a:t>
            </a:r>
            <a:r>
              <a:rPr lang="en-US" altLang="ko-KR" sz="1350" dirty="0"/>
              <a:t>.</a:t>
            </a:r>
          </a:p>
          <a:p>
            <a:pPr marL="257175" indent="-257175">
              <a:buAutoNum type="arabicPeriod"/>
            </a:pPr>
            <a:r>
              <a:rPr lang="ko-KR" altLang="en-US" sz="1350" dirty="0"/>
              <a:t>글씨 크기는 최소</a:t>
            </a:r>
            <a:r>
              <a:rPr lang="en-US" altLang="ko-KR" sz="1350" dirty="0"/>
              <a:t>8-10</a:t>
            </a:r>
            <a:r>
              <a:rPr lang="ko-KR" altLang="en-US" sz="1350" dirty="0"/>
              <a:t>폰트를 </a:t>
            </a:r>
            <a:r>
              <a:rPr lang="ko-KR" altLang="en-US" sz="1350" dirty="0" err="1"/>
              <a:t>하는것이</a:t>
            </a:r>
            <a:r>
              <a:rPr lang="ko-KR" altLang="en-US" sz="1350" dirty="0"/>
              <a:t> 좋다</a:t>
            </a:r>
            <a:r>
              <a:rPr lang="en-US" altLang="ko-KR" sz="1350" dirty="0"/>
              <a:t>.</a:t>
            </a:r>
          </a:p>
          <a:p>
            <a:pPr marL="257175" indent="-257175">
              <a:buAutoNum type="arabicPeriod"/>
            </a:pPr>
            <a:r>
              <a:rPr lang="en-US" altLang="ko-KR" sz="1350" dirty="0"/>
              <a:t>UX</a:t>
            </a:r>
            <a:r>
              <a:rPr lang="ko-KR" altLang="en-US" sz="1350" dirty="0" err="1"/>
              <a:t>에맞는</a:t>
            </a:r>
            <a:r>
              <a:rPr lang="ko-KR" altLang="en-US" sz="1350" dirty="0"/>
              <a:t> </a:t>
            </a:r>
            <a:r>
              <a:rPr lang="en-US" altLang="ko-KR" sz="1350" dirty="0"/>
              <a:t>UI</a:t>
            </a:r>
            <a:r>
              <a:rPr lang="ko-KR" altLang="en-US" sz="1350" dirty="0" err="1"/>
              <a:t>를배치와</a:t>
            </a:r>
            <a:r>
              <a:rPr lang="ko-KR" altLang="en-US" sz="1350" dirty="0"/>
              <a:t> </a:t>
            </a:r>
            <a:r>
              <a:rPr lang="ko-KR" altLang="en-US" sz="1350" dirty="0" err="1"/>
              <a:t>분석의도</a:t>
            </a:r>
            <a:r>
              <a:rPr lang="en-US" altLang="ko-KR" sz="1350" dirty="0"/>
              <a:t>, </a:t>
            </a:r>
            <a:r>
              <a:rPr lang="ko-KR" altLang="en-US" sz="1350" dirty="0"/>
              <a:t>분석을 통한 </a:t>
            </a:r>
            <a:r>
              <a:rPr lang="ko-KR" altLang="en-US" sz="1350" dirty="0" err="1"/>
              <a:t>배치의도가</a:t>
            </a:r>
            <a:r>
              <a:rPr lang="ko-KR" altLang="en-US" sz="1350" dirty="0"/>
              <a:t> 필요하다</a:t>
            </a:r>
            <a:r>
              <a:rPr lang="en-US" altLang="ko-KR" sz="1350" dirty="0"/>
              <a:t>.</a:t>
            </a:r>
          </a:p>
          <a:p>
            <a:pPr marL="257175" indent="-257175">
              <a:buAutoNum type="arabicPeriod"/>
            </a:pPr>
            <a:r>
              <a:rPr lang="ko-KR" altLang="en-US" sz="1350" dirty="0" err="1"/>
              <a:t>필요없는</a:t>
            </a:r>
            <a:r>
              <a:rPr lang="ko-KR" altLang="en-US" sz="1350" dirty="0"/>
              <a:t> 도형은 삭제하자</a:t>
            </a:r>
            <a:endParaRPr lang="en-US" altLang="ko-KR" sz="1350" dirty="0"/>
          </a:p>
          <a:p>
            <a:pPr marL="257175" indent="-257175">
              <a:buAutoNum type="arabicPeriod"/>
            </a:pPr>
            <a:r>
              <a:rPr lang="ko-KR" altLang="en-US" sz="1350" dirty="0"/>
              <a:t>배치 시 기획의도가 </a:t>
            </a:r>
            <a:r>
              <a:rPr lang="ko-KR" altLang="en-US" sz="1350" dirty="0" err="1"/>
              <a:t>포함되야된다</a:t>
            </a:r>
            <a:r>
              <a:rPr lang="en-US" altLang="ko-KR" sz="1350" dirty="0"/>
              <a:t>.</a:t>
            </a:r>
          </a:p>
          <a:p>
            <a:pPr marL="257175" indent="-257175">
              <a:buAutoNum type="arabicPeriod"/>
            </a:pPr>
            <a:r>
              <a:rPr lang="ko-KR" altLang="en-US" sz="1350" dirty="0" err="1"/>
              <a:t>타게임분석</a:t>
            </a:r>
            <a:r>
              <a:rPr lang="en-US" altLang="ko-KR" sz="1350" dirty="0"/>
              <a:t>, - &gt; </a:t>
            </a:r>
            <a:r>
              <a:rPr lang="ko-KR" altLang="en-US" sz="1350" dirty="0"/>
              <a:t>어떤걸 </a:t>
            </a:r>
            <a:r>
              <a:rPr lang="ko-KR" altLang="en-US" sz="1350" dirty="0" err="1"/>
              <a:t>가져갈것이다</a:t>
            </a:r>
            <a:r>
              <a:rPr lang="ko-KR" altLang="en-US" sz="1350" dirty="0"/>
              <a:t> </a:t>
            </a:r>
            <a:r>
              <a:rPr lang="en-US" altLang="ko-KR" sz="1350" dirty="0"/>
              <a:t>&gt; </a:t>
            </a:r>
            <a:r>
              <a:rPr lang="ko-KR" altLang="en-US" sz="1350" dirty="0" err="1"/>
              <a:t>내게임</a:t>
            </a:r>
            <a:r>
              <a:rPr lang="ko-KR" altLang="en-US" sz="1350" dirty="0"/>
              <a:t> </a:t>
            </a:r>
            <a:r>
              <a:rPr lang="en-US" altLang="ko-KR" sz="1350" dirty="0"/>
              <a:t>UI</a:t>
            </a:r>
            <a:r>
              <a:rPr lang="ko-KR" altLang="en-US" sz="1350" dirty="0"/>
              <a:t>정리 </a:t>
            </a:r>
            <a:r>
              <a:rPr lang="en-US" altLang="ko-KR" sz="1350" dirty="0"/>
              <a:t>&gt; </a:t>
            </a:r>
            <a:r>
              <a:rPr lang="ko-KR" altLang="en-US" sz="1350" dirty="0"/>
              <a:t>페르소나</a:t>
            </a:r>
            <a:r>
              <a:rPr lang="en-US" altLang="ko-KR" sz="1350" dirty="0"/>
              <a:t>&gt; UI</a:t>
            </a:r>
            <a:r>
              <a:rPr lang="ko-KR" altLang="en-US" sz="1350" dirty="0"/>
              <a:t>배치</a:t>
            </a:r>
            <a:endParaRPr lang="en-US" altLang="ko-KR" sz="1350" dirty="0"/>
          </a:p>
          <a:p>
            <a:pPr marL="257175" indent="-257175">
              <a:buAutoNum type="arabicPeriod"/>
            </a:pPr>
            <a:r>
              <a:rPr lang="ko-KR" altLang="en-US" sz="1350" dirty="0"/>
              <a:t>핵심시스템을 통해 </a:t>
            </a:r>
            <a:r>
              <a:rPr lang="ko-KR" altLang="en-US" sz="1350" dirty="0" err="1"/>
              <a:t>타겟유저</a:t>
            </a:r>
            <a:r>
              <a:rPr lang="ko-KR" altLang="en-US" sz="1350" dirty="0"/>
              <a:t> 설명</a:t>
            </a:r>
            <a:endParaRPr lang="en-US" altLang="ko-KR" sz="1350" dirty="0"/>
          </a:p>
          <a:p>
            <a:pPr marL="257175" indent="-257175">
              <a:buAutoNum type="arabicPeriod"/>
            </a:pPr>
            <a:r>
              <a:rPr lang="ko-KR" altLang="en-US" sz="1350" dirty="0"/>
              <a:t>설명을 </a:t>
            </a:r>
            <a:r>
              <a:rPr lang="ko-KR" altLang="en-US" sz="1350" dirty="0" err="1"/>
              <a:t>적을때에는</a:t>
            </a:r>
            <a:r>
              <a:rPr lang="ko-KR" altLang="en-US" sz="1350" dirty="0"/>
              <a:t> </a:t>
            </a:r>
            <a:r>
              <a:rPr lang="ko-KR" altLang="en-US" sz="1350" dirty="0" err="1"/>
              <a:t>배치의도위주로적는다</a:t>
            </a:r>
            <a:endParaRPr lang="en-US" altLang="ko-KR" sz="1350" dirty="0"/>
          </a:p>
          <a:p>
            <a:pPr marL="257175" indent="-257175">
              <a:buAutoNum type="arabicPeriod"/>
            </a:pPr>
            <a:r>
              <a:rPr lang="en-US" altLang="ko-KR" sz="1350" dirty="0"/>
              <a:t>UI</a:t>
            </a:r>
            <a:r>
              <a:rPr lang="ko-KR" altLang="en-US" sz="1350" dirty="0"/>
              <a:t>배치를 와 노트를 표시하고</a:t>
            </a:r>
            <a:r>
              <a:rPr lang="en-US" altLang="ko-KR" sz="1350" dirty="0"/>
              <a:t/>
            </a:r>
            <a:br>
              <a:rPr lang="en-US" altLang="ko-KR" sz="1350" dirty="0"/>
            </a:br>
            <a:r>
              <a:rPr lang="ko-KR" altLang="en-US" sz="1350" dirty="0"/>
              <a:t>다음페이지에 내게임에서의 적용한이미지를 추가한다</a:t>
            </a:r>
            <a:r>
              <a:rPr lang="en-US" altLang="ko-KR" sz="1350" dirty="0"/>
              <a:t>. </a:t>
            </a:r>
            <a:r>
              <a:rPr lang="ko-KR" altLang="en-US" sz="1350" dirty="0"/>
              <a:t>버튼 설명</a:t>
            </a:r>
            <a:endParaRPr lang="en-US" altLang="ko-KR" sz="1350" dirty="0"/>
          </a:p>
          <a:p>
            <a:pPr marL="257175" indent="-257175">
              <a:buAutoNum type="arabicPeriod"/>
            </a:pPr>
            <a:r>
              <a:rPr lang="ko-KR" altLang="en-US" sz="1350" b="1" dirty="0">
                <a:solidFill>
                  <a:srgbClr val="FF0000"/>
                </a:solidFill>
              </a:rPr>
              <a:t>피드백</a:t>
            </a:r>
            <a:r>
              <a:rPr lang="en-US" altLang="ko-KR" sz="1350" b="1" dirty="0">
                <a:solidFill>
                  <a:srgbClr val="FF0000"/>
                </a:solidFill>
              </a:rPr>
              <a:t>, </a:t>
            </a:r>
            <a:r>
              <a:rPr lang="ko-KR" altLang="en-US" sz="1350" b="1" dirty="0">
                <a:solidFill>
                  <a:srgbClr val="FF0000"/>
                </a:solidFill>
              </a:rPr>
              <a:t>말을 </a:t>
            </a:r>
            <a:r>
              <a:rPr lang="ko-KR" altLang="en-US" sz="1350" b="1" dirty="0" err="1">
                <a:solidFill>
                  <a:srgbClr val="FF0000"/>
                </a:solidFill>
              </a:rPr>
              <a:t>할때</a:t>
            </a:r>
            <a:r>
              <a:rPr lang="ko-KR" altLang="en-US" sz="1350" b="1" dirty="0">
                <a:solidFill>
                  <a:srgbClr val="FF0000"/>
                </a:solidFill>
              </a:rPr>
              <a:t> </a:t>
            </a:r>
            <a:r>
              <a:rPr lang="ko-KR" altLang="en-US" sz="1350" b="1" dirty="0" err="1">
                <a:solidFill>
                  <a:srgbClr val="FF0000"/>
                </a:solidFill>
              </a:rPr>
              <a:t>말끊는거</a:t>
            </a:r>
            <a:r>
              <a:rPr lang="ko-KR" altLang="en-US" sz="1350" b="1" dirty="0">
                <a:solidFill>
                  <a:srgbClr val="FF0000"/>
                </a:solidFill>
              </a:rPr>
              <a:t> </a:t>
            </a:r>
            <a:r>
              <a:rPr lang="ko-KR" altLang="en-US" sz="1350" b="1" dirty="0" err="1">
                <a:solidFill>
                  <a:srgbClr val="FF0000"/>
                </a:solidFill>
              </a:rPr>
              <a:t>하지말자</a:t>
            </a:r>
            <a:r>
              <a:rPr lang="en-US" altLang="ko-KR" sz="1350" b="1" dirty="0">
                <a:solidFill>
                  <a:srgbClr val="FF0000"/>
                </a:solidFill>
              </a:rPr>
              <a:t>, </a:t>
            </a:r>
          </a:p>
          <a:p>
            <a:pPr marL="257175" indent="-257175">
              <a:buAutoNum type="arabicPeriod"/>
            </a:pPr>
            <a:r>
              <a:rPr lang="ko-KR" altLang="en-US" sz="1350" dirty="0"/>
              <a:t>추가 설명적을때에는 일반적인 설명보다</a:t>
            </a:r>
            <a:r>
              <a:rPr lang="en-US" altLang="ko-KR" sz="1350" dirty="0"/>
              <a:t>. </a:t>
            </a:r>
            <a:r>
              <a:rPr lang="ko-KR" altLang="en-US" sz="1350" dirty="0"/>
              <a:t>중요한 </a:t>
            </a:r>
            <a:r>
              <a:rPr lang="ko-KR" altLang="en-US" sz="1350" dirty="0" err="1"/>
              <a:t>설명을적자</a:t>
            </a:r>
            <a:r>
              <a:rPr lang="en-US" altLang="ko-KR" sz="1350" dirty="0"/>
              <a:t/>
            </a:r>
            <a:br>
              <a:rPr lang="en-US" altLang="ko-KR" sz="1350" dirty="0"/>
            </a:br>
            <a:r>
              <a:rPr lang="ko-KR" altLang="en-US" sz="1350" dirty="0" err="1"/>
              <a:t>일시정지누를시</a:t>
            </a:r>
            <a:r>
              <a:rPr lang="ko-KR" altLang="en-US" sz="1350" dirty="0"/>
              <a:t> 일시정지 팝업이 나타난다</a:t>
            </a:r>
            <a:r>
              <a:rPr lang="en-US" altLang="ko-KR" sz="1350" dirty="0"/>
              <a:t>(</a:t>
            </a:r>
            <a:r>
              <a:rPr lang="ko-KR" altLang="en-US" sz="1350" dirty="0" err="1"/>
              <a:t>이런거</a:t>
            </a:r>
            <a:r>
              <a:rPr lang="en-US" altLang="ko-KR" sz="1350" dirty="0"/>
              <a:t>X )</a:t>
            </a:r>
          </a:p>
          <a:p>
            <a:pPr marL="257175" indent="-257175">
              <a:buAutoNum type="arabicPeriod"/>
            </a:pPr>
            <a:r>
              <a:rPr lang="ko-KR" altLang="en-US" sz="1350" dirty="0"/>
              <a:t>팝업의 크기는 최대한 고정</a:t>
            </a:r>
            <a:r>
              <a:rPr lang="en-US" altLang="ko-KR" sz="1350" dirty="0"/>
              <a:t>.</a:t>
            </a:r>
          </a:p>
          <a:p>
            <a:pPr marL="257175" indent="-257175">
              <a:buAutoNum type="arabicPeriod"/>
            </a:pPr>
            <a:r>
              <a:rPr lang="ko-KR" altLang="en-US" sz="1350" dirty="0" err="1"/>
              <a:t>내용쓸때</a:t>
            </a:r>
            <a:r>
              <a:rPr lang="ko-KR" altLang="en-US" sz="1350" dirty="0"/>
              <a:t> 전체</a:t>
            </a:r>
            <a:r>
              <a:rPr lang="en-US" altLang="ko-KR" sz="1350" dirty="0"/>
              <a:t>-&gt; </a:t>
            </a:r>
            <a:r>
              <a:rPr lang="ko-KR" altLang="en-US" sz="1350" dirty="0"/>
              <a:t>세부로 </a:t>
            </a:r>
            <a:r>
              <a:rPr lang="ko-KR" altLang="en-US" sz="1350" dirty="0" err="1"/>
              <a:t>가야된다</a:t>
            </a:r>
            <a:r>
              <a:rPr lang="en-US" altLang="ko-KR" sz="1350" dirty="0"/>
              <a:t>.</a:t>
            </a:r>
          </a:p>
          <a:p>
            <a:pPr marL="257175" indent="-257175">
              <a:buAutoNum type="arabicPeriod"/>
            </a:pPr>
            <a:r>
              <a:rPr lang="ko-KR" altLang="en-US" sz="1350" dirty="0"/>
              <a:t>팝업은 </a:t>
            </a:r>
            <a:r>
              <a:rPr lang="ko-KR" altLang="en-US" sz="1350" dirty="0" err="1"/>
              <a:t>전체팝업을쓰자</a:t>
            </a:r>
            <a:r>
              <a:rPr lang="ko-KR" altLang="en-US" sz="1350" dirty="0"/>
              <a:t> </a:t>
            </a:r>
            <a:r>
              <a:rPr lang="ko-KR" altLang="en-US" sz="1350" dirty="0" err="1"/>
              <a:t>해상도문제</a:t>
            </a:r>
            <a:r>
              <a:rPr lang="en-US" altLang="ko-KR" sz="1350" dirty="0"/>
              <a:t>. </a:t>
            </a:r>
          </a:p>
          <a:p>
            <a:pPr marL="257175" indent="-257175">
              <a:buAutoNum type="arabicPeriod"/>
            </a:pPr>
            <a:r>
              <a:rPr lang="en-US" altLang="ko-KR" sz="1350" dirty="0"/>
              <a:t>Z</a:t>
            </a:r>
            <a:r>
              <a:rPr lang="ko-KR" altLang="en-US" sz="1350" dirty="0"/>
              <a:t>세대   이야기를 넣어 많이 사용하여 스마트폰을 쓰면서 사용하여 </a:t>
            </a:r>
            <a:r>
              <a:rPr lang="en-US" altLang="ko-KR" sz="1350" dirty="0"/>
              <a:t/>
            </a:r>
            <a:br>
              <a:rPr lang="en-US" altLang="ko-KR" sz="1350" dirty="0"/>
            </a:br>
            <a:r>
              <a:rPr lang="ko-KR" altLang="en-US" sz="1350" dirty="0"/>
              <a:t>조작을 잘한다는 </a:t>
            </a:r>
            <a:r>
              <a:rPr lang="ko-KR" altLang="en-US" sz="1350" dirty="0" err="1"/>
              <a:t>이야기추가</a:t>
            </a:r>
            <a:endParaRPr lang="en-US" altLang="ko-KR" sz="1350" dirty="0"/>
          </a:p>
          <a:p>
            <a:pPr marL="257175" indent="-257175">
              <a:buAutoNum type="arabicPeriod"/>
            </a:pPr>
            <a:r>
              <a:rPr lang="ko-KR" altLang="en-US" sz="1350" dirty="0"/>
              <a:t>중요한 정보는 </a:t>
            </a:r>
            <a:r>
              <a:rPr lang="ko-KR" altLang="en-US" sz="1350" dirty="0" err="1"/>
              <a:t>강조시키는</a:t>
            </a:r>
            <a:r>
              <a:rPr lang="ko-KR" altLang="en-US" sz="1350" dirty="0"/>
              <a:t> 표현을 쓰자</a:t>
            </a:r>
            <a:r>
              <a:rPr lang="en-US" altLang="ko-KR" sz="1350" dirty="0" smtClean="0"/>
              <a:t>.</a:t>
            </a:r>
          </a:p>
          <a:p>
            <a:pPr marL="257175" indent="-257175">
              <a:buAutoNum type="arabicPeriod"/>
            </a:pPr>
            <a:endParaRPr lang="en-US" altLang="ko-KR" sz="1350" dirty="0"/>
          </a:p>
          <a:p>
            <a:pPr marL="257175" indent="-257175">
              <a:buAutoNum type="arabicPeriod"/>
            </a:pPr>
            <a:r>
              <a:rPr lang="en-US" altLang="ko-KR" sz="1350" dirty="0" smtClean="0"/>
              <a:t>UI.</a:t>
            </a:r>
            <a:r>
              <a:rPr lang="ko-KR" altLang="en-US" sz="1350" dirty="0" smtClean="0"/>
              <a:t>객체의 </a:t>
            </a:r>
            <a:r>
              <a:rPr lang="ko-KR" altLang="en-US" sz="1350" dirty="0" err="1" smtClean="0"/>
              <a:t>최소크기는</a:t>
            </a:r>
            <a:r>
              <a:rPr lang="ko-KR" altLang="en-US" sz="1350" dirty="0" smtClean="0"/>
              <a:t> 최소</a:t>
            </a:r>
            <a:r>
              <a:rPr lang="en-US" altLang="ko-KR" sz="1350" dirty="0" smtClean="0"/>
              <a:t>7mm </a:t>
            </a:r>
            <a:r>
              <a:rPr lang="ko-KR" altLang="en-US" sz="1350" dirty="0" smtClean="0"/>
              <a:t>보다 작지 않다  평균</a:t>
            </a:r>
            <a:r>
              <a:rPr lang="en-US" altLang="ko-KR" sz="1350" dirty="0" smtClean="0"/>
              <a:t>7-10</a:t>
            </a:r>
            <a:br>
              <a:rPr lang="en-US" altLang="ko-KR" sz="1350" dirty="0" smtClean="0"/>
            </a:br>
            <a:r>
              <a:rPr lang="ko-KR" altLang="en-US" sz="1350" dirty="0" err="1" smtClean="0"/>
              <a:t>버튼마다</a:t>
            </a:r>
            <a:r>
              <a:rPr lang="ko-KR" altLang="en-US" sz="1350" dirty="0" smtClean="0"/>
              <a:t> </a:t>
            </a:r>
            <a:r>
              <a:rPr lang="ko-KR" altLang="en-US" sz="1350" dirty="0" err="1" smtClean="0"/>
              <a:t>공백으니</a:t>
            </a:r>
            <a:r>
              <a:rPr lang="ko-KR" altLang="en-US" sz="1350" dirty="0" smtClean="0"/>
              <a:t> </a:t>
            </a:r>
            <a:r>
              <a:rPr lang="en-US" altLang="ko-KR" sz="1350" dirty="0" smtClean="0"/>
              <a:t>8dp</a:t>
            </a:r>
            <a:br>
              <a:rPr lang="en-US" altLang="ko-KR" sz="1350" dirty="0" smtClean="0"/>
            </a:br>
            <a:r>
              <a:rPr lang="en-US" altLang="ko-KR" sz="1350" dirty="0" smtClean="0"/>
              <a:t/>
            </a:r>
            <a:br>
              <a:rPr lang="en-US" altLang="ko-KR" sz="1350" dirty="0" smtClean="0"/>
            </a:br>
            <a:r>
              <a:rPr lang="en-US" altLang="ko-KR" b="1" dirty="0"/>
              <a:t>DP (Device Pixel) </a:t>
            </a:r>
            <a:r>
              <a:rPr lang="en-US" altLang="ko-KR" dirty="0"/>
              <a:t>: </a:t>
            </a:r>
            <a:r>
              <a:rPr lang="ko-KR" altLang="en-US" dirty="0"/>
              <a:t>안드로이드 사이즈 단위</a:t>
            </a:r>
            <a:r>
              <a:rPr lang="en-US" altLang="ko-KR" dirty="0" smtClean="0"/>
              <a:t>.</a:t>
            </a:r>
          </a:p>
          <a:p>
            <a:pPr marL="257175" indent="-257175">
              <a:buAutoNum type="arabicPeriod"/>
            </a:pPr>
            <a:endParaRPr lang="en-US" altLang="ko-KR" sz="1350" dirty="0"/>
          </a:p>
          <a:p>
            <a:pPr marL="257175" indent="-257175">
              <a:buAutoNum type="arabicPeriod"/>
            </a:pPr>
            <a:endParaRPr lang="en-US" altLang="ko-KR" sz="1350" dirty="0" smtClean="0"/>
          </a:p>
          <a:p>
            <a:r>
              <a:rPr lang="ko-KR" altLang="en-US" sz="1400" dirty="0"/>
              <a:t>위치</a:t>
            </a:r>
            <a:r>
              <a:rPr lang="en-US" altLang="ko-KR" sz="1400" dirty="0"/>
              <a:t>,</a:t>
            </a:r>
            <a:r>
              <a:rPr lang="ko-KR" altLang="en-US" sz="1400" dirty="0"/>
              <a:t>사이즈</a:t>
            </a:r>
            <a:r>
              <a:rPr lang="en-US" altLang="ko-KR" sz="1400" dirty="0"/>
              <a:t>,</a:t>
            </a:r>
            <a:r>
              <a:rPr lang="ko-KR" altLang="en-US" sz="1400" dirty="0"/>
              <a:t>크기</a:t>
            </a:r>
            <a:r>
              <a:rPr lang="en-US" altLang="ko-KR" sz="1400" dirty="0"/>
              <a:t>,  </a:t>
            </a:r>
            <a:r>
              <a:rPr lang="ko-KR" altLang="en-US" sz="1400" dirty="0"/>
              <a:t>화면 해상도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1280*720 16:9</a:t>
            </a:r>
            <a:br>
              <a:rPr lang="en-US" altLang="ko-KR" sz="1400" dirty="0"/>
            </a:br>
            <a:endParaRPr lang="en-US" altLang="ko-KR" sz="1400" dirty="0"/>
          </a:p>
          <a:p>
            <a:r>
              <a:rPr lang="ko-KR" altLang="en-US" sz="1400" dirty="0"/>
              <a:t>픽셀은 짝수 </a:t>
            </a:r>
            <a:r>
              <a:rPr lang="ko-KR" altLang="en-US" sz="1400" dirty="0" err="1"/>
              <a:t>크기로한다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클릭 버튼의 경우 최소</a:t>
            </a:r>
            <a:r>
              <a:rPr lang="en-US" altLang="ko-KR" sz="1400" dirty="0"/>
              <a:t>48</a:t>
            </a:r>
            <a:r>
              <a:rPr lang="ko-KR" altLang="en-US" sz="1400" dirty="0" err="1"/>
              <a:t>이상한다</a:t>
            </a:r>
            <a:r>
              <a:rPr lang="en-US" altLang="ko-KR" sz="1400" dirty="0"/>
              <a:t>/.</a:t>
            </a:r>
            <a:endParaRPr lang="ko-KR" altLang="en-US" sz="1400" dirty="0"/>
          </a:p>
          <a:p>
            <a:pPr marL="257175" indent="-257175">
              <a:buAutoNum type="arabicPeriod"/>
            </a:pPr>
            <a:endParaRPr lang="en-US" altLang="ko-KR" sz="1350" dirty="0"/>
          </a:p>
        </p:txBody>
      </p:sp>
    </p:spTree>
    <p:extLst>
      <p:ext uri="{BB962C8B-B14F-4D97-AF65-F5344CB8AC3E}">
        <p14:creationId xmlns:p14="http://schemas.microsoft.com/office/powerpoint/2010/main" val="318754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1580" y="1079740"/>
            <a:ext cx="72368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시장조사</a:t>
            </a:r>
            <a:r>
              <a:rPr lang="en-US" altLang="ko-KR" sz="1350" dirty="0"/>
              <a:t/>
            </a:r>
            <a:br>
              <a:rPr lang="en-US" altLang="ko-KR" sz="1350" dirty="0"/>
            </a:br>
            <a:endParaRPr lang="ko-KR" altLang="en-US" sz="135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04" y="1700808"/>
            <a:ext cx="4543425" cy="332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2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164225"/>
              </p:ext>
            </p:extLst>
          </p:nvPr>
        </p:nvGraphicFramePr>
        <p:xfrm>
          <a:off x="573872" y="1970074"/>
          <a:ext cx="8172908" cy="2982146"/>
        </p:xfrm>
        <a:graphic>
          <a:graphicData uri="http://schemas.openxmlformats.org/drawingml/2006/table">
            <a:tbl>
              <a:tblPr firstRow="1" firstCol="1" bandRow="1"/>
              <a:tblGrid>
                <a:gridCol w="890152">
                  <a:extLst>
                    <a:ext uri="{9D8B030D-6E8A-4147-A177-3AD203B41FA5}">
                      <a16:colId xmlns:a16="http://schemas.microsoft.com/office/drawing/2014/main" val="3636547414"/>
                    </a:ext>
                  </a:extLst>
                </a:gridCol>
                <a:gridCol w="3641378">
                  <a:extLst>
                    <a:ext uri="{9D8B030D-6E8A-4147-A177-3AD203B41FA5}">
                      <a16:colId xmlns:a16="http://schemas.microsoft.com/office/drawing/2014/main" val="2279022725"/>
                    </a:ext>
                  </a:extLst>
                </a:gridCol>
                <a:gridCol w="3641378">
                  <a:extLst>
                    <a:ext uri="{9D8B030D-6E8A-4147-A177-3AD203B41FA5}">
                      <a16:colId xmlns:a16="http://schemas.microsoft.com/office/drawing/2014/main" val="1866357369"/>
                    </a:ext>
                  </a:extLst>
                </a:gridCol>
              </a:tblGrid>
              <a:tr h="3916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항 목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설</a:t>
                      </a:r>
                      <a:r>
                        <a:rPr lang="en-US" sz="1200" ker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    </a:t>
                      </a:r>
                      <a:r>
                        <a:rPr lang="ko-KR" sz="1200" ker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명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이 미 지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990993"/>
                  </a:ext>
                </a:extLst>
              </a:tr>
              <a:tr h="3916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장 르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플랫포머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200" kern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885127"/>
                  </a:ext>
                </a:extLst>
              </a:tr>
              <a:tr h="3916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플랫폼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모바일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54246"/>
                  </a:ext>
                </a:extLst>
              </a:tr>
              <a:tr h="526006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타겟유저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어드벤쳐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12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퍼즐장르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421896"/>
                  </a:ext>
                </a:extLst>
              </a:tr>
              <a:tr h="128118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플레이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kern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메트로배니아의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이동이 되는 발판과 요소들을 유저가 직접 </a:t>
                      </a:r>
                      <a:r>
                        <a:rPr lang="ko-KR" sz="1200" kern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생성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하여 </a:t>
                      </a:r>
                      <a:r>
                        <a:rPr lang="ko-KR" altLang="en-US" sz="1200" kern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퍼즐적으로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구성된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/>
                      </a:r>
                      <a:b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</a:br>
                      <a:r>
                        <a:rPr lang="ko-KR" altLang="en-US" sz="1200" kern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맵을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탐사하는 것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409035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5184068" y="2525043"/>
            <a:ext cx="3372728" cy="1872208"/>
            <a:chOff x="0" y="0"/>
            <a:chExt cx="4077740" cy="2370628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4077740" cy="2370627"/>
              <a:chOff x="0" y="0"/>
              <a:chExt cx="4394266" cy="2458645"/>
            </a:xfrm>
          </p:grpSpPr>
          <p:pic>
            <p:nvPicPr>
              <p:cNvPr id="10" name="Picture 2" descr="동굴 배경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394266" cy="24586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직사각형 10"/>
              <p:cNvSpPr/>
              <p:nvPr/>
            </p:nvSpPr>
            <p:spPr>
              <a:xfrm>
                <a:off x="916030" y="1926436"/>
                <a:ext cx="2765262" cy="5322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endParaRPr lang="ko-KR" altLang="en-US"/>
              </a:p>
            </p:txBody>
          </p:sp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9599"/>
              <a:stretch/>
            </p:blipFill>
            <p:spPr>
              <a:xfrm flipH="1">
                <a:off x="1418386" y="829138"/>
                <a:ext cx="444978" cy="564046"/>
              </a:xfrm>
              <a:prstGeom prst="rect">
                <a:avLst/>
              </a:prstGeom>
            </p:spPr>
          </p:pic>
        </p:grpSp>
        <p:pic>
          <p:nvPicPr>
            <p:cNvPr id="5" name="Picture 2" descr="C:\Users\Administrator\Desktop\벽돌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0581" y="1323539"/>
              <a:ext cx="484200" cy="508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C:\Users\Administrator\Desktop\벽돌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3771" y="835069"/>
              <a:ext cx="484200" cy="508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C:\Users\Administrator\Downloads\treasure (1)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7536" y="1509961"/>
              <a:ext cx="363260" cy="383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0" y="1831779"/>
              <a:ext cx="850047" cy="5202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278611" y="1857472"/>
              <a:ext cx="799129" cy="5131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88259" y="37225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3872" y="1058749"/>
            <a:ext cx="8172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srgbClr val="FF0000"/>
                </a:solidFill>
              </a:rPr>
              <a:t>작성의도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 marL="92075" indent="-920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내게임의</a:t>
            </a:r>
            <a:r>
              <a:rPr lang="ko-KR" altLang="en-US" sz="1200" dirty="0" smtClean="0"/>
              <a:t> 장르를 </a:t>
            </a:r>
            <a:r>
              <a:rPr lang="ko-KR" altLang="en-US" sz="1200" dirty="0" err="1" smtClean="0"/>
              <a:t>기준으로한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가상의 인물을 작성하고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인물을 통해 발생되는 문제를 해결하는 방안을 찾아내기위해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73872" y="5135517"/>
            <a:ext cx="8172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플랫포머의</a:t>
            </a:r>
            <a:r>
              <a:rPr lang="ko-KR" altLang="en-US" sz="1200" dirty="0" smtClean="0"/>
              <a:t> 유저분석보다는 </a:t>
            </a:r>
            <a:r>
              <a:rPr lang="ko-KR" altLang="en-US" sz="1200" dirty="0" err="1" smtClean="0"/>
              <a:t>플랫포머와</a:t>
            </a:r>
            <a:r>
              <a:rPr lang="ko-KR" altLang="en-US" sz="1200" dirty="0" smtClean="0"/>
              <a:t> 비슷한 </a:t>
            </a:r>
            <a:r>
              <a:rPr lang="ko-KR" altLang="en-US" sz="1200" dirty="0" err="1" smtClean="0"/>
              <a:t>어드벤쳐</a:t>
            </a:r>
            <a:r>
              <a:rPr lang="ko-KR" altLang="en-US" sz="1200" dirty="0" smtClean="0"/>
              <a:t> 장르를 분석 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내 게임은 </a:t>
            </a:r>
            <a:r>
              <a:rPr lang="ko-KR" altLang="en-US" sz="1200" dirty="0" err="1" smtClean="0"/>
              <a:t>차별점으로</a:t>
            </a:r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퍼즐적인</a:t>
            </a:r>
            <a:r>
              <a:rPr lang="ko-KR" altLang="en-US" sz="1200" dirty="0" smtClean="0"/>
              <a:t> 구성을 사용하기 때문에 </a:t>
            </a:r>
            <a:r>
              <a:rPr lang="ko-KR" altLang="en-US" sz="1200" dirty="0" err="1" smtClean="0"/>
              <a:t>퍼즐장르도</a:t>
            </a:r>
            <a:r>
              <a:rPr lang="ko-KR" altLang="en-US" sz="1200" dirty="0" smtClean="0"/>
              <a:t> 분석을 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660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41758"/>
            <a:ext cx="3546947" cy="42930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018" y="1241758"/>
            <a:ext cx="3539719" cy="429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32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986789"/>
              </p:ext>
            </p:extLst>
          </p:nvPr>
        </p:nvGraphicFramePr>
        <p:xfrm>
          <a:off x="431540" y="738242"/>
          <a:ext cx="2979331" cy="2059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135">
                  <a:extLst>
                    <a:ext uri="{9D8B030D-6E8A-4147-A177-3AD203B41FA5}">
                      <a16:colId xmlns:a16="http://schemas.microsoft.com/office/drawing/2014/main" val="4166721526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3893195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619179546"/>
                    </a:ext>
                  </a:extLst>
                </a:gridCol>
              </a:tblGrid>
              <a:tr h="341392">
                <a:tc rowSpan="6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김성준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546662"/>
                  </a:ext>
                </a:extLst>
              </a:tr>
              <a:tr h="3413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</a:rPr>
                        <a:t>나이</a:t>
                      </a:r>
                      <a:r>
                        <a:rPr lang="en-US" altLang="ko-KR" sz="1100" b="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</a:rPr>
                        <a:t>성별</a:t>
                      </a:r>
                      <a:r>
                        <a:rPr lang="en-US" altLang="ko-KR" sz="1100" b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47984"/>
                  </a:ext>
                </a:extLst>
              </a:tr>
              <a:tr h="3413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</a:rPr>
                        <a:t>성별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남자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030989"/>
                  </a:ext>
                </a:extLst>
              </a:tr>
              <a:tr h="3413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mtClean="0">
                          <a:solidFill>
                            <a:schemeClr val="bg1"/>
                          </a:solidFill>
                        </a:rPr>
                        <a:t>결혼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기혼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고등학생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78342"/>
                  </a:ext>
                </a:extLst>
              </a:tr>
              <a:tr h="3413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</a:rPr>
                        <a:t>직업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자영업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271591"/>
                  </a:ext>
                </a:extLst>
              </a:tr>
              <a:tr h="2899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</a:rPr>
                        <a:t>경제력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높음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2674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622121"/>
              </p:ext>
            </p:extLst>
          </p:nvPr>
        </p:nvGraphicFramePr>
        <p:xfrm>
          <a:off x="3527885" y="738242"/>
          <a:ext cx="4973112" cy="2059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258">
                  <a:extLst>
                    <a:ext uri="{9D8B030D-6E8A-4147-A177-3AD203B41FA5}">
                      <a16:colId xmlns:a16="http://schemas.microsoft.com/office/drawing/2014/main" val="38931953"/>
                    </a:ext>
                  </a:extLst>
                </a:gridCol>
                <a:gridCol w="1516274">
                  <a:extLst>
                    <a:ext uri="{9D8B030D-6E8A-4147-A177-3AD203B41FA5}">
                      <a16:colId xmlns:a16="http://schemas.microsoft.com/office/drawing/2014/main" val="1619179546"/>
                    </a:ext>
                  </a:extLst>
                </a:gridCol>
                <a:gridCol w="866671">
                  <a:extLst>
                    <a:ext uri="{9D8B030D-6E8A-4147-A177-3AD203B41FA5}">
                      <a16:colId xmlns:a16="http://schemas.microsoft.com/office/drawing/2014/main" val="3569139832"/>
                    </a:ext>
                  </a:extLst>
                </a:gridCol>
                <a:gridCol w="1776909">
                  <a:extLst>
                    <a:ext uri="{9D8B030D-6E8A-4147-A177-3AD203B41FA5}">
                      <a16:colId xmlns:a16="http://schemas.microsoft.com/office/drawing/2014/main" val="1153364077"/>
                    </a:ext>
                  </a:extLst>
                </a:gridCol>
              </a:tblGrid>
              <a:tr h="1257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/>
                        <a:t>프로필</a:t>
                      </a:r>
                      <a:endParaRPr lang="ko-KR" altLang="en-US" sz="1000" b="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자영업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서비스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을 하는 직장인이다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손님이 오는 시간대가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불규칙하여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자투리 시간이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많이  발생한다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평소에는 운동이나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다른 외부적인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활동을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하여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게임쪽에는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크게 관심이 없다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546662"/>
                  </a:ext>
                </a:extLst>
              </a:tr>
              <a:tr h="400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</a:rPr>
                        <a:t>조작숙련도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스마트폰의 조작이나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섬세한 컨트롤은 불가능하다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926745"/>
                  </a:ext>
                </a:extLst>
              </a:tr>
              <a:tr h="400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</a:rPr>
                        <a:t>사용기기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안드로이드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플랫폼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90012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30448"/>
              </p:ext>
            </p:extLst>
          </p:nvPr>
        </p:nvGraphicFramePr>
        <p:xfrm>
          <a:off x="431540" y="2888940"/>
          <a:ext cx="8073897" cy="1886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29">
                  <a:extLst>
                    <a:ext uri="{9D8B030D-6E8A-4147-A177-3AD203B41FA5}">
                      <a16:colId xmlns:a16="http://schemas.microsoft.com/office/drawing/2014/main" val="38931953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1619179546"/>
                    </a:ext>
                  </a:extLst>
                </a:gridCol>
              </a:tblGrid>
              <a:tr h="385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</a:rPr>
                        <a:t>이용 동기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손님이 없는 자투리 시간대에 할 수 있는 할 만한 일을 찾는 중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546662"/>
                  </a:ext>
                </a:extLst>
              </a:tr>
              <a:tr h="385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</a:rPr>
                        <a:t>시나리오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자식들의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추천으로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자투리 시간대 할 수 있으며 어렵지 않은 퍼즐 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장르쪽의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 게임을 찾아보게 되었다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4798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</a:rPr>
                        <a:t>이용 형태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어드벤처장르에 플레이는 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퍼즐적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 구성으로 되어있는 게임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플레이를 하는데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실시간 빠른 조작보다는 관찰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풀어나가는 구성이 되어있어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시간적 제약이 적다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030989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</a:rPr>
                        <a:t>주요 경험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퍼즐장르의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 구성을 사용하지만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어드벤처 장르가 포함되어있어 이동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이전 플레이를 등 여러가지 고려해야할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사항이 많아 진입장벽이 높아서 다른 간단한 퍼즐류게임을 선택하게 된다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271591"/>
                  </a:ext>
                </a:extLst>
              </a:tr>
            </a:tbl>
          </a:graphicData>
        </a:graphic>
      </p:graphicFrame>
      <p:pic>
        <p:nvPicPr>
          <p:cNvPr id="1026" name="Picture 2" descr="남자 아이콘 이미지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60" y="1291812"/>
            <a:ext cx="1128176" cy="112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1539" y="5013176"/>
            <a:ext cx="806945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퍼즐 장르는 쉬운 플레이 방식으로 넓은 </a:t>
            </a:r>
            <a:r>
              <a:rPr lang="ko-KR" altLang="en-US" sz="1400" dirty="0" err="1" smtClean="0"/>
              <a:t>유저풀을</a:t>
            </a:r>
            <a:r>
              <a:rPr lang="ko-KR" altLang="en-US" sz="1400" dirty="0" smtClean="0"/>
              <a:t> 가지고 있지만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어드벤쳐</a:t>
            </a:r>
            <a:r>
              <a:rPr lang="ko-KR" altLang="en-US" sz="1400" dirty="0" smtClean="0"/>
              <a:t> 장르가 들어가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 있어서 진입장벽이 생성된다</a:t>
            </a:r>
            <a:r>
              <a:rPr lang="en-US" altLang="ko-KR" sz="1400" dirty="0" smtClean="0"/>
              <a:t>.</a:t>
            </a:r>
          </a:p>
          <a:p>
            <a:pPr marL="173038" indent="-1730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두가지 장르를 통한 많은 유저층보다는 </a:t>
            </a:r>
            <a:r>
              <a:rPr lang="ko-KR" altLang="en-US" sz="1400" dirty="0" err="1" smtClean="0"/>
              <a:t>매니아층이</a:t>
            </a:r>
            <a:r>
              <a:rPr lang="ko-KR" altLang="en-US" sz="1400" dirty="0" smtClean="0"/>
              <a:t> 형성될 가능성이 높음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822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5498"/>
              </p:ext>
            </p:extLst>
          </p:nvPr>
        </p:nvGraphicFramePr>
        <p:xfrm>
          <a:off x="431539" y="2888937"/>
          <a:ext cx="8073897" cy="1858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29">
                  <a:extLst>
                    <a:ext uri="{9D8B030D-6E8A-4147-A177-3AD203B41FA5}">
                      <a16:colId xmlns:a16="http://schemas.microsoft.com/office/drawing/2014/main" val="38931953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1619179546"/>
                    </a:ext>
                  </a:extLst>
                </a:gridCol>
              </a:tblGrid>
              <a:tr h="385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</a:rPr>
                        <a:t>이용 동기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밖에서 플레이 하는 게임 중 장기적으로 플레이할 수 있는 게임을 찾는 중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546662"/>
                  </a:ext>
                </a:extLst>
              </a:tr>
              <a:tr h="385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</a:rPr>
                        <a:t>시나리오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아케이드류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보단는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RPG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어드벤쳐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 같은 플레이가 유지되는 게임을 탐색하는 과정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47984"/>
                  </a:ext>
                </a:extLst>
              </a:tr>
              <a:tr h="385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</a:rPr>
                        <a:t>이용 형태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게임의 구성은 퍼즐로 되어 있지만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baseline="0" dirty="0" err="1" smtClean="0">
                          <a:solidFill>
                            <a:schemeClr val="tx1"/>
                          </a:solidFill>
                        </a:rPr>
                        <a:t>어드벤쳐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 장르가 포함되어 있어 게임의 전체적인 플레이타임이 길다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직접적인 조작과 생각하여 플레이하는 게임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030989"/>
                  </a:ext>
                </a:extLst>
              </a:tr>
              <a:tr h="385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</a:rPr>
                        <a:t>주요 경험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퍼즐적인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 구성과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 어드벤처가 합쳐져서 단판인 구성보다는 장기적으로 이어지는 플레이경험한다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탐색과 관찰을 통해 플레이 하기 때문에 자칫 막히는 구간에서는 불편함을 느낀다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271591"/>
                  </a:ext>
                </a:extLst>
              </a:tr>
            </a:tbl>
          </a:graphicData>
        </a:graphic>
      </p:graphicFrame>
      <p:pic>
        <p:nvPicPr>
          <p:cNvPr id="3" name="Picture 2" descr="남자 아이콘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98403"/>
            <a:ext cx="1612970" cy="161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49976"/>
              </p:ext>
            </p:extLst>
          </p:nvPr>
        </p:nvGraphicFramePr>
        <p:xfrm>
          <a:off x="431539" y="800707"/>
          <a:ext cx="2979331" cy="1996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135">
                  <a:extLst>
                    <a:ext uri="{9D8B030D-6E8A-4147-A177-3AD203B41FA5}">
                      <a16:colId xmlns:a16="http://schemas.microsoft.com/office/drawing/2014/main" val="4166721526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3893195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619179546"/>
                    </a:ext>
                  </a:extLst>
                </a:gridCol>
              </a:tblGrid>
              <a:tr h="341392">
                <a:tc rowSpan="6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이상진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546662"/>
                  </a:ext>
                </a:extLst>
              </a:tr>
              <a:tr h="3413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</a:rPr>
                        <a:t>나이</a:t>
                      </a:r>
                      <a:r>
                        <a:rPr lang="en-US" altLang="ko-KR" sz="1100" b="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</a:rPr>
                        <a:t>성별</a:t>
                      </a:r>
                      <a:r>
                        <a:rPr lang="en-US" altLang="ko-KR" sz="1100" b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47984"/>
                  </a:ext>
                </a:extLst>
              </a:tr>
              <a:tr h="3413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</a:rPr>
                        <a:t>성별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남자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030989"/>
                  </a:ext>
                </a:extLst>
              </a:tr>
              <a:tr h="3413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mtClean="0">
                          <a:solidFill>
                            <a:schemeClr val="bg1"/>
                          </a:solidFill>
                        </a:rPr>
                        <a:t>결혼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미혼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78342"/>
                  </a:ext>
                </a:extLst>
              </a:tr>
              <a:tr h="3413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</a:rPr>
                        <a:t>직업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대학생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271591"/>
                  </a:ext>
                </a:extLst>
              </a:tr>
              <a:tr h="2899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</a:rPr>
                        <a:t>경제력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낮음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26745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682840"/>
              </p:ext>
            </p:extLst>
          </p:nvPr>
        </p:nvGraphicFramePr>
        <p:xfrm>
          <a:off x="3527885" y="800708"/>
          <a:ext cx="4973112" cy="1996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258">
                  <a:extLst>
                    <a:ext uri="{9D8B030D-6E8A-4147-A177-3AD203B41FA5}">
                      <a16:colId xmlns:a16="http://schemas.microsoft.com/office/drawing/2014/main" val="38931953"/>
                    </a:ext>
                  </a:extLst>
                </a:gridCol>
                <a:gridCol w="1516274">
                  <a:extLst>
                    <a:ext uri="{9D8B030D-6E8A-4147-A177-3AD203B41FA5}">
                      <a16:colId xmlns:a16="http://schemas.microsoft.com/office/drawing/2014/main" val="1619179546"/>
                    </a:ext>
                  </a:extLst>
                </a:gridCol>
                <a:gridCol w="866671">
                  <a:extLst>
                    <a:ext uri="{9D8B030D-6E8A-4147-A177-3AD203B41FA5}">
                      <a16:colId xmlns:a16="http://schemas.microsoft.com/office/drawing/2014/main" val="3569139832"/>
                    </a:ext>
                  </a:extLst>
                </a:gridCol>
                <a:gridCol w="1776909">
                  <a:extLst>
                    <a:ext uri="{9D8B030D-6E8A-4147-A177-3AD203B41FA5}">
                      <a16:colId xmlns:a16="http://schemas.microsoft.com/office/drawing/2014/main" val="1153364077"/>
                    </a:ext>
                  </a:extLst>
                </a:gridCol>
              </a:tblGrid>
              <a:tr h="1219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/>
                        <a:t>프로필</a:t>
                      </a:r>
                      <a:endParaRPr lang="ko-KR" altLang="en-US" sz="1000" b="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대학교와 집까지의 통학시간이 많이 소모되며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주로 외부에서 활동하는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시간이 많다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아케이드류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보다는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장기으로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플레이가 가능하며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조작이 많이 들어가는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게임을 선호한다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많은 시간을 통해 플레이를 즐기기떄문에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과금은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거의 하지 않는 편이다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54666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</a:rPr>
                        <a:t>조작숙련도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불편함이 없음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92674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</a:rPr>
                        <a:t>사용기기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안드로이드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플랫폼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트위치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공식카페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90012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31539" y="5013176"/>
            <a:ext cx="8069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퍼즐의 </a:t>
            </a:r>
            <a:r>
              <a:rPr lang="ko-KR" altLang="en-US" sz="1400" dirty="0" err="1"/>
              <a:t>단판적인</a:t>
            </a:r>
            <a:r>
              <a:rPr lang="ko-KR" altLang="en-US" sz="1400" dirty="0"/>
              <a:t> 부분을 </a:t>
            </a:r>
            <a:r>
              <a:rPr lang="ko-KR" altLang="en-US" sz="1400" dirty="0" err="1" smtClean="0"/>
              <a:t>어드벤쳐장르가</a:t>
            </a:r>
            <a:r>
              <a:rPr lang="ko-KR" altLang="en-US" sz="1400" dirty="0" smtClean="0"/>
              <a:t> 결합되어 장기적인 플레이가 가능을 </a:t>
            </a:r>
            <a:r>
              <a:rPr lang="ko-KR" altLang="en-US" sz="1400" dirty="0"/>
              <a:t>하였지만</a:t>
            </a:r>
            <a:r>
              <a:rPr lang="en-US" altLang="ko-KR" sz="1400" dirty="0" smtClean="0"/>
              <a:t>,</a:t>
            </a:r>
            <a:br>
              <a:rPr lang="en-US" altLang="ko-KR" sz="1400" dirty="0" smtClean="0"/>
            </a:br>
            <a:r>
              <a:rPr lang="ko-KR" altLang="en-US" sz="1400" dirty="0" smtClean="0"/>
              <a:t>플레이가 막혔을 때에 다른 장르에 비해 해결할 방안이 부족하다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371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12652"/>
              </p:ext>
            </p:extLst>
          </p:nvPr>
        </p:nvGraphicFramePr>
        <p:xfrm>
          <a:off x="408718" y="2492896"/>
          <a:ext cx="8409008" cy="3960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4504">
                  <a:extLst>
                    <a:ext uri="{9D8B030D-6E8A-4147-A177-3AD203B41FA5}">
                      <a16:colId xmlns:a16="http://schemas.microsoft.com/office/drawing/2014/main" val="3061958155"/>
                    </a:ext>
                  </a:extLst>
                </a:gridCol>
                <a:gridCol w="4204504">
                  <a:extLst>
                    <a:ext uri="{9D8B030D-6E8A-4147-A177-3AD203B41FA5}">
                      <a16:colId xmlns:a16="http://schemas.microsoft.com/office/drawing/2014/main" val="113611168"/>
                    </a:ext>
                  </a:extLst>
                </a:gridCol>
              </a:tblGrid>
              <a:tr h="26288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검은사막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모바일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399776"/>
                  </a:ext>
                </a:extLst>
              </a:tr>
              <a:tr h="1332148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01504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4672" y="688555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935852"/>
              </p:ext>
            </p:extLst>
          </p:nvPr>
        </p:nvGraphicFramePr>
        <p:xfrm>
          <a:off x="4620462" y="2492898"/>
          <a:ext cx="4197264" cy="2631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243">
                  <a:extLst>
                    <a:ext uri="{9D8B030D-6E8A-4147-A177-3AD203B41FA5}">
                      <a16:colId xmlns:a16="http://schemas.microsoft.com/office/drawing/2014/main" val="1607871192"/>
                    </a:ext>
                  </a:extLst>
                </a:gridCol>
                <a:gridCol w="3652021">
                  <a:extLst>
                    <a:ext uri="{9D8B030D-6E8A-4147-A177-3AD203B41FA5}">
                      <a16:colId xmlns:a16="http://schemas.microsoft.com/office/drawing/2014/main" val="3469492187"/>
                    </a:ext>
                  </a:extLst>
                </a:gridCol>
              </a:tblGrid>
              <a:tr h="3804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번호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31863"/>
                  </a:ext>
                </a:extLst>
              </a:tr>
              <a:tr h="4441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미니 맵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자주 사용하지 않는 </a:t>
                      </a:r>
                      <a:r>
                        <a:rPr lang="en-US" altLang="ko-KR" sz="1200" dirty="0" smtClean="0"/>
                        <a:t>UI</a:t>
                      </a:r>
                      <a:r>
                        <a:rPr lang="ko-KR" altLang="en-US" sz="1200" dirty="0" smtClean="0"/>
                        <a:t>가 배치되어있다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467883"/>
                  </a:ext>
                </a:extLst>
              </a:tr>
              <a:tr h="6657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주로사용되는 </a:t>
                      </a:r>
                      <a:r>
                        <a:rPr lang="ko-KR" altLang="en-US" sz="1200" dirty="0" err="1" smtClean="0"/>
                        <a:t>인벤토리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스킬 설정</a:t>
                      </a:r>
                      <a:r>
                        <a:rPr lang="en-US" altLang="ko-KR" sz="1200" dirty="0" smtClean="0"/>
                        <a:t>, </a:t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메뉴 버튼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등이 배치되어있다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428174"/>
                  </a:ext>
                </a:extLst>
              </a:tr>
              <a:tr h="3804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이동을 위한 조이스틱</a:t>
                      </a:r>
                      <a:r>
                        <a:rPr lang="en-US" altLang="ko-KR" sz="1200" dirty="0" smtClean="0"/>
                        <a:t>UI</a:t>
                      </a:r>
                      <a:r>
                        <a:rPr lang="ko-KR" altLang="en-US" sz="1200" dirty="0" smtClean="0"/>
                        <a:t>배치한다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54460"/>
                  </a:ext>
                </a:extLst>
              </a:tr>
              <a:tr h="3804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캐릭터의 간략한 정보가 표시한다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380877"/>
                  </a:ext>
                </a:extLst>
              </a:tr>
              <a:tr h="3804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캐릭터의</a:t>
                      </a:r>
                      <a:r>
                        <a:rPr lang="ko-KR" altLang="en-US" sz="1200" baseline="0" dirty="0" smtClean="0"/>
                        <a:t> 스킬</a:t>
                      </a:r>
                      <a:r>
                        <a:rPr lang="en-US" altLang="ko-KR" sz="1200" baseline="0" dirty="0" smtClean="0"/>
                        <a:t>UI </a:t>
                      </a:r>
                      <a:r>
                        <a:rPr lang="ko-KR" altLang="en-US" sz="1200" baseline="0" dirty="0" smtClean="0"/>
                        <a:t>배치되어있다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887633"/>
                  </a:ext>
                </a:extLst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466964" y="2909851"/>
            <a:ext cx="4095252" cy="1993022"/>
            <a:chOff x="404740" y="1407909"/>
            <a:chExt cx="4995352" cy="2431071"/>
          </a:xfrm>
        </p:grpSpPr>
        <p:pic>
          <p:nvPicPr>
            <p:cNvPr id="1028" name="Picture 4" descr="https://file.bodnara.co.kr/logo/insidelogo.php?image=%2Fhttp%3A%2F%2Ffile.bodnara.co.kr%2Fwebedit%2Fhardward%2Fgame%2Fblack_desert_m%2Fa0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740" y="1407909"/>
              <a:ext cx="4995352" cy="2431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3904307" y="2653020"/>
              <a:ext cx="1476164" cy="11660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904307" y="1429997"/>
              <a:ext cx="1476164" cy="2928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19262" y="2832605"/>
              <a:ext cx="1214931" cy="9860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26213" y="1428566"/>
              <a:ext cx="1322944" cy="9860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033717" y="3409104"/>
              <a:ext cx="1476164" cy="4099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04672" y="5243547"/>
            <a:ext cx="817290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solidFill>
                  <a:srgbClr val="FF0000"/>
                </a:solidFill>
              </a:rPr>
              <a:t>상단부</a:t>
            </a:r>
            <a:r>
              <a:rPr lang="ko-KR" altLang="en-US" sz="1400" dirty="0" err="1" smtClean="0"/>
              <a:t>에는</a:t>
            </a:r>
            <a:r>
              <a:rPr lang="ko-KR" altLang="en-US" sz="1400" dirty="0" smtClean="0"/>
              <a:t> 설정</a:t>
            </a:r>
            <a:r>
              <a:rPr lang="en-US" altLang="ko-KR" sz="1400" dirty="0" smtClean="0"/>
              <a:t>,</a:t>
            </a:r>
            <a:r>
              <a:rPr lang="ko-KR" altLang="en-US" sz="1400" dirty="0" err="1" smtClean="0"/>
              <a:t>인벤토리</a:t>
            </a:r>
            <a:r>
              <a:rPr lang="ko-KR" altLang="en-US" sz="1400" dirty="0" smtClean="0"/>
              <a:t> 등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전투 시 필요하지 않는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UI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배치</a:t>
            </a:r>
            <a:r>
              <a:rPr lang="ko-KR" altLang="en-US" sz="1400" dirty="0" smtClean="0"/>
              <a:t>하고</a:t>
            </a:r>
            <a:r>
              <a:rPr lang="en-US" altLang="ko-KR" sz="1400" dirty="0" smtClean="0"/>
              <a:t>,</a:t>
            </a:r>
            <a:br>
              <a:rPr lang="en-US" altLang="ko-KR" sz="1400" dirty="0" smtClean="0"/>
            </a:br>
            <a:r>
              <a:rPr lang="ko-KR" altLang="en-US" sz="1400" b="1" dirty="0" smtClean="0">
                <a:solidFill>
                  <a:srgbClr val="FF0000"/>
                </a:solidFill>
              </a:rPr>
              <a:t>하단부</a:t>
            </a:r>
            <a:r>
              <a:rPr lang="ko-KR" altLang="en-US" sz="1400" dirty="0" smtClean="0"/>
              <a:t>에는 이동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스킬 등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전투를 위한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UI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를 배치</a:t>
            </a:r>
            <a:r>
              <a:rPr lang="ko-KR" altLang="en-US" sz="1400" dirty="0" smtClean="0"/>
              <a:t>하여 전투 시 조작이 쉽게 하였다</a:t>
            </a:r>
            <a:r>
              <a:rPr lang="en-US" altLang="ko-KR" sz="1400" dirty="0" smtClean="0"/>
              <a:t>.</a:t>
            </a:r>
          </a:p>
          <a:p>
            <a:pPr marL="177800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바뀌는 스킬 슬롯을 제스처를 통한 교체하여 기존</a:t>
            </a:r>
            <a:r>
              <a:rPr lang="en-US" altLang="ko-KR" sz="1400" dirty="0" smtClean="0"/>
              <a:t>UI</a:t>
            </a:r>
            <a:r>
              <a:rPr lang="ko-KR" altLang="en-US" sz="1400" dirty="0" smtClean="0"/>
              <a:t>에서 변경하지 않는 사용하는 방식을 사용했다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08718" y="1199454"/>
            <a:ext cx="817290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/>
              <a:t>분석이유</a:t>
            </a:r>
            <a:endParaRPr lang="en-US" altLang="ko-KR" sz="1400" dirty="0" smtClean="0"/>
          </a:p>
          <a:p>
            <a:pPr marL="177800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내게임에서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스킬을 교체하는 단계에서 다른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UI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가 가리지 않는 방법</a:t>
            </a:r>
            <a:r>
              <a:rPr lang="ko-KR" altLang="en-US" sz="1400" dirty="0" smtClean="0"/>
              <a:t>을 탐색을 하기 위해</a:t>
            </a:r>
            <a:endParaRPr lang="en-US" altLang="ko-KR" sz="1400" dirty="0"/>
          </a:p>
          <a:p>
            <a:pPr marL="177800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게임 플레이 시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UI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에 의해 화면을 가리는 상황을 최소화 하면서 효율적인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UI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배치</a:t>
            </a:r>
            <a:r>
              <a:rPr lang="ko-KR" altLang="en-US" sz="1400" dirty="0" smtClean="0"/>
              <a:t>를 하기 </a:t>
            </a:r>
            <a:r>
              <a:rPr lang="ko-KR" altLang="en-US" sz="1400" dirty="0" smtClean="0"/>
              <a:t>위해</a:t>
            </a:r>
            <a:endParaRPr lang="en-US" altLang="ko-KR" sz="1400" dirty="0" smtClean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500511" y="2960534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300585" y="2937790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500511" y="4110730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1804942" y="4555309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4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350269" y="3973241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5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679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944724"/>
            <a:ext cx="284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Ux,ui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통한 </a:t>
            </a:r>
            <a:r>
              <a:rPr lang="ko-KR" altLang="en-US" dirty="0" err="1" smtClean="0"/>
              <a:t>분석정리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5106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474753"/>
              </p:ext>
            </p:extLst>
          </p:nvPr>
        </p:nvGraphicFramePr>
        <p:xfrm>
          <a:off x="293998" y="1192313"/>
          <a:ext cx="8424940" cy="5141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2494">
                  <a:extLst>
                    <a:ext uri="{9D8B030D-6E8A-4147-A177-3AD203B41FA5}">
                      <a16:colId xmlns:a16="http://schemas.microsoft.com/office/drawing/2014/main" val="4288351292"/>
                    </a:ext>
                  </a:extLst>
                </a:gridCol>
                <a:gridCol w="842494">
                  <a:extLst>
                    <a:ext uri="{9D8B030D-6E8A-4147-A177-3AD203B41FA5}">
                      <a16:colId xmlns:a16="http://schemas.microsoft.com/office/drawing/2014/main" val="2035504566"/>
                    </a:ext>
                  </a:extLst>
                </a:gridCol>
                <a:gridCol w="842494">
                  <a:extLst>
                    <a:ext uri="{9D8B030D-6E8A-4147-A177-3AD203B41FA5}">
                      <a16:colId xmlns:a16="http://schemas.microsoft.com/office/drawing/2014/main" val="3952991212"/>
                    </a:ext>
                  </a:extLst>
                </a:gridCol>
                <a:gridCol w="842494">
                  <a:extLst>
                    <a:ext uri="{9D8B030D-6E8A-4147-A177-3AD203B41FA5}">
                      <a16:colId xmlns:a16="http://schemas.microsoft.com/office/drawing/2014/main" val="1786637339"/>
                    </a:ext>
                  </a:extLst>
                </a:gridCol>
                <a:gridCol w="842494">
                  <a:extLst>
                    <a:ext uri="{9D8B030D-6E8A-4147-A177-3AD203B41FA5}">
                      <a16:colId xmlns:a16="http://schemas.microsoft.com/office/drawing/2014/main" val="2662079212"/>
                    </a:ext>
                  </a:extLst>
                </a:gridCol>
                <a:gridCol w="842494">
                  <a:extLst>
                    <a:ext uri="{9D8B030D-6E8A-4147-A177-3AD203B41FA5}">
                      <a16:colId xmlns:a16="http://schemas.microsoft.com/office/drawing/2014/main" val="3699472115"/>
                    </a:ext>
                  </a:extLst>
                </a:gridCol>
                <a:gridCol w="842494">
                  <a:extLst>
                    <a:ext uri="{9D8B030D-6E8A-4147-A177-3AD203B41FA5}">
                      <a16:colId xmlns:a16="http://schemas.microsoft.com/office/drawing/2014/main" val="338553040"/>
                    </a:ext>
                  </a:extLst>
                </a:gridCol>
                <a:gridCol w="842494">
                  <a:extLst>
                    <a:ext uri="{9D8B030D-6E8A-4147-A177-3AD203B41FA5}">
                      <a16:colId xmlns:a16="http://schemas.microsoft.com/office/drawing/2014/main" val="4113121966"/>
                    </a:ext>
                  </a:extLst>
                </a:gridCol>
                <a:gridCol w="842494">
                  <a:extLst>
                    <a:ext uri="{9D8B030D-6E8A-4147-A177-3AD203B41FA5}">
                      <a16:colId xmlns:a16="http://schemas.microsoft.com/office/drawing/2014/main" val="3104389931"/>
                    </a:ext>
                  </a:extLst>
                </a:gridCol>
                <a:gridCol w="842494">
                  <a:extLst>
                    <a:ext uri="{9D8B030D-6E8A-4147-A177-3AD203B41FA5}">
                      <a16:colId xmlns:a16="http://schemas.microsoft.com/office/drawing/2014/main" val="2483233337"/>
                    </a:ext>
                  </a:extLst>
                </a:gridCol>
              </a:tblGrid>
              <a:tr h="2916000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059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위치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객체 타입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923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시작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Main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상단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Top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Btn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On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이미지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png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1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설정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중단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Center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이미지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Img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오프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Off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84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게임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Game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하단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Bottom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Txt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78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좌측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Left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팝업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897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우측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Right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슬라이더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Slider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088899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4503294" y="1192313"/>
            <a:ext cx="4368347" cy="23544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네이밍 순서는 화면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위치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객체타입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기능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확장자 순이다</a:t>
            </a:r>
            <a:endParaRPr lang="en-US" altLang="ko-KR" sz="1400" dirty="0" smtClean="0"/>
          </a:p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숫자의 경우 객체 뒤에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자리 로 기입한다</a:t>
            </a:r>
            <a:r>
              <a:rPr lang="en-US" altLang="ko-KR" sz="1400" dirty="0" smtClean="0"/>
              <a:t>. </a:t>
            </a:r>
            <a:br>
              <a:rPr lang="en-US" altLang="ko-KR" sz="1400" dirty="0" smtClean="0"/>
            </a:br>
            <a:r>
              <a:rPr lang="en-US" altLang="ko-KR" sz="1400" dirty="0" smtClean="0"/>
              <a:t>(ex Btn1(X),Btn01(0))</a:t>
            </a:r>
          </a:p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확장자를</a:t>
            </a:r>
            <a:r>
              <a:rPr lang="ko-KR" altLang="en-US" sz="1400" dirty="0" smtClean="0"/>
              <a:t> 제외한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모든 단어의 시작은 대문자로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시작한다</a:t>
            </a:r>
            <a:r>
              <a:rPr lang="en-US" altLang="ko-KR" sz="1400" dirty="0" smtClean="0"/>
              <a:t>.</a:t>
            </a:r>
          </a:p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예시</a:t>
            </a:r>
            <a:r>
              <a:rPr lang="en-US" altLang="ko-KR" sz="1400" dirty="0" smtClean="0"/>
              <a:t>) ex Main_TopLeft_Btn03_On.png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293998" y="73170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 요소들의 </a:t>
            </a:r>
            <a:r>
              <a:rPr lang="ko-KR" altLang="en-US" dirty="0" err="1" smtClean="0"/>
              <a:t>네이밍</a:t>
            </a:r>
            <a:r>
              <a:rPr lang="ko-KR" altLang="en-US" dirty="0" smtClean="0"/>
              <a:t> 규칙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93704" y="1916832"/>
            <a:ext cx="3993606" cy="2011400"/>
            <a:chOff x="383741" y="1304764"/>
            <a:chExt cx="3993606" cy="2011400"/>
          </a:xfrm>
        </p:grpSpPr>
        <p:grpSp>
          <p:nvGrpSpPr>
            <p:cNvPr id="7" name="그룹 6"/>
            <p:cNvGrpSpPr/>
            <p:nvPr/>
          </p:nvGrpSpPr>
          <p:grpSpPr>
            <a:xfrm>
              <a:off x="394367" y="1304764"/>
              <a:ext cx="3813127" cy="2011400"/>
              <a:chOff x="4424038" y="2889884"/>
              <a:chExt cx="3575599" cy="1886106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4425135" y="2889884"/>
                <a:ext cx="3574502" cy="1886106"/>
                <a:chOff x="5490514" y="3175196"/>
                <a:chExt cx="2051682" cy="1076265"/>
              </a:xfrm>
            </p:grpSpPr>
            <p:grpSp>
              <p:nvGrpSpPr>
                <p:cNvPr id="10" name="그룹 9"/>
                <p:cNvGrpSpPr/>
                <p:nvPr/>
              </p:nvGrpSpPr>
              <p:grpSpPr>
                <a:xfrm>
                  <a:off x="5490514" y="3175196"/>
                  <a:ext cx="2051682" cy="1076265"/>
                  <a:chOff x="1082515" y="2893676"/>
                  <a:chExt cx="3575599" cy="1875675"/>
                </a:xfrm>
              </p:grpSpPr>
              <p:sp>
                <p:nvSpPr>
                  <p:cNvPr id="17" name="직사각형 16">
                    <a:extLst>
                      <a:ext uri="{FF2B5EF4-FFF2-40B4-BE49-F238E27FC236}">
                        <a16:creationId xmlns:a16="http://schemas.microsoft.com/office/drawing/2014/main" id="{C675FC19-851C-4D75-9056-87A35A35C6D3}"/>
                      </a:ext>
                    </a:extLst>
                  </p:cNvPr>
                  <p:cNvSpPr/>
                  <p:nvPr/>
                </p:nvSpPr>
                <p:spPr>
                  <a:xfrm>
                    <a:off x="1082515" y="2893676"/>
                    <a:ext cx="3575599" cy="1875675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525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18" name="직사각형 17"/>
                  <p:cNvSpPr/>
                  <p:nvPr/>
                </p:nvSpPr>
                <p:spPr>
                  <a:xfrm>
                    <a:off x="2144454" y="4267204"/>
                    <a:ext cx="2445449" cy="351867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1" dirty="0"/>
                  </a:p>
                </p:txBody>
              </p:sp>
              <p:sp>
                <p:nvSpPr>
                  <p:cNvPr id="19" name="직사각형 18"/>
                  <p:cNvSpPr/>
                  <p:nvPr/>
                </p:nvSpPr>
                <p:spPr>
                  <a:xfrm>
                    <a:off x="4118206" y="2969038"/>
                    <a:ext cx="166856" cy="15747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25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20" name="직사각형 19"/>
                  <p:cNvSpPr/>
                  <p:nvPr/>
                </p:nvSpPr>
                <p:spPr>
                  <a:xfrm>
                    <a:off x="4353693" y="2971048"/>
                    <a:ext cx="177731" cy="15747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788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21" name="직사각형 20"/>
                  <p:cNvSpPr/>
                  <p:nvPr/>
                </p:nvSpPr>
                <p:spPr>
                  <a:xfrm>
                    <a:off x="1174213" y="4266197"/>
                    <a:ext cx="972108" cy="35186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1" dirty="0"/>
                  </a:p>
                </p:txBody>
              </p:sp>
              <p:grpSp>
                <p:nvGrpSpPr>
                  <p:cNvPr id="22" name="그룹 21"/>
                  <p:cNvGrpSpPr/>
                  <p:nvPr/>
                </p:nvGrpSpPr>
                <p:grpSpPr>
                  <a:xfrm>
                    <a:off x="1263408" y="4056716"/>
                    <a:ext cx="462856" cy="493373"/>
                    <a:chOff x="827584" y="2639440"/>
                    <a:chExt cx="340935" cy="361494"/>
                  </a:xfrm>
                  <a:solidFill>
                    <a:schemeClr val="accent6">
                      <a:lumMod val="60000"/>
                      <a:lumOff val="40000"/>
                    </a:schemeClr>
                  </a:solidFill>
                </p:grpSpPr>
                <p:sp>
                  <p:nvSpPr>
                    <p:cNvPr id="27" name="타원 26"/>
                    <p:cNvSpPr/>
                    <p:nvPr/>
                  </p:nvSpPr>
                  <p:spPr>
                    <a:xfrm>
                      <a:off x="827584" y="2639440"/>
                      <a:ext cx="340935" cy="361494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051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28" name="타원 27"/>
                    <p:cNvSpPr/>
                    <p:nvPr/>
                  </p:nvSpPr>
                  <p:spPr>
                    <a:xfrm>
                      <a:off x="920213" y="2733874"/>
                      <a:ext cx="158963" cy="16854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351" dirty="0"/>
                    </a:p>
                  </p:txBody>
                </p:sp>
              </p:grpSp>
              <p:sp>
                <p:nvSpPr>
                  <p:cNvPr id="23" name="직사각형 22"/>
                  <p:cNvSpPr/>
                  <p:nvPr/>
                </p:nvSpPr>
                <p:spPr>
                  <a:xfrm>
                    <a:off x="1555402" y="3104221"/>
                    <a:ext cx="882912" cy="8988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525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24" name="직사각형 23"/>
                  <p:cNvSpPr/>
                  <p:nvPr/>
                </p:nvSpPr>
                <p:spPr>
                  <a:xfrm>
                    <a:off x="1555402" y="2980985"/>
                    <a:ext cx="882912" cy="8988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525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25" name="직사각형 24"/>
                  <p:cNvSpPr/>
                  <p:nvPr/>
                </p:nvSpPr>
                <p:spPr>
                  <a:xfrm>
                    <a:off x="1174217" y="2984284"/>
                    <a:ext cx="374605" cy="209823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rgbClr val="FFC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525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26" name="직사각형 25"/>
                  <p:cNvSpPr/>
                  <p:nvPr/>
                </p:nvSpPr>
                <p:spPr>
                  <a:xfrm>
                    <a:off x="1673204" y="3222337"/>
                    <a:ext cx="2445003" cy="46955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rgbClr val="FFC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751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</p:grpSp>
            <p:grpSp>
              <p:nvGrpSpPr>
                <p:cNvPr id="11" name="그룹 10"/>
                <p:cNvGrpSpPr/>
                <p:nvPr/>
              </p:nvGrpSpPr>
              <p:grpSpPr>
                <a:xfrm>
                  <a:off x="6949358" y="3712080"/>
                  <a:ext cx="505155" cy="464439"/>
                  <a:chOff x="6099084" y="3927875"/>
                  <a:chExt cx="750026" cy="689574"/>
                </a:xfrm>
              </p:grpSpPr>
              <p:sp>
                <p:nvSpPr>
                  <p:cNvPr id="12" name="타원 11"/>
                  <p:cNvSpPr/>
                  <p:nvPr/>
                </p:nvSpPr>
                <p:spPr>
                  <a:xfrm>
                    <a:off x="6386316" y="4181601"/>
                    <a:ext cx="249269" cy="24926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타원 12"/>
                  <p:cNvSpPr/>
                  <p:nvPr/>
                </p:nvSpPr>
                <p:spPr>
                  <a:xfrm>
                    <a:off x="6546918" y="3927875"/>
                    <a:ext cx="249269" cy="24926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" name="타원 13"/>
                  <p:cNvSpPr/>
                  <p:nvPr/>
                </p:nvSpPr>
                <p:spPr>
                  <a:xfrm>
                    <a:off x="6099084" y="4368180"/>
                    <a:ext cx="249269" cy="24926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" name="타원 14"/>
                  <p:cNvSpPr/>
                  <p:nvPr/>
                </p:nvSpPr>
                <p:spPr>
                  <a:xfrm>
                    <a:off x="6158347" y="4013176"/>
                    <a:ext cx="249269" cy="24926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" name="순서도: 지연 12"/>
                  <p:cNvSpPr/>
                  <p:nvPr/>
                </p:nvSpPr>
                <p:spPr>
                  <a:xfrm rot="1705321">
                    <a:off x="6633738" y="4242803"/>
                    <a:ext cx="215372" cy="368563"/>
                  </a:xfrm>
                  <a:custGeom>
                    <a:avLst/>
                    <a:gdLst>
                      <a:gd name="connsiteX0" fmla="*/ 0 w 413473"/>
                      <a:gd name="connsiteY0" fmla="*/ 0 h 394549"/>
                      <a:gd name="connsiteX1" fmla="*/ 206737 w 413473"/>
                      <a:gd name="connsiteY1" fmla="*/ 0 h 394549"/>
                      <a:gd name="connsiteX2" fmla="*/ 413474 w 413473"/>
                      <a:gd name="connsiteY2" fmla="*/ 197275 h 394549"/>
                      <a:gd name="connsiteX3" fmla="*/ 206737 w 413473"/>
                      <a:gd name="connsiteY3" fmla="*/ 394550 h 394549"/>
                      <a:gd name="connsiteX4" fmla="*/ 0 w 413473"/>
                      <a:gd name="connsiteY4" fmla="*/ 394549 h 394549"/>
                      <a:gd name="connsiteX5" fmla="*/ 0 w 413473"/>
                      <a:gd name="connsiteY5" fmla="*/ 0 h 394549"/>
                      <a:gd name="connsiteX0" fmla="*/ 6 w 413480"/>
                      <a:gd name="connsiteY0" fmla="*/ 0 h 394550"/>
                      <a:gd name="connsiteX1" fmla="*/ 206743 w 413480"/>
                      <a:gd name="connsiteY1" fmla="*/ 0 h 394550"/>
                      <a:gd name="connsiteX2" fmla="*/ 413480 w 413480"/>
                      <a:gd name="connsiteY2" fmla="*/ 197275 h 394550"/>
                      <a:gd name="connsiteX3" fmla="*/ 206743 w 413480"/>
                      <a:gd name="connsiteY3" fmla="*/ 394550 h 394550"/>
                      <a:gd name="connsiteX4" fmla="*/ 6 w 413480"/>
                      <a:gd name="connsiteY4" fmla="*/ 394549 h 394550"/>
                      <a:gd name="connsiteX5" fmla="*/ 123912 w 413480"/>
                      <a:gd name="connsiteY5" fmla="*/ 177051 h 394550"/>
                      <a:gd name="connsiteX6" fmla="*/ 6 w 413480"/>
                      <a:gd name="connsiteY6" fmla="*/ 0 h 394550"/>
                      <a:gd name="connsiteX0" fmla="*/ 44 w 413518"/>
                      <a:gd name="connsiteY0" fmla="*/ 0 h 394550"/>
                      <a:gd name="connsiteX1" fmla="*/ 206781 w 413518"/>
                      <a:gd name="connsiteY1" fmla="*/ 0 h 394550"/>
                      <a:gd name="connsiteX2" fmla="*/ 413518 w 413518"/>
                      <a:gd name="connsiteY2" fmla="*/ 197275 h 394550"/>
                      <a:gd name="connsiteX3" fmla="*/ 206781 w 413518"/>
                      <a:gd name="connsiteY3" fmla="*/ 394550 h 394550"/>
                      <a:gd name="connsiteX4" fmla="*/ 44 w 413518"/>
                      <a:gd name="connsiteY4" fmla="*/ 394549 h 394550"/>
                      <a:gd name="connsiteX5" fmla="*/ 15210 w 413518"/>
                      <a:gd name="connsiteY5" fmla="*/ 180083 h 394550"/>
                      <a:gd name="connsiteX6" fmla="*/ 44 w 413518"/>
                      <a:gd name="connsiteY6" fmla="*/ 0 h 394550"/>
                      <a:gd name="connsiteX0" fmla="*/ 6 w 413480"/>
                      <a:gd name="connsiteY0" fmla="*/ 0 h 394550"/>
                      <a:gd name="connsiteX1" fmla="*/ 206743 w 413480"/>
                      <a:gd name="connsiteY1" fmla="*/ 0 h 394550"/>
                      <a:gd name="connsiteX2" fmla="*/ 413480 w 413480"/>
                      <a:gd name="connsiteY2" fmla="*/ 197275 h 394550"/>
                      <a:gd name="connsiteX3" fmla="*/ 206743 w 413480"/>
                      <a:gd name="connsiteY3" fmla="*/ 394550 h 394550"/>
                      <a:gd name="connsiteX4" fmla="*/ 6 w 413480"/>
                      <a:gd name="connsiteY4" fmla="*/ 394549 h 394550"/>
                      <a:gd name="connsiteX5" fmla="*/ 137831 w 413480"/>
                      <a:gd name="connsiteY5" fmla="*/ 186390 h 394550"/>
                      <a:gd name="connsiteX6" fmla="*/ 6 w 413480"/>
                      <a:gd name="connsiteY6" fmla="*/ 0 h 394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13480" h="394550">
                        <a:moveTo>
                          <a:pt x="6" y="0"/>
                        </a:moveTo>
                        <a:lnTo>
                          <a:pt x="206743" y="0"/>
                        </a:lnTo>
                        <a:cubicBezTo>
                          <a:pt x="320921" y="0"/>
                          <a:pt x="413480" y="88323"/>
                          <a:pt x="413480" y="197275"/>
                        </a:cubicBezTo>
                        <a:cubicBezTo>
                          <a:pt x="413480" y="306227"/>
                          <a:pt x="320921" y="394550"/>
                          <a:pt x="206743" y="394550"/>
                        </a:cubicBezTo>
                        <a:lnTo>
                          <a:pt x="6" y="394549"/>
                        </a:lnTo>
                        <a:cubicBezTo>
                          <a:pt x="-1025" y="326283"/>
                          <a:pt x="138862" y="254656"/>
                          <a:pt x="137831" y="186390"/>
                        </a:cubicBezTo>
                        <a:lnTo>
                          <a:pt x="6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9" name="직사각형 8"/>
              <p:cNvSpPr/>
              <p:nvPr/>
            </p:nvSpPr>
            <p:spPr>
              <a:xfrm>
                <a:off x="4424038" y="2896047"/>
                <a:ext cx="3575599" cy="1879943"/>
              </a:xfrm>
              <a:prstGeom prst="rect">
                <a:avLst/>
              </a:prstGeom>
              <a:solidFill>
                <a:schemeClr val="tx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dirty="0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385123" y="1315344"/>
              <a:ext cx="3820052" cy="2000820"/>
              <a:chOff x="387442" y="469319"/>
              <a:chExt cx="5441360" cy="2850009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87442" y="2461271"/>
                <a:ext cx="5441360" cy="85805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87442" y="469320"/>
                <a:ext cx="5441360" cy="5066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387442" y="977616"/>
                <a:ext cx="5441360" cy="147286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4492815" y="975994"/>
                <a:ext cx="1335987" cy="147611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492815" y="469319"/>
                <a:ext cx="1335987" cy="5066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4492815" y="2461270"/>
                <a:ext cx="1335987" cy="85805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387442" y="975994"/>
                <a:ext cx="1266824" cy="147610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387442" y="469319"/>
                <a:ext cx="1266824" cy="49750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87442" y="2452104"/>
                <a:ext cx="1266824" cy="86722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2085589" y="1355238"/>
              <a:ext cx="540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FF00"/>
                  </a:solidFill>
                </a:rPr>
                <a:t>Top</a:t>
              </a:r>
              <a:endParaRPr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983705" y="2115618"/>
              <a:ext cx="870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FF00"/>
                  </a:solidFill>
                </a:rPr>
                <a:t>Center</a:t>
              </a:r>
              <a:endParaRPr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59925" y="2887576"/>
              <a:ext cx="9227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FF00"/>
                  </a:solidFill>
                </a:rPr>
                <a:t>Bottom</a:t>
              </a:r>
              <a:endParaRPr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3741" y="2887576"/>
              <a:ext cx="9912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rgbClr val="FFFF00"/>
                  </a:solidFill>
                </a:rPr>
                <a:t>BottomLeft</a:t>
              </a:r>
              <a:endParaRPr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41919" y="2895960"/>
              <a:ext cx="11354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rgbClr val="FFFF00"/>
                  </a:solidFill>
                </a:rPr>
                <a:t>BottomRight</a:t>
              </a:r>
              <a:endParaRPr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29574" y="2115618"/>
              <a:ext cx="755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FF00"/>
                  </a:solidFill>
                </a:rPr>
                <a:t>Right</a:t>
              </a:r>
              <a:endParaRPr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13" y="2099232"/>
              <a:ext cx="1070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FF00"/>
                  </a:solidFill>
                </a:rPr>
                <a:t>Left</a:t>
              </a:r>
              <a:endParaRPr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74592" y="1355238"/>
              <a:ext cx="880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rgbClr val="FFFF00"/>
                  </a:solidFill>
                </a:rPr>
                <a:t>TopLeft</a:t>
              </a:r>
              <a:endParaRPr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342210" y="1355238"/>
              <a:ext cx="960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rgbClr val="FFFF00"/>
                  </a:solidFill>
                </a:rPr>
                <a:t>TopRight</a:t>
              </a:r>
              <a:endParaRPr lang="ko-KR" altLang="en-US" sz="12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89058" y="137097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위치 분류도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27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4230</TotalTime>
  <Words>1898</Words>
  <Application>Microsoft Office PowerPoint</Application>
  <PresentationFormat>화면 슬라이드 쇼(4:3)</PresentationFormat>
  <Paragraphs>813</Paragraphs>
  <Slides>25</Slides>
  <Notes>1</Notes>
  <HiddenSlides>8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Gill Sans</vt:lpstr>
      <vt:lpstr>굴림</vt:lpstr>
      <vt:lpstr>나눔고딕</vt:lpstr>
      <vt:lpstr>Malgun Gothic</vt:lpstr>
      <vt:lpstr>Malgun Gothic</vt:lpstr>
      <vt:lpstr>한양해서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Administrator</cp:lastModifiedBy>
  <cp:revision>413</cp:revision>
  <dcterms:created xsi:type="dcterms:W3CDTF">2015-03-27T04:47:41Z</dcterms:created>
  <dcterms:modified xsi:type="dcterms:W3CDTF">2019-12-06T01:54:33Z</dcterms:modified>
</cp:coreProperties>
</file>