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8" r:id="rId3"/>
    <p:sldId id="316" r:id="rId4"/>
    <p:sldId id="322" r:id="rId5"/>
    <p:sldId id="323" r:id="rId6"/>
    <p:sldId id="298" r:id="rId7"/>
    <p:sldId id="315" r:id="rId8"/>
    <p:sldId id="291" r:id="rId9"/>
    <p:sldId id="277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8" r:id="rId25"/>
    <p:sldId id="29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X" id="{78FBD2F2-3E19-4E74-AE52-AE8C00A5A014}">
          <p14:sldIdLst>
            <p14:sldId id="258"/>
            <p14:sldId id="268"/>
            <p14:sldId id="316"/>
            <p14:sldId id="322"/>
            <p14:sldId id="323"/>
            <p14:sldId id="298"/>
          </p14:sldIdLst>
        </p14:section>
        <p14:section name="UI" id="{B27BCB3F-18A5-4E70-9E78-8F12DA660E74}">
          <p14:sldIdLst>
            <p14:sldId id="315"/>
            <p14:sldId id="291"/>
            <p14:sldId id="277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9C5BCD"/>
    <a:srgbClr val="FFFF99"/>
    <a:srgbClr val="B1D1CE"/>
    <a:srgbClr val="D58584"/>
    <a:srgbClr val="658762"/>
    <a:srgbClr val="F6BBBF"/>
    <a:srgbClr val="E1F2EA"/>
    <a:srgbClr val="F86B74"/>
    <a:srgbClr val="43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89205" autoAdjust="0"/>
  </p:normalViewPr>
  <p:slideViewPr>
    <p:cSldViewPr>
      <p:cViewPr varScale="1">
        <p:scale>
          <a:sx n="115" d="100"/>
          <a:sy n="115" d="100"/>
        </p:scale>
        <p:origin x="1926" y="108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6A466-DDDB-425C-BCA6-3D6CA11CFA3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58EE-7EDE-497E-8716-B00DF284A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9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EDAE-938C-4B1F-8E1E-8682D54D46A6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6201-587A-47CF-92AF-3EB28EF3B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3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46201-587A-47CF-92AF-3EB28EF3B6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8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4353309" y="0"/>
            <a:ext cx="2793376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tx1"/>
                </a:solidFill>
              </a:rPr>
              <a:t>네이밍규칙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482896" y="866289"/>
            <a:ext cx="8184567" cy="57748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평행 사변형 20"/>
          <p:cNvSpPr/>
          <p:nvPr userDrawn="1"/>
        </p:nvSpPr>
        <p:spPr>
          <a:xfrm>
            <a:off x="6466926" y="-7737"/>
            <a:ext cx="2677075" cy="587785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tx1"/>
                </a:solidFill>
              </a:rPr>
              <a:t>세부디자인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8544102" y="-7737"/>
            <a:ext cx="599898" cy="58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13" name="Google Shape;564;p47">
            <a:extLst>
              <a:ext uri="{FF2B5EF4-FFF2-40B4-BE49-F238E27FC236}">
                <a16:creationId xmlns:a16="http://schemas.microsoft.com/office/drawing/2014/main" id="{CA56679F-F017-4FFC-9BE1-342E85E458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78274132"/>
              </p:ext>
            </p:extLst>
          </p:nvPr>
        </p:nvGraphicFramePr>
        <p:xfrm>
          <a:off x="475276" y="869899"/>
          <a:ext cx="8184569" cy="502216"/>
        </p:xfrm>
        <a:graphic>
          <a:graphicData uri="http://schemas.openxmlformats.org/drawingml/2006/table">
            <a:tbl>
              <a:tblPr/>
              <a:tblGrid>
                <a:gridCol w="53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4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ID</a:t>
                      </a:r>
                      <a:endParaRPr sz="800" b="1" dirty="0"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Gill Sans"/>
                          <a:sym typeface="Gill Sans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52"/>
                        <a:buFont typeface="Gill Sans"/>
                        <a:buNone/>
                      </a:pPr>
                      <a:r>
                        <a:rPr lang="ko-KR" altLang="en-US" sz="8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Gill Sans"/>
                          <a:sym typeface="Gill Sans"/>
                        </a:rPr>
                        <a:t>화면명</a:t>
                      </a:r>
                      <a:endParaRPr lang="ko-KR" altLang="en-US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Gill Sans"/>
                        <a:sym typeface="Gill Sans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8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35725" marB="3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5555" y="879790"/>
            <a:ext cx="5664289" cy="492325"/>
          </a:xfrm>
        </p:spPr>
        <p:txBody>
          <a:bodyPr anchor="ctr">
            <a:normAutofit/>
          </a:bodyPr>
          <a:lstStyle>
            <a:lvl1pPr marL="0" indent="0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/>
          </p:nvPr>
        </p:nvSpPr>
        <p:spPr>
          <a:xfrm>
            <a:off x="1008034" y="1111649"/>
            <a:ext cx="789778" cy="260466"/>
          </a:xfrm>
        </p:spPr>
        <p:txBody>
          <a:bodyPr anchor="ctr">
            <a:normAutofit/>
          </a:bodyPr>
          <a:lstStyle>
            <a:lvl1pPr marL="0" indent="0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08034" y="866289"/>
            <a:ext cx="789778" cy="250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753162" y="1455257"/>
            <a:ext cx="657491" cy="19209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Scene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4067088" y="1462273"/>
            <a:ext cx="598287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버튼</a:t>
            </a: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520424" y="1732732"/>
            <a:ext cx="657936" cy="19780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팝업 창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2531052" y="1462273"/>
            <a:ext cx="64730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1753162" y="1743448"/>
            <a:ext cx="657491" cy="17046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 버튼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80037" y="1377456"/>
            <a:ext cx="4788524" cy="606624"/>
          </a:xfrm>
          <a:prstGeom prst="roundRect">
            <a:avLst>
              <a:gd name="adj" fmla="val 2125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298760" y="1455194"/>
            <a:ext cx="64730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</a:p>
        </p:txBody>
      </p:sp>
      <p:sp>
        <p:nvSpPr>
          <p:cNvPr id="27" name="직사각형 26"/>
          <p:cNvSpPr/>
          <p:nvPr userDrawn="1"/>
        </p:nvSpPr>
        <p:spPr>
          <a:xfrm>
            <a:off x="4067868" y="1738089"/>
            <a:ext cx="597507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28" name="직사각형 27"/>
          <p:cNvSpPr/>
          <p:nvPr userDrawn="1"/>
        </p:nvSpPr>
        <p:spPr>
          <a:xfrm>
            <a:off x="3298760" y="1732732"/>
            <a:ext cx="647308" cy="181179"/>
          </a:xfrm>
          <a:prstGeom prst="rect">
            <a:avLst/>
          </a:prstGeom>
          <a:solidFill>
            <a:srgbClr val="9C5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스크롤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985" y="1559420"/>
            <a:ext cx="8561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도형 설명</a:t>
            </a:r>
            <a:endParaRPr lang="ko-KR" altLang="en-US" sz="1050" b="1" dirty="0"/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5268560" y="1377456"/>
            <a:ext cx="0" cy="35828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475276" y="4960278"/>
            <a:ext cx="82075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7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평행 사변형 20"/>
          <p:cNvSpPr/>
          <p:nvPr userDrawn="1"/>
        </p:nvSpPr>
        <p:spPr>
          <a:xfrm>
            <a:off x="6466926" y="-7737"/>
            <a:ext cx="2677075" cy="587785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tx1"/>
                </a:solidFill>
              </a:rPr>
              <a:t>세부디자인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bg2">
                    <a:lumMod val="50000"/>
                  </a:schemeClr>
                </a:solidFill>
              </a:rPr>
              <a:t>모티브 게임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8544102" y="-7737"/>
            <a:ext cx="599898" cy="58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7118177"/>
              </p:ext>
            </p:extLst>
          </p:nvPr>
        </p:nvGraphicFramePr>
        <p:xfrm>
          <a:off x="483121" y="800708"/>
          <a:ext cx="8207540" cy="571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7">
                  <a:extLst>
                    <a:ext uri="{9D8B030D-6E8A-4147-A177-3AD203B41FA5}">
                      <a16:colId xmlns:a16="http://schemas.microsoft.com/office/drawing/2014/main" val="12007981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6152765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646348383"/>
                    </a:ext>
                  </a:extLst>
                </a:gridCol>
                <a:gridCol w="2295068">
                  <a:extLst>
                    <a:ext uri="{9D8B030D-6E8A-4147-A177-3AD203B41FA5}">
                      <a16:colId xmlns:a16="http://schemas.microsoft.com/office/drawing/2014/main" val="2495029308"/>
                    </a:ext>
                  </a:extLst>
                </a:gridCol>
                <a:gridCol w="3390735">
                  <a:extLst>
                    <a:ext uri="{9D8B030D-6E8A-4147-A177-3AD203B41FA5}">
                      <a16:colId xmlns:a16="http://schemas.microsoft.com/office/drawing/2014/main" val="701521084"/>
                    </a:ext>
                  </a:extLst>
                </a:gridCol>
              </a:tblGrid>
              <a:tr h="23344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4325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0860"/>
                  </a:ext>
                </a:extLst>
              </a:tr>
              <a:tr h="695584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7463"/>
                  </a:ext>
                </a:extLst>
              </a:tr>
              <a:tr h="2880320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15460"/>
                  </a:ext>
                </a:extLst>
              </a:tr>
              <a:tr h="1656000"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302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 userDrawn="1"/>
        </p:nvSpPr>
        <p:spPr>
          <a:xfrm>
            <a:off x="1475656" y="3248980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표로 바꾸는 슬라이드 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9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"/>
            <a:ext cx="9144000" cy="5877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평행 사변형 15"/>
          <p:cNvSpPr/>
          <p:nvPr userDrawn="1"/>
        </p:nvSpPr>
        <p:spPr>
          <a:xfrm>
            <a:off x="-10633" y="-3869"/>
            <a:ext cx="2793376" cy="595522"/>
          </a:xfrm>
          <a:prstGeom prst="parallelogram">
            <a:avLst>
              <a:gd name="adj" fmla="val 942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자유형 5"/>
          <p:cNvSpPr/>
          <p:nvPr/>
        </p:nvSpPr>
        <p:spPr>
          <a:xfrm>
            <a:off x="1" y="2"/>
            <a:ext cx="547333" cy="587784"/>
          </a:xfrm>
          <a:custGeom>
            <a:avLst/>
            <a:gdLst>
              <a:gd name="connsiteX0" fmla="*/ 1045137 w 1203593"/>
              <a:gd name="connsiteY0" fmla="*/ 0 h 1203593"/>
              <a:gd name="connsiteX1" fmla="*/ 1203593 w 1203593"/>
              <a:gd name="connsiteY1" fmla="*/ 0 h 1203593"/>
              <a:gd name="connsiteX2" fmla="*/ 0 w 1203593"/>
              <a:gd name="connsiteY2" fmla="*/ 1203593 h 1203593"/>
              <a:gd name="connsiteX3" fmla="*/ 0 w 1203593"/>
              <a:gd name="connsiteY3" fmla="*/ 1045137 h 1203593"/>
              <a:gd name="connsiteX4" fmla="*/ 1045137 w 1203593"/>
              <a:gd name="connsiteY4" fmla="*/ 0 h 120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593" h="1203593">
                <a:moveTo>
                  <a:pt x="1045137" y="0"/>
                </a:moveTo>
                <a:lnTo>
                  <a:pt x="1203593" y="0"/>
                </a:lnTo>
                <a:lnTo>
                  <a:pt x="0" y="1203593"/>
                </a:lnTo>
                <a:lnTo>
                  <a:pt x="0" y="1045137"/>
                </a:lnTo>
                <a:lnTo>
                  <a:pt x="1045137" y="0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자유형 6"/>
          <p:cNvSpPr/>
          <p:nvPr/>
        </p:nvSpPr>
        <p:spPr>
          <a:xfrm>
            <a:off x="1" y="2"/>
            <a:ext cx="475275" cy="391266"/>
          </a:xfrm>
          <a:custGeom>
            <a:avLst/>
            <a:gdLst>
              <a:gd name="connsiteX0" fmla="*/ 0 w 1045137"/>
              <a:gd name="connsiteY0" fmla="*/ 0 h 1045137"/>
              <a:gd name="connsiteX1" fmla="*/ 1045137 w 1045137"/>
              <a:gd name="connsiteY1" fmla="*/ 0 h 1045137"/>
              <a:gd name="connsiteX2" fmla="*/ 0 w 1045137"/>
              <a:gd name="connsiteY2" fmla="*/ 1045137 h 1045137"/>
              <a:gd name="connsiteX3" fmla="*/ 0 w 1045137"/>
              <a:gd name="connsiteY3" fmla="*/ 0 h 104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137" h="1045137">
                <a:moveTo>
                  <a:pt x="0" y="0"/>
                </a:moveTo>
                <a:lnTo>
                  <a:pt x="1045137" y="0"/>
                </a:lnTo>
                <a:lnTo>
                  <a:pt x="0" y="1045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068276" y="101490"/>
            <a:ext cx="1398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네이밍규칙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101490"/>
            <a:ext cx="1379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 smtClean="0">
                <a:solidFill>
                  <a:schemeClr val="bg2">
                    <a:lumMod val="50000"/>
                  </a:schemeClr>
                </a:solidFill>
              </a:rPr>
              <a:t>세부디자인</a:t>
            </a:r>
            <a:endParaRPr lang="ko-KR" altLang="en-US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94" y="101490"/>
            <a:ext cx="1434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smtClean="0">
                <a:solidFill>
                  <a:schemeClr val="tx1"/>
                </a:solidFill>
              </a:rPr>
              <a:t>모티브 게임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4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5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7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8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4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  <p:sldLayoutId id="2147483677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5.jpeg"/><Relationship Id="rId5" Type="http://schemas.openxmlformats.org/officeDocument/2006/relationships/image" Target="../media/image20.jpeg"/><Relationship Id="rId10" Type="http://schemas.openxmlformats.org/officeDocument/2006/relationships/image" Target="../media/image24.jpeg"/><Relationship Id="rId4" Type="http://schemas.openxmlformats.org/officeDocument/2006/relationships/image" Target="../media/image19.jpeg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8508" y="1669448"/>
            <a:ext cx="6395590" cy="2541831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4500" b="1" dirty="0" smtClean="0">
                <a:solidFill>
                  <a:srgbClr val="F86B74"/>
                </a:solidFill>
                <a:latin typeface="+mn-ea"/>
              </a:rPr>
              <a:t>UX</a:t>
            </a:r>
            <a:r>
              <a:rPr lang="ko-KR" altLang="en-US" sz="4500" b="1" dirty="0" smtClean="0">
                <a:solidFill>
                  <a:srgbClr val="F86B74"/>
                </a:solidFill>
                <a:latin typeface="+mn-ea"/>
              </a:rPr>
              <a:t>와 분석을 통해</a:t>
            </a:r>
            <a:r>
              <a:rPr lang="en-US" altLang="ko-KR" sz="4500" b="1" dirty="0" smtClean="0">
                <a:solidFill>
                  <a:srgbClr val="F86B74"/>
                </a:solidFill>
                <a:latin typeface="+mn-ea"/>
              </a:rPr>
              <a:t/>
            </a:r>
            <a:br>
              <a:rPr lang="en-US" altLang="ko-KR" sz="4500" b="1" dirty="0" smtClean="0">
                <a:solidFill>
                  <a:srgbClr val="F86B74"/>
                </a:solidFill>
                <a:latin typeface="+mn-ea"/>
              </a:rPr>
            </a:br>
            <a:r>
              <a:rPr lang="ko-KR" altLang="en-US" sz="4500" b="1" dirty="0" smtClean="0">
                <a:solidFill>
                  <a:srgbClr val="F86B74"/>
                </a:solidFill>
                <a:latin typeface="+mn-ea"/>
              </a:rPr>
              <a:t>효율적인 </a:t>
            </a:r>
            <a:r>
              <a:rPr lang="en-US" altLang="ko-KR" sz="4500" b="1" dirty="0" smtClean="0">
                <a:solidFill>
                  <a:srgbClr val="F86B74"/>
                </a:solidFill>
                <a:latin typeface="+mn-ea"/>
              </a:rPr>
              <a:t>UI</a:t>
            </a:r>
            <a:r>
              <a:rPr lang="ko-KR" altLang="en-US" sz="4500" b="1" dirty="0" smtClean="0">
                <a:solidFill>
                  <a:srgbClr val="F86B74"/>
                </a:solidFill>
                <a:latin typeface="+mn-ea"/>
              </a:rPr>
              <a:t>기획서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771" y="4405941"/>
            <a:ext cx="802458" cy="25391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+mn-ea"/>
              </a:rPr>
              <a:t>김현배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3561" y="5445224"/>
            <a:ext cx="2576878" cy="25391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1500" b="1" dirty="0" err="1">
                <a:solidFill>
                  <a:sysClr val="windowText" lastClr="000000"/>
                </a:solidFill>
                <a:latin typeface="+mn-ea"/>
              </a:rPr>
              <a:t>작성시간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  <a:t>: </a:t>
            </a:r>
            <a:b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  <a:t>UI </a:t>
            </a:r>
            <a: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  <a:t>24</a:t>
            </a:r>
            <a:r>
              <a:rPr lang="ko-KR" altLang="en-US" sz="1500" b="1" dirty="0" smtClean="0">
                <a:solidFill>
                  <a:sysClr val="windowText" lastClr="000000"/>
                </a:solidFill>
                <a:latin typeface="+mn-ea"/>
              </a:rPr>
              <a:t>시간</a:t>
            </a:r>
            <a: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1500" b="1" dirty="0" smtClean="0">
                <a:solidFill>
                  <a:sysClr val="windowText" lastClr="000000"/>
                </a:solidFill>
                <a:latin typeface="+mn-ea"/>
              </a:rPr>
              <a:t>UX : </a:t>
            </a:r>
            <a:r>
              <a:rPr lang="en-US" altLang="ko-KR" sz="1500" b="1" dirty="0">
                <a:solidFill>
                  <a:sysClr val="windowText" lastClr="000000"/>
                </a:solidFill>
                <a:latin typeface="+mn-ea"/>
              </a:rPr>
              <a:t>8</a:t>
            </a:r>
            <a:r>
              <a:rPr lang="ko-KR" altLang="en-US" sz="1500" b="1" dirty="0" smtClean="0">
                <a:solidFill>
                  <a:sysClr val="windowText" lastClr="000000"/>
                </a:solidFill>
                <a:latin typeface="+mn-ea"/>
              </a:rPr>
              <a:t>시간</a:t>
            </a:r>
            <a:endParaRPr lang="ko-KR" altLang="en-US" sz="1500" b="1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84649" y="2646247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168620" y="2703037"/>
            <a:ext cx="3403380" cy="1717855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334842" y="3720243"/>
            <a:ext cx="174671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언어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사운드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등 게임의 설정을 변경하는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설정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103719"/>
              </p:ext>
            </p:extLst>
          </p:nvPr>
        </p:nvGraphicFramePr>
        <p:xfrm>
          <a:off x="5269892" y="1370999"/>
          <a:ext cx="3403767" cy="1809052"/>
        </p:xfrm>
        <a:graphic>
          <a:graphicData uri="http://schemas.openxmlformats.org/drawingml/2006/table">
            <a:tbl>
              <a:tblPr/>
              <a:tblGrid>
                <a:gridCol w="60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선택 시 선택된 버튼은 밝게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선택이 안된 버튼은 어둡게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스피커 모양이 표시되며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 smtClean="0">
                          <a:latin typeface="+mn-lt"/>
                        </a:rPr>
                        <a:t>슬라이더로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소리의 크기를 조절하면 이미지가 달라진다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버튼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클릭 시 음소거 상태로 변경한다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음소거 상태에서 클릭 시 </a:t>
                      </a:r>
                      <a:r>
                        <a:rPr lang="en-US" altLang="ko-KR" sz="900" dirty="0" smtClean="0">
                          <a:latin typeface="+mn-lt"/>
                        </a:rPr>
                        <a:t>50%</a:t>
                      </a:r>
                      <a:r>
                        <a:rPr lang="ko-KR" altLang="en-US" sz="900" dirty="0" smtClean="0">
                          <a:latin typeface="+mn-lt"/>
                        </a:rPr>
                        <a:t>의 음향으로 설정한다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슬라이더를 조작 하여 소리의 크기를 조절한다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>
            <a:stCxn id="83" idx="2"/>
          </p:cNvCxnSpPr>
          <p:nvPr/>
        </p:nvCxnSpPr>
        <p:spPr>
          <a:xfrm flipH="1">
            <a:off x="3443906" y="2320898"/>
            <a:ext cx="1840" cy="374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067082" y="2126664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54" name="직선 화살표 연결선 53"/>
          <p:cNvCxnSpPr>
            <a:stCxn id="55" idx="3"/>
            <a:endCxn id="53" idx="1"/>
          </p:cNvCxnSpPr>
          <p:nvPr/>
        </p:nvCxnSpPr>
        <p:spPr>
          <a:xfrm flipV="1">
            <a:off x="1826238" y="2221950"/>
            <a:ext cx="240844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76005" y="2127616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4572000" y="2489000"/>
            <a:ext cx="0" cy="368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953795" y="2289920"/>
            <a:ext cx="620454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60" name="직선 화살표 연결선 59"/>
          <p:cNvCxnSpPr>
            <a:stCxn id="53" idx="3"/>
            <a:endCxn id="83" idx="1"/>
          </p:cNvCxnSpPr>
          <p:nvPr/>
        </p:nvCxnSpPr>
        <p:spPr>
          <a:xfrm>
            <a:off x="2817315" y="2221950"/>
            <a:ext cx="309673" cy="3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3126988" y="2130327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34081" y="3113930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91666" y="3137261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한국어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90158" y="3113930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43906" y="3137261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영어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68400" y="3120907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언어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668400" y="3717508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효과음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68400" y="3985639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배경음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518617" y="3717508"/>
            <a:ext cx="1716384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18617" y="3981464"/>
            <a:ext cx="1716384" cy="17046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슬라이더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334081" y="3407463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91666" y="3430796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활성화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0158" y="3407463"/>
            <a:ext cx="844847" cy="191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906" y="3430796"/>
            <a:ext cx="723389" cy="1460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비활성화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668400" y="3414440"/>
            <a:ext cx="534236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진동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97856" y="2828251"/>
            <a:ext cx="163752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옵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	</a:t>
            </a:r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67082" y="2827087"/>
            <a:ext cx="21828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91880" y="2835524"/>
            <a:ext cx="168687" cy="165313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390158" y="3112389"/>
            <a:ext cx="844847" cy="184453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2334081" y="3408813"/>
            <a:ext cx="844847" cy="184453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334842" y="3977500"/>
            <a:ext cx="174671" cy="169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94" y="3751635"/>
            <a:ext cx="93851" cy="10372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392" y="4004169"/>
            <a:ext cx="108080" cy="113285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4331424" y="2700220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63390" y="2717263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8184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636*66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톱니바퀴이미지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86*66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항목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언어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진동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…)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208*66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 버튼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영어진동여부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328*66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스피커이미지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68*66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슬라이더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Slider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668*66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48847"/>
              </p:ext>
            </p:extLst>
          </p:nvPr>
        </p:nvGraphicFramePr>
        <p:xfrm>
          <a:off x="5269658" y="356852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옵션 </a:t>
                      </a:r>
                      <a:r>
                        <a:rPr lang="ko-KR" altLang="en-US" sz="900" dirty="0" err="1" smtClean="0"/>
                        <a:t>팝업창은</a:t>
                      </a:r>
                      <a:r>
                        <a:rPr lang="ko-KR" altLang="en-US" sz="900" dirty="0" smtClean="0"/>
                        <a:t> 전체</a:t>
                      </a:r>
                      <a:r>
                        <a:rPr lang="ko-KR" altLang="en-US" sz="900" baseline="0" dirty="0" smtClean="0"/>
                        <a:t> 팝업이다</a:t>
                      </a:r>
                      <a:r>
                        <a:rPr lang="en-US" altLang="ko-KR" sz="900" baseline="0" dirty="0" smtClean="0"/>
                        <a:t>.</a:t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옵션 설정에서 제일 많이 오는 경우가 음향이라 생각하여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ko-KR" altLang="en-US" sz="900" baseline="0" dirty="0" smtClean="0"/>
                        <a:t>음향의 활성화 비활성화를 추가하였다</a:t>
                      </a:r>
                      <a:r>
                        <a:rPr lang="en-US" altLang="ko-KR" sz="900" baseline="0" dirty="0" smtClean="0"/>
                        <a:t>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X</a:t>
                      </a:r>
                      <a:r>
                        <a:rPr lang="ko-KR" altLang="en-US" sz="900" baseline="0" dirty="0" smtClean="0"/>
                        <a:t>는 모든 팝업을 닫는 키이다</a:t>
                      </a:r>
                      <a:r>
                        <a:rPr lang="en-US" altLang="ko-KR" sz="900" baseline="0" dirty="0" smtClean="0"/>
                        <a:t>.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&lt;-</a:t>
                      </a:r>
                      <a:r>
                        <a:rPr lang="ko-KR" altLang="en-US" sz="900" baseline="0" dirty="0" smtClean="0"/>
                        <a:t>는 현재 팝업만 닫는 키이다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67381" y="301938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67505" y="2700220"/>
            <a:ext cx="245247" cy="195991"/>
            <a:chOff x="1167505" y="2700220"/>
            <a:chExt cx="245247" cy="195991"/>
          </a:xfrm>
        </p:grpSpPr>
        <p:sp>
          <p:nvSpPr>
            <p:cNvPr id="87" name="직사각형 86"/>
            <p:cNvSpPr/>
            <p:nvPr/>
          </p:nvSpPr>
          <p:spPr>
            <a:xfrm>
              <a:off x="1167505" y="2700220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99471" y="2717263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 rot="10800000">
              <a:off x="1236122" y="2765715"/>
              <a:ext cx="108012" cy="5621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299260" y="301938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299260" y="3344732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67381" y="3344732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67381" y="362465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67381" y="387736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41021" y="362465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41021" y="387736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시작 버튼을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누른 뒤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저장된 게임목록들이 나타나는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화면이며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b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</a:b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새로운 게임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이전 게임을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계속할지 정하는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구간이다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>
          <a:xfrm>
            <a:off x="1008034" y="1111649"/>
            <a:ext cx="819598" cy="260466"/>
          </a:xfrm>
        </p:spPr>
        <p:txBody>
          <a:bodyPr>
            <a:noAutofit/>
          </a:bodyPr>
          <a:lstStyle/>
          <a:p>
            <a:pPr algn="ctr"/>
            <a:r>
              <a:rPr lang="ko-KR" altLang="en-US" dirty="0" err="1" smtClean="0">
                <a:latin typeface="+mn-ea"/>
              </a:rPr>
              <a:t>저장목록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08080"/>
              </p:ext>
            </p:extLst>
          </p:nvPr>
        </p:nvGraphicFramePr>
        <p:xfrm>
          <a:off x="5268781" y="1380052"/>
          <a:ext cx="3400986" cy="1992286"/>
        </p:xfrm>
        <a:graphic>
          <a:graphicData uri="http://schemas.openxmlformats.org/drawingml/2006/table">
            <a:tbl>
              <a:tblPr/>
              <a:tblGrid>
                <a:gridCol w="60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게임을 시작 할지에 대한 확인팝업출력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저장된 게임을 클라이언트에서 저장된다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정보가 없을 시  </a:t>
                      </a:r>
                      <a:r>
                        <a:rPr lang="en-US" altLang="ko-KR" sz="900" dirty="0" smtClean="0">
                          <a:latin typeface="+mn-lt"/>
                        </a:rPr>
                        <a:t>+</a:t>
                      </a:r>
                      <a:r>
                        <a:rPr lang="ko-KR" altLang="en-US" sz="900" dirty="0" smtClean="0">
                          <a:latin typeface="+mn-lt"/>
                        </a:rPr>
                        <a:t>표시가  되며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클릭 시 생성 팝업이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삭제할 기록이 있을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시 삭제를 위한 팝업이 표시한다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저장된 기록이 없을 시 버튼 비활성화상태가 된다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시작화면으로 이동한다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0372" y="2643147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407899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94147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플레이타임</a:t>
            </a:r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진행스테이지</a:t>
            </a:r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최근 플레이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73307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59553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538714" y="3436301"/>
            <a:ext cx="819809" cy="590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24959" y="3522521"/>
            <a:ext cx="647308" cy="4411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+</a:t>
            </a:r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05763" y="2645542"/>
            <a:ext cx="244079" cy="165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564449" y="4643695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생성 팝업</a:t>
            </a:r>
          </a:p>
        </p:txBody>
      </p:sp>
      <p:cxnSp>
        <p:nvCxnSpPr>
          <p:cNvPr id="95" name="직선 화살표 연결선 94"/>
          <p:cNvCxnSpPr>
            <a:stCxn id="87" idx="2"/>
            <a:endCxn id="94" idx="0"/>
          </p:cNvCxnSpPr>
          <p:nvPr/>
        </p:nvCxnSpPr>
        <p:spPr>
          <a:xfrm flipH="1">
            <a:off x="2883207" y="4027228"/>
            <a:ext cx="5" cy="616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49575" y="4232544"/>
            <a:ext cx="608315" cy="175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887781" y="4264369"/>
            <a:ext cx="549781" cy="1150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기록 삭제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830020" y="4648052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삭제 팝업</a:t>
            </a:r>
          </a:p>
        </p:txBody>
      </p:sp>
      <p:cxnSp>
        <p:nvCxnSpPr>
          <p:cNvPr id="100" name="직선 화살표 연결선 99"/>
          <p:cNvCxnSpPr>
            <a:stCxn id="96" idx="2"/>
            <a:endCxn id="99" idx="0"/>
          </p:cNvCxnSpPr>
          <p:nvPr/>
        </p:nvCxnSpPr>
        <p:spPr>
          <a:xfrm flipH="1">
            <a:off x="4148778" y="4407605"/>
            <a:ext cx="4955" cy="2404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1496229" y="4643695"/>
            <a:ext cx="63751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확인 팝업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3899609" y="2290990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05" name="직선 화살표 연결선 104"/>
          <p:cNvCxnSpPr>
            <a:stCxn id="93" idx="3"/>
          </p:cNvCxnSpPr>
          <p:nvPr/>
        </p:nvCxnSpPr>
        <p:spPr>
          <a:xfrm flipV="1">
            <a:off x="4649842" y="2463559"/>
            <a:ext cx="0" cy="264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077404" y="2160740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287676" y="2161189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213906" y="2163783"/>
            <a:ext cx="57417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13" name="직선 화살표 연결선 112"/>
          <p:cNvCxnSpPr>
            <a:stCxn id="109" idx="3"/>
            <a:endCxn id="111" idx="1"/>
          </p:cNvCxnSpPr>
          <p:nvPr/>
        </p:nvCxnSpPr>
        <p:spPr>
          <a:xfrm>
            <a:off x="3037909" y="2256475"/>
            <a:ext cx="175997" cy="2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101" idx="0"/>
          </p:cNvCxnSpPr>
          <p:nvPr/>
        </p:nvCxnSpPr>
        <p:spPr>
          <a:xfrm flipH="1">
            <a:off x="1814987" y="4027228"/>
            <a:ext cx="2817" cy="616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6" idx="3"/>
            <a:endCxn id="109" idx="1"/>
          </p:cNvCxnSpPr>
          <p:nvPr/>
        </p:nvCxnSpPr>
        <p:spPr>
          <a:xfrm>
            <a:off x="1827632" y="2256026"/>
            <a:ext cx="460040" cy="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9" idx="2"/>
          </p:cNvCxnSpPr>
          <p:nvPr/>
        </p:nvCxnSpPr>
        <p:spPr>
          <a:xfrm>
            <a:off x="2662793" y="2351760"/>
            <a:ext cx="995" cy="319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1943543" y="2762340"/>
            <a:ext cx="1922307" cy="3186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422163" y="2671390"/>
            <a:ext cx="219051" cy="1200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←</a:t>
            </a:r>
          </a:p>
        </p:txBody>
      </p:sp>
      <p:cxnSp>
        <p:nvCxnSpPr>
          <p:cNvPr id="120" name="꺾인 연결선 119"/>
          <p:cNvCxnSpPr>
            <a:stCxn id="90" idx="2"/>
            <a:endCxn id="94" idx="0"/>
          </p:cNvCxnSpPr>
          <p:nvPr/>
        </p:nvCxnSpPr>
        <p:spPr>
          <a:xfrm rot="5400000">
            <a:off x="3107680" y="3802755"/>
            <a:ext cx="616467" cy="1065412"/>
          </a:xfrm>
          <a:prstGeom prst="bentConnector3">
            <a:avLst>
              <a:gd name="adj1" fmla="val 118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26132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670*160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저장목록항목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288*212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기록삭제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218*62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뒤로가기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25284"/>
              </p:ext>
            </p:extLst>
          </p:nvPr>
        </p:nvGraphicFramePr>
        <p:xfrm>
          <a:off x="5269658" y="3572412"/>
          <a:ext cx="3398903" cy="1387028"/>
        </p:xfrm>
        <a:graphic>
          <a:graphicData uri="http://schemas.openxmlformats.org/drawingml/2006/table">
            <a:tbl>
              <a:tblPr/>
              <a:tblGrid>
                <a:gridCol w="605047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  <a:gridCol w="2793856">
                  <a:extLst>
                    <a:ext uri="{9D8B030D-6E8A-4147-A177-3AD203B41FA5}">
                      <a16:colId xmlns:a16="http://schemas.microsoft.com/office/drawing/2014/main" val="3407859953"/>
                    </a:ext>
                  </a:extLst>
                </a:gridCol>
              </a:tblGrid>
              <a:tr h="22318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360775" y="331869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13068" y="331869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08142" y="331869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53108" y="4123829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308075" y="2548941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게임저장목록화면에서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새로운 게임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저장된게임을 선택하여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인 게임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화면으로 넘어가기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전 단계이다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로딩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46493"/>
              </p:ext>
            </p:extLst>
          </p:nvPr>
        </p:nvGraphicFramePr>
        <p:xfrm>
          <a:off x="5265129" y="1372115"/>
          <a:ext cx="3403767" cy="1191832"/>
        </p:xfrm>
        <a:graphic>
          <a:graphicData uri="http://schemas.openxmlformats.org/drawingml/2006/table">
            <a:tbl>
              <a:tblPr/>
              <a:tblGrid>
                <a:gridCol w="60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게임 내에 등장하는 요소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게임 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배경을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알 수 있는 이미지를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게임이 로딩 중이라는 표시를 위해 텍스트 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이미지에 맞는 텍스트를 표시한다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9612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01802" y="2816395"/>
            <a:ext cx="3144996" cy="12581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이미지 필드</a:t>
            </a:r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  <a:p>
            <a:pPr algn="ctr"/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01802" y="4128724"/>
            <a:ext cx="3144996" cy="2968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간단한 </a:t>
            </a:r>
            <a:r>
              <a:rPr lang="en-US" altLang="ko-KR" sz="8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Tip : ----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50646" y="3191004"/>
            <a:ext cx="647308" cy="4816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중</a:t>
            </a:r>
            <a:r>
              <a:rPr lang="en-US" altLang="ko-KR" sz="8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…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89634" y="2164755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299906" y="2165204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57" name="직선 화살표 연결선 56"/>
          <p:cNvCxnSpPr>
            <a:stCxn id="53" idx="3"/>
            <a:endCxn id="25" idx="1"/>
          </p:cNvCxnSpPr>
          <p:nvPr/>
        </p:nvCxnSpPr>
        <p:spPr>
          <a:xfrm flipV="1">
            <a:off x="3050139" y="2259069"/>
            <a:ext cx="163767" cy="1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3" idx="1"/>
          </p:cNvCxnSpPr>
          <p:nvPr/>
        </p:nvCxnSpPr>
        <p:spPr>
          <a:xfrm>
            <a:off x="1839861" y="2260041"/>
            <a:ext cx="460040" cy="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497716" y="2356115"/>
            <a:ext cx="3276" cy="288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49250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배경이미지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1154*490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로딩텍스트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252*188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팁텍스트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1154*115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907"/>
              </p:ext>
            </p:extLst>
          </p:nvPr>
        </p:nvGraphicFramePr>
        <p:xfrm>
          <a:off x="5269658" y="3571483"/>
          <a:ext cx="3398903" cy="140090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098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9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로딩 화면이 끝날 시 자동으로 인 게임 화면으로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전환이 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로딩중이라는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바뀌는 텍스트를 띄워주어 게임이 진행중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이라는 상태를 알려준다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로딩되는 시간 동안 이미지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텍스트를 통해 정보를 전달하는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요소로 활용하기위해 이미지와 텍스트가 출력한다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94951" y="412872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87608" y="2816281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549602" y="318414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13906" y="2163783"/>
            <a:ext cx="57417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82440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62" y="2722595"/>
            <a:ext cx="3394233" cy="17253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로딩이 끝난 뒤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인 게임 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인 게임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6470"/>
              </p:ext>
            </p:extLst>
          </p:nvPr>
        </p:nvGraphicFramePr>
        <p:xfrm>
          <a:off x="5276717" y="1384144"/>
          <a:ext cx="3403704" cy="2311662"/>
        </p:xfrm>
        <a:graphic>
          <a:graphicData uri="http://schemas.openxmlformats.org/drawingml/2006/table">
            <a:tbl>
              <a:tblPr/>
              <a:tblGrid>
                <a:gridCol w="60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경험치가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체력과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에너지는 이미지로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맵 팝업이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 smtClean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일시정지 팝업이 표시한다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고정 되어있는 조이스틱형태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⑥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캐릭터의 스킬 조작버튼이다</a:t>
                      </a:r>
                      <a:endParaRPr lang="en-US" sz="900" dirty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⑦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캐릭터의 </a:t>
                      </a:r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점프스킬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버튼이다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sz="900" dirty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99661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endParaRPr sz="2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스킬을 바꾸는 체인지 버튼이다</a:t>
                      </a:r>
                      <a:endParaRPr lang="en-US" sz="900" dirty="0"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423841614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83" idx="2"/>
          </p:cNvCxnSpPr>
          <p:nvPr/>
        </p:nvCxnSpPr>
        <p:spPr>
          <a:xfrm>
            <a:off x="2492498" y="2328581"/>
            <a:ext cx="13621" cy="318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399380" y="2333545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79643" y="2337043"/>
            <a:ext cx="571711" cy="19607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8827" y="4089920"/>
            <a:ext cx="2445449" cy="351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30" name="직사각형 29"/>
          <p:cNvSpPr/>
          <p:nvPr/>
        </p:nvSpPr>
        <p:spPr>
          <a:xfrm>
            <a:off x="1623207" y="2942288"/>
            <a:ext cx="882912" cy="898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23207" y="2819052"/>
            <a:ext cx="882912" cy="898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9523" y="2794772"/>
            <a:ext cx="177731" cy="15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19273" y="2797524"/>
            <a:ext cx="166856" cy="157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80043" y="4089920"/>
            <a:ext cx="972108" cy="351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69239" y="3880439"/>
            <a:ext cx="462856" cy="493373"/>
            <a:chOff x="827584" y="2639440"/>
            <a:chExt cx="340935" cy="36149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827584" y="2639440"/>
              <a:ext cx="340935" cy="3614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20213" y="2733874"/>
              <a:ext cx="158963" cy="16854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99"/>
          <a:stretch/>
        </p:blipFill>
        <p:spPr>
          <a:xfrm flipH="1">
            <a:off x="1826427" y="3813540"/>
            <a:ext cx="214100" cy="268647"/>
          </a:xfrm>
          <a:prstGeom prst="rect">
            <a:avLst/>
          </a:prstGeom>
        </p:spPr>
      </p:pic>
      <p:cxnSp>
        <p:nvCxnSpPr>
          <p:cNvPr id="39" name="직선 화살표 연결선 38"/>
          <p:cNvCxnSpPr>
            <a:stCxn id="32" idx="3"/>
          </p:cNvCxnSpPr>
          <p:nvPr/>
        </p:nvCxnSpPr>
        <p:spPr>
          <a:xfrm flipH="1" flipV="1">
            <a:off x="4533262" y="2553497"/>
            <a:ext cx="3992" cy="320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41687" y="2823021"/>
            <a:ext cx="122899" cy="1132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12707" y="2715270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8763" y="2820409"/>
            <a:ext cx="133878" cy="10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322193" y="2715270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42022" y="2822353"/>
            <a:ext cx="374605" cy="2098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EXP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35686" y="268519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963919" y="2827392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35686" y="381424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16726" y="2138010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084296" y="2138010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85" name="직선 화살표 연결선 84"/>
          <p:cNvCxnSpPr>
            <a:stCxn id="84" idx="3"/>
            <a:endCxn id="83" idx="1"/>
          </p:cNvCxnSpPr>
          <p:nvPr/>
        </p:nvCxnSpPr>
        <p:spPr>
          <a:xfrm>
            <a:off x="1756187" y="2233296"/>
            <a:ext cx="360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33" idx="0"/>
          </p:cNvCxnSpPr>
          <p:nvPr/>
        </p:nvCxnSpPr>
        <p:spPr>
          <a:xfrm rot="16200000" flipV="1">
            <a:off x="3807265" y="2402087"/>
            <a:ext cx="273408" cy="517465"/>
          </a:xfrm>
          <a:prstGeom prst="bentConnector3">
            <a:avLst>
              <a:gd name="adj1" fmla="val 40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31454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경험치텍스트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142*80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체력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에너지 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336*34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맵활성화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일시정지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조이스틱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188*188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100*100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94590"/>
              </p:ext>
            </p:extLst>
          </p:nvPr>
        </p:nvGraphicFramePr>
        <p:xfrm>
          <a:off x="5269658" y="3572339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조작 시 캐릭터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다른 요소가 가려지는 것을 막기위해 조작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의 위치는 하단에 배치하여 가려지는 부분을 최소화한다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스킬을 바꾸는 단계에서 바뀌는 상황을 볼 수 있게 하기 위해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하단에 체인지 버튼을 배치하였다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>
            <a:stCxn id="8" idx="0"/>
            <a:endCxn id="13" idx="3"/>
          </p:cNvCxnSpPr>
          <p:nvPr/>
        </p:nvCxnSpPr>
        <p:spPr>
          <a:xfrm flipH="1" flipV="1">
            <a:off x="4293481" y="4260888"/>
            <a:ext cx="52189" cy="376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86851" y="4637524"/>
            <a:ext cx="517638" cy="13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체인지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04040" y="3600898"/>
            <a:ext cx="819183" cy="754878"/>
            <a:chOff x="7631480" y="3761538"/>
            <a:chExt cx="819183" cy="754878"/>
          </a:xfrm>
        </p:grpSpPr>
        <p:sp>
          <p:nvSpPr>
            <p:cNvPr id="114" name="타원 113"/>
            <p:cNvSpPr/>
            <p:nvPr/>
          </p:nvSpPr>
          <p:spPr>
            <a:xfrm>
              <a:off x="7916700" y="4027534"/>
              <a:ext cx="276101" cy="277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119710" y="3761538"/>
              <a:ext cx="276101" cy="277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631480" y="4238694"/>
              <a:ext cx="276101" cy="277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7664046" y="3817601"/>
              <a:ext cx="276101" cy="277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8174562" y="4236953"/>
              <a:ext cx="276101" cy="2777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왼쪽으로 구부러진 화살표 118"/>
            <p:cNvSpPr/>
            <p:nvPr/>
          </p:nvSpPr>
          <p:spPr>
            <a:xfrm>
              <a:off x="8328836" y="4314015"/>
              <a:ext cx="66302" cy="136961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왼쪽으로 구부러진 화살표 119"/>
            <p:cNvSpPr/>
            <p:nvPr/>
          </p:nvSpPr>
          <p:spPr>
            <a:xfrm rot="10800000">
              <a:off x="8235796" y="4309394"/>
              <a:ext cx="66302" cy="136961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739854" y="353004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694688" y="394693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068395" y="394042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7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134383" y="3440839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4286381" y="397830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8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7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250" name="그룹 249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1" name="그룹 250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252" name="그룹 251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256" name="직사각형 255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58" name="직사각형 257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59" name="직사각형 258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260" name="그룹 259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270" name="타원 269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1" name="타원 270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264" name="그룹 263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265" name="타원 264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6" name="타원 265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7" name="타원 266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8" name="타원 267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9" name="타원 268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53" name="그룹 252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254" name="왼쪽으로 구부러진 화살표 253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왼쪽으로 구부러진 화살표 254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249" name="직사각형 248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맵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판업이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인 게임 화면 위에 출력한다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/>
            </a:r>
            <a:b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</a:b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간략화된맵이 표시되며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맵에 현재 캐릭터가 존재할 시 위치가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표시한다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지역 맵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19701"/>
              </p:ext>
            </p:extLst>
          </p:nvPr>
        </p:nvGraphicFramePr>
        <p:xfrm>
          <a:off x="5264445" y="1373880"/>
          <a:ext cx="3395398" cy="1927800"/>
        </p:xfrm>
        <a:graphic>
          <a:graphicData uri="http://schemas.openxmlformats.org/drawingml/2006/table">
            <a:tbl>
              <a:tblPr/>
              <a:tblGrid>
                <a:gridCol w="604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캐릭터가 있는 지역의 이름을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3</a:t>
                      </a:r>
                      <a:r>
                        <a:rPr lang="ko-KR" altLang="en-US" sz="900" dirty="0" smtClean="0">
                          <a:latin typeface="+mn-lt"/>
                        </a:rPr>
                        <a:t>번 이미지필드의 이미지를 전체 지역을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보여주는 이미지로 교체한다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이미지가 이동할 시 좌측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하단에  스크롤 바가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지역의 간략화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하여 </a:t>
                      </a:r>
                      <a:r>
                        <a:rPr lang="ko-KR" altLang="en-US" sz="900" dirty="0" smtClean="0">
                          <a:latin typeface="+mn-lt"/>
                        </a:rPr>
                        <a:t>지형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캐릭터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오브젝트를 보여준다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간략화된 이미지에 대한 설명 이미지가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0" name="직선 화살표 연결선 129"/>
          <p:cNvCxnSpPr>
            <a:stCxn id="135" idx="2"/>
          </p:cNvCxnSpPr>
          <p:nvPr/>
        </p:nvCxnSpPr>
        <p:spPr>
          <a:xfrm flipH="1">
            <a:off x="3275856" y="2313185"/>
            <a:ext cx="4811" cy="5957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2045437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인게임 화면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3" name="직선 화살표 연결선 132"/>
          <p:cNvCxnSpPr>
            <a:stCxn id="132" idx="3"/>
            <a:endCxn id="131" idx="1"/>
          </p:cNvCxnSpPr>
          <p:nvPr/>
        </p:nvCxnSpPr>
        <p:spPr>
          <a:xfrm>
            <a:off x="1752359" y="2217900"/>
            <a:ext cx="293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1" idx="3"/>
            <a:endCxn id="135" idx="1"/>
          </p:cNvCxnSpPr>
          <p:nvPr/>
        </p:nvCxnSpPr>
        <p:spPr>
          <a:xfrm>
            <a:off x="2796980" y="2217900"/>
            <a:ext cx="1978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2994811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1077368" y="4744455"/>
            <a:ext cx="753765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48" name="직선 화살표 연결선 147"/>
          <p:cNvCxnSpPr>
            <a:endCxn id="147" idx="0"/>
          </p:cNvCxnSpPr>
          <p:nvPr/>
        </p:nvCxnSpPr>
        <p:spPr>
          <a:xfrm>
            <a:off x="1454250" y="4525077"/>
            <a:ext cx="1" cy="219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3569787" y="2350601"/>
            <a:ext cx="7084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 정지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7313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986*474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560*64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월드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158*74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스크롤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Scroll,Img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766*362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맵아이콘설명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116*306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20203"/>
              </p:ext>
            </p:extLst>
          </p:nvPr>
        </p:nvGraphicFramePr>
        <p:xfrm>
          <a:off x="5269658" y="3568521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맵 팝업 표시 시 자동으로 캐릭터가 있는 지역의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 </a:t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이미지 스크롤영역에서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스와이프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제스처를 통해  이미지를 움직여 넓은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보는 것이 가능하다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691944" y="2954870"/>
            <a:ext cx="2605691" cy="1252343"/>
            <a:chOff x="1656134" y="2908939"/>
            <a:chExt cx="2605691" cy="1252343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656134" y="2908939"/>
              <a:ext cx="2605691" cy="1252343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005155" y="2908939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529665" y="2908939"/>
              <a:ext cx="418028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17690" y="3142297"/>
              <a:ext cx="2027407" cy="955795"/>
            </a:xfrm>
            <a:prstGeom prst="rect">
              <a:avLst/>
            </a:prstGeom>
            <a:solidFill>
              <a:srgbClr val="9C5BC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제스처</a:t>
              </a: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777428" y="3233728"/>
              <a:ext cx="1915371" cy="805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간략화된 맵 이미지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899969" y="2936658"/>
              <a:ext cx="1479616" cy="1699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지역 이름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037121" y="2925982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X</a:t>
              </a:r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820731" y="3225276"/>
              <a:ext cx="305583" cy="809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541988" y="2939338"/>
              <a:ext cx="388135" cy="140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월드</a:t>
              </a:r>
            </a:p>
          </p:txBody>
        </p:sp>
      </p:grpSp>
      <p:cxnSp>
        <p:nvCxnSpPr>
          <p:cNvPr id="152" name="직선 화살표 연결선 151"/>
          <p:cNvCxnSpPr>
            <a:stCxn id="137" idx="3"/>
          </p:cNvCxnSpPr>
          <p:nvPr/>
        </p:nvCxnSpPr>
        <p:spPr>
          <a:xfrm flipV="1">
            <a:off x="4286212" y="2523603"/>
            <a:ext cx="0" cy="52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67709" y="2878116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513626" y="2878116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67709" y="330769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693929" y="310881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840478" y="3258027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83" name="그룹 82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106" name="타원 105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07" name="타원 106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99" name="그룹 98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01" name="타원 100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2" name="타원 101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3" name="타원 102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" name="타원 104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89" name="왼쪽으로 구부러진 화살표 88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왼쪽으로 구부러진 화살표 89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4" name="직사각형 83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지역맵에서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월드 버튼 클릭 시 바뀐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맵팝업이며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월드맵을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보여준다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월드 맵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035867"/>
              </p:ext>
            </p:extLst>
          </p:nvPr>
        </p:nvGraphicFramePr>
        <p:xfrm>
          <a:off x="5274649" y="1382811"/>
          <a:ext cx="3385194" cy="1456946"/>
        </p:xfrm>
        <a:graphic>
          <a:graphicData uri="http://schemas.openxmlformats.org/drawingml/2006/table">
            <a:tbl>
              <a:tblPr/>
              <a:tblGrid>
                <a:gridCol w="6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현재 캐릭터가 있는 지역의 맵을 보여준다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월드의 이미지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탐색 중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완료된 지역 버튼 클릭 시 해당 지역의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맵이 보여진다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해금되지 않은 지역의 버튼은 비활성화 되어있다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모서리가 둥근 직사각형 182"/>
          <p:cNvSpPr/>
          <p:nvPr/>
        </p:nvSpPr>
        <p:spPr>
          <a:xfrm>
            <a:off x="1660052" y="2912882"/>
            <a:ext cx="2605691" cy="1252343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020496" y="2903426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880865" y="3117376"/>
            <a:ext cx="2267075" cy="8433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045419" y="3153659"/>
            <a:ext cx="598287" cy="503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393789" y="3156962"/>
            <a:ext cx="597507" cy="50338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719603" y="3358674"/>
            <a:ext cx="598287" cy="503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044732" y="2924856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086978" y="3200760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59948" y="3424412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433643" y="3204712"/>
            <a:ext cx="508856" cy="3934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r>
              <a:rPr lang="en-US" altLang="ko-KR" sz="675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67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511850" y="2912882"/>
            <a:ext cx="418028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24173" y="2943281"/>
            <a:ext cx="388135" cy="14011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지역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250402" y="2477672"/>
            <a:ext cx="0" cy="529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569787" y="2350601"/>
            <a:ext cx="7084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 정지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077368" y="4746421"/>
            <a:ext cx="753765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454250" y="4525077"/>
            <a:ext cx="1" cy="219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3" idx="2"/>
          </p:cNvCxnSpPr>
          <p:nvPr/>
        </p:nvCxnSpPr>
        <p:spPr>
          <a:xfrm flipH="1">
            <a:off x="3268804" y="2313185"/>
            <a:ext cx="11863" cy="599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045437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94811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맵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99079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맵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986*474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158*74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830*308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지역이미지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218*184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25038"/>
              </p:ext>
            </p:extLst>
          </p:nvPr>
        </p:nvGraphicFramePr>
        <p:xfrm>
          <a:off x="5269658" y="3581297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활성화 되어있는 지역 클릭 시 해당 지역의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버튼 클릭 시 캐릭터가 있는 지역의 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맵을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탐색을 하는</a:t>
                      </a:r>
                      <a:r>
                        <a:rPr lang="ko-KR" altLang="en-US" sz="900" b="0" baseline="0" dirty="0" smtClean="0">
                          <a:latin typeface="+mn-ea"/>
                          <a:cs typeface="Arial"/>
                          <a:sym typeface="Arial"/>
                        </a:rPr>
                        <a:t> 게임이기에 현재 위치 뿐만이 아닌 지나온</a:t>
                      </a:r>
                      <a: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baseline="0" dirty="0" smtClean="0">
                          <a:latin typeface="+mn-ea"/>
                          <a:cs typeface="Arial"/>
                          <a:sym typeface="Arial"/>
                        </a:rPr>
                        <a:t>다른 지역도 볼 수 있게 한다</a:t>
                      </a:r>
                      <a:r>
                        <a:rPr lang="en-US" altLang="ko-KR" sz="900" b="0" baseline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>
                        <a:latin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455974" y="284468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799855" y="3038050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027350" y="314592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61900" y="314592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718399" y="334401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17" name="직선 화살표 연결선 116"/>
          <p:cNvCxnSpPr>
            <a:stCxn id="72" idx="3"/>
            <a:endCxn id="71" idx="1"/>
          </p:cNvCxnSpPr>
          <p:nvPr/>
        </p:nvCxnSpPr>
        <p:spPr>
          <a:xfrm>
            <a:off x="1752359" y="2217900"/>
            <a:ext cx="293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1" idx="3"/>
            <a:endCxn id="73" idx="1"/>
          </p:cNvCxnSpPr>
          <p:nvPr/>
        </p:nvCxnSpPr>
        <p:spPr>
          <a:xfrm>
            <a:off x="2796980" y="2217900"/>
            <a:ext cx="1978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119" name="그룹 118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121" name="그룹 120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123" name="그룹 122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149" name="그룹 148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159" name="타원 158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0" name="타원 159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153" name="그룹 152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54" name="타원 153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타원 154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6" name="타원 155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7" name="타원 156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8" name="타원 157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141" name="왼쪽으로 구부러진 화살표 140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왼쪽으로 구부러진 화살표 142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20" name="직사각형 119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현재 맵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화면에서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전체 맵으로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바뀔 시 표시되는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화면이다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일시정지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69992"/>
              </p:ext>
            </p:extLst>
          </p:nvPr>
        </p:nvGraphicFramePr>
        <p:xfrm>
          <a:off x="5275387" y="1373095"/>
          <a:ext cx="3384455" cy="1251206"/>
        </p:xfrm>
        <a:graphic>
          <a:graphicData uri="http://schemas.openxmlformats.org/drawingml/2006/table">
            <a:tbl>
              <a:tblPr/>
              <a:tblGrid>
                <a:gridCol w="6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현재 진행중인 스토리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목표가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스킬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팝업을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시작 화면으로 돌아가는지 확인하는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4" name="직선 화살표 연결선 123"/>
          <p:cNvCxnSpPr>
            <a:endCxn id="214" idx="0"/>
          </p:cNvCxnSpPr>
          <p:nvPr/>
        </p:nvCxnSpPr>
        <p:spPr>
          <a:xfrm>
            <a:off x="1458948" y="4525441"/>
            <a:ext cx="1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2234306" y="2831706"/>
            <a:ext cx="1597769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450911" y="2946001"/>
            <a:ext cx="1187551" cy="4777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진행 스토리</a:t>
            </a:r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/>
            </a:r>
            <a:b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</a:br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목표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3578203" y="2826711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36283" y="3457530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636283" y="3744807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36283" y="4042091"/>
            <a:ext cx="802991" cy="2397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450910" y="291222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36" name="꺾인 연결선 135"/>
          <p:cNvCxnSpPr>
            <a:stCxn id="129" idx="1"/>
            <a:endCxn id="139" idx="0"/>
          </p:cNvCxnSpPr>
          <p:nvPr/>
        </p:nvCxnSpPr>
        <p:spPr>
          <a:xfrm rot="10800000" flipV="1">
            <a:off x="2333009" y="3577394"/>
            <a:ext cx="303275" cy="11318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1" idx="2"/>
            <a:endCxn id="54" idx="0"/>
          </p:cNvCxnSpPr>
          <p:nvPr/>
        </p:nvCxnSpPr>
        <p:spPr>
          <a:xfrm>
            <a:off x="3037779" y="4281818"/>
            <a:ext cx="4178" cy="427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0" idx="3"/>
            <a:endCxn id="140" idx="0"/>
          </p:cNvCxnSpPr>
          <p:nvPr/>
        </p:nvCxnSpPr>
        <p:spPr>
          <a:xfrm>
            <a:off x="3439274" y="3864671"/>
            <a:ext cx="277874" cy="8446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2047152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31292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 성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596850" y="2843918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3456303" y="2374482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42" name="직선 화살표 연결선 141"/>
          <p:cNvCxnSpPr>
            <a:stCxn id="128" idx="3"/>
            <a:endCxn id="215" idx="2"/>
          </p:cNvCxnSpPr>
          <p:nvPr/>
        </p:nvCxnSpPr>
        <p:spPr>
          <a:xfrm flipV="1">
            <a:off x="3823450" y="2565053"/>
            <a:ext cx="8625" cy="359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9" idx="2"/>
          </p:cNvCxnSpPr>
          <p:nvPr/>
        </p:nvCxnSpPr>
        <p:spPr>
          <a:xfrm flipH="1">
            <a:off x="3275856" y="2313185"/>
            <a:ext cx="5555" cy="5307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023715" y="2122614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80468" y="2122614"/>
            <a:ext cx="671891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5555" y="212261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61" name="직선 화살표 연결선 60"/>
          <p:cNvCxnSpPr>
            <a:stCxn id="58" idx="3"/>
            <a:endCxn id="57" idx="1"/>
          </p:cNvCxnSpPr>
          <p:nvPr/>
        </p:nvCxnSpPr>
        <p:spPr>
          <a:xfrm>
            <a:off x="1752359" y="2217900"/>
            <a:ext cx="2713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3"/>
            <a:endCxn id="59" idx="1"/>
          </p:cNvCxnSpPr>
          <p:nvPr/>
        </p:nvCxnSpPr>
        <p:spPr>
          <a:xfrm>
            <a:off x="2775258" y="2217900"/>
            <a:ext cx="22029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756101" y="4709284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78821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584*564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스토리텍스트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434*174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항목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..)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294*87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 rot="10800000" flipV="1">
            <a:off x="2676329" y="3484926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2676329" y="3769793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9" name="직사각형 98"/>
          <p:cNvSpPr/>
          <p:nvPr/>
        </p:nvSpPr>
        <p:spPr>
          <a:xfrm rot="10800000" flipV="1">
            <a:off x="2676329" y="4064265"/>
            <a:ext cx="715079" cy="1957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화면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3445045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3730386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06431" y="4010728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61358"/>
              </p:ext>
            </p:extLst>
          </p:nvPr>
        </p:nvGraphicFramePr>
        <p:xfrm>
          <a:off x="5269658" y="357739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유저가 일시 정지를 누르고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다른 행동을  하고 왔을 경우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해야할 목표를 텍스트를 통해 보여줌으로서 조금 더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빠르게 게임에 집중 할 수 있게 하기 위해 텍스트를 출력한다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>
                        <a:latin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70" name="그룹 69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129" name="그룹 128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137" name="그룹 136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147" name="타원 146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48" name="타원 147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141" name="그룹 140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42" name="타원 141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" name="타원 142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" name="타원 143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5" name="타원 144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6" name="타원 145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131" name="왼쪽으로 구부러진 화살표 130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왼쪽으로 구부러진 화살표 131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26" name="직사각형 125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캐릭터가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사용 가능한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스킬을 확인이 가능하며 사용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사용가능인지 확인이 가능하다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스  킬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221757"/>
              </p:ext>
            </p:extLst>
          </p:nvPr>
        </p:nvGraphicFramePr>
        <p:xfrm>
          <a:off x="5271261" y="1378619"/>
          <a:ext cx="3388581" cy="1603312"/>
        </p:xfrm>
        <a:graphic>
          <a:graphicData uri="http://schemas.openxmlformats.org/drawingml/2006/table">
            <a:tbl>
              <a:tblPr/>
              <a:tblGrid>
                <a:gridCol w="60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획득한 스킬의 경우 버튼이 활성화 되어있다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버튼 클릭 시 상세 설명이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이미지 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미 획득 스킬일 경우 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스킬이미지에 자물쇠 표시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스킬의 설명을 표시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ko-KR" altLang="en-US" sz="900" dirty="0" smtClean="0">
                          <a:latin typeface="+mn-lt"/>
                        </a:rPr>
                        <a:t>미 획득 스킬일 경우</a:t>
                      </a:r>
                      <a:r>
                        <a:rPr lang="en-US" altLang="ko-KR" sz="900" dirty="0" smtClean="0">
                          <a:latin typeface="+mn-lt"/>
                        </a:rPr>
                        <a:t/>
                      </a:r>
                      <a:br>
                        <a:rPr lang="en-US" altLang="ko-KR" sz="900" dirty="0" smtClean="0">
                          <a:latin typeface="+mn-lt"/>
                        </a:rPr>
                      </a:br>
                      <a:r>
                        <a:rPr lang="ko-KR" altLang="en-US" sz="900" dirty="0" smtClean="0">
                          <a:latin typeface="+mn-lt"/>
                        </a:rPr>
                        <a:t>텍스트를 표시하지 않는다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1" name="직선 화살표 연결선 70"/>
          <p:cNvCxnSpPr>
            <a:stCxn id="76" idx="3"/>
            <a:endCxn id="79" idx="1"/>
          </p:cNvCxnSpPr>
          <p:nvPr/>
        </p:nvCxnSpPr>
        <p:spPr>
          <a:xfrm>
            <a:off x="2633276" y="2222607"/>
            <a:ext cx="3676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076811" y="2127326"/>
            <a:ext cx="73579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73" name="직선 화살표 연결선 72"/>
          <p:cNvCxnSpPr>
            <a:stCxn id="72" idx="3"/>
            <a:endCxn id="76" idx="1"/>
          </p:cNvCxnSpPr>
          <p:nvPr/>
        </p:nvCxnSpPr>
        <p:spPr>
          <a:xfrm>
            <a:off x="1812607" y="2222612"/>
            <a:ext cx="2489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2061567" y="2127326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27421" y="2833370"/>
            <a:ext cx="2362523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34915" y="2828375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00877" y="2127326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</a:t>
            </a:r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 flipH="1">
            <a:off x="3274538" y="2317897"/>
            <a:ext cx="12195" cy="510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309619" y="2900947"/>
            <a:ext cx="113634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    킬</a:t>
            </a:r>
          </a:p>
        </p:txBody>
      </p:sp>
      <p:cxnSp>
        <p:nvCxnSpPr>
          <p:cNvPr id="92" name="직선 화살표 연결선 91"/>
          <p:cNvCxnSpPr>
            <a:stCxn id="78" idx="3"/>
            <a:endCxn id="94" idx="2"/>
          </p:cNvCxnSpPr>
          <p:nvPr/>
        </p:nvCxnSpPr>
        <p:spPr>
          <a:xfrm flipH="1" flipV="1">
            <a:off x="4074006" y="2564031"/>
            <a:ext cx="6156" cy="362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3864129" y="2843402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788150" y="2373460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49" name="직사각형 48"/>
          <p:cNvSpPr/>
          <p:nvPr/>
        </p:nvSpPr>
        <p:spPr>
          <a:xfrm flipH="1">
            <a:off x="1861888" y="3265570"/>
            <a:ext cx="998219" cy="441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890636" y="3290929"/>
            <a:ext cx="320717" cy="3908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227687" y="3279900"/>
            <a:ext cx="600839" cy="4018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908739" y="3262401"/>
            <a:ext cx="998219" cy="441240"/>
            <a:chOff x="4340343" y="3603293"/>
            <a:chExt cx="998219" cy="441240"/>
          </a:xfrm>
        </p:grpSpPr>
        <p:sp>
          <p:nvSpPr>
            <p:cNvPr id="95" name="직사각형 94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908739" y="3854375"/>
            <a:ext cx="998219" cy="441240"/>
            <a:chOff x="4340343" y="3603293"/>
            <a:chExt cx="998219" cy="441240"/>
          </a:xfrm>
        </p:grpSpPr>
        <p:sp>
          <p:nvSpPr>
            <p:cNvPr id="99" name="직사각형 98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866257" y="3854375"/>
            <a:ext cx="998219" cy="441240"/>
            <a:chOff x="4340343" y="3603293"/>
            <a:chExt cx="998219" cy="441240"/>
          </a:xfrm>
        </p:grpSpPr>
        <p:sp>
          <p:nvSpPr>
            <p:cNvPr id="103" name="직사각형 102"/>
            <p:cNvSpPr/>
            <p:nvPr/>
          </p:nvSpPr>
          <p:spPr>
            <a:xfrm flipH="1">
              <a:off x="4340343" y="3603293"/>
              <a:ext cx="998219" cy="441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69091" y="3628652"/>
              <a:ext cx="320717" cy="390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06142" y="3617623"/>
              <a:ext cx="600839" cy="4018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텍스트 필드</a:t>
              </a: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868329" y="3128612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08682" y="3128612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868329" y="3725804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910631" y="3725804"/>
            <a:ext cx="600839" cy="1104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스킬 이름</a:t>
            </a:r>
            <a:endParaRPr lang="ko-KR" altLang="en-US" sz="6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>
            <a:off x="1458948" y="4525441"/>
            <a:ext cx="1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6447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920*600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234*44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스킬습득버튼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388*172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124*172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스킬 설명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234*172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1300"/>
              </p:ext>
            </p:extLst>
          </p:nvPr>
        </p:nvGraphicFramePr>
        <p:xfrm>
          <a:off x="5269658" y="3577074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 팝업을 통해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핵심이되는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스킬을 </a:t>
                      </a:r>
                      <a:r>
                        <a:rPr lang="ko-KR" altLang="en-US" sz="900" b="0" dirty="0" err="1" smtClean="0">
                          <a:latin typeface="+mn-ea"/>
                          <a:cs typeface="Arial"/>
                          <a:sym typeface="Arial"/>
                        </a:rPr>
                        <a:t>습득여부에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 대해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보여주면서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간략한 설명을 보여준다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스킬의 상세 설명은 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cs typeface="Arial"/>
                          <a:sym typeface="Arial"/>
                        </a:rPr>
                        <a:t>번 화면과 동일한 방식으로 표현한다</a:t>
                      </a:r>
                      <a:r>
                        <a:rPr lang="en-US" altLang="ko-KR" sz="900" b="0" dirty="0" smtClean="0">
                          <a:latin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b="0" dirty="0" smtClean="0">
                        <a:latin typeface="+mn-ea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757064" y="320991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928924" y="3319457"/>
            <a:ext cx="146485" cy="148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257013" y="3312297"/>
            <a:ext cx="146485" cy="148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35842" y="2838501"/>
            <a:ext cx="245247" cy="195991"/>
            <a:chOff x="1735842" y="2838501"/>
            <a:chExt cx="245247" cy="195991"/>
          </a:xfrm>
        </p:grpSpPr>
        <p:sp>
          <p:nvSpPr>
            <p:cNvPr id="156" name="직사각형 155"/>
            <p:cNvSpPr/>
            <p:nvPr/>
          </p:nvSpPr>
          <p:spPr>
            <a:xfrm>
              <a:off x="1735842" y="2838501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767808" y="2855544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58" name="오른쪽 화살표 157"/>
            <p:cNvSpPr/>
            <p:nvPr/>
          </p:nvSpPr>
          <p:spPr>
            <a:xfrm rot="10800000">
              <a:off x="1804459" y="2903996"/>
              <a:ext cx="108012" cy="5621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115" name="그룹 114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0" name="직사각형 189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1" name="직사각형 190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192" name="그룹 191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204" name="타원 203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05" name="타원 204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4" name="직사각형 193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95" name="직사각형 194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196" name="그룹 195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97" name="타원 196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8" name="타원 197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9" name="타원 198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0" name="타원 199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1" name="타원 200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6" name="그룹 115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185" name="왼쪽으로 구부러진 화살표 184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왼쪽으로 구부러진 화살표 186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09" name="직사각형 108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캐릭터가 사용 가능한 특성을 확인 가능하며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포인트를 사용하여 특성을 배울 수 있다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특  성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829553"/>
              </p:ext>
            </p:extLst>
          </p:nvPr>
        </p:nvGraphicFramePr>
        <p:xfrm>
          <a:off x="5276202" y="1376218"/>
          <a:ext cx="3383641" cy="2192914"/>
        </p:xfrm>
        <a:graphic>
          <a:graphicData uri="http://schemas.openxmlformats.org/drawingml/2006/table">
            <a:tbl>
              <a:tblPr/>
              <a:tblGrid>
                <a:gridCol w="60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보유한 포인트를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 계열을 알 수 있는 이미지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터치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특성 상세설명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해당 특성을 습득 여부를</a:t>
                      </a:r>
                      <a:endParaRPr lang="en-US" altLang="ko-KR" sz="900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+mn-lt"/>
                        </a:rPr>
                        <a:t>묻는 팝업 창이 표시된다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④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특성의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이미지 표시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미 획득 시 자물쇠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이미지가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⑤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특성을 배우는데 요구되는 포인트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⑥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+mn-lt"/>
                        </a:rPr>
                        <a:t>3</a:t>
                      </a:r>
                      <a:r>
                        <a:rPr lang="ko-KR" altLang="en-US" sz="900" dirty="0" smtClean="0">
                          <a:latin typeface="+mn-lt"/>
                        </a:rPr>
                        <a:t>번 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출력되는 팝업이 표시한다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2" name="직선 화살표 연결선 111"/>
          <p:cNvCxnSpPr>
            <a:stCxn id="117" idx="3"/>
            <a:endCxn id="120" idx="1"/>
          </p:cNvCxnSpPr>
          <p:nvPr/>
        </p:nvCxnSpPr>
        <p:spPr>
          <a:xfrm>
            <a:off x="2634223" y="2224120"/>
            <a:ext cx="3676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073481" y="2128839"/>
            <a:ext cx="720837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14" name="직선 화살표 연결선 113"/>
          <p:cNvCxnSpPr>
            <a:stCxn id="113" idx="3"/>
            <a:endCxn id="117" idx="1"/>
          </p:cNvCxnSpPr>
          <p:nvPr/>
        </p:nvCxnSpPr>
        <p:spPr>
          <a:xfrm>
            <a:off x="1794318" y="2224125"/>
            <a:ext cx="2681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2062514" y="2128839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719440" y="2831198"/>
            <a:ext cx="2362523" cy="1546196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835862" y="2829888"/>
            <a:ext cx="245247" cy="19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1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001824" y="2128839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특성</a:t>
            </a:r>
          </a:p>
        </p:txBody>
      </p:sp>
      <p:cxnSp>
        <p:nvCxnSpPr>
          <p:cNvPr id="121" name="직선 화살표 연결선 120"/>
          <p:cNvCxnSpPr>
            <a:stCxn id="120" idx="2"/>
          </p:cNvCxnSpPr>
          <p:nvPr/>
        </p:nvCxnSpPr>
        <p:spPr>
          <a:xfrm flipH="1">
            <a:off x="3284897" y="2319410"/>
            <a:ext cx="2783" cy="510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310566" y="2902460"/>
            <a:ext cx="1136348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특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    </a:t>
            </a:r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성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2559878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24" name="직사각형 123"/>
          <p:cNvSpPr/>
          <p:nvPr/>
        </p:nvSpPr>
        <p:spPr>
          <a:xfrm>
            <a:off x="1835446" y="3161530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35446" y="3559851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835446" y="3976015"/>
            <a:ext cx="304248" cy="29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319093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41078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38950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001971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35" name="직사각형 134"/>
          <p:cNvSpPr/>
          <p:nvPr/>
        </p:nvSpPr>
        <p:spPr>
          <a:xfrm>
            <a:off x="2761185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783170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781043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432356" y="3285559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39" name="직사각형 138"/>
          <p:cNvSpPr/>
          <p:nvPr/>
        </p:nvSpPr>
        <p:spPr>
          <a:xfrm>
            <a:off x="3191572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213556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1430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627818" y="3153075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649803" y="3176377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647675" y="3379551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59878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46" name="직사각형 145"/>
          <p:cNvSpPr/>
          <p:nvPr/>
        </p:nvSpPr>
        <p:spPr>
          <a:xfrm>
            <a:off x="2319093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341078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338950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001971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50" name="직사각형 149"/>
          <p:cNvSpPr/>
          <p:nvPr/>
        </p:nvSpPr>
        <p:spPr>
          <a:xfrm>
            <a:off x="2761185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783170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781043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432356" y="367540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54" name="직사각형 153"/>
          <p:cNvSpPr/>
          <p:nvPr/>
        </p:nvSpPr>
        <p:spPr>
          <a:xfrm>
            <a:off x="3191572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213556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211430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627818" y="354292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649803" y="356622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647675" y="376939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559878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1" name="직사각형 160"/>
          <p:cNvSpPr/>
          <p:nvPr/>
        </p:nvSpPr>
        <p:spPr>
          <a:xfrm>
            <a:off x="2319093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341078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338950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01971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5" name="직사각형 164"/>
          <p:cNvSpPr/>
          <p:nvPr/>
        </p:nvSpPr>
        <p:spPr>
          <a:xfrm>
            <a:off x="2761185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83170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81043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432356" y="4089825"/>
            <a:ext cx="201311" cy="496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169" name="직사각형 168"/>
          <p:cNvSpPr/>
          <p:nvPr/>
        </p:nvSpPr>
        <p:spPr>
          <a:xfrm>
            <a:off x="3191572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213556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211430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627818" y="3957340"/>
            <a:ext cx="243843" cy="321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649803" y="3980643"/>
            <a:ext cx="196815" cy="1737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647675" y="4183816"/>
            <a:ext cx="208399" cy="742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854589" y="2850802"/>
            <a:ext cx="196772" cy="15312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X</a:t>
            </a:r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76" name="직선 화살표 연결선 175"/>
          <p:cNvCxnSpPr>
            <a:stCxn id="119" idx="3"/>
            <a:endCxn id="177" idx="2"/>
          </p:cNvCxnSpPr>
          <p:nvPr/>
        </p:nvCxnSpPr>
        <p:spPr>
          <a:xfrm flipH="1" flipV="1">
            <a:off x="4072601" y="2558392"/>
            <a:ext cx="8508" cy="369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3786745" y="2367821"/>
            <a:ext cx="571711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일시정지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3566134" y="2903415"/>
            <a:ext cx="211003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62423" y="3254173"/>
            <a:ext cx="1144231" cy="888733"/>
            <a:chOff x="2736271" y="5124813"/>
            <a:chExt cx="1144231" cy="888733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736271" y="5124813"/>
              <a:ext cx="1144231" cy="888733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852577" y="5206724"/>
              <a:ext cx="931127" cy="560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특성 이름</a:t>
              </a:r>
              <a: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/>
              </a:r>
              <a:b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</a:br>
              <a:r>
                <a:rPr lang="ko-KR" altLang="en-US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특성 설명</a:t>
              </a: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854942" y="5813163"/>
              <a:ext cx="437809" cy="156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53542" y="5813163"/>
              <a:ext cx="441451" cy="156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893913" y="5834945"/>
              <a:ext cx="369287" cy="105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습득</a:t>
              </a:r>
              <a:endParaRPr lang="ko-KR" altLang="en-US" sz="6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394747" y="5834945"/>
              <a:ext cx="369287" cy="105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취소</a:t>
              </a:r>
              <a:endParaRPr lang="ko-KR" altLang="en-US" sz="5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</p:grpSp>
      <p:cxnSp>
        <p:nvCxnSpPr>
          <p:cNvPr id="202" name="직선 화살표 연결선 201"/>
          <p:cNvCxnSpPr>
            <a:endCxn id="203" idx="0"/>
          </p:cNvCxnSpPr>
          <p:nvPr/>
        </p:nvCxnSpPr>
        <p:spPr>
          <a:xfrm>
            <a:off x="1458948" y="4525441"/>
            <a:ext cx="364" cy="192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083177" y="4717943"/>
            <a:ext cx="752269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aphicFrame>
        <p:nvGraphicFramePr>
          <p:cNvPr id="404" name="표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08516"/>
              </p:ext>
            </p:extLst>
          </p:nvPr>
        </p:nvGraphicFramePr>
        <p:xfrm>
          <a:off x="482989" y="4972391"/>
          <a:ext cx="8176854" cy="1660964"/>
        </p:xfrm>
        <a:graphic>
          <a:graphicData uri="http://schemas.openxmlformats.org/drawingml/2006/table">
            <a:tbl>
              <a:tblPr/>
              <a:tblGrid>
                <a:gridCol w="124991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31565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93115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795410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  <a:gridCol w="1286979">
                  <a:extLst>
                    <a:ext uri="{9D8B030D-6E8A-4147-A177-3AD203B41FA5}">
                      <a16:colId xmlns:a16="http://schemas.microsoft.com/office/drawing/2014/main" val="1742316853"/>
                    </a:ext>
                  </a:extLst>
                </a:gridCol>
                <a:gridCol w="831565">
                  <a:extLst>
                    <a:ext uri="{9D8B030D-6E8A-4147-A177-3AD203B41FA5}">
                      <a16:colId xmlns:a16="http://schemas.microsoft.com/office/drawing/2014/main" val="1451042894"/>
                    </a:ext>
                  </a:extLst>
                </a:gridCol>
                <a:gridCol w="1192983">
                  <a:extLst>
                    <a:ext uri="{9D8B030D-6E8A-4147-A177-3AD203B41FA5}">
                      <a16:colId xmlns:a16="http://schemas.microsoft.com/office/drawing/2014/main" val="1617655307"/>
                    </a:ext>
                  </a:extLst>
                </a:gridCol>
                <a:gridCol w="795322">
                  <a:extLst>
                    <a:ext uri="{9D8B030D-6E8A-4147-A177-3AD203B41FA5}">
                      <a16:colId xmlns:a16="http://schemas.microsoft.com/office/drawing/2014/main" val="3622768725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920*600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94*30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특성확인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444*346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보유특성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포인트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82*66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특성상세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362*218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계열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118*118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습득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170*60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습득 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94*126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특성 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94*68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25092"/>
              </p:ext>
            </p:extLst>
          </p:nvPr>
        </p:nvGraphicFramePr>
        <p:xfrm>
          <a:off x="5269658" y="3611760"/>
          <a:ext cx="3398903" cy="1354589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96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특성은 각 계열 마다 배울 수 있는 순서가 있으며 좌측에서 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우측 순으로 배울 수 있다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특성 습득 팝업이 표시되면 특성 팝업의 조작은 비활성화 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495687" y="279874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08787" y="3094326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184923" y="3114127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68223" y="319200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193753" y="3361693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696246" y="3341390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pSp>
        <p:nvGrpSpPr>
          <p:cNvPr id="238" name="그룹 237"/>
          <p:cNvGrpSpPr/>
          <p:nvPr/>
        </p:nvGrpSpPr>
        <p:grpSpPr>
          <a:xfrm>
            <a:off x="1735842" y="2838501"/>
            <a:ext cx="245247" cy="195991"/>
            <a:chOff x="1735842" y="2838501"/>
            <a:chExt cx="245247" cy="195991"/>
          </a:xfrm>
        </p:grpSpPr>
        <p:sp>
          <p:nvSpPr>
            <p:cNvPr id="239" name="직사각형 238"/>
            <p:cNvSpPr/>
            <p:nvPr/>
          </p:nvSpPr>
          <p:spPr>
            <a:xfrm>
              <a:off x="1735842" y="2838501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767808" y="2855544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41" name="오른쪽 화살표 240"/>
            <p:cNvSpPr/>
            <p:nvPr/>
          </p:nvSpPr>
          <p:spPr>
            <a:xfrm rot="10800000">
              <a:off x="1804459" y="2903996"/>
              <a:ext cx="108012" cy="5621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6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96" name="그룹 95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100" name="그룹 99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118" name="타원 117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9" name="타원 118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4" name="타원 113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5" name="타원 114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6" name="타원 115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" name="타원 116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102" name="왼쪽으로 구부러진 화살표 101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왼쪽으로 구부러진 화살표 102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97" name="직사각형 96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플레이 도중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도움말 팻말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스킬 획득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시 텍스트 표시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도움말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573212"/>
              </p:ext>
            </p:extLst>
          </p:nvPr>
        </p:nvGraphicFramePr>
        <p:xfrm>
          <a:off x="5268347" y="1386239"/>
          <a:ext cx="3391495" cy="926718"/>
        </p:xfrm>
        <a:graphic>
          <a:graphicData uri="http://schemas.openxmlformats.org/drawingml/2006/table">
            <a:tbl>
              <a:tblPr/>
              <a:tblGrid>
                <a:gridCol w="60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유저에게는 보여지지 않는 버튼 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이미지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도움말 팝업 창이 사라진다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도움말</a:t>
                      </a:r>
                      <a:r>
                        <a:rPr lang="en-US" altLang="ko-KR" sz="900" dirty="0" smtClean="0">
                          <a:latin typeface="+mn-lt"/>
                        </a:rPr>
                        <a:t>, </a:t>
                      </a:r>
                      <a:r>
                        <a:rPr lang="ko-KR" altLang="en-US" sz="900" dirty="0" smtClean="0">
                          <a:latin typeface="+mn-lt"/>
                        </a:rPr>
                        <a:t>획득한 스킬에 설명에 맞는 이미지가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7" name="직선 화살표 연결선 206"/>
          <p:cNvCxnSpPr>
            <a:stCxn id="213" idx="2"/>
          </p:cNvCxnSpPr>
          <p:nvPr/>
        </p:nvCxnSpPr>
        <p:spPr>
          <a:xfrm>
            <a:off x="3260800" y="2304928"/>
            <a:ext cx="15056" cy="468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1916081" y="2117953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1069902" y="2117953"/>
            <a:ext cx="607962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1" name="직선 화살표 연결선 210"/>
          <p:cNvCxnSpPr>
            <a:stCxn id="210" idx="3"/>
            <a:endCxn id="209" idx="1"/>
          </p:cNvCxnSpPr>
          <p:nvPr/>
        </p:nvCxnSpPr>
        <p:spPr>
          <a:xfrm>
            <a:off x="1677864" y="2213239"/>
            <a:ext cx="2382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2921712" y="2114357"/>
            <a:ext cx="67817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도움말</a:t>
            </a:r>
          </a:p>
        </p:txBody>
      </p:sp>
      <p:cxnSp>
        <p:nvCxnSpPr>
          <p:cNvPr id="214" name="직선 화살표 연결선 213"/>
          <p:cNvCxnSpPr>
            <a:stCxn id="209" idx="3"/>
            <a:endCxn id="213" idx="1"/>
          </p:cNvCxnSpPr>
          <p:nvPr/>
        </p:nvCxnSpPr>
        <p:spPr>
          <a:xfrm flipV="1">
            <a:off x="2596117" y="2209643"/>
            <a:ext cx="325595" cy="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20" idx="3"/>
          </p:cNvCxnSpPr>
          <p:nvPr/>
        </p:nvCxnSpPr>
        <p:spPr>
          <a:xfrm flipH="1" flipV="1">
            <a:off x="4437291" y="2557660"/>
            <a:ext cx="104" cy="3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3973797" y="2358161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1083177" y="4717943"/>
            <a:ext cx="75154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39652" y="2764250"/>
            <a:ext cx="2997743" cy="1955964"/>
            <a:chOff x="1444241" y="3015890"/>
            <a:chExt cx="2997743" cy="1955964"/>
          </a:xfrm>
        </p:grpSpPr>
        <p:sp>
          <p:nvSpPr>
            <p:cNvPr id="189" name="타원 188"/>
            <p:cNvSpPr/>
            <p:nvPr/>
          </p:nvSpPr>
          <p:spPr>
            <a:xfrm flipH="1">
              <a:off x="3740179" y="4246899"/>
              <a:ext cx="276356" cy="265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스킬</a:t>
              </a:r>
            </a:p>
          </p:txBody>
        </p:sp>
        <p:sp>
          <p:nvSpPr>
            <p:cNvPr id="193" name="오른쪽으로 구부러진 화살표 192"/>
            <p:cNvSpPr/>
            <p:nvPr/>
          </p:nvSpPr>
          <p:spPr>
            <a:xfrm rot="10800000" flipH="1">
              <a:off x="4256899" y="3686696"/>
              <a:ext cx="89502" cy="103375"/>
            </a:xfrm>
            <a:prstGeom prst="curv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548120" y="3116149"/>
              <a:ext cx="882912" cy="89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1470349" y="3024818"/>
              <a:ext cx="2968231" cy="1686204"/>
            </a:xfrm>
            <a:prstGeom prst="roundRect">
              <a:avLst>
                <a:gd name="adj" fmla="val 108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556908" y="3109093"/>
              <a:ext cx="2765400" cy="15045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25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1707313" y="3258235"/>
              <a:ext cx="2460407" cy="1229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설명 이미지</a:t>
              </a:r>
              <a:endPara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196737" y="3015890"/>
              <a:ext cx="245247" cy="1959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1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4223992" y="3041524"/>
              <a:ext cx="196772" cy="153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rPr>
                <a:t>X</a:t>
              </a:r>
              <a:endPara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endParaRP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1444241" y="4779352"/>
              <a:ext cx="1" cy="1925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2300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설명이미지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880*439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6587"/>
              </p:ext>
            </p:extLst>
          </p:nvPr>
        </p:nvGraphicFramePr>
        <p:xfrm>
          <a:off x="5269658" y="3580287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710"/>
                      </a:pP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도움말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스킬 설명은 예시 이미지를 같이 표시하기에 많은 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영역을 포함하여 설명을 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스킬도움말의 경우에는 스킬팝업에서 설명을 다시 볼 수 있다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900" b="0" dirty="0"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698956" y="300831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541823" y="2839185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850878" y="3329569"/>
            <a:ext cx="2934479" cy="300083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>
                  <a:latin typeface="+mn-ea"/>
                </a:rPr>
                <a:t>모티브게임 분석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850878" y="3718967"/>
            <a:ext cx="2934479" cy="300083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 err="1" smtClean="0">
                  <a:latin typeface="+mn-ea"/>
                </a:rPr>
                <a:t>네이밍</a:t>
              </a:r>
              <a:r>
                <a:rPr lang="ko-KR" altLang="en-US" sz="1500" spc="-38" dirty="0" smtClean="0">
                  <a:latin typeface="+mn-ea"/>
                </a:rPr>
                <a:t> 규칙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50878" y="4108366"/>
            <a:ext cx="2934479" cy="300083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750"/>
                </a:spcAft>
                <a:buClr>
                  <a:srgbClr val="977399"/>
                </a:buClr>
              </a:pPr>
              <a:r>
                <a:rPr lang="ko-KR" altLang="en-US" sz="1500" spc="-38" dirty="0" smtClean="0">
                  <a:latin typeface="+mn-ea"/>
                </a:rPr>
                <a:t>세부 디자인</a:t>
              </a:r>
              <a:endParaRPr lang="en-US" altLang="ko-KR" sz="1500" spc="-38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27000" tIns="27000" rIns="27000" rtlCol="0" anchor="ctr">
              <a:noAutofit/>
            </a:bodyPr>
            <a:lstStyle/>
            <a:p>
              <a:pPr algn="ctr">
                <a:spcAft>
                  <a:spcPts val="750"/>
                </a:spcAft>
                <a:buClr>
                  <a:srgbClr val="977399"/>
                </a:buClr>
              </a:pPr>
              <a:r>
                <a:rPr lang="en-US" altLang="ko-KR" sz="1500" spc="-38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87624" y="2132856"/>
            <a:ext cx="2023825" cy="41694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550" b="1" dirty="0">
                <a:solidFill>
                  <a:srgbClr val="F86B74"/>
                </a:solidFill>
                <a:latin typeface="+mn-ea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플레이 중 스토리 전달을 위한 대화 텍스트 표시한다</a:t>
            </a:r>
            <a:r>
              <a:rPr lang="en-US" altLang="ko-KR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스토리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000560"/>
              </p:ext>
            </p:extLst>
          </p:nvPr>
        </p:nvGraphicFramePr>
        <p:xfrm>
          <a:off x="5269375" y="1372115"/>
          <a:ext cx="3390467" cy="1330327"/>
        </p:xfrm>
        <a:graphic>
          <a:graphicData uri="http://schemas.openxmlformats.org/drawingml/2006/table">
            <a:tbl>
              <a:tblPr/>
              <a:tblGrid>
                <a:gridCol w="60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6795" marR="26795" marT="26795" marB="2679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 보여지지 않는 투명한 팝업을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유저에게 보여지지 않는 투명한 버튼이다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baseline="0" dirty="0" smtClean="0">
                          <a:latin typeface="+mn-lt"/>
                        </a:rPr>
                        <a:t>버튼 </a:t>
                      </a:r>
                      <a:r>
                        <a:rPr lang="ko-KR" altLang="en-US" sz="900" dirty="0" smtClean="0">
                          <a:latin typeface="+mn-lt"/>
                        </a:rPr>
                        <a:t>클릭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시 텍스트가 넘어가며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, </a:t>
                      </a:r>
                      <a:br>
                        <a:rPr lang="en-US" altLang="ko-KR" sz="900" baseline="0" dirty="0" smtClean="0">
                          <a:latin typeface="+mn-lt"/>
                        </a:rPr>
                      </a:br>
                      <a:r>
                        <a:rPr lang="ko-KR" altLang="en-US" sz="900" baseline="0" dirty="0" smtClean="0">
                          <a:latin typeface="+mn-lt"/>
                        </a:rPr>
                        <a:t>마지막 텍스트에서 클릭 시 텍스트를 삭제한다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스토리의 텍스트를 출력한다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</a:p>
                  </a:txBody>
                  <a:tcPr marL="21849" marR="21849" marT="29687" marB="29687" anchor="ctr"/>
                </a:tc>
                <a:extLst>
                  <a:ext uri="{0D108BD9-81ED-4DB2-BD59-A6C34878D82A}">
                    <a16:rowId xmlns:a16="http://schemas.microsoft.com/office/drawing/2014/main" val="1054896436"/>
                  </a:ext>
                </a:extLst>
              </a:tr>
            </a:tbl>
          </a:graphicData>
        </a:graphic>
      </p:graphicFrame>
      <p:sp>
        <p:nvSpPr>
          <p:cNvPr id="209" name="직사각형 208"/>
          <p:cNvSpPr/>
          <p:nvPr/>
        </p:nvSpPr>
        <p:spPr>
          <a:xfrm>
            <a:off x="1532681" y="2150303"/>
            <a:ext cx="680036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인 게임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688740" y="2150303"/>
            <a:ext cx="607962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로딩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1" name="직선 화살표 연결선 210"/>
          <p:cNvCxnSpPr>
            <a:stCxn id="210" idx="3"/>
            <a:endCxn id="209" idx="1"/>
          </p:cNvCxnSpPr>
          <p:nvPr/>
        </p:nvCxnSpPr>
        <p:spPr>
          <a:xfrm>
            <a:off x="1296702" y="2245589"/>
            <a:ext cx="235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2527581" y="2146707"/>
            <a:ext cx="678175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스토리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214" name="직선 화살표 연결선 213"/>
          <p:cNvCxnSpPr>
            <a:stCxn id="209" idx="3"/>
            <a:endCxn id="213" idx="1"/>
          </p:cNvCxnSpPr>
          <p:nvPr/>
        </p:nvCxnSpPr>
        <p:spPr>
          <a:xfrm flipV="1">
            <a:off x="2212717" y="2241993"/>
            <a:ext cx="314864" cy="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213" idx="2"/>
            <a:endCxn id="144" idx="0"/>
          </p:cNvCxnSpPr>
          <p:nvPr/>
        </p:nvCxnSpPr>
        <p:spPr>
          <a:xfrm rot="16200000" flipH="1">
            <a:off x="2714527" y="2489419"/>
            <a:ext cx="305415" cy="1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18977"/>
              </p:ext>
            </p:extLst>
          </p:nvPr>
        </p:nvGraphicFramePr>
        <p:xfrm>
          <a:off x="482989" y="4972391"/>
          <a:ext cx="8176813" cy="166096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192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1034*588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스토리 텍스트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790*180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4100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18788"/>
              </p:ext>
            </p:extLst>
          </p:nvPr>
        </p:nvGraphicFramePr>
        <p:xfrm>
          <a:off x="5269658" y="3585363"/>
          <a:ext cx="3398903" cy="1387028"/>
        </p:xfrm>
        <a:graphic>
          <a:graphicData uri="http://schemas.openxmlformats.org/drawingml/2006/table">
            <a:tbl>
              <a:tblPr/>
              <a:tblGrid>
                <a:gridCol w="3398903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</a:tblGrid>
              <a:tr h="223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텍스트를에서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글자를 제외한 영역은 투명하게 처리된다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조작 </a:t>
                      </a: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영역에은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하단이지만 게임 </a:t>
                      </a:r>
                      <a:r>
                        <a:rPr lang="ko-KR" altLang="en-US" sz="900" b="0" dirty="0" err="1" smtClean="0">
                          <a:ea typeface="Arial"/>
                          <a:cs typeface="Arial"/>
                          <a:sym typeface="Arial"/>
                        </a:rPr>
                        <a:t>플레이시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 사용자의 시선은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중단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상단에 시선이 집중되므로 중단이나 상단에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900" b="0" dirty="0" smtClean="0">
                          <a:ea typeface="Arial"/>
                          <a:cs typeface="Arial"/>
                          <a:sym typeface="Arial"/>
                        </a:rPr>
                        <a:t>텍스트를 표시한다</a:t>
                      </a:r>
                      <a:r>
                        <a:rPr lang="en-US" altLang="ko-KR" sz="900" b="0" dirty="0" smtClean="0"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900" dirty="0" smtClean="0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1076573" y="2634393"/>
            <a:ext cx="3579026" cy="1888243"/>
            <a:chOff x="1073481" y="2638244"/>
            <a:chExt cx="3579026" cy="1888243"/>
          </a:xfrm>
        </p:grpSpPr>
        <p:grpSp>
          <p:nvGrpSpPr>
            <p:cNvPr id="119" name="그룹 118"/>
            <p:cNvGrpSpPr/>
            <p:nvPr/>
          </p:nvGrpSpPr>
          <p:grpSpPr>
            <a:xfrm>
              <a:off x="1073481" y="2638244"/>
              <a:ext cx="3574502" cy="1886106"/>
              <a:chOff x="1073481" y="2638244"/>
              <a:chExt cx="3574502" cy="1886106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073481" y="2638244"/>
                <a:ext cx="3574502" cy="1886106"/>
                <a:chOff x="1082515" y="2893676"/>
                <a:chExt cx="3575599" cy="1875675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C675FC19-851C-4D75-9056-87A35A35C6D3}"/>
                    </a:ext>
                  </a:extLst>
                </p:cNvPr>
                <p:cNvSpPr/>
                <p:nvPr/>
              </p:nvSpPr>
              <p:spPr>
                <a:xfrm>
                  <a:off x="1082515" y="2893676"/>
                  <a:ext cx="3575599" cy="187567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25" b="1" dirty="0">
                    <a:solidFill>
                      <a:schemeClr val="tx1"/>
                    </a:solidFill>
                    <a:latin typeface="나눔고딕" charset="-127"/>
                    <a:ea typeface="나눔고딕" charset="-127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2144454" y="4267204"/>
                  <a:ext cx="2445449" cy="3518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1174213" y="4266197"/>
                  <a:ext cx="972108" cy="3518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1263408" y="4056716"/>
                  <a:ext cx="462856" cy="4933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6" name="그룹 145"/>
              <p:cNvGrpSpPr/>
              <p:nvPr/>
            </p:nvGrpSpPr>
            <p:grpSpPr>
              <a:xfrm>
                <a:off x="1165150" y="2722933"/>
                <a:ext cx="3394233" cy="1649289"/>
                <a:chOff x="598613" y="1973744"/>
                <a:chExt cx="3641478" cy="1769428"/>
              </a:xfrm>
            </p:grpSpPr>
            <p:grpSp>
              <p:nvGrpSpPr>
                <p:cNvPr id="147" name="그룹 146"/>
                <p:cNvGrpSpPr/>
                <p:nvPr/>
              </p:nvGrpSpPr>
              <p:grpSpPr>
                <a:xfrm>
                  <a:off x="598613" y="1973744"/>
                  <a:ext cx="3641478" cy="1769428"/>
                  <a:chOff x="598613" y="1973744"/>
                  <a:chExt cx="3641478" cy="1769428"/>
                </a:xfrm>
              </p:grpSpPr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1632990" y="3365843"/>
                    <a:ext cx="2607101" cy="377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3737214" y="1973744"/>
                    <a:ext cx="177886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3" name="직사각형 152"/>
                  <p:cNvSpPr/>
                  <p:nvPr/>
                </p:nvSpPr>
                <p:spPr>
                  <a:xfrm>
                    <a:off x="3988267" y="1975899"/>
                    <a:ext cx="189480" cy="16886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88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598613" y="3364764"/>
                    <a:ext cx="1036368" cy="37732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dirty="0"/>
                  </a:p>
                </p:txBody>
              </p: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693704" y="3140125"/>
                    <a:ext cx="493452" cy="529073"/>
                    <a:chOff x="827584" y="2639440"/>
                    <a:chExt cx="340935" cy="361494"/>
                  </a:xfrm>
                  <a:solidFill>
                    <a:schemeClr val="accent6">
                      <a:lumMod val="60000"/>
                      <a:lumOff val="40000"/>
                    </a:schemeClr>
                  </a:solidFill>
                </p:grpSpPr>
                <p:sp>
                  <p:nvSpPr>
                    <p:cNvPr id="165" name="타원 164"/>
                    <p:cNvSpPr/>
                    <p:nvPr/>
                  </p:nvSpPr>
                  <p:spPr>
                    <a:xfrm>
                      <a:off x="827584" y="2639440"/>
                      <a:ext cx="340935" cy="36149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66" name="타원 165"/>
                    <p:cNvSpPr/>
                    <p:nvPr/>
                  </p:nvSpPr>
                  <p:spPr>
                    <a:xfrm>
                      <a:off x="920213" y="2733874"/>
                      <a:ext cx="158963" cy="16854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351" dirty="0"/>
                    </a:p>
                  </p:txBody>
                </p:sp>
              </p:grpSp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1057846" y="2118708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1057846" y="1986555"/>
                    <a:ext cx="941275" cy="963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651463" y="1990093"/>
                    <a:ext cx="399368" cy="22500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25" b="1" dirty="0">
                      <a:solidFill>
                        <a:schemeClr val="tx1"/>
                      </a:solidFill>
                      <a:latin typeface="나눔고딕" charset="-127"/>
                      <a:ea typeface="나눔고딕" charset="-127"/>
                    </a:endParaRPr>
                  </a:p>
                </p:txBody>
              </p:sp>
              <p:grpSp>
                <p:nvGrpSpPr>
                  <p:cNvPr id="159" name="그룹 158"/>
                  <p:cNvGrpSpPr/>
                  <p:nvPr/>
                </p:nvGrpSpPr>
                <p:grpSpPr>
                  <a:xfrm>
                    <a:off x="3297149" y="2842191"/>
                    <a:ext cx="878855" cy="809865"/>
                    <a:chOff x="6167673" y="3884882"/>
                    <a:chExt cx="702315" cy="643406"/>
                  </a:xfrm>
                </p:grpSpPr>
                <p:sp>
                  <p:nvSpPr>
                    <p:cNvPr id="160" name="타원 159"/>
                    <p:cNvSpPr/>
                    <p:nvPr/>
                  </p:nvSpPr>
                  <p:spPr>
                    <a:xfrm>
                      <a:off x="6412203" y="4111599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1" name="타원 160"/>
                    <p:cNvSpPr/>
                    <p:nvPr/>
                  </p:nvSpPr>
                  <p:spPr>
                    <a:xfrm>
                      <a:off x="6586250" y="3884882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2" name="타원 161"/>
                    <p:cNvSpPr/>
                    <p:nvPr/>
                  </p:nvSpPr>
                  <p:spPr>
                    <a:xfrm>
                      <a:off x="6167673" y="4291577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/>
                    <p:cNvSpPr/>
                    <p:nvPr/>
                  </p:nvSpPr>
                  <p:spPr>
                    <a:xfrm>
                      <a:off x="6195593" y="3932666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타원 163"/>
                    <p:cNvSpPr/>
                    <p:nvPr/>
                  </p:nvSpPr>
                  <p:spPr>
                    <a:xfrm>
                      <a:off x="6633277" y="4290093"/>
                      <a:ext cx="236711" cy="23671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3938945" y="3429955"/>
                  <a:ext cx="170949" cy="151895"/>
                  <a:chOff x="4845837" y="3661613"/>
                  <a:chExt cx="261523" cy="232374"/>
                </a:xfrm>
                <a:solidFill>
                  <a:schemeClr val="tx1"/>
                </a:solidFill>
              </p:grpSpPr>
              <p:sp>
                <p:nvSpPr>
                  <p:cNvPr id="149" name="왼쪽으로 구부러진 화살표 148"/>
                  <p:cNvSpPr/>
                  <p:nvPr/>
                </p:nvSpPr>
                <p:spPr>
                  <a:xfrm>
                    <a:off x="4998540" y="3669198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왼쪽으로 구부러진 화살표 149"/>
                  <p:cNvSpPr/>
                  <p:nvPr/>
                </p:nvSpPr>
                <p:spPr>
                  <a:xfrm rot="10800000">
                    <a:off x="4845837" y="3661613"/>
                    <a:ext cx="108820" cy="224789"/>
                  </a:xfrm>
                  <a:prstGeom prst="curvedLef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직사각형 143"/>
            <p:cNvSpPr/>
            <p:nvPr/>
          </p:nvSpPr>
          <p:spPr>
            <a:xfrm>
              <a:off x="1076908" y="2646544"/>
              <a:ext cx="3575599" cy="1879943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/>
            </a:p>
          </p:txBody>
        </p:sp>
      </p:grpSp>
      <p:sp>
        <p:nvSpPr>
          <p:cNvPr id="171" name="모서리가 둥근 직사각형 170"/>
          <p:cNvSpPr/>
          <p:nvPr/>
        </p:nvSpPr>
        <p:spPr>
          <a:xfrm>
            <a:off x="1287814" y="2705863"/>
            <a:ext cx="3153303" cy="1741959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402923" y="2778159"/>
            <a:ext cx="2931289" cy="1597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791250" y="2922308"/>
            <a:ext cx="2302621" cy="5591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1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텍스트 필드</a:t>
            </a:r>
          </a:p>
        </p:txBody>
      </p:sp>
      <p:sp>
        <p:nvSpPr>
          <p:cNvPr id="174" name="이등변 삼각형 173"/>
          <p:cNvSpPr/>
          <p:nvPr/>
        </p:nvSpPr>
        <p:spPr>
          <a:xfrm rot="5400000">
            <a:off x="3922265" y="3342929"/>
            <a:ext cx="93024" cy="937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443271" y="2851922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276049" y="2689421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784480" y="2957124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8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록맨 모바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59" y="1551814"/>
            <a:ext cx="2835315" cy="159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닉 모바일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85" y="1538791"/>
            <a:ext cx="2825423" cy="15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악마성 드라큘라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2" y="3195514"/>
            <a:ext cx="3240360" cy="18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슈퍼마리오 ru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04" y="1625395"/>
            <a:ext cx="933095" cy="14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7667" y="5454225"/>
            <a:ext cx="17551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글림오브파이어</a:t>
            </a:r>
            <a:endParaRPr lang="ko-KR" altLang="en-US" sz="1350" dirty="0"/>
          </a:p>
        </p:txBody>
      </p:sp>
      <p:pic>
        <p:nvPicPr>
          <p:cNvPr id="1034" name="Picture 10" descr="https://mblogthumb-phinf.pstatic.net/MjAxODA0MDVfMzAg/MDAxNTIyOTA2ODc1NTk2.pWUlGgX9ZdM0jYf3pBHx7mLQq1aLBgyH2bScDsb3918g.BTvPntgzpv-oJYmVN5QWmIAeoFTsDTNP7kwyNFextvAg.PNG.wingco2/screenshot_phoneSize_14.png?type=w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4" y="4317844"/>
            <a:ext cx="2691250" cy="15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282952" y="3854916"/>
            <a:ext cx="4390105" cy="2431499"/>
            <a:chOff x="2734977" y="1823979"/>
            <a:chExt cx="4394266" cy="2458644"/>
          </a:xfrm>
        </p:grpSpPr>
        <p:pic>
          <p:nvPicPr>
            <p:cNvPr id="14" name="Picture 2" descr="동굴 배경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77" y="1823979"/>
              <a:ext cx="4394266" cy="245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4352264" y="3733336"/>
              <a:ext cx="2765262" cy="5322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733706" y="3789529"/>
              <a:ext cx="370965" cy="3994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점프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307909" y="3869269"/>
              <a:ext cx="281898" cy="303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들기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6787947" y="3374941"/>
              <a:ext cx="290496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생성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6430504" y="353013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작용</a:t>
              </a:r>
            </a:p>
          </p:txBody>
        </p:sp>
        <p:pic>
          <p:nvPicPr>
            <p:cNvPr id="20" name="Picture 3" descr="C:\Users\Administrator\Downloads\rounded-pause-butt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471" y="1876111"/>
              <a:ext cx="310649" cy="334510"/>
            </a:xfrm>
            <a:prstGeom prst="rect">
              <a:avLst/>
            </a:prstGeom>
            <a:solidFill>
              <a:srgbClr val="0070C0"/>
            </a:solidFill>
          </p:spPr>
        </p:pic>
        <p:grpSp>
          <p:nvGrpSpPr>
            <p:cNvPr id="21" name="그룹 20"/>
            <p:cNvGrpSpPr/>
            <p:nvPr/>
          </p:nvGrpSpPr>
          <p:grpSpPr>
            <a:xfrm>
              <a:off x="2892790" y="3571134"/>
              <a:ext cx="535728" cy="576878"/>
              <a:chOff x="827584" y="2639440"/>
              <a:chExt cx="340935" cy="36149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827584" y="2639440"/>
                <a:ext cx="340935" cy="3614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920213" y="2733874"/>
                <a:ext cx="158963" cy="16854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3651007" y="3217164"/>
              <a:ext cx="444978" cy="564046"/>
            </a:xfrm>
            <a:prstGeom prst="rect">
              <a:avLst/>
            </a:prstGeom>
          </p:spPr>
        </p:pic>
        <p:sp>
          <p:nvSpPr>
            <p:cNvPr id="23" name="타원 22"/>
            <p:cNvSpPr/>
            <p:nvPr/>
          </p:nvSpPr>
          <p:spPr>
            <a:xfrm>
              <a:off x="6425859" y="1878709"/>
              <a:ext cx="318605" cy="310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889980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060093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232076" y="1947297"/>
              <a:ext cx="112106" cy="1210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232076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060093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889980" y="2106319"/>
              <a:ext cx="112106" cy="12102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776893" y="3169272"/>
              <a:ext cx="242682" cy="129114"/>
              <a:chOff x="5588022" y="2637848"/>
              <a:chExt cx="242682" cy="129114"/>
            </a:xfrm>
          </p:grpSpPr>
          <p:sp>
            <p:nvSpPr>
              <p:cNvPr id="35" name="오른쪽으로 구부러진 화살표 34"/>
              <p:cNvSpPr/>
              <p:nvPr/>
            </p:nvSpPr>
            <p:spPr>
              <a:xfrm>
                <a:off x="5588022" y="2637848"/>
                <a:ext cx="95003" cy="12911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오른쪽으로 구부러진 화살표 35"/>
              <p:cNvSpPr/>
              <p:nvPr/>
            </p:nvSpPr>
            <p:spPr>
              <a:xfrm rot="10800000">
                <a:off x="5724160" y="2637848"/>
                <a:ext cx="106544" cy="12431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Picture 2" descr="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97" y="3093703"/>
            <a:ext cx="4029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ri and the Blind Forest Artdump - Page 3 - Polycount For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32" y="1051796"/>
            <a:ext cx="1685925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3598" y="1474906"/>
            <a:ext cx="7641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/>
              <a:t>최대한 상세하게 적는다.</a:t>
            </a:r>
          </a:p>
          <a:p>
            <a:r>
              <a:rPr lang="ko-KR" altLang="en-US" sz="2100" dirty="0" err="1"/>
              <a:t>줄간격</a:t>
            </a:r>
            <a:r>
              <a:rPr lang="ko-KR" altLang="en-US" sz="2100" dirty="0"/>
              <a:t>, 가이드라인, </a:t>
            </a:r>
            <a:r>
              <a:rPr lang="ko-KR" altLang="en-US" sz="2100" dirty="0" err="1"/>
              <a:t>맞춤법검사</a:t>
            </a:r>
            <a:r>
              <a:rPr lang="ko-KR" altLang="en-US" sz="2100" dirty="0"/>
              <a:t>,</a:t>
            </a:r>
          </a:p>
          <a:p>
            <a:r>
              <a:rPr lang="ko-KR" altLang="en-US" sz="2100" dirty="0"/>
              <a:t>너무 주관적으로 적는다. – </a:t>
            </a:r>
            <a:r>
              <a:rPr lang="ko-KR" altLang="en-US" sz="2100" dirty="0" err="1"/>
              <a:t>다른사람들이</a:t>
            </a:r>
            <a:r>
              <a:rPr lang="ko-KR" altLang="en-US" sz="2100" dirty="0"/>
              <a:t> </a:t>
            </a:r>
            <a:r>
              <a:rPr lang="ko-KR" altLang="en-US" sz="2100" dirty="0" err="1"/>
              <a:t>이해를못한다</a:t>
            </a:r>
            <a:r>
              <a:rPr lang="ko-KR" altLang="en-US" sz="2100" dirty="0"/>
              <a:t>.</a:t>
            </a:r>
          </a:p>
          <a:p>
            <a:r>
              <a:rPr lang="ko-KR" altLang="en-US" sz="2100" dirty="0"/>
              <a:t>피드백을 무비판적으로 받자 </a:t>
            </a:r>
            <a:r>
              <a:rPr lang="en-US" altLang="ko-KR" sz="2100" dirty="0"/>
              <a:t>– </a:t>
            </a:r>
            <a:r>
              <a:rPr lang="ko-KR" altLang="en-US" sz="2100" dirty="0"/>
              <a:t>피드백을 받으면 수정하자</a:t>
            </a:r>
            <a:r>
              <a:rPr lang="en-US" altLang="ko-KR" sz="2100" dirty="0"/>
              <a:t>.</a:t>
            </a:r>
            <a:endParaRPr lang="ko-KR" altLang="en-US" sz="2100" dirty="0"/>
          </a:p>
          <a:p>
            <a:r>
              <a:rPr lang="ko-KR" altLang="en-US" sz="2100" dirty="0" err="1"/>
              <a:t>설명이부족할거같으면</a:t>
            </a:r>
            <a:r>
              <a:rPr lang="ko-KR" altLang="en-US" sz="2100" dirty="0"/>
              <a:t> 그냥 쓰자.</a:t>
            </a:r>
            <a:endParaRPr lang="en-US" altLang="ko-KR" sz="2100" dirty="0"/>
          </a:p>
          <a:p>
            <a:r>
              <a:rPr lang="en-US" altLang="ko-KR" sz="2100" dirty="0"/>
              <a:t>-------------------------------------------</a:t>
            </a:r>
          </a:p>
          <a:p>
            <a:r>
              <a:rPr lang="ko-KR" altLang="en-US" sz="2100" dirty="0" err="1"/>
              <a:t>이제라는</a:t>
            </a:r>
            <a:r>
              <a:rPr lang="ko-KR" altLang="en-US" sz="2100" dirty="0"/>
              <a:t> 단어 제외하기</a:t>
            </a:r>
            <a:endParaRPr lang="en-US" altLang="ko-KR" sz="2100" dirty="0"/>
          </a:p>
          <a:p>
            <a:r>
              <a:rPr lang="ko-KR" altLang="en-US" sz="2100" dirty="0"/>
              <a:t>말속도 신경쓰기</a:t>
            </a:r>
            <a:endParaRPr lang="en-US" altLang="ko-KR" sz="2100" dirty="0"/>
          </a:p>
          <a:p>
            <a:r>
              <a:rPr lang="ko-KR" altLang="en-US" sz="2100" dirty="0"/>
              <a:t>설명과 </a:t>
            </a:r>
            <a:r>
              <a:rPr lang="ko-KR" altLang="en-US" sz="2100" dirty="0" err="1"/>
              <a:t>말하는거가</a:t>
            </a:r>
            <a:r>
              <a:rPr lang="ko-KR" altLang="en-US" sz="2100" dirty="0"/>
              <a:t> 일치하지 않음</a:t>
            </a:r>
            <a:endParaRPr lang="en-US" altLang="ko-KR" sz="2100" dirty="0"/>
          </a:p>
          <a:p>
            <a:r>
              <a:rPr lang="ko-KR" altLang="en-US" sz="2100" dirty="0"/>
              <a:t>말을 </a:t>
            </a:r>
            <a:r>
              <a:rPr lang="ko-KR" altLang="en-US" sz="2100" dirty="0" err="1"/>
              <a:t>할떄</a:t>
            </a:r>
            <a:r>
              <a:rPr lang="ko-KR" altLang="en-US" sz="2100" dirty="0"/>
              <a:t> </a:t>
            </a:r>
            <a:r>
              <a:rPr lang="en-US" altLang="ko-KR" sz="2100" dirty="0"/>
              <a:t>3</a:t>
            </a:r>
            <a:r>
              <a:rPr lang="ko-KR" altLang="en-US" sz="2100" dirty="0" err="1"/>
              <a:t>초정도</a:t>
            </a:r>
            <a:r>
              <a:rPr lang="ko-KR" altLang="en-US" sz="2100" dirty="0"/>
              <a:t> 생각을한뒤에 말을 </a:t>
            </a:r>
            <a:r>
              <a:rPr lang="ko-KR" altLang="en-US" sz="2100" dirty="0" err="1"/>
              <a:t>해야된다</a:t>
            </a:r>
            <a:r>
              <a:rPr lang="en-US" altLang="ko-KR" sz="2100" dirty="0"/>
              <a:t>.</a:t>
            </a:r>
            <a:br>
              <a:rPr lang="en-US" altLang="ko-KR" sz="2100" dirty="0"/>
            </a:br>
            <a:r>
              <a:rPr lang="en-US" altLang="ko-KR" sz="2100" dirty="0"/>
              <a:t>(</a:t>
            </a:r>
            <a:r>
              <a:rPr lang="ko-KR" altLang="en-US" sz="2100" dirty="0" err="1"/>
              <a:t>생각정리가</a:t>
            </a:r>
            <a:r>
              <a:rPr lang="ko-KR" altLang="en-US" sz="2100" dirty="0"/>
              <a:t> 안되면 말이 막히고 했던 말을 </a:t>
            </a:r>
            <a:r>
              <a:rPr lang="ko-KR" altLang="en-US" sz="2100" dirty="0" err="1"/>
              <a:t>또하게되서</a:t>
            </a:r>
            <a:r>
              <a:rPr lang="ko-KR" altLang="en-US" sz="2100" dirty="0"/>
              <a:t> </a:t>
            </a:r>
            <a:r>
              <a:rPr lang="en-US" altLang="ko-KR" sz="2100" dirty="0"/>
              <a:t/>
            </a:r>
            <a:br>
              <a:rPr lang="en-US" altLang="ko-KR" sz="2100" dirty="0"/>
            </a:br>
            <a:r>
              <a:rPr lang="ko-KR" altLang="en-US" sz="2100" dirty="0"/>
              <a:t>내용 전달이 안된다</a:t>
            </a:r>
            <a:r>
              <a:rPr lang="en-US" altLang="ko-KR" sz="2100" dirty="0"/>
              <a:t>.)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509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643" y="1700809"/>
            <a:ext cx="6750750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altLang="ko-KR" sz="1350" dirty="0"/>
              <a:t>UI</a:t>
            </a:r>
            <a:r>
              <a:rPr lang="ko-KR" altLang="en-US" sz="1350" dirty="0"/>
              <a:t>크기는 짝수로 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글씨 크기는 최소</a:t>
            </a:r>
            <a:r>
              <a:rPr lang="en-US" altLang="ko-KR" sz="1350" dirty="0"/>
              <a:t>8-10</a:t>
            </a:r>
            <a:r>
              <a:rPr lang="ko-KR" altLang="en-US" sz="1350" dirty="0"/>
              <a:t>폰트를 </a:t>
            </a:r>
            <a:r>
              <a:rPr lang="ko-KR" altLang="en-US" sz="1350" dirty="0" err="1"/>
              <a:t>하는것이</a:t>
            </a:r>
            <a:r>
              <a:rPr lang="ko-KR" altLang="en-US" sz="1350" dirty="0"/>
              <a:t> 좋다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UX</a:t>
            </a:r>
            <a:r>
              <a:rPr lang="ko-KR" altLang="en-US" sz="1350" dirty="0" err="1"/>
              <a:t>에맞는</a:t>
            </a:r>
            <a:r>
              <a:rPr lang="ko-KR" altLang="en-US" sz="1350" dirty="0"/>
              <a:t> </a:t>
            </a:r>
            <a:r>
              <a:rPr lang="en-US" altLang="ko-KR" sz="1350" dirty="0"/>
              <a:t>UI</a:t>
            </a:r>
            <a:r>
              <a:rPr lang="ko-KR" altLang="en-US" sz="1350" dirty="0" err="1"/>
              <a:t>를배치와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분석의도</a:t>
            </a:r>
            <a:r>
              <a:rPr lang="en-US" altLang="ko-KR" sz="1350" dirty="0"/>
              <a:t>, </a:t>
            </a:r>
            <a:r>
              <a:rPr lang="ko-KR" altLang="en-US" sz="1350" dirty="0"/>
              <a:t>분석을 통한 </a:t>
            </a:r>
            <a:r>
              <a:rPr lang="ko-KR" altLang="en-US" sz="1350" dirty="0" err="1"/>
              <a:t>배치의도가</a:t>
            </a:r>
            <a:r>
              <a:rPr lang="ko-KR" altLang="en-US" sz="1350" dirty="0"/>
              <a:t> 필요하다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필요없는</a:t>
            </a:r>
            <a:r>
              <a:rPr lang="ko-KR" altLang="en-US" sz="1350" dirty="0"/>
              <a:t> 도형은 삭제하자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배치 시 기획의도가 </a:t>
            </a:r>
            <a:r>
              <a:rPr lang="ko-KR" altLang="en-US" sz="1350" dirty="0" err="1"/>
              <a:t>포함되야된다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타게임분석</a:t>
            </a:r>
            <a:r>
              <a:rPr lang="en-US" altLang="ko-KR" sz="1350" dirty="0"/>
              <a:t>, - &gt; </a:t>
            </a:r>
            <a:r>
              <a:rPr lang="ko-KR" altLang="en-US" sz="1350" dirty="0"/>
              <a:t>어떤걸 </a:t>
            </a:r>
            <a:r>
              <a:rPr lang="ko-KR" altLang="en-US" sz="1350" dirty="0" err="1"/>
              <a:t>가져갈것이다</a:t>
            </a:r>
            <a:r>
              <a:rPr lang="ko-KR" altLang="en-US" sz="1350" dirty="0"/>
              <a:t> </a:t>
            </a:r>
            <a:r>
              <a:rPr lang="en-US" altLang="ko-KR" sz="1350" dirty="0"/>
              <a:t>&gt; </a:t>
            </a:r>
            <a:r>
              <a:rPr lang="ko-KR" altLang="en-US" sz="1350" dirty="0" err="1"/>
              <a:t>내게임</a:t>
            </a:r>
            <a:r>
              <a:rPr lang="ko-KR" altLang="en-US" sz="1350" dirty="0"/>
              <a:t> </a:t>
            </a:r>
            <a:r>
              <a:rPr lang="en-US" altLang="ko-KR" sz="1350" dirty="0"/>
              <a:t>UI</a:t>
            </a:r>
            <a:r>
              <a:rPr lang="ko-KR" altLang="en-US" sz="1350" dirty="0"/>
              <a:t>정리 </a:t>
            </a:r>
            <a:r>
              <a:rPr lang="en-US" altLang="ko-KR" sz="1350" dirty="0"/>
              <a:t>&gt; </a:t>
            </a:r>
            <a:r>
              <a:rPr lang="ko-KR" altLang="en-US" sz="1350" dirty="0"/>
              <a:t>페르소나</a:t>
            </a:r>
            <a:r>
              <a:rPr lang="en-US" altLang="ko-KR" sz="1350" dirty="0"/>
              <a:t>&gt; UI</a:t>
            </a:r>
            <a:r>
              <a:rPr lang="ko-KR" altLang="en-US" sz="1350" dirty="0"/>
              <a:t>배치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핵심시스템을 통해 </a:t>
            </a:r>
            <a:r>
              <a:rPr lang="ko-KR" altLang="en-US" sz="1350" dirty="0" err="1"/>
              <a:t>타겟유저</a:t>
            </a:r>
            <a:r>
              <a:rPr lang="ko-KR" altLang="en-US" sz="1350" dirty="0"/>
              <a:t> 설명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설명을 </a:t>
            </a:r>
            <a:r>
              <a:rPr lang="ko-KR" altLang="en-US" sz="1350" dirty="0" err="1"/>
              <a:t>적을때에는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배치의도위주로적는다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en-US" altLang="ko-KR" sz="1350" dirty="0"/>
              <a:t>UI</a:t>
            </a:r>
            <a:r>
              <a:rPr lang="ko-KR" altLang="en-US" sz="1350" dirty="0"/>
              <a:t>배치를 와 노트를 표시하고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/>
              <a:t>다음페이지에 내게임에서의 적용한이미지를 추가한다</a:t>
            </a:r>
            <a:r>
              <a:rPr lang="en-US" altLang="ko-KR" sz="1350" dirty="0"/>
              <a:t>. </a:t>
            </a:r>
            <a:r>
              <a:rPr lang="ko-KR" altLang="en-US" sz="1350" dirty="0"/>
              <a:t>버튼 설명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b="1" dirty="0">
                <a:solidFill>
                  <a:srgbClr val="FF0000"/>
                </a:solidFill>
              </a:rPr>
              <a:t>피드백</a:t>
            </a:r>
            <a:r>
              <a:rPr lang="en-US" altLang="ko-KR" sz="1350" b="1" dirty="0">
                <a:solidFill>
                  <a:srgbClr val="FF0000"/>
                </a:solidFill>
              </a:rPr>
              <a:t>, </a:t>
            </a:r>
            <a:r>
              <a:rPr lang="ko-KR" altLang="en-US" sz="1350" b="1" dirty="0">
                <a:solidFill>
                  <a:srgbClr val="FF0000"/>
                </a:solidFill>
              </a:rPr>
              <a:t>말을 </a:t>
            </a:r>
            <a:r>
              <a:rPr lang="ko-KR" altLang="en-US" sz="1350" b="1" dirty="0" err="1">
                <a:solidFill>
                  <a:srgbClr val="FF0000"/>
                </a:solidFill>
              </a:rPr>
              <a:t>할때</a:t>
            </a:r>
            <a:r>
              <a:rPr lang="ko-KR" altLang="en-US" sz="1350" b="1" dirty="0">
                <a:solidFill>
                  <a:srgbClr val="FF0000"/>
                </a:solidFill>
              </a:rPr>
              <a:t> </a:t>
            </a:r>
            <a:r>
              <a:rPr lang="ko-KR" altLang="en-US" sz="1350" b="1" dirty="0" err="1">
                <a:solidFill>
                  <a:srgbClr val="FF0000"/>
                </a:solidFill>
              </a:rPr>
              <a:t>말끊는거</a:t>
            </a:r>
            <a:r>
              <a:rPr lang="ko-KR" altLang="en-US" sz="1350" b="1" dirty="0">
                <a:solidFill>
                  <a:srgbClr val="FF0000"/>
                </a:solidFill>
              </a:rPr>
              <a:t> </a:t>
            </a:r>
            <a:r>
              <a:rPr lang="ko-KR" altLang="en-US" sz="1350" b="1" dirty="0" err="1">
                <a:solidFill>
                  <a:srgbClr val="FF0000"/>
                </a:solidFill>
              </a:rPr>
              <a:t>하지말자</a:t>
            </a:r>
            <a:r>
              <a:rPr lang="en-US" altLang="ko-KR" sz="1350" b="1" dirty="0">
                <a:solidFill>
                  <a:srgbClr val="FF0000"/>
                </a:solidFill>
              </a:rPr>
              <a:t>, 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추가 설명적을때에는 일반적인 설명보다</a:t>
            </a:r>
            <a:r>
              <a:rPr lang="en-US" altLang="ko-KR" sz="1350" dirty="0"/>
              <a:t>. </a:t>
            </a:r>
            <a:r>
              <a:rPr lang="ko-KR" altLang="en-US" sz="1350" dirty="0"/>
              <a:t>중요한 </a:t>
            </a:r>
            <a:r>
              <a:rPr lang="ko-KR" altLang="en-US" sz="1350" dirty="0" err="1"/>
              <a:t>설명을적자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 err="1"/>
              <a:t>일시정지누를시</a:t>
            </a:r>
            <a:r>
              <a:rPr lang="ko-KR" altLang="en-US" sz="1350" dirty="0"/>
              <a:t> 일시정지 팝업이 나타난다</a:t>
            </a:r>
            <a:r>
              <a:rPr lang="en-US" altLang="ko-KR" sz="1350" dirty="0"/>
              <a:t>(</a:t>
            </a:r>
            <a:r>
              <a:rPr lang="ko-KR" altLang="en-US" sz="1350" dirty="0" err="1"/>
              <a:t>이런거</a:t>
            </a:r>
            <a:r>
              <a:rPr lang="en-US" altLang="ko-KR" sz="1350" dirty="0"/>
              <a:t>X )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팝업의 크기는 최대한 고정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 err="1"/>
              <a:t>내용쓸때</a:t>
            </a:r>
            <a:r>
              <a:rPr lang="ko-KR" altLang="en-US" sz="1350" dirty="0"/>
              <a:t> 전체</a:t>
            </a:r>
            <a:r>
              <a:rPr lang="en-US" altLang="ko-KR" sz="1350" dirty="0"/>
              <a:t>-&gt; </a:t>
            </a:r>
            <a:r>
              <a:rPr lang="ko-KR" altLang="en-US" sz="1350" dirty="0"/>
              <a:t>세부로 </a:t>
            </a:r>
            <a:r>
              <a:rPr lang="ko-KR" altLang="en-US" sz="1350" dirty="0" err="1"/>
              <a:t>가야된다</a:t>
            </a:r>
            <a:r>
              <a:rPr lang="en-US" altLang="ko-KR" sz="1350" dirty="0"/>
              <a:t>.</a:t>
            </a:r>
          </a:p>
          <a:p>
            <a:pPr marL="257175" indent="-257175">
              <a:buAutoNum type="arabicPeriod"/>
            </a:pPr>
            <a:r>
              <a:rPr lang="ko-KR" altLang="en-US" sz="1350" dirty="0"/>
              <a:t>팝업은 </a:t>
            </a:r>
            <a:r>
              <a:rPr lang="ko-KR" altLang="en-US" sz="1350" dirty="0" err="1"/>
              <a:t>전체팝업을쓰자</a:t>
            </a:r>
            <a:r>
              <a:rPr lang="ko-KR" altLang="en-US" sz="1350" dirty="0"/>
              <a:t> </a:t>
            </a:r>
            <a:r>
              <a:rPr lang="ko-KR" altLang="en-US" sz="1350" dirty="0" err="1"/>
              <a:t>해상도문제</a:t>
            </a:r>
            <a:r>
              <a:rPr lang="en-US" altLang="ko-KR" sz="1350" dirty="0"/>
              <a:t>. </a:t>
            </a:r>
          </a:p>
          <a:p>
            <a:pPr marL="257175" indent="-257175">
              <a:buAutoNum type="arabicPeriod"/>
            </a:pPr>
            <a:r>
              <a:rPr lang="en-US" altLang="ko-KR" sz="1350" dirty="0"/>
              <a:t>Z</a:t>
            </a:r>
            <a:r>
              <a:rPr lang="ko-KR" altLang="en-US" sz="1350" dirty="0"/>
              <a:t>세대   이야기를 넣어 많이 사용하여 스마트폰을 쓰면서 사용하여 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ko-KR" altLang="en-US" sz="1350" dirty="0"/>
              <a:t>조작을 잘한다는 </a:t>
            </a:r>
            <a:r>
              <a:rPr lang="ko-KR" altLang="en-US" sz="1350" dirty="0" err="1"/>
              <a:t>이야기추가</a:t>
            </a:r>
            <a:endParaRPr lang="en-US" altLang="ko-KR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중요한 정보는 </a:t>
            </a:r>
            <a:r>
              <a:rPr lang="ko-KR" altLang="en-US" sz="1350" dirty="0" err="1"/>
              <a:t>강조시키는</a:t>
            </a:r>
            <a:r>
              <a:rPr lang="ko-KR" altLang="en-US" sz="1350" dirty="0"/>
              <a:t> 표현을 쓰자</a:t>
            </a:r>
            <a:r>
              <a:rPr lang="en-US" altLang="ko-KR" sz="1350" dirty="0" smtClean="0"/>
              <a:t>.</a:t>
            </a:r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r>
              <a:rPr lang="en-US" altLang="ko-KR" sz="1350" dirty="0" smtClean="0"/>
              <a:t>UI.</a:t>
            </a:r>
            <a:r>
              <a:rPr lang="ko-KR" altLang="en-US" sz="1350" dirty="0" smtClean="0"/>
              <a:t>객체의 </a:t>
            </a:r>
            <a:r>
              <a:rPr lang="ko-KR" altLang="en-US" sz="1350" dirty="0" err="1" smtClean="0"/>
              <a:t>최소크기는</a:t>
            </a:r>
            <a:r>
              <a:rPr lang="ko-KR" altLang="en-US" sz="1350" dirty="0" smtClean="0"/>
              <a:t> 최소</a:t>
            </a:r>
            <a:r>
              <a:rPr lang="en-US" altLang="ko-KR" sz="1350" dirty="0" smtClean="0"/>
              <a:t>7mm </a:t>
            </a:r>
            <a:r>
              <a:rPr lang="ko-KR" altLang="en-US" sz="1350" dirty="0" smtClean="0"/>
              <a:t>보다 작지 않다  평균</a:t>
            </a:r>
            <a:r>
              <a:rPr lang="en-US" altLang="ko-KR" sz="1350" dirty="0" smtClean="0"/>
              <a:t>7-10</a:t>
            </a:r>
            <a:br>
              <a:rPr lang="en-US" altLang="ko-KR" sz="1350" dirty="0" smtClean="0"/>
            </a:br>
            <a:r>
              <a:rPr lang="ko-KR" altLang="en-US" sz="1350" dirty="0" err="1" smtClean="0"/>
              <a:t>버튼마다</a:t>
            </a:r>
            <a:r>
              <a:rPr lang="ko-KR" altLang="en-US" sz="1350" dirty="0" smtClean="0"/>
              <a:t> </a:t>
            </a:r>
            <a:r>
              <a:rPr lang="ko-KR" altLang="en-US" sz="1350" dirty="0" err="1" smtClean="0"/>
              <a:t>공백으니</a:t>
            </a:r>
            <a:r>
              <a:rPr lang="ko-KR" altLang="en-US" sz="1350" dirty="0" smtClean="0"/>
              <a:t> </a:t>
            </a:r>
            <a:r>
              <a:rPr lang="en-US" altLang="ko-KR" sz="1350" dirty="0" smtClean="0"/>
              <a:t>8dp</a:t>
            </a:r>
            <a:br>
              <a:rPr lang="en-US" altLang="ko-KR" sz="1350" dirty="0" smtClean="0"/>
            </a:br>
            <a:r>
              <a:rPr lang="en-US" altLang="ko-KR" sz="1350" dirty="0" smtClean="0"/>
              <a:t/>
            </a:r>
            <a:br>
              <a:rPr lang="en-US" altLang="ko-KR" sz="1350" dirty="0" smtClean="0"/>
            </a:br>
            <a:r>
              <a:rPr lang="en-US" altLang="ko-KR" b="1" dirty="0"/>
              <a:t>DP (Device Pixel) </a:t>
            </a:r>
            <a:r>
              <a:rPr lang="en-US" altLang="ko-KR" dirty="0"/>
              <a:t>: </a:t>
            </a:r>
            <a:r>
              <a:rPr lang="ko-KR" altLang="en-US" dirty="0"/>
              <a:t>안드로이드 사이즈 단위</a:t>
            </a:r>
            <a:r>
              <a:rPr lang="en-US" altLang="ko-KR" dirty="0" smtClean="0"/>
              <a:t>.</a:t>
            </a:r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 smtClean="0"/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,</a:t>
            </a:r>
            <a:r>
              <a:rPr lang="ko-KR" altLang="en-US" sz="1400" dirty="0"/>
              <a:t>사이즈</a:t>
            </a:r>
            <a:r>
              <a:rPr lang="en-US" altLang="ko-KR" sz="1400" dirty="0"/>
              <a:t>,</a:t>
            </a:r>
            <a:r>
              <a:rPr lang="ko-KR" altLang="en-US" sz="1400" dirty="0"/>
              <a:t>크기</a:t>
            </a:r>
            <a:r>
              <a:rPr lang="en-US" altLang="ko-KR" sz="1400" dirty="0"/>
              <a:t>,  </a:t>
            </a:r>
            <a:r>
              <a:rPr lang="ko-KR" altLang="en-US" sz="1400" dirty="0"/>
              <a:t>화면 해상도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1280*720 16:9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픽셀은 짝수 </a:t>
            </a:r>
            <a:r>
              <a:rPr lang="ko-KR" altLang="en-US" sz="1400" dirty="0" err="1"/>
              <a:t>크기로한다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클릭 버튼의 경우 최소</a:t>
            </a:r>
            <a:r>
              <a:rPr lang="en-US" altLang="ko-KR" sz="1400" dirty="0"/>
              <a:t>48</a:t>
            </a:r>
            <a:r>
              <a:rPr lang="ko-KR" altLang="en-US" sz="1400" dirty="0" err="1"/>
              <a:t>이상한다</a:t>
            </a:r>
            <a:r>
              <a:rPr lang="en-US" altLang="ko-KR" sz="1400" dirty="0"/>
              <a:t>/.</a:t>
            </a:r>
            <a:endParaRPr lang="ko-KR" altLang="en-US" sz="1400" dirty="0"/>
          </a:p>
          <a:p>
            <a:pPr marL="257175" indent="-257175">
              <a:buAutoNum type="arabicPeriod"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1875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728700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자신에게 </a:t>
            </a:r>
            <a:r>
              <a:rPr lang="ko-KR" altLang="en-US" dirty="0" err="1" smtClean="0"/>
              <a:t>관대해지면안된다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프레젠테이션속도가빠르다</a:t>
            </a:r>
            <a:r>
              <a:rPr lang="en-US" altLang="ko-KR" dirty="0" smtClean="0"/>
              <a:t>,.</a:t>
            </a:r>
            <a:br>
              <a:rPr lang="en-US" altLang="ko-KR" dirty="0" smtClean="0"/>
            </a:br>
            <a:r>
              <a:rPr lang="ko-KR" altLang="en-US" dirty="0" smtClean="0"/>
              <a:t>일상생활에서 </a:t>
            </a:r>
            <a:r>
              <a:rPr lang="ko-KR" altLang="en-US" dirty="0" err="1" smtClean="0"/>
              <a:t>말속도가</a:t>
            </a:r>
            <a:r>
              <a:rPr lang="ko-KR" altLang="en-US" dirty="0" smtClean="0"/>
              <a:t>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남의 문서를 가져오더라도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이렇게 </a:t>
            </a:r>
            <a:r>
              <a:rPr lang="ko-KR" altLang="en-US" dirty="0" err="1" smtClean="0"/>
              <a:t>썻는가를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고민해야된다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문서가 </a:t>
            </a:r>
            <a:r>
              <a:rPr lang="ko-KR" altLang="en-US" dirty="0" err="1" smtClean="0"/>
              <a:t>더나아질</a:t>
            </a:r>
            <a:r>
              <a:rPr lang="ko-KR" altLang="en-US" dirty="0" smtClean="0"/>
              <a:t> 방식을 찾고 </a:t>
            </a:r>
            <a:r>
              <a:rPr lang="ko-KR" altLang="en-US" dirty="0" err="1" smtClean="0"/>
              <a:t>고쳐야된다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7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1580" y="1079740"/>
            <a:ext cx="72368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시장조사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endParaRPr lang="ko-KR" altLang="en-US" sz="13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700808"/>
            <a:ext cx="4543425" cy="33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84998"/>
              </p:ext>
            </p:extLst>
          </p:nvPr>
        </p:nvGraphicFramePr>
        <p:xfrm>
          <a:off x="588259" y="2007251"/>
          <a:ext cx="8174171" cy="443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782">
                  <a:extLst>
                    <a:ext uri="{9D8B030D-6E8A-4147-A177-3AD203B41FA5}">
                      <a16:colId xmlns:a16="http://schemas.microsoft.com/office/drawing/2014/main" val="2958777876"/>
                    </a:ext>
                  </a:extLst>
                </a:gridCol>
                <a:gridCol w="1204924">
                  <a:extLst>
                    <a:ext uri="{9D8B030D-6E8A-4147-A177-3AD203B41FA5}">
                      <a16:colId xmlns:a16="http://schemas.microsoft.com/office/drawing/2014/main" val="1526698766"/>
                    </a:ext>
                  </a:extLst>
                </a:gridCol>
                <a:gridCol w="955629">
                  <a:extLst>
                    <a:ext uri="{9D8B030D-6E8A-4147-A177-3AD203B41FA5}">
                      <a16:colId xmlns:a16="http://schemas.microsoft.com/office/drawing/2014/main" val="3571365971"/>
                    </a:ext>
                  </a:extLst>
                </a:gridCol>
                <a:gridCol w="969479">
                  <a:extLst>
                    <a:ext uri="{9D8B030D-6E8A-4147-A177-3AD203B41FA5}">
                      <a16:colId xmlns:a16="http://schemas.microsoft.com/office/drawing/2014/main" val="895396678"/>
                    </a:ext>
                  </a:extLst>
                </a:gridCol>
                <a:gridCol w="307939">
                  <a:extLst>
                    <a:ext uri="{9D8B030D-6E8A-4147-A177-3AD203B41FA5}">
                      <a16:colId xmlns:a16="http://schemas.microsoft.com/office/drawing/2014/main" val="4213437203"/>
                    </a:ext>
                  </a:extLst>
                </a:gridCol>
                <a:gridCol w="661541">
                  <a:extLst>
                    <a:ext uri="{9D8B030D-6E8A-4147-A177-3AD203B41FA5}">
                      <a16:colId xmlns:a16="http://schemas.microsoft.com/office/drawing/2014/main" val="2240460346"/>
                    </a:ext>
                  </a:extLst>
                </a:gridCol>
                <a:gridCol w="969479">
                  <a:extLst>
                    <a:ext uri="{9D8B030D-6E8A-4147-A177-3AD203B41FA5}">
                      <a16:colId xmlns:a16="http://schemas.microsoft.com/office/drawing/2014/main" val="2482510581"/>
                    </a:ext>
                  </a:extLst>
                </a:gridCol>
                <a:gridCol w="1065835">
                  <a:extLst>
                    <a:ext uri="{9D8B030D-6E8A-4147-A177-3AD203B41FA5}">
                      <a16:colId xmlns:a16="http://schemas.microsoft.com/office/drawing/2014/main" val="2900846344"/>
                    </a:ext>
                  </a:extLst>
                </a:gridCol>
                <a:gridCol w="1385563">
                  <a:extLst>
                    <a:ext uri="{9D8B030D-6E8A-4147-A177-3AD203B41FA5}">
                      <a16:colId xmlns:a16="http://schemas.microsoft.com/office/drawing/2014/main" val="2563310081"/>
                    </a:ext>
                  </a:extLst>
                </a:gridCol>
              </a:tblGrid>
              <a:tr h="4734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플랫포머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플랫폼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그래픽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타겟유저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플랫포머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퍼즐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1205"/>
                  </a:ext>
                </a:extLst>
              </a:tr>
              <a:tr h="502171">
                <a:tc gridSpan="9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플레이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이동과 게임내 요소들을 캐릭터가 직접 생성하여 탐색과 퍼즐로 구성되어있는 지역을 탐색하는 게임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3823"/>
                  </a:ext>
                </a:extLst>
              </a:tr>
              <a:tr h="2052000">
                <a:tc gridSpan="5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79423"/>
                  </a:ext>
                </a:extLst>
              </a:tr>
              <a:tr h="1404000"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탐색이 주로 플레이가 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요소들을 생성하여 능력을 획득하거나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퍼즐적으로</a:t>
                      </a:r>
                      <a:r>
                        <a:rPr lang="ko-KR" altLang="en-US" sz="1200" dirty="0" smtClean="0"/>
                        <a:t> 이루어진 함정을 해결하여 새로운 구역으로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가는 문을 찾는 구간이다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보스몬스터와의 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1 </a:t>
                      </a:r>
                      <a:r>
                        <a:rPr lang="ko-KR" altLang="en-US" sz="1200" dirty="0" smtClean="0"/>
                        <a:t>전투가 이루어진다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일반 스테이지에서 활용한 전투 방식을 사용하면서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1:1</a:t>
                      </a:r>
                      <a:r>
                        <a:rPr lang="ko-KR" altLang="en-US" sz="1200" dirty="0" smtClean="0"/>
                        <a:t>전투의 특징을 사용하여  조금 더 복합적이고 어렵게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구성되어있다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보스 </a:t>
                      </a:r>
                      <a:r>
                        <a:rPr lang="ko-KR" altLang="en-US" sz="1200" dirty="0" err="1" smtClean="0"/>
                        <a:t>클리어</a:t>
                      </a:r>
                      <a:r>
                        <a:rPr lang="ko-KR" altLang="en-US" sz="1200" dirty="0" smtClean="0"/>
                        <a:t> 시 새로운 지역으로</a:t>
                      </a:r>
                      <a:r>
                        <a:rPr lang="ko-KR" altLang="en-US" sz="1200" baseline="0" dirty="0" smtClean="0"/>
                        <a:t> 갈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6572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8259" y="3722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872" y="897012"/>
            <a:ext cx="817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작성의도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기획중인 게임의 효율적인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배치를 하기 위해 </a:t>
            </a:r>
            <a:r>
              <a:rPr lang="en-US" altLang="ko-KR" sz="1200" dirty="0" smtClean="0"/>
              <a:t>UX</a:t>
            </a:r>
            <a:r>
              <a:rPr lang="ko-KR" altLang="en-US" sz="1200" dirty="0" smtClean="0"/>
              <a:t>를 분석하고 페르소나를 설정하여 발생되는 문제를 해결한다</a:t>
            </a:r>
            <a:r>
              <a:rPr lang="en-US" altLang="ko-KR" sz="1200" dirty="0" smtClean="0"/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타게임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를 분석하면서 기존</a:t>
            </a:r>
            <a:r>
              <a:rPr lang="en-US" altLang="ko-KR" sz="1200" dirty="0" smtClean="0"/>
              <a:t>UX</a:t>
            </a:r>
            <a:r>
              <a:rPr lang="ko-KR" altLang="en-US" sz="1200" dirty="0" smtClean="0"/>
              <a:t>를 활용한  효율적인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배치를 하기 위해서 작성하였다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1139375" y="3311067"/>
            <a:ext cx="2868112" cy="1623969"/>
            <a:chOff x="8762429" y="1230544"/>
            <a:chExt cx="3649503" cy="206640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429" y="1230544"/>
              <a:ext cx="3649503" cy="206291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9857501" y="2044334"/>
              <a:ext cx="341534" cy="433586"/>
            </a:xfrm>
            <a:prstGeom prst="rect">
              <a:avLst/>
            </a:prstGeom>
          </p:spPr>
        </p:pic>
        <p:pic>
          <p:nvPicPr>
            <p:cNvPr id="24" name="Picture 2" descr="C:\Users\Administrator\Desktop\벽돌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8026" y="2462159"/>
              <a:ext cx="400485" cy="40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Administrator\Desktop\벽돌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6042" y="2072727"/>
              <a:ext cx="400485" cy="40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C:\Users\Administrator\Downloads\treasure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9584" y="2610783"/>
              <a:ext cx="300455" cy="30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8768848" y="2867352"/>
              <a:ext cx="784406" cy="4147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480609" y="2887835"/>
              <a:ext cx="931323" cy="409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179308" y="3315735"/>
            <a:ext cx="2868113" cy="1621251"/>
            <a:chOff x="12860364" y="1230544"/>
            <a:chExt cx="3649504" cy="2062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0365" y="1230544"/>
              <a:ext cx="3649503" cy="204351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13614978" y="2092650"/>
              <a:ext cx="664827" cy="1660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373504" y="2372656"/>
              <a:ext cx="664827" cy="1660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4607291" y="1541725"/>
              <a:ext cx="664827" cy="1660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15684165" y="1554437"/>
              <a:ext cx="461817" cy="456700"/>
              <a:chOff x="11136768" y="1887674"/>
              <a:chExt cx="2186944" cy="180020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11235480" y="2031690"/>
                <a:ext cx="1944216" cy="15121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776910" y="1887674"/>
                <a:ext cx="861356" cy="28803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1776910" y="3399842"/>
                <a:ext cx="861356" cy="28803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6200000">
                <a:off x="10850106" y="2643758"/>
                <a:ext cx="861356" cy="28803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6200000">
                <a:off x="12749018" y="2643758"/>
                <a:ext cx="861356" cy="28803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12860364" y="2818749"/>
              <a:ext cx="3649503" cy="4747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6">
                      <a:lumMod val="50000"/>
                    </a:schemeClr>
                  </a:solidFill>
                </a:ln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9"/>
            <a:stretch/>
          </p:blipFill>
          <p:spPr>
            <a:xfrm flipH="1">
              <a:off x="12994965" y="2369810"/>
              <a:ext cx="341534" cy="429509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986792" y="2985658"/>
            <a:ext cx="154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 스테이지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152082" y="3000165"/>
            <a:ext cx="359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보스스테이지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66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55328"/>
              </p:ext>
            </p:extLst>
          </p:nvPr>
        </p:nvGraphicFramePr>
        <p:xfrm>
          <a:off x="610110" y="1844824"/>
          <a:ext cx="8016192" cy="476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096">
                  <a:extLst>
                    <a:ext uri="{9D8B030D-6E8A-4147-A177-3AD203B41FA5}">
                      <a16:colId xmlns:a16="http://schemas.microsoft.com/office/drawing/2014/main" val="562126415"/>
                    </a:ext>
                  </a:extLst>
                </a:gridCol>
                <a:gridCol w="4008096">
                  <a:extLst>
                    <a:ext uri="{9D8B030D-6E8A-4147-A177-3AD203B41FA5}">
                      <a16:colId xmlns:a16="http://schemas.microsoft.com/office/drawing/2014/main" val="3014299430"/>
                    </a:ext>
                  </a:extLst>
                </a:gridCol>
              </a:tblGrid>
              <a:tr h="1837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사람의 손가락으로 터치하기 때문에 아이콘의 크기를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48*48DP,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애플은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44*44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픽셀을  권장하고있다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터치 타겟의 최소한의 크기는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10mm*10mm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이상으로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만드는 것이 좋다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99001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간격</a:t>
                      </a:r>
                      <a:endParaRPr lang="en-US" altLang="ko-KR" sz="1400" b="1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버튼이 가까이 있을 경우 터치미스같은 조작에 대해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불편함을 느끼는 경우가 발생한다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버튼의 간격을 두는 것이 중요하며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특히 자주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사용하는 버튼일 수록</a:t>
                      </a:r>
                      <a:r>
                        <a:rPr lang="ko-KR" altLang="en-US" sz="1200" baseline="0" dirty="0" smtClean="0"/>
                        <a:t> 간격은 넓게 </a:t>
                      </a:r>
                      <a:r>
                        <a:rPr lang="ko-KR" altLang="en-US" sz="1200" baseline="0" dirty="0" err="1" smtClean="0"/>
                        <a:t>두는것이</a:t>
                      </a:r>
                      <a:r>
                        <a:rPr lang="ko-KR" altLang="en-US" sz="1200" baseline="0" dirty="0" smtClean="0"/>
                        <a:t> 좋다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990758"/>
                  </a:ext>
                </a:extLst>
              </a:tr>
              <a:tr h="1055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직관성</a:t>
                      </a:r>
                      <a:endParaRPr lang="en-US" altLang="ko-KR" sz="1400" b="1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유저가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보고 해당하는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의 기능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사용 방법을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쉽게 알 수 있게 하여야 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07119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150031"/>
            <a:ext cx="14041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910" y="725257"/>
            <a:ext cx="870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분석이유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스마트폰기기에서는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입출력 장치가 동일</a:t>
            </a:r>
            <a:r>
              <a:rPr lang="ko-KR" altLang="en-US" sz="1200" dirty="0" smtClean="0"/>
              <a:t> 하기 때문에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에 대한 고려가 필수적이다</a:t>
            </a:r>
            <a:r>
              <a:rPr lang="en-US" altLang="ko-KR" sz="1200" dirty="0" smtClean="0"/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UI</a:t>
            </a:r>
            <a:r>
              <a:rPr lang="ko-KR" altLang="en-US" sz="1200" dirty="0" smtClean="0"/>
              <a:t>의 속성에는 용이성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효율성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기억성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오류성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만족성이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15405"/>
          <a:stretch/>
        </p:blipFill>
        <p:spPr>
          <a:xfrm>
            <a:off x="4680012" y="3712241"/>
            <a:ext cx="3763799" cy="17904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76" y="1976631"/>
            <a:ext cx="2940172" cy="16176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2041" y="5620649"/>
            <a:ext cx="3348372" cy="9046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802" b="67150" l="71642" r="100000"/>
                    </a14:imgEffect>
                  </a14:imgLayer>
                </a14:imgProps>
              </a:ext>
            </a:extLst>
          </a:blip>
          <a:srcRect l="78984" t="42724" r="3151" b="40841"/>
          <a:stretch/>
        </p:blipFill>
        <p:spPr>
          <a:xfrm>
            <a:off x="7399694" y="5732273"/>
            <a:ext cx="684076" cy="6480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459" b="28744" l="7463" r="21891"/>
                    </a14:imgEffect>
                  </a14:imgLayer>
                </a14:imgProps>
              </a:ext>
            </a:extLst>
          </a:blip>
          <a:srcRect l="6582" t="14233" r="77433" b="70246"/>
          <a:stretch/>
        </p:blipFill>
        <p:spPr>
          <a:xfrm>
            <a:off x="5112060" y="5753043"/>
            <a:ext cx="612068" cy="6120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03" b="58213" l="27861" r="49502"/>
                    </a14:imgEffect>
                  </a14:imgLayer>
                </a14:imgProps>
              </a:ext>
            </a:extLst>
          </a:blip>
          <a:srcRect l="30089" t="43068" r="52046" b="42323"/>
          <a:stretch/>
        </p:blipFill>
        <p:spPr>
          <a:xfrm>
            <a:off x="6219873" y="5753043"/>
            <a:ext cx="68407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58226"/>
              </p:ext>
            </p:extLst>
          </p:nvPr>
        </p:nvGraphicFramePr>
        <p:xfrm>
          <a:off x="610110" y="1844824"/>
          <a:ext cx="8016192" cy="476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6192">
                  <a:extLst>
                    <a:ext uri="{9D8B030D-6E8A-4147-A177-3AD203B41FA5}">
                      <a16:colId xmlns:a16="http://schemas.microsoft.com/office/drawing/2014/main" val="562126415"/>
                    </a:ext>
                  </a:extLst>
                </a:gridCol>
              </a:tblGrid>
              <a:tr h="476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99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1752" y="729598"/>
            <a:ext cx="817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분석이유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경험이란 고유한 배경을 지닌 개인의 지각과 인지 과정을 통해 유일무이한 경험으로 발전하게 된다</a:t>
            </a:r>
            <a:r>
              <a:rPr lang="en-US" altLang="ko-KR" sz="1200" dirty="0" smtClean="0"/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여러 사람의 경험을 토대로 더 좋은 경험을 주기 위해 가상의 인물을 작성하여 </a:t>
            </a:r>
            <a:r>
              <a:rPr lang="en-US" altLang="ko-KR" sz="1200" dirty="0" smtClean="0"/>
              <a:t>UX</a:t>
            </a:r>
            <a:r>
              <a:rPr lang="ko-KR" altLang="en-US" sz="1200" dirty="0" smtClean="0"/>
              <a:t>분석한다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436" y="4797152"/>
            <a:ext cx="7657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게임은 퍼즐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플랫포머장를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타겟유저로</a:t>
            </a:r>
            <a:r>
              <a:rPr lang="ko-KR" altLang="en-US" sz="1200" dirty="0" smtClean="0"/>
              <a:t> 잡고있다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퍼즐 장르의경우에는 모든 장르를 통틀어 제일 많은 </a:t>
            </a:r>
            <a:r>
              <a:rPr lang="ko-KR" altLang="en-US" sz="1200" dirty="0" err="1" smtClean="0"/>
              <a:t>유저수를</a:t>
            </a:r>
            <a:r>
              <a:rPr lang="ko-KR" altLang="en-US" sz="1200" dirty="0" smtClean="0"/>
              <a:t> 보유하고있으며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연령대가 높아짐에 따라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이용률이 높아지는 것을 </a:t>
            </a:r>
            <a:r>
              <a:rPr lang="ko-KR" altLang="en-US" sz="1200" dirty="0" err="1" smtClean="0"/>
              <a:t>볼수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플렛포머의</a:t>
            </a:r>
            <a:r>
              <a:rPr lang="ko-KR" altLang="en-US" sz="1200" dirty="0" smtClean="0"/>
              <a:t> 장르의경우에는 비슷한 어드벤처 장르를 분석했으며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특히 </a:t>
            </a:r>
            <a:r>
              <a:rPr lang="en-US" altLang="ko-KR" sz="1200" dirty="0" smtClean="0"/>
              <a:t>10-20</a:t>
            </a:r>
            <a:r>
              <a:rPr lang="ko-KR" altLang="en-US" sz="1200" dirty="0" smtClean="0"/>
              <a:t>대의 유저수가 제일 높게 나타남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내 게임에서는 장르적 특징을 고려해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페르소나의 인물의 연령을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10-20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대</a:t>
            </a:r>
            <a:r>
              <a:rPr lang="ko-KR" altLang="en-US" sz="1200" dirty="0" smtClean="0"/>
              <a:t>를 기준으로 잡았다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05993" y="90597"/>
            <a:ext cx="1787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UX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7436" y="2068488"/>
            <a:ext cx="7691440" cy="2715616"/>
            <a:chOff x="757436" y="1998694"/>
            <a:chExt cx="7691440" cy="2715616"/>
          </a:xfrm>
        </p:grpSpPr>
        <p:grpSp>
          <p:nvGrpSpPr>
            <p:cNvPr id="5" name="그룹 4"/>
            <p:cNvGrpSpPr/>
            <p:nvPr/>
          </p:nvGrpSpPr>
          <p:grpSpPr>
            <a:xfrm>
              <a:off x="757436" y="2097652"/>
              <a:ext cx="7657155" cy="2616658"/>
              <a:chOff x="7542268" y="4056125"/>
              <a:chExt cx="6389884" cy="21835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2268" y="4056125"/>
                <a:ext cx="3875729" cy="218359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l="32708" t="10065" r="2807" b="-57"/>
              <a:stretch/>
            </p:blipFill>
            <p:spPr>
              <a:xfrm>
                <a:off x="11376756" y="4297640"/>
                <a:ext cx="2555396" cy="1931386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575794" y="1998694"/>
              <a:ext cx="28730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한국 콘텐츠 진흥원 </a:t>
              </a:r>
              <a:r>
                <a:rPr lang="en-US" altLang="ko-KR" sz="1100" dirty="0" smtClean="0"/>
                <a:t>2019</a:t>
              </a:r>
              <a:r>
                <a:rPr lang="ko-KR" altLang="en-US" sz="1100" dirty="0" smtClean="0"/>
                <a:t>게임 이용실태</a:t>
              </a:r>
              <a:endParaRPr lang="ko-KR" altLang="en-US" sz="11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303754" y="2609670"/>
            <a:ext cx="301170" cy="209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52397" y="2609670"/>
            <a:ext cx="301170" cy="209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3846"/>
              </p:ext>
            </p:extLst>
          </p:nvPr>
        </p:nvGraphicFramePr>
        <p:xfrm>
          <a:off x="431539" y="3671484"/>
          <a:ext cx="8073897" cy="213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29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동기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밖에서 플레이 하는 게임 중 장기적으로 플레이할 수 있는 게임을 찾는 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시나리오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통학시간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루리웹에서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게임소개글을 보고 플레이를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하게 됨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이용 형태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게임의 구성은 퍼즐로 되어 있지만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어드벤쳐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장르가 포함되어 있어 게임의 전체적인 플레이타임이 길다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직접적인 조작과 생각하여 플레이하는 게임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85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주요 경험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퍼즐적인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구성과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어드벤처가 합쳐져서 단판인 구성보다는 장기적으로 이어지는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플레이를한다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탐색과 관찰을 통해 플레이 하기 때문에 자칫 막히는 구간에서는 불편함을 느낀다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관찰과 탐색이 주가 되지만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컨트롤적인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부분이 들어가 있기때문에 이동중에는 플레이 하기 어려움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24012"/>
              </p:ext>
            </p:extLst>
          </p:nvPr>
        </p:nvGraphicFramePr>
        <p:xfrm>
          <a:off x="431539" y="1520789"/>
          <a:ext cx="2979331" cy="205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4166721526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</a:tblGrid>
              <a:tr h="341392">
                <a:tc rowSpan="6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이상진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22(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984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성별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남자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30989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결혼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자녀</a:t>
                      </a:r>
                      <a:r>
                        <a:rPr lang="en-US" altLang="ko-KR" sz="11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미혼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8342"/>
                  </a:ext>
                </a:extLst>
              </a:tr>
              <a:tr h="34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직업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대학생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71591"/>
                  </a:ext>
                </a:extLst>
              </a:tr>
              <a:tr h="289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경제력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43236"/>
              </p:ext>
            </p:extLst>
          </p:nvPr>
        </p:nvGraphicFramePr>
        <p:xfrm>
          <a:off x="3527885" y="1520788"/>
          <a:ext cx="4973112" cy="20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58">
                  <a:extLst>
                    <a:ext uri="{9D8B030D-6E8A-4147-A177-3AD203B41FA5}">
                      <a16:colId xmlns:a16="http://schemas.microsoft.com/office/drawing/2014/main" val="38931953"/>
                    </a:ext>
                  </a:extLst>
                </a:gridCol>
                <a:gridCol w="1516274">
                  <a:extLst>
                    <a:ext uri="{9D8B030D-6E8A-4147-A177-3AD203B41FA5}">
                      <a16:colId xmlns:a16="http://schemas.microsoft.com/office/drawing/2014/main" val="1619179546"/>
                    </a:ext>
                  </a:extLst>
                </a:gridCol>
                <a:gridCol w="866671">
                  <a:extLst>
                    <a:ext uri="{9D8B030D-6E8A-4147-A177-3AD203B41FA5}">
                      <a16:colId xmlns:a16="http://schemas.microsoft.com/office/drawing/2014/main" val="3569139832"/>
                    </a:ext>
                  </a:extLst>
                </a:gridCol>
                <a:gridCol w="1776909">
                  <a:extLst>
                    <a:ext uri="{9D8B030D-6E8A-4147-A177-3AD203B41FA5}">
                      <a16:colId xmlns:a16="http://schemas.microsoft.com/office/drawing/2014/main" val="1153364077"/>
                    </a:ext>
                  </a:extLst>
                </a:gridCol>
              </a:tblGrid>
              <a:tr h="125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프로필</a:t>
                      </a:r>
                      <a:endParaRPr lang="ko-KR" altLang="en-US" sz="1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대학교와 집까지의 통학시간이 많이 소모되기 때문에 주로 외부에서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활동하는 시간이 많다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긴 이동시간동안에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단판적인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게임보다는 오랫동안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플레이 할 수 있는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게임을 선호한다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시간적 여유가 많기때문에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과금보다는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플레이를 통해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원하는것을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얻음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46662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조작숙련도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불편함이 없음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26745"/>
                  </a:ext>
                </a:extLst>
              </a:tr>
              <a:tr h="400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사용기기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안드로이드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플랫폼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트위치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루리웹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00124"/>
                  </a:ext>
                </a:extLst>
              </a:tr>
            </a:tbl>
          </a:graphicData>
        </a:graphic>
      </p:graphicFrame>
      <p:pic>
        <p:nvPicPr>
          <p:cNvPr id="3" name="Picture 2" descr="남자 아이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" y="1765903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57063"/>
              </p:ext>
            </p:extLst>
          </p:nvPr>
        </p:nvGraphicFramePr>
        <p:xfrm>
          <a:off x="408718" y="2060848"/>
          <a:ext cx="8409008" cy="396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504">
                  <a:extLst>
                    <a:ext uri="{9D8B030D-6E8A-4147-A177-3AD203B41FA5}">
                      <a16:colId xmlns:a16="http://schemas.microsoft.com/office/drawing/2014/main" val="3061958155"/>
                    </a:ext>
                  </a:extLst>
                </a:gridCol>
                <a:gridCol w="4204504">
                  <a:extLst>
                    <a:ext uri="{9D8B030D-6E8A-4147-A177-3AD203B41FA5}">
                      <a16:colId xmlns:a16="http://schemas.microsoft.com/office/drawing/2014/main" val="113611168"/>
                    </a:ext>
                  </a:extLst>
                </a:gridCol>
              </a:tblGrid>
              <a:tr h="2628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검은사막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모바일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99776"/>
                  </a:ext>
                </a:extLst>
              </a:tr>
              <a:tr h="1332148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504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43502"/>
              </p:ext>
            </p:extLst>
          </p:nvPr>
        </p:nvGraphicFramePr>
        <p:xfrm>
          <a:off x="4620462" y="2060850"/>
          <a:ext cx="4197264" cy="263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43">
                  <a:extLst>
                    <a:ext uri="{9D8B030D-6E8A-4147-A177-3AD203B41FA5}">
                      <a16:colId xmlns:a16="http://schemas.microsoft.com/office/drawing/2014/main" val="1607871192"/>
                    </a:ext>
                  </a:extLst>
                </a:gridCol>
                <a:gridCol w="3652021">
                  <a:extLst>
                    <a:ext uri="{9D8B030D-6E8A-4147-A177-3AD203B41FA5}">
                      <a16:colId xmlns:a16="http://schemas.microsoft.com/office/drawing/2014/main" val="3469492187"/>
                    </a:ext>
                  </a:extLst>
                </a:gridCol>
              </a:tblGrid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186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미니 맵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자주 사용하지 않는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가 배치되어있다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67883"/>
                  </a:ext>
                </a:extLst>
              </a:tr>
              <a:tr h="665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주로사용되는 </a:t>
                      </a:r>
                      <a:r>
                        <a:rPr lang="ko-KR" altLang="en-US" sz="1200" dirty="0" err="1" smtClean="0"/>
                        <a:t>인벤토리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스킬 설정</a:t>
                      </a:r>
                      <a:r>
                        <a:rPr lang="en-US" altLang="ko-KR" sz="1200" dirty="0" smtClean="0"/>
                        <a:t>, 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메뉴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등이 배치되어있다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28174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이동을 위한 조이스틱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배치한다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4460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캐릭터의 간략한 정보가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80877"/>
                  </a:ext>
                </a:extLst>
              </a:tr>
              <a:tr h="3804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캐릭터의</a:t>
                      </a:r>
                      <a:r>
                        <a:rPr lang="ko-KR" altLang="en-US" sz="1200" baseline="0" dirty="0" smtClean="0"/>
                        <a:t> 스킬</a:t>
                      </a:r>
                      <a:r>
                        <a:rPr lang="en-US" altLang="ko-KR" sz="1200" baseline="0" dirty="0" smtClean="0"/>
                        <a:t>UI </a:t>
                      </a:r>
                      <a:r>
                        <a:rPr lang="ko-KR" altLang="en-US" sz="1200" baseline="0" dirty="0" smtClean="0"/>
                        <a:t>배치되어있다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887633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66964" y="2477803"/>
            <a:ext cx="4095252" cy="1993022"/>
            <a:chOff x="404740" y="1407909"/>
            <a:chExt cx="4995352" cy="2431071"/>
          </a:xfrm>
        </p:grpSpPr>
        <p:pic>
          <p:nvPicPr>
            <p:cNvPr id="1028" name="Picture 4" descr="https://file.bodnara.co.kr/logo/insidelogo.php?image=%2Fhttp%3A%2F%2Ffile.bodnara.co.kr%2Fwebedit%2Fhardward%2Fgame%2Fblack_desert_m%2Fa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740" y="1407909"/>
              <a:ext cx="4995352" cy="2431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904307" y="2653020"/>
              <a:ext cx="1476164" cy="1166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04307" y="1429997"/>
              <a:ext cx="1476164" cy="2928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9262" y="2832605"/>
              <a:ext cx="1214931" cy="98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6213" y="1428566"/>
              <a:ext cx="1322944" cy="98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717" y="3409104"/>
              <a:ext cx="1476164" cy="409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4672" y="4811499"/>
            <a:ext cx="81729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상단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인벤토리</a:t>
            </a:r>
            <a:r>
              <a:rPr lang="ko-KR" altLang="en-US" sz="1400" dirty="0" smtClean="0"/>
              <a:t> 등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전투 시 필요하지 않는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배치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하단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스킬 등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전투를 위한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배치</a:t>
            </a:r>
            <a:r>
              <a:rPr lang="ko-KR" altLang="en-US" sz="1400" dirty="0" smtClean="0"/>
              <a:t>하여 전투 시 조작이 쉽게 하였다</a:t>
            </a:r>
            <a:r>
              <a:rPr lang="en-US" altLang="ko-KR" sz="1400" dirty="0" smtClean="0"/>
              <a:t>.</a:t>
            </a: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바뀌는 스킬 슬롯을 제스처를 통한 교체하여 기존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에서 변경하지 않는 사용하는 방식을 사용했다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8718" y="743153"/>
            <a:ext cx="81729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분석이유</a:t>
            </a:r>
            <a:endParaRPr lang="en-US" altLang="ko-KR" sz="1400" dirty="0" smtClean="0"/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내게임에서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스킬을 교체하는 단계에서 다른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가리지 않는 방법</a:t>
            </a:r>
            <a:r>
              <a:rPr lang="ko-KR" altLang="en-US" sz="1400" dirty="0" smtClean="0"/>
              <a:t>을 탐색을 하기 위해</a:t>
            </a:r>
            <a:endParaRPr lang="en-US" altLang="ko-KR" sz="1400" dirty="0"/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게임 플레이 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에 의해 화면을 가리는 상황을 최소화 하면서 효율적인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UI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배치</a:t>
            </a:r>
            <a:r>
              <a:rPr lang="ko-KR" altLang="en-US" sz="1400" dirty="0" smtClean="0"/>
              <a:t>를 하기 위해</a:t>
            </a:r>
            <a:endParaRPr lang="en-US" altLang="ko-KR" sz="1400" dirty="0" smtClean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00511" y="2528486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00585" y="2505742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500511" y="3678682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804942" y="4123261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4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50269" y="3541193"/>
            <a:ext cx="99368" cy="97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5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38882"/>
              </p:ext>
            </p:extLst>
          </p:nvPr>
        </p:nvGraphicFramePr>
        <p:xfrm>
          <a:off x="293998" y="1192313"/>
          <a:ext cx="8424940" cy="514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494">
                  <a:extLst>
                    <a:ext uri="{9D8B030D-6E8A-4147-A177-3AD203B41FA5}">
                      <a16:colId xmlns:a16="http://schemas.microsoft.com/office/drawing/2014/main" val="428835129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035504566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95299121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1786637339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662079212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699472115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38553040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4113121966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3104389931"/>
                    </a:ext>
                  </a:extLst>
                </a:gridCol>
                <a:gridCol w="842494">
                  <a:extLst>
                    <a:ext uri="{9D8B030D-6E8A-4147-A177-3AD203B41FA5}">
                      <a16:colId xmlns:a16="http://schemas.microsoft.com/office/drawing/2014/main" val="2483233337"/>
                    </a:ext>
                  </a:extLst>
                </a:gridCol>
              </a:tblGrid>
              <a:tr h="291600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05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객체 타입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2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Main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상단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Btn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png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1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설정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Center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Img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오프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4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게임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Game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하단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Bottom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8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팝업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우측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슬라이더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Slider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88899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03294" y="1192313"/>
            <a:ext cx="4368347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네이밍 순서는 화면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위치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객체타입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확장자 순이다</a:t>
            </a:r>
            <a:endParaRPr lang="en-US" altLang="ko-KR" sz="1400" dirty="0" smtClean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숫자의 경우 객체 뒤에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자리 로 기입한다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(ex Btn1(X),Btn01(0))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확장자를</a:t>
            </a:r>
            <a:r>
              <a:rPr lang="ko-KR" altLang="en-US" sz="1400" dirty="0" smtClean="0"/>
              <a:t> 제외한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모든 단어의 시작은 대문자로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시작한다</a:t>
            </a:r>
            <a:r>
              <a:rPr lang="en-US" altLang="ko-KR" sz="1400" dirty="0" smtClean="0"/>
              <a:t>.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ex Main_TopLeft_Btn03_On.png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93998" y="731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요소들의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9058" y="137097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 분류도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96406" y="1907001"/>
            <a:ext cx="3858620" cy="1962543"/>
            <a:chOff x="598613" y="1891070"/>
            <a:chExt cx="3641478" cy="1852102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" y="1891070"/>
              <a:ext cx="3641478" cy="185102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98613" y="1973744"/>
              <a:ext cx="3641478" cy="1769428"/>
              <a:chOff x="598613" y="1973744"/>
              <a:chExt cx="3641478" cy="17694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632990" y="3365844"/>
                <a:ext cx="2607101" cy="3773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737214" y="1973744"/>
                <a:ext cx="177886" cy="16886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88267" y="1975899"/>
                <a:ext cx="189480" cy="16886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88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98613" y="3364764"/>
                <a:ext cx="1036368" cy="3773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dirty="0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693704" y="3140125"/>
                <a:ext cx="493452" cy="529073"/>
                <a:chOff x="827584" y="2639440"/>
                <a:chExt cx="340935" cy="36149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827584" y="2639440"/>
                  <a:ext cx="340935" cy="36149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920213" y="2733874"/>
                  <a:ext cx="158963" cy="16854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dirty="0"/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1057846" y="2118708"/>
                <a:ext cx="941275" cy="963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57846" y="1986555"/>
                <a:ext cx="941275" cy="963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51463" y="1990093"/>
                <a:ext cx="399368" cy="22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25" b="1" dirty="0">
                  <a:solidFill>
                    <a:schemeClr val="tx1"/>
                  </a:solidFill>
                  <a:latin typeface="나눔고딕" charset="-127"/>
                  <a:ea typeface="나눔고딕" charset="-127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290609" y="2842191"/>
                <a:ext cx="878855" cy="809865"/>
                <a:chOff x="6162447" y="3884882"/>
                <a:chExt cx="702315" cy="643406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6406976" y="4111599"/>
                  <a:ext cx="236711" cy="2367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6581024" y="3884882"/>
                  <a:ext cx="236711" cy="2367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6162447" y="4291577"/>
                  <a:ext cx="236711" cy="2367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6190367" y="3932666"/>
                  <a:ext cx="236711" cy="2367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6628051" y="4290093"/>
                  <a:ext cx="236711" cy="2367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" name="그룹 29"/>
            <p:cNvGrpSpPr/>
            <p:nvPr/>
          </p:nvGrpSpPr>
          <p:grpSpPr>
            <a:xfrm>
              <a:off x="3938945" y="3429955"/>
              <a:ext cx="170949" cy="151895"/>
              <a:chOff x="4845837" y="3661613"/>
              <a:chExt cx="261523" cy="232374"/>
            </a:xfrm>
            <a:solidFill>
              <a:schemeClr val="tx1"/>
            </a:solidFill>
          </p:grpSpPr>
          <p:sp>
            <p:nvSpPr>
              <p:cNvPr id="29" name="왼쪽으로 구부러진 화살표 28"/>
              <p:cNvSpPr/>
              <p:nvPr/>
            </p:nvSpPr>
            <p:spPr>
              <a:xfrm>
                <a:off x="4998540" y="3669198"/>
                <a:ext cx="108820" cy="224789"/>
              </a:xfrm>
              <a:prstGeom prst="curvedLef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왼쪽으로 구부러진 화살표 60"/>
              <p:cNvSpPr/>
              <p:nvPr/>
            </p:nvSpPr>
            <p:spPr>
              <a:xfrm rot="10800000">
                <a:off x="4845837" y="3661613"/>
                <a:ext cx="108820" cy="224789"/>
              </a:xfrm>
              <a:prstGeom prst="curvedLef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>
          <a:xfrm>
            <a:off x="504664" y="1887926"/>
            <a:ext cx="3813127" cy="2004827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04664" y="1857809"/>
            <a:ext cx="4005994" cy="2000819"/>
            <a:chOff x="9369071" y="-177853"/>
            <a:chExt cx="4005994" cy="2000819"/>
          </a:xfrm>
        </p:grpSpPr>
        <p:grpSp>
          <p:nvGrpSpPr>
            <p:cNvPr id="3" name="그룹 2"/>
            <p:cNvGrpSpPr/>
            <p:nvPr/>
          </p:nvGrpSpPr>
          <p:grpSpPr>
            <a:xfrm>
              <a:off x="9382689" y="-177853"/>
              <a:ext cx="3820053" cy="2000819"/>
              <a:chOff x="13053745" y="-2495419"/>
              <a:chExt cx="5441362" cy="2850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3053747" y="-503468"/>
                <a:ext cx="5441360" cy="85805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3053745" y="-2495419"/>
                <a:ext cx="5441359" cy="506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3053747" y="-1987124"/>
                <a:ext cx="5441360" cy="14728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159120" y="-1988745"/>
                <a:ext cx="1335987" cy="14761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7159117" y="-2486236"/>
                <a:ext cx="1335987" cy="506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154341" y="-505090"/>
                <a:ext cx="1335987" cy="85805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053745" y="-1988745"/>
                <a:ext cx="1266824" cy="1476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3054315" y="-2481668"/>
                <a:ext cx="1266824" cy="49750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3053747" y="-512635"/>
                <a:ext cx="1266824" cy="8672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032691" y="-138500"/>
              <a:ext cx="540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Top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66244" y="568031"/>
              <a:ext cx="870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Center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917652" y="1384361"/>
              <a:ext cx="92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Bottom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69071" y="1394377"/>
              <a:ext cx="991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BottomLeft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39637" y="1394378"/>
              <a:ext cx="1135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BottomRight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02802" y="591498"/>
              <a:ext cx="7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34512" y="567416"/>
              <a:ext cx="629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60501" y="-161851"/>
              <a:ext cx="88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TopLeft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327171" y="-161851"/>
              <a:ext cx="960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FFF00"/>
                  </a:solidFill>
                </a:rPr>
                <a:t>TopRight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27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52"/>
            </a:pP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실행 후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로고 화면이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끝난 뒤 나오는 화면 게임 시작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설정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게임 종료 </a:t>
            </a:r>
            <a:r>
              <a:rPr lang="ko-KR" altLang="en-US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버튼이 있다</a:t>
            </a:r>
            <a:r>
              <a:rPr lang="en-US" altLang="ko-KR" dirty="0">
                <a:solidFill>
                  <a:schemeClr val="dk1"/>
                </a:solidFill>
                <a:latin typeface="+mn-ea"/>
                <a:cs typeface="Gill Sans"/>
                <a:sym typeface="Gill Sans"/>
              </a:rPr>
              <a:t>. </a:t>
            </a:r>
            <a:endParaRPr lang="ko-KR" altLang="en-US" dirty="0">
              <a:solidFill>
                <a:schemeClr val="dk1"/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12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시작 화면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0" name="Google Shape;551;p46">
            <a:extLst>
              <a:ext uri="{FF2B5EF4-FFF2-40B4-BE49-F238E27FC236}">
                <a16:creationId xmlns:a16="http://schemas.microsoft.com/office/drawing/2014/main" id="{BA87BA0C-07B0-4DEA-B386-A30F3A41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452090"/>
              </p:ext>
            </p:extLst>
          </p:nvPr>
        </p:nvGraphicFramePr>
        <p:xfrm>
          <a:off x="5278378" y="1379777"/>
          <a:ext cx="3381465" cy="986092"/>
        </p:xfrm>
        <a:graphic>
          <a:graphicData uri="http://schemas.openxmlformats.org/drawingml/2006/table">
            <a:tbl>
              <a:tblPr/>
              <a:tblGrid>
                <a:gridCol w="60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①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저장된 게임 목록 화면으로 넘어간다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 smtClean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②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+mn-lt"/>
                        </a:rPr>
                        <a:t>설정 화면으로 넘어간다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sz="900" u="none" strike="noStrike" cap="none" dirty="0">
                          <a:latin typeface="한양해서"/>
                          <a:sym typeface="Malgun Gothic"/>
                        </a:rPr>
                        <a:t>③</a:t>
                      </a:r>
                      <a:endParaRPr sz="900" b="0" i="0" u="none" strike="noStrike" cap="none" dirty="0">
                        <a:solidFill>
                          <a:schemeClr val="lt1"/>
                        </a:solidFill>
                        <a:latin typeface="한양해서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게임 종료 팝업이 표시한다</a:t>
                      </a:r>
                      <a:r>
                        <a:rPr lang="en-US" altLang="ko-KR" sz="900" dirty="0" smtClean="0">
                          <a:latin typeface="+mn-lt"/>
                        </a:rPr>
                        <a:t>.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675FC19-851C-4D75-9056-87A35A35C6D3}"/>
              </a:ext>
            </a:extLst>
          </p:cNvPr>
          <p:cNvSpPr/>
          <p:nvPr/>
        </p:nvSpPr>
        <p:spPr>
          <a:xfrm>
            <a:off x="1079612" y="2647162"/>
            <a:ext cx="3575599" cy="18756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113747" y="225253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시작 </a:t>
            </a:r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화면</a:t>
            </a:r>
          </a:p>
        </p:txBody>
      </p:sp>
      <p:cxnSp>
        <p:nvCxnSpPr>
          <p:cNvPr id="136" name="직선 화살표 연결선 135"/>
          <p:cNvCxnSpPr>
            <a:stCxn id="135" idx="2"/>
          </p:cNvCxnSpPr>
          <p:nvPr/>
        </p:nvCxnSpPr>
        <p:spPr>
          <a:xfrm flipH="1">
            <a:off x="2485519" y="2443109"/>
            <a:ext cx="3345" cy="204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17139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45391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473643" y="3553385"/>
            <a:ext cx="819809" cy="297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40" name="직선 화살표 연결선 139"/>
          <p:cNvCxnSpPr>
            <a:stCxn id="138" idx="2"/>
            <a:endCxn id="45" idx="0"/>
          </p:cNvCxnSpPr>
          <p:nvPr/>
        </p:nvCxnSpPr>
        <p:spPr>
          <a:xfrm flipH="1">
            <a:off x="2854102" y="3850418"/>
            <a:ext cx="1194" cy="803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451115" y="211271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46" name="직선 화살표 연결선 145"/>
          <p:cNvCxnSpPr>
            <a:stCxn id="139" idx="2"/>
            <a:endCxn id="147" idx="0"/>
          </p:cNvCxnSpPr>
          <p:nvPr/>
        </p:nvCxnSpPr>
        <p:spPr>
          <a:xfrm>
            <a:off x="3883548" y="3850418"/>
            <a:ext cx="783" cy="806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3512394" y="4656643"/>
            <a:ext cx="74387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</a:p>
        </p:txBody>
      </p:sp>
      <p:cxnSp>
        <p:nvCxnSpPr>
          <p:cNvPr id="149" name="꺾인 연결선 148"/>
          <p:cNvCxnSpPr>
            <a:stCxn id="135" idx="3"/>
            <a:endCxn id="142" idx="1"/>
          </p:cNvCxnSpPr>
          <p:nvPr/>
        </p:nvCxnSpPr>
        <p:spPr>
          <a:xfrm flipV="1">
            <a:off x="2863980" y="2208004"/>
            <a:ext cx="587135" cy="139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5" idx="3"/>
            <a:endCxn id="40" idx="1"/>
          </p:cNvCxnSpPr>
          <p:nvPr/>
        </p:nvCxnSpPr>
        <p:spPr>
          <a:xfrm>
            <a:off x="2863980" y="2347824"/>
            <a:ext cx="583254" cy="83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37" idx="2"/>
            <a:endCxn id="152" idx="0"/>
          </p:cNvCxnSpPr>
          <p:nvPr/>
        </p:nvCxnSpPr>
        <p:spPr>
          <a:xfrm>
            <a:off x="1827044" y="3850418"/>
            <a:ext cx="0" cy="806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451927" y="4656643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err="1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저장목록</a:t>
            </a:r>
            <a:endParaRPr lang="ko-KR" altLang="en-US" sz="8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72775" y="2252538"/>
            <a:ext cx="750233" cy="19057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로고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cxnSp>
        <p:nvCxnSpPr>
          <p:cNvPr id="156" name="직선 화살표 연결선 155"/>
          <p:cNvCxnSpPr>
            <a:stCxn id="154" idx="3"/>
            <a:endCxn id="135" idx="1"/>
          </p:cNvCxnSpPr>
          <p:nvPr/>
        </p:nvCxnSpPr>
        <p:spPr>
          <a:xfrm>
            <a:off x="1823008" y="2347824"/>
            <a:ext cx="2907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4009319" y="4317569"/>
            <a:ext cx="589595" cy="1446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버전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447892" y="3564792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03387" y="3616915"/>
            <a:ext cx="698769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시작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485519" y="3569668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511892" y="3564792"/>
            <a:ext cx="754264" cy="268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25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526102" y="3616915"/>
            <a:ext cx="664024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    정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3559890" y="3616915"/>
            <a:ext cx="700479" cy="16996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종료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1908865" y="2755681"/>
            <a:ext cx="192230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게임 이름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47234" y="2335735"/>
            <a:ext cx="7541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7045" y="4654118"/>
            <a:ext cx="754114" cy="190571"/>
          </a:xfrm>
          <a:prstGeom prst="roundRect">
            <a:avLst>
              <a:gd name="adj" fmla="val 10881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설정 화면</a:t>
            </a:r>
            <a:endParaRPr lang="ko-KR" altLang="en-US" sz="7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56737"/>
              </p:ext>
            </p:extLst>
          </p:nvPr>
        </p:nvGraphicFramePr>
        <p:xfrm>
          <a:off x="499368" y="4976207"/>
          <a:ext cx="8176813" cy="1644274"/>
        </p:xfrm>
        <a:graphic>
          <a:graphicData uri="http://schemas.openxmlformats.org/drawingml/2006/table">
            <a:tbl>
              <a:tblPr/>
              <a:tblGrid>
                <a:gridCol w="1244695">
                  <a:extLst>
                    <a:ext uri="{9D8B030D-6E8A-4147-A177-3AD203B41FA5}">
                      <a16:colId xmlns:a16="http://schemas.microsoft.com/office/drawing/2014/main" val="424638263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5064316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4111000130"/>
                    </a:ext>
                  </a:extLst>
                </a:gridCol>
                <a:gridCol w="4915894">
                  <a:extLst>
                    <a:ext uri="{9D8B030D-6E8A-4147-A177-3AD203B41FA5}">
                      <a16:colId xmlns:a16="http://schemas.microsoft.com/office/drawing/2014/main" val="709775490"/>
                    </a:ext>
                  </a:extLst>
                </a:gridCol>
              </a:tblGrid>
              <a:tr h="86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이름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객체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픽셀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세로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Gill Sans"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</a:t>
                      </a:r>
                      <a:endParaRPr kumimoji="0" lang="en-US" altLang="ko-KR" sz="9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이름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670*160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2128"/>
                  </a:ext>
                </a:extLst>
              </a:tr>
              <a:tr h="853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시작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00985"/>
                  </a:ext>
                </a:extLst>
              </a:tr>
              <a:tr h="95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설정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종료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Btn,Txt,Img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288*104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3937"/>
                  </a:ext>
                </a:extLst>
              </a:tr>
              <a:tr h="170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 버전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Txt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206*50</a:t>
                      </a: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26156"/>
                  </a:ext>
                </a:extLst>
              </a:tr>
              <a:tr h="170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1849" marR="21849" marT="29687" marB="29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4627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1330"/>
              </p:ext>
            </p:extLst>
          </p:nvPr>
        </p:nvGraphicFramePr>
        <p:xfrm>
          <a:off x="5269658" y="3564792"/>
          <a:ext cx="3398903" cy="1387028"/>
        </p:xfrm>
        <a:graphic>
          <a:graphicData uri="http://schemas.openxmlformats.org/drawingml/2006/table">
            <a:tbl>
              <a:tblPr/>
              <a:tblGrid>
                <a:gridCol w="605047">
                  <a:extLst>
                    <a:ext uri="{9D8B030D-6E8A-4147-A177-3AD203B41FA5}">
                      <a16:colId xmlns:a16="http://schemas.microsoft.com/office/drawing/2014/main" val="2930600705"/>
                    </a:ext>
                  </a:extLst>
                </a:gridCol>
                <a:gridCol w="2793856">
                  <a:extLst>
                    <a:ext uri="{9D8B030D-6E8A-4147-A177-3AD203B41FA5}">
                      <a16:colId xmlns:a16="http://schemas.microsoft.com/office/drawing/2014/main" val="3407859953"/>
                    </a:ext>
                  </a:extLst>
                </a:gridCol>
              </a:tblGrid>
              <a:tr h="22318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추가 설명</a:t>
                      </a:r>
                      <a:endParaRPr lang="ko-KR" altLang="en-US" sz="9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964973593"/>
                  </a:ext>
                </a:extLst>
              </a:tr>
              <a:tr h="116383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1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모든 화면의 기존해상도는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1280*720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를 사용하고있다</a:t>
                      </a:r>
                      <a:endParaRPr sz="9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6795" marR="26795" marT="26795" marB="267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/>
                </a:tc>
                <a:extLst>
                  <a:ext uri="{0D108BD9-81ED-4DB2-BD59-A6C34878D82A}">
                    <a16:rowId xmlns:a16="http://schemas.microsoft.com/office/drawing/2014/main" val="1070601148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1329680" y="342569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2362894" y="342569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A40B84-F431-4F99-B430-E9D028AE17C2}"/>
              </a:ext>
            </a:extLst>
          </p:cNvPr>
          <p:cNvSpPr/>
          <p:nvPr/>
        </p:nvSpPr>
        <p:spPr>
          <a:xfrm>
            <a:off x="3376284" y="3425698"/>
            <a:ext cx="146485" cy="1491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charset="-127"/>
                <a:ea typeface="나눔고딕" charset="-127"/>
              </a:rPr>
              <a:t>3</a:t>
            </a:r>
            <a:endParaRPr lang="ko-KR" altLang="en-US" sz="1000" b="1" dirty="0">
              <a:solidFill>
                <a:schemeClr val="tx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6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5097</TotalTime>
  <Words>1947</Words>
  <Application>Microsoft Office PowerPoint</Application>
  <PresentationFormat>화면 슬라이드 쇼(4:3)</PresentationFormat>
  <Paragraphs>798</Paragraphs>
  <Slides>25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Gill Sans</vt:lpstr>
      <vt:lpstr>나눔고딕</vt:lpstr>
      <vt:lpstr>맑은 고딕</vt:lpstr>
      <vt:lpstr>맑은 고딕</vt:lpstr>
      <vt:lpstr>한양해서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Administrator</cp:lastModifiedBy>
  <cp:revision>491</cp:revision>
  <dcterms:created xsi:type="dcterms:W3CDTF">2015-03-27T04:47:41Z</dcterms:created>
  <dcterms:modified xsi:type="dcterms:W3CDTF">2019-12-09T00:57:49Z</dcterms:modified>
</cp:coreProperties>
</file>