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396" r:id="rId3"/>
    <p:sldId id="391" r:id="rId4"/>
    <p:sldId id="400" r:id="rId5"/>
    <p:sldId id="372" r:id="rId6"/>
    <p:sldId id="373" r:id="rId7"/>
    <p:sldId id="374" r:id="rId8"/>
    <p:sldId id="375" r:id="rId9"/>
    <p:sldId id="376" r:id="rId10"/>
    <p:sldId id="377" r:id="rId11"/>
    <p:sldId id="402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95" r:id="rId22"/>
    <p:sldId id="401" r:id="rId23"/>
    <p:sldId id="389" r:id="rId24"/>
    <p:sldId id="39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2272" autoAdjust="0"/>
  </p:normalViewPr>
  <p:slideViewPr>
    <p:cSldViewPr snapToGrid="0">
      <p:cViewPr>
        <p:scale>
          <a:sx n="100" d="100"/>
          <a:sy n="100" d="100"/>
        </p:scale>
        <p:origin x="111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04ECE-D0AD-4FFB-B59F-23BDB2D3B53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4C7DD-14CE-4C98-A3E5-DAD5DEF53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88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페르소나는 통계나 구매 정보 등이 아닌 </a:t>
            </a:r>
            <a:r>
              <a:rPr lang="en-US" altLang="ko-KR" dirty="0"/>
              <a:t>‘</a:t>
            </a:r>
            <a:r>
              <a:rPr lang="ko-KR" altLang="en-US" dirty="0"/>
              <a:t>경험</a:t>
            </a:r>
            <a:r>
              <a:rPr lang="en-US" altLang="ko-KR" dirty="0"/>
              <a:t>’ </a:t>
            </a:r>
            <a:r>
              <a:rPr lang="ko-KR" altLang="en-US" dirty="0"/>
              <a:t>을 기준</a:t>
            </a:r>
            <a:r>
              <a:rPr lang="en-US" altLang="ko-KR" dirty="0"/>
              <a:t>(</a:t>
            </a:r>
            <a:r>
              <a:rPr lang="ko-KR" altLang="en-US" dirty="0"/>
              <a:t>행위변수</a:t>
            </a:r>
            <a:r>
              <a:rPr lang="en-US" altLang="ko-KR" dirty="0"/>
              <a:t>)</a:t>
            </a:r>
            <a:r>
              <a:rPr lang="ko-KR" altLang="en-US" dirty="0"/>
              <a:t>으로 사용자를 나눈다</a:t>
            </a:r>
            <a:r>
              <a:rPr lang="en-US" altLang="ko-KR" dirty="0"/>
              <a:t>. (</a:t>
            </a:r>
            <a:r>
              <a:rPr lang="ko-KR" altLang="en-US" dirty="0"/>
              <a:t>제품 </a:t>
            </a:r>
            <a:r>
              <a:rPr lang="ko-KR" altLang="en-US" dirty="0" err="1"/>
              <a:t>이용시</a:t>
            </a:r>
            <a:r>
              <a:rPr lang="ko-KR" altLang="en-US" dirty="0"/>
              <a:t> 사용자가 보인 행동 특징</a:t>
            </a:r>
            <a:r>
              <a:rPr lang="en-US" altLang="ko-KR" dirty="0"/>
              <a:t>, </a:t>
            </a:r>
            <a:r>
              <a:rPr lang="ko-KR" altLang="en-US" dirty="0"/>
              <a:t>태도 </a:t>
            </a:r>
            <a:r>
              <a:rPr lang="en-US" altLang="ko-KR" dirty="0"/>
              <a:t>– </a:t>
            </a:r>
            <a:r>
              <a:rPr lang="ko-KR" altLang="en-US" dirty="0"/>
              <a:t>상품정보를 많이 보는지 혹은 리뷰를 중요시 하는지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직업별 시간적 여유 분포 </a:t>
            </a:r>
            <a:r>
              <a:rPr lang="en-US" altLang="ko-KR" dirty="0"/>
              <a:t>– </a:t>
            </a:r>
            <a:r>
              <a:rPr lang="ko-KR" altLang="en-US" dirty="0"/>
              <a:t>언제 많이 사용가능한지</a:t>
            </a:r>
            <a:r>
              <a:rPr lang="en-US" altLang="ko-KR" dirty="0"/>
              <a:t>, </a:t>
            </a:r>
            <a:r>
              <a:rPr lang="ko-KR" altLang="en-US" dirty="0"/>
              <a:t>주로 자주보는 광고는 무엇인지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4C7DD-14CE-4C98-A3E5-DAD5DEF532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1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페르소나는 통계나 구매 정보 등이 아닌 </a:t>
            </a:r>
            <a:r>
              <a:rPr lang="en-US" altLang="ko-KR" dirty="0"/>
              <a:t>‘</a:t>
            </a:r>
            <a:r>
              <a:rPr lang="ko-KR" altLang="en-US" dirty="0"/>
              <a:t>경험</a:t>
            </a:r>
            <a:r>
              <a:rPr lang="en-US" altLang="ko-KR" dirty="0"/>
              <a:t>’ </a:t>
            </a:r>
            <a:r>
              <a:rPr lang="ko-KR" altLang="en-US" dirty="0"/>
              <a:t>을 기준</a:t>
            </a:r>
            <a:r>
              <a:rPr lang="en-US" altLang="ko-KR" dirty="0"/>
              <a:t>(</a:t>
            </a:r>
            <a:r>
              <a:rPr lang="ko-KR" altLang="en-US" dirty="0"/>
              <a:t>행위변수</a:t>
            </a:r>
            <a:r>
              <a:rPr lang="en-US" altLang="ko-KR" dirty="0"/>
              <a:t>)</a:t>
            </a:r>
            <a:r>
              <a:rPr lang="ko-KR" altLang="en-US" dirty="0"/>
              <a:t>으로 사용자를 나눈다</a:t>
            </a:r>
            <a:r>
              <a:rPr lang="en-US" altLang="ko-KR" dirty="0"/>
              <a:t>. (</a:t>
            </a:r>
            <a:r>
              <a:rPr lang="ko-KR" altLang="en-US" dirty="0"/>
              <a:t>제품 </a:t>
            </a:r>
            <a:r>
              <a:rPr lang="ko-KR" altLang="en-US" dirty="0" err="1"/>
              <a:t>이용시</a:t>
            </a:r>
            <a:r>
              <a:rPr lang="ko-KR" altLang="en-US" dirty="0"/>
              <a:t> 사용자가 보인 행동 특징</a:t>
            </a:r>
            <a:r>
              <a:rPr lang="en-US" altLang="ko-KR" dirty="0"/>
              <a:t>, </a:t>
            </a:r>
            <a:r>
              <a:rPr lang="ko-KR" altLang="en-US" dirty="0"/>
              <a:t>태도 </a:t>
            </a:r>
            <a:r>
              <a:rPr lang="en-US" altLang="ko-KR" dirty="0"/>
              <a:t>– </a:t>
            </a:r>
            <a:r>
              <a:rPr lang="ko-KR" altLang="en-US" dirty="0"/>
              <a:t>상품정보를 많이 보는지 혹은 리뷰를 중요시 하는지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직업별 시간적 여유 분포 </a:t>
            </a:r>
            <a:r>
              <a:rPr lang="en-US" altLang="ko-KR" dirty="0"/>
              <a:t>– </a:t>
            </a:r>
            <a:r>
              <a:rPr lang="ko-KR" altLang="en-US" dirty="0"/>
              <a:t>언제 많이 사용가능한지</a:t>
            </a:r>
            <a:r>
              <a:rPr lang="en-US" altLang="ko-KR" dirty="0"/>
              <a:t>, </a:t>
            </a:r>
            <a:r>
              <a:rPr lang="ko-KR" altLang="en-US" dirty="0"/>
              <a:t>주로 자주보는 광고는 무엇인지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4C7DD-14CE-4C98-A3E5-DAD5DEF532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892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페르소나는 통계나 구매 정보 등이 아닌 </a:t>
            </a:r>
            <a:r>
              <a:rPr lang="en-US" altLang="ko-KR" dirty="0"/>
              <a:t>‘</a:t>
            </a:r>
            <a:r>
              <a:rPr lang="ko-KR" altLang="en-US" dirty="0"/>
              <a:t>경험</a:t>
            </a:r>
            <a:r>
              <a:rPr lang="en-US" altLang="ko-KR" dirty="0"/>
              <a:t>’ </a:t>
            </a:r>
            <a:r>
              <a:rPr lang="ko-KR" altLang="en-US" dirty="0"/>
              <a:t>을 기준</a:t>
            </a:r>
            <a:r>
              <a:rPr lang="en-US" altLang="ko-KR" dirty="0"/>
              <a:t>(</a:t>
            </a:r>
            <a:r>
              <a:rPr lang="ko-KR" altLang="en-US" dirty="0"/>
              <a:t>행위변수</a:t>
            </a:r>
            <a:r>
              <a:rPr lang="en-US" altLang="ko-KR" dirty="0"/>
              <a:t>)</a:t>
            </a:r>
            <a:r>
              <a:rPr lang="ko-KR" altLang="en-US" dirty="0"/>
              <a:t>으로 사용자를 나눈다</a:t>
            </a:r>
            <a:r>
              <a:rPr lang="en-US" altLang="ko-KR" dirty="0"/>
              <a:t>. (</a:t>
            </a:r>
            <a:r>
              <a:rPr lang="ko-KR" altLang="en-US" dirty="0"/>
              <a:t>제품 </a:t>
            </a:r>
            <a:r>
              <a:rPr lang="ko-KR" altLang="en-US" dirty="0" err="1"/>
              <a:t>이용시</a:t>
            </a:r>
            <a:r>
              <a:rPr lang="ko-KR" altLang="en-US" dirty="0"/>
              <a:t> 사용자가 보인 행동 특징</a:t>
            </a:r>
            <a:r>
              <a:rPr lang="en-US" altLang="ko-KR" dirty="0"/>
              <a:t>, </a:t>
            </a:r>
            <a:r>
              <a:rPr lang="ko-KR" altLang="en-US" dirty="0"/>
              <a:t>태도 </a:t>
            </a:r>
            <a:r>
              <a:rPr lang="en-US" altLang="ko-KR" dirty="0"/>
              <a:t>– </a:t>
            </a:r>
            <a:r>
              <a:rPr lang="ko-KR" altLang="en-US" dirty="0"/>
              <a:t>상품정보를 많이 보는지 혹은 리뷰를 중요시 하는지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직업별 시간적 여유 분포 </a:t>
            </a:r>
            <a:r>
              <a:rPr lang="en-US" altLang="ko-KR" dirty="0"/>
              <a:t>– </a:t>
            </a:r>
            <a:r>
              <a:rPr lang="ko-KR" altLang="en-US" dirty="0"/>
              <a:t>언제 많이 사용가능한지</a:t>
            </a:r>
            <a:r>
              <a:rPr lang="en-US" altLang="ko-KR" dirty="0"/>
              <a:t>, </a:t>
            </a:r>
            <a:r>
              <a:rPr lang="ko-KR" altLang="en-US" dirty="0"/>
              <a:t>주로 자주보는 광고는 무엇인지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4C7DD-14CE-4C98-A3E5-DAD5DEF532D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2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15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BB13A5-4CCC-4DC5-8406-EEE60F45A79F}"/>
              </a:ext>
            </a:extLst>
          </p:cNvPr>
          <p:cNvSpPr/>
          <p:nvPr userDrawn="1"/>
        </p:nvSpPr>
        <p:spPr>
          <a:xfrm>
            <a:off x="0" y="0"/>
            <a:ext cx="12192000" cy="507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586C252-0445-4398-B62C-C7BEA483CC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2106" y="1196293"/>
            <a:ext cx="1440000" cy="180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60181D65-C87B-485C-82C8-BA662974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33" y="0"/>
            <a:ext cx="10515600" cy="491086"/>
          </a:xfrm>
        </p:spPr>
        <p:txBody>
          <a:bodyPr anchor="ctr">
            <a:normAutofit/>
          </a:bodyPr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27FC21E-681F-407D-AA28-7CE376634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" y="-8312"/>
            <a:ext cx="663633" cy="491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FEA15F3-3F74-48A4-A0A7-587F8AB0D66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6FEE327-CBE0-440F-B436-32ACACB2989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78013" y="763588"/>
            <a:ext cx="3100387" cy="2665411"/>
          </a:xfrm>
        </p:spPr>
        <p:txBody>
          <a:bodyPr anchor="ctr"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나이 성별 직업 가족관계</a:t>
            </a:r>
            <a:r>
              <a:rPr lang="en-US" altLang="ko-KR" dirty="0"/>
              <a:t>(</a:t>
            </a:r>
            <a:r>
              <a:rPr lang="ko-KR" altLang="en-US" dirty="0"/>
              <a:t>기혼</a:t>
            </a:r>
            <a:r>
              <a:rPr lang="en-US" altLang="ko-KR" dirty="0"/>
              <a:t>/</a:t>
            </a:r>
            <a:r>
              <a:rPr lang="ko-KR" altLang="en-US" dirty="0"/>
              <a:t>미혼</a:t>
            </a:r>
            <a:r>
              <a:rPr lang="en-US" altLang="ko-KR" dirty="0"/>
              <a:t>, </a:t>
            </a:r>
            <a:r>
              <a:rPr lang="ko-KR" altLang="en-US" dirty="0"/>
              <a:t>자식의 유</a:t>
            </a:r>
            <a:r>
              <a:rPr lang="en-US" altLang="ko-KR" dirty="0"/>
              <a:t>/</a:t>
            </a:r>
            <a:r>
              <a:rPr lang="ko-KR" altLang="en-US" dirty="0"/>
              <a:t>무</a:t>
            </a:r>
            <a:r>
              <a:rPr lang="en-US" altLang="ko-KR" dirty="0"/>
              <a:t>) </a:t>
            </a:r>
            <a:r>
              <a:rPr lang="ko-KR" altLang="en-US" dirty="0"/>
              <a:t>성격 </a:t>
            </a:r>
            <a:r>
              <a:rPr lang="ko-KR" altLang="en-US" dirty="0" err="1"/>
              <a:t>연수입</a:t>
            </a:r>
            <a:r>
              <a:rPr lang="en-US" altLang="ko-KR" dirty="0"/>
              <a:t>(</a:t>
            </a:r>
            <a:r>
              <a:rPr lang="ko-KR" altLang="en-US" dirty="0"/>
              <a:t>소비패턴</a:t>
            </a:r>
            <a:r>
              <a:rPr lang="en-US" altLang="ko-KR" dirty="0"/>
              <a:t>)</a:t>
            </a:r>
          </a:p>
          <a:p>
            <a:pPr lvl="0"/>
            <a:endParaRPr lang="ko-KR" altLang="en-US" dirty="0"/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5E123F96-EACA-4A0A-82FA-76AD8000BD49}"/>
              </a:ext>
            </a:extLst>
          </p:cNvPr>
          <p:cNvSpPr/>
          <p:nvPr userDrawn="1"/>
        </p:nvSpPr>
        <p:spPr>
          <a:xfrm flipH="1">
            <a:off x="8619642" y="2848585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Trapezoid 1">
            <a:extLst>
              <a:ext uri="{FF2B5EF4-FFF2-40B4-BE49-F238E27FC236}">
                <a16:creationId xmlns:a16="http://schemas.microsoft.com/office/drawing/2014/main" id="{773183BC-FFD0-4CB4-B45F-568783DA5125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5193434" y="2848587"/>
            <a:ext cx="544051" cy="416289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2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BB13A5-4CCC-4DC5-8406-EEE60F45A79F}"/>
              </a:ext>
            </a:extLst>
          </p:cNvPr>
          <p:cNvSpPr/>
          <p:nvPr userDrawn="1"/>
        </p:nvSpPr>
        <p:spPr>
          <a:xfrm>
            <a:off x="0" y="0"/>
            <a:ext cx="12192000" cy="507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586C252-0445-4398-B62C-C7BEA483CC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2106" y="764164"/>
            <a:ext cx="1440000" cy="1800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60181D65-C87B-485C-82C8-BA662974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33" y="0"/>
            <a:ext cx="10515600" cy="491086"/>
          </a:xfrm>
        </p:spPr>
        <p:txBody>
          <a:bodyPr anchor="ctr">
            <a:normAutofit/>
          </a:bodyPr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27FC21E-681F-407D-AA28-7CE376634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" y="-8312"/>
            <a:ext cx="663633" cy="491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FEA15F3-3F74-48A4-A0A7-587F8AB0D66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6FEE327-CBE0-440F-B436-32ACACB2989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78013" y="763589"/>
            <a:ext cx="3367029" cy="1800000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나이 성별 직업 가족관계</a:t>
            </a:r>
            <a:r>
              <a:rPr lang="en-US" altLang="ko-KR" dirty="0"/>
              <a:t>(</a:t>
            </a:r>
            <a:r>
              <a:rPr lang="ko-KR" altLang="en-US" dirty="0"/>
              <a:t>기혼</a:t>
            </a:r>
            <a:r>
              <a:rPr lang="en-US" altLang="ko-KR" dirty="0"/>
              <a:t>/</a:t>
            </a:r>
            <a:r>
              <a:rPr lang="ko-KR" altLang="en-US" dirty="0"/>
              <a:t>미혼</a:t>
            </a:r>
            <a:r>
              <a:rPr lang="en-US" altLang="ko-KR" dirty="0"/>
              <a:t>, </a:t>
            </a:r>
            <a:r>
              <a:rPr lang="ko-KR" altLang="en-US" dirty="0"/>
              <a:t>자식의 유</a:t>
            </a:r>
            <a:r>
              <a:rPr lang="en-US" altLang="ko-KR" dirty="0"/>
              <a:t>/</a:t>
            </a:r>
            <a:r>
              <a:rPr lang="ko-KR" altLang="en-US" dirty="0"/>
              <a:t>무</a:t>
            </a:r>
            <a:r>
              <a:rPr lang="en-US" altLang="ko-KR" dirty="0"/>
              <a:t>) </a:t>
            </a:r>
            <a:r>
              <a:rPr lang="ko-KR" altLang="en-US" dirty="0"/>
              <a:t>성격 </a:t>
            </a:r>
            <a:r>
              <a:rPr lang="ko-KR" altLang="en-US" dirty="0" err="1"/>
              <a:t>연수입</a:t>
            </a:r>
            <a:r>
              <a:rPr lang="en-US" altLang="ko-KR" dirty="0"/>
              <a:t>(</a:t>
            </a:r>
            <a:r>
              <a:rPr lang="ko-KR" altLang="en-US" dirty="0"/>
              <a:t>소비패턴</a:t>
            </a:r>
            <a:r>
              <a:rPr lang="en-US" altLang="ko-KR" dirty="0"/>
              <a:t>)</a:t>
            </a:r>
          </a:p>
          <a:p>
            <a:pPr lvl="0"/>
            <a:endParaRPr lang="ko-KR" altLang="en-US" dirty="0"/>
          </a:p>
        </p:txBody>
      </p:sp>
      <p:sp>
        <p:nvSpPr>
          <p:cNvPr id="12" name="내용 개체 틀 10">
            <a:extLst>
              <a:ext uri="{FF2B5EF4-FFF2-40B4-BE49-F238E27FC236}">
                <a16:creationId xmlns:a16="http://schemas.microsoft.com/office/drawing/2014/main" id="{573C4AC3-4BB2-4908-9FA5-9D24E6AC835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782807" y="763589"/>
            <a:ext cx="6077087" cy="1800000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4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전체적인 인물의 그림을 그려준다</a:t>
            </a:r>
            <a:r>
              <a:rPr lang="en-US" altLang="ko-KR" dirty="0"/>
              <a:t>. </a:t>
            </a:r>
            <a:r>
              <a:rPr lang="ko-KR" altLang="en-US" dirty="0"/>
              <a:t>평범한 남성이며</a:t>
            </a:r>
            <a:r>
              <a:rPr lang="en-US" altLang="ko-KR" dirty="0"/>
              <a:t>, </a:t>
            </a:r>
            <a:r>
              <a:rPr lang="ko-KR" altLang="en-US" dirty="0"/>
              <a:t>회사에서 대부분의 시간을 보내는 사람이다</a:t>
            </a:r>
            <a:r>
              <a:rPr lang="en-US" altLang="ko-KR" dirty="0"/>
              <a:t>. </a:t>
            </a:r>
            <a:r>
              <a:rPr lang="ko-KR" altLang="en-US" dirty="0"/>
              <a:t>쉬는 시간에 간단히 할 수 있거나</a:t>
            </a:r>
            <a:r>
              <a:rPr lang="en-US" altLang="ko-KR" dirty="0"/>
              <a:t>, </a:t>
            </a:r>
            <a:r>
              <a:rPr lang="ko-KR" altLang="en-US" dirty="0"/>
              <a:t>일하는 도중에도 신경 쓰지 않고 플레이가 가능한 게임을 선호한다</a:t>
            </a:r>
            <a:r>
              <a:rPr lang="en-US" altLang="ko-KR" dirty="0"/>
              <a:t>. </a:t>
            </a:r>
            <a:r>
              <a:rPr lang="ko-KR" altLang="en-US" dirty="0"/>
              <a:t>플레이보다는 긍정적인 피드백만을 받기 원한다</a:t>
            </a:r>
            <a:r>
              <a:rPr lang="en-US" altLang="ko-KR" dirty="0"/>
              <a:t>.</a:t>
            </a:r>
          </a:p>
          <a:p>
            <a:pPr lvl="0"/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9F11BA1-084C-4CEB-BCC0-AE8459E5A8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77" y="2684463"/>
            <a:ext cx="4024518" cy="744537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ko-KR" altLang="en-US" dirty="0"/>
              <a:t>하루 일과 패턴</a:t>
            </a:r>
          </a:p>
        </p:txBody>
      </p:sp>
      <p:sp>
        <p:nvSpPr>
          <p:cNvPr id="15" name="텍스트 개체 틀 13">
            <a:extLst>
              <a:ext uri="{FF2B5EF4-FFF2-40B4-BE49-F238E27FC236}">
                <a16:creationId xmlns:a16="http://schemas.microsoft.com/office/drawing/2014/main" id="{A781B27E-8872-4CBE-B8A2-5000451E5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024" y="2684463"/>
            <a:ext cx="2589079" cy="744537"/>
          </a:xfrm>
        </p:spPr>
        <p:txBody>
          <a:bodyPr anchor="ctr">
            <a:norm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600"/>
            </a:lvl1pPr>
          </a:lstStyle>
          <a:p>
            <a:pPr lvl="0"/>
            <a:r>
              <a:rPr lang="ko-KR" altLang="en-US" dirty="0"/>
              <a:t>주로 이용하는 디바이스</a:t>
            </a:r>
          </a:p>
        </p:txBody>
      </p:sp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43D70CA2-1A02-41AC-AB10-DB5EC8C284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70814" y="2684463"/>
            <a:ext cx="2589080" cy="744537"/>
          </a:xfrm>
        </p:spPr>
        <p:txBody>
          <a:bodyPr anchor="ctr">
            <a:norm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600"/>
            </a:lvl1pPr>
          </a:lstStyle>
          <a:p>
            <a:pPr lvl="0"/>
            <a:r>
              <a:rPr lang="ko-KR" altLang="en-US" dirty="0"/>
              <a:t>주로 이용하는 </a:t>
            </a:r>
            <a:r>
              <a:rPr lang="en-US" altLang="ko-KR" dirty="0"/>
              <a:t>SNS</a:t>
            </a:r>
            <a:endParaRPr lang="ko-KR" altLang="en-US" dirty="0"/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5E123F96-EACA-4A0A-82FA-76AD8000BD49}"/>
              </a:ext>
            </a:extLst>
          </p:cNvPr>
          <p:cNvSpPr/>
          <p:nvPr userDrawn="1"/>
        </p:nvSpPr>
        <p:spPr>
          <a:xfrm flipH="1">
            <a:off x="8619642" y="2848585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Trapezoid 1">
            <a:extLst>
              <a:ext uri="{FF2B5EF4-FFF2-40B4-BE49-F238E27FC236}">
                <a16:creationId xmlns:a16="http://schemas.microsoft.com/office/drawing/2014/main" id="{773183BC-FFD0-4CB4-B45F-568783DA5125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5193434" y="2848587"/>
            <a:ext cx="544051" cy="416289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Parallelogram 15">
            <a:extLst>
              <a:ext uri="{FF2B5EF4-FFF2-40B4-BE49-F238E27FC236}">
                <a16:creationId xmlns:a16="http://schemas.microsoft.com/office/drawing/2014/main" id="{1730AFBA-9B9C-4B5B-ABD6-1D993CFDEF89}"/>
              </a:ext>
            </a:extLst>
          </p:cNvPr>
          <p:cNvSpPr/>
          <p:nvPr userDrawn="1"/>
        </p:nvSpPr>
        <p:spPr>
          <a:xfrm flipH="1">
            <a:off x="331788" y="2800383"/>
            <a:ext cx="544050" cy="54405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B3C81-2997-43AA-9EBB-ACFAF8B56F79}"/>
              </a:ext>
            </a:extLst>
          </p:cNvPr>
          <p:cNvSpPr txBox="1"/>
          <p:nvPr userDrawn="1"/>
        </p:nvSpPr>
        <p:spPr>
          <a:xfrm>
            <a:off x="5245042" y="1012644"/>
            <a:ext cx="492443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n-ea"/>
                <a:ea typeface="+mn-ea"/>
              </a:rPr>
              <a:t>태</a:t>
            </a:r>
            <a:endParaRPr lang="en-US" altLang="ko-KR" sz="2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n-ea"/>
                <a:ea typeface="+mn-ea"/>
              </a:rPr>
              <a:t>도</a:t>
            </a:r>
          </a:p>
        </p:txBody>
      </p:sp>
    </p:spTree>
    <p:extLst>
      <p:ext uri="{BB962C8B-B14F-4D97-AF65-F5344CB8AC3E}">
        <p14:creationId xmlns:p14="http://schemas.microsoft.com/office/powerpoint/2010/main" val="410948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BB13A5-4CCC-4DC5-8406-EEE60F45A79F}"/>
              </a:ext>
            </a:extLst>
          </p:cNvPr>
          <p:cNvSpPr/>
          <p:nvPr userDrawn="1"/>
        </p:nvSpPr>
        <p:spPr>
          <a:xfrm>
            <a:off x="0" y="0"/>
            <a:ext cx="12192000" cy="507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60181D65-C87B-485C-82C8-BA662974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33" y="0"/>
            <a:ext cx="10515600" cy="491086"/>
          </a:xfrm>
        </p:spPr>
        <p:txBody>
          <a:bodyPr anchor="ctr">
            <a:normAutofit/>
          </a:bodyPr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3FF29A0-DC7A-49F0-8BE4-9A232842902D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663633" cy="507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FEA15F3-3F74-48A4-A0A7-587F8AB0D667}" type="slidenum">
              <a:rPr lang="ko-KR" altLang="en-US" sz="2800" b="1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3FF29A0-DC7A-49F0-8BE4-9A232842902D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663633" cy="507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FEA15F3-3F74-48A4-A0A7-587F8AB0D667}" type="slidenum">
              <a:rPr lang="ko-KR" altLang="en-US" sz="2800" b="1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" name="Google Shape;26;p60"/>
          <p:cNvCxnSpPr/>
          <p:nvPr userDrawn="1"/>
        </p:nvCxnSpPr>
        <p:spPr>
          <a:xfrm>
            <a:off x="431374" y="561434"/>
            <a:ext cx="111372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8490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130B80-2872-4B5F-A299-99CB1A75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1A693F-78CB-48B1-9BDC-A99C0DA37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FED4E-2B28-4A51-AEF4-64D24F1DA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883E9-0691-4217-B817-294AD089E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8FD7F-1C76-40F3-AF46-156577CB9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A15F3-3F74-48A4-A0A7-587F8AB0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  <p:sldLayoutId id="2147483653" r:id="rId4"/>
    <p:sldLayoutId id="2147483654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4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4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AB78-082F-4D19-A02D-49EAE806AD7B}"/>
              </a:ext>
            </a:extLst>
          </p:cNvPr>
          <p:cNvSpPr/>
          <p:nvPr/>
        </p:nvSpPr>
        <p:spPr>
          <a:xfrm>
            <a:off x="2936415" y="1430888"/>
            <a:ext cx="63137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UX</a:t>
            </a:r>
            <a:r>
              <a:rPr lang="ko-KR" altLang="en-US" sz="4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고려한</a:t>
            </a:r>
            <a:endParaRPr lang="en-US" altLang="ko-KR" sz="4000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UI </a:t>
            </a:r>
            <a:r>
              <a:rPr lang="ko-KR" altLang="en-US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설계</a:t>
            </a:r>
            <a:r>
              <a:rPr lang="en-US" altLang="ko-KR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>
                    <a:lumMod val="75000"/>
                  </a:prstClr>
                </a:solidFill>
              </a:rPr>
              <a:t>작성시간 </a:t>
            </a:r>
            <a:r>
              <a:rPr lang="en-US" altLang="ko-KR" sz="1200" kern="0" dirty="0">
                <a:solidFill>
                  <a:prstClr val="white">
                    <a:lumMod val="75000"/>
                  </a:prstClr>
                </a:solidFill>
              </a:rPr>
              <a:t>: 17</a:t>
            </a:r>
            <a:r>
              <a:rPr lang="ko-KR" altLang="en-US" sz="1200" kern="0" dirty="0">
                <a:solidFill>
                  <a:prstClr val="white">
                    <a:lumMod val="75000"/>
                  </a:prstClr>
                </a:solidFill>
              </a:rPr>
              <a:t>시간</a:t>
            </a:r>
            <a:endParaRPr lang="ko-KR" altLang="en-US" sz="72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사각형: 둥근 모서리 29">
            <a:extLst>
              <a:ext uri="{FF2B5EF4-FFF2-40B4-BE49-F238E27FC236}">
                <a16:creationId xmlns:a16="http://schemas.microsoft.com/office/drawing/2014/main" id="{3EF70F83-F80C-4927-A3E5-204BD55E1821}"/>
              </a:ext>
            </a:extLst>
          </p:cNvPr>
          <p:cNvSpPr/>
          <p:nvPr/>
        </p:nvSpPr>
        <p:spPr>
          <a:xfrm>
            <a:off x="5561288" y="4119853"/>
            <a:ext cx="1090637" cy="395288"/>
          </a:xfrm>
          <a:prstGeom prst="roundRect">
            <a:avLst>
              <a:gd name="adj" fmla="val 50000"/>
            </a:avLst>
          </a:prstGeom>
          <a:solidFill>
            <a:srgbClr val="FA3C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prstClr val="white"/>
                </a:solidFill>
              </a:rPr>
              <a:t>하 태 욱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E4EBAA-10B8-499A-B293-C08B0B5F5AB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106607" y="4515141"/>
            <a:ext cx="0" cy="2342859"/>
          </a:xfrm>
          <a:prstGeom prst="line">
            <a:avLst/>
          </a:prstGeom>
          <a:ln>
            <a:solidFill>
              <a:srgbClr val="FA3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4D343AA-4CFB-4325-82FA-D5121BE49A2D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6093273" y="0"/>
            <a:ext cx="2" cy="1430888"/>
          </a:xfrm>
          <a:prstGeom prst="line">
            <a:avLst/>
          </a:prstGeom>
          <a:ln>
            <a:solidFill>
              <a:srgbClr val="FA3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45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551;p46"/>
          <p:cNvGraphicFramePr/>
          <p:nvPr>
            <p:extLst>
              <p:ext uri="{D42A27DB-BD31-4B8C-83A1-F6EECF244321}">
                <p14:modId xmlns:p14="http://schemas.microsoft.com/office/powerpoint/2010/main" val="798592150"/>
              </p:ext>
            </p:extLst>
          </p:nvPr>
        </p:nvGraphicFramePr>
        <p:xfrm>
          <a:off x="8991600" y="561434"/>
          <a:ext cx="2585855" cy="4941162"/>
        </p:xfrm>
        <a:graphic>
          <a:graphicData uri="http://schemas.openxmlformats.org/drawingml/2006/table">
            <a:tbl>
              <a:tblPr/>
              <a:tblGrid>
                <a:gridCol w="46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①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뒷배경과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를 구분해주기 위한 반투명한 검은 배경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②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버튼을 추가적으로 강조해 주기 위한 </a:t>
                      </a:r>
                      <a:r>
                        <a:rPr lang="ko-KR" altLang="en-US" sz="900" dirty="0" err="1"/>
                        <a:t>뒷</a:t>
                      </a:r>
                      <a:r>
                        <a:rPr lang="ko-KR" altLang="en-US" sz="900" dirty="0"/>
                        <a:t> 배경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③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전 캐릭터가 즐길 수 있는 게임의 가장 기본적인 스토리 모드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적과의 전투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스토리 진행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스테이지 탐색 등이 주요 콘텐츠가 될 것이다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④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스테이지 탐색의 재미는 줄이고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강력한 적 하나와의 전투를 주로 치르는 보스전을 주요 콘텐츠로 한 모드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캐릭터 별로 각각의 세계관과 관련된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내용이나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캐릭터 자체의 스토리를 다룰 예정이며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메인 스토리와는 관계 없는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스토리를 즐길 수 있는 콘텐츠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253442288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⑤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취소 버튼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3054081482"/>
                  </a:ext>
                </a:extLst>
              </a:tr>
              <a:tr h="22477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895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포탈을 탈 수 있는 것은 마을 뿐이기 때문에 취소를 누를 경우 마을 화면으로 이동하게 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Google Shape;564;p47"/>
          <p:cNvGraphicFramePr/>
          <p:nvPr>
            <p:extLst>
              <p:ext uri="{D42A27DB-BD31-4B8C-83A1-F6EECF244321}">
                <p14:modId xmlns:p14="http://schemas.microsoft.com/office/powerpoint/2010/main" val="2883520186"/>
              </p:ext>
            </p:extLst>
          </p:nvPr>
        </p:nvGraphicFramePr>
        <p:xfrm>
          <a:off x="542925" y="80010"/>
          <a:ext cx="11034530" cy="419100"/>
        </p:xfrm>
        <a:graphic>
          <a:graphicData uri="http://schemas.openxmlformats.org/drawingml/2006/table">
            <a:tbl>
              <a:tblPr/>
              <a:tblGrid>
                <a:gridCol w="42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19527256"/>
                    </a:ext>
                  </a:extLst>
                </a:gridCol>
                <a:gridCol w="5833880">
                  <a:extLst>
                    <a:ext uri="{9D8B030D-6E8A-4147-A177-3AD203B41FA5}">
                      <a16:colId xmlns:a16="http://schemas.microsoft.com/office/drawing/2014/main" val="2582623211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ID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4_1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포탈을 선택할 시 나타나는 화면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도형 설명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스테이지 선택 화면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5784083" y="191777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모서리가 둥근 사각형 설명선 51">
            <a:extLst>
              <a:ext uri="{FF2B5EF4-FFF2-40B4-BE49-F238E27FC236}">
                <a16:creationId xmlns:a16="http://schemas.microsoft.com/office/drawing/2014/main" id="{90957F9E-86D9-40FB-899B-8F113F20271A}"/>
              </a:ext>
            </a:extLst>
          </p:cNvPr>
          <p:cNvSpPr/>
          <p:nvPr/>
        </p:nvSpPr>
        <p:spPr>
          <a:xfrm>
            <a:off x="10074372" y="179259"/>
            <a:ext cx="612000" cy="216962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7157200" y="206059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7" name="모서리가 둥근 직사각형 53">
            <a:extLst>
              <a:ext uri="{FF2B5EF4-FFF2-40B4-BE49-F238E27FC236}">
                <a16:creationId xmlns:a16="http://schemas.microsoft.com/office/drawing/2014/main" id="{09767D1D-5316-4BA0-90AA-11E281EEA91E}"/>
              </a:ext>
            </a:extLst>
          </p:cNvPr>
          <p:cNvSpPr/>
          <p:nvPr/>
        </p:nvSpPr>
        <p:spPr>
          <a:xfrm>
            <a:off x="8548283" y="194421"/>
            <a:ext cx="612000" cy="21526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6472618" y="206059"/>
            <a:ext cx="612000" cy="1919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0E1BF6-2B5F-49AE-8334-269314AF8E76}"/>
              </a:ext>
            </a:extLst>
          </p:cNvPr>
          <p:cNvSpPr/>
          <p:nvPr/>
        </p:nvSpPr>
        <p:spPr>
          <a:xfrm>
            <a:off x="7849688" y="206059"/>
            <a:ext cx="612000" cy="1925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0718B7-3867-48A6-AE26-D3114F6EDB25}"/>
              </a:ext>
            </a:extLst>
          </p:cNvPr>
          <p:cNvSpPr/>
          <p:nvPr/>
        </p:nvSpPr>
        <p:spPr>
          <a:xfrm>
            <a:off x="9232865" y="218297"/>
            <a:ext cx="768925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프로그래스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바</a:t>
            </a:r>
          </a:p>
        </p:txBody>
      </p:sp>
      <p:pic>
        <p:nvPicPr>
          <p:cNvPr id="11" name="Picture 3" descr="C:\Users\Administrator\Downloads\Samsung-Galaxy-Note-9-PNG-Image-715x715__1.png">
            <a:extLst>
              <a:ext uri="{FF2B5EF4-FFF2-40B4-BE49-F238E27FC236}">
                <a16:creationId xmlns:a16="http://schemas.microsoft.com/office/drawing/2014/main" id="{B59BB411-83CC-4ED9-904E-AC45FA602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32354" y="80871"/>
            <a:ext cx="309562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66414"/>
              </p:ext>
            </p:extLst>
          </p:nvPr>
        </p:nvGraphicFramePr>
        <p:xfrm>
          <a:off x="1183430" y="5790441"/>
          <a:ext cx="7254875" cy="914400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val="20052755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3856760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25847641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1323783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가로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세로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51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메인 스테이지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캐릭터 스테이지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115pixel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115pixel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527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취소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85pixel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27pixel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287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버튼 강조를 위한 </a:t>
                      </a:r>
                      <a:r>
                        <a:rPr lang="ko-KR" altLang="en-US" sz="900" dirty="0" err="1"/>
                        <a:t>뒷배경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800pixel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33312"/>
                  </a:ext>
                </a:extLst>
              </a:tr>
            </a:tbl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31386"/>
              </p:ext>
            </p:extLst>
          </p:nvPr>
        </p:nvGraphicFramePr>
        <p:xfrm>
          <a:off x="1861158" y="1741625"/>
          <a:ext cx="5501523" cy="2860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" name="Image" r:id="rId4" imgW="7619040" imgH="3704760" progId="Photoshop.Image.20">
                  <p:embed/>
                </p:oleObj>
              </mc:Choice>
              <mc:Fallback>
                <p:oleObj name="Image" r:id="rId4" imgW="7619040" imgH="3704760" progId="Photoshop.Image.20">
                  <p:embed/>
                  <p:pic>
                    <p:nvPicPr>
                      <p:cNvPr id="52" name="개체 5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1158" y="1741625"/>
                        <a:ext cx="5501523" cy="2860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9CF715-8FD6-4466-A757-9CB1D0B25C6A}"/>
              </a:ext>
            </a:extLst>
          </p:cNvPr>
          <p:cNvSpPr/>
          <p:nvPr/>
        </p:nvSpPr>
        <p:spPr>
          <a:xfrm>
            <a:off x="4575579" y="1854296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E5D6DB-AAF6-440A-9131-E7E34CF0E713}"/>
              </a:ext>
            </a:extLst>
          </p:cNvPr>
          <p:cNvSpPr/>
          <p:nvPr/>
        </p:nvSpPr>
        <p:spPr>
          <a:xfrm>
            <a:off x="3526918" y="1207118"/>
            <a:ext cx="719688" cy="255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스테이지 선택 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4_2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AAC494-E51D-4F57-81FA-D5B9F6411631}"/>
              </a:ext>
            </a:extLst>
          </p:cNvPr>
          <p:cNvCxnSpPr>
            <a:cxnSpLocks/>
            <a:stCxn id="24" idx="0"/>
            <a:endCxn id="15" idx="2"/>
          </p:cNvCxnSpPr>
          <p:nvPr/>
        </p:nvCxnSpPr>
        <p:spPr>
          <a:xfrm flipV="1">
            <a:off x="3884409" y="1462285"/>
            <a:ext cx="2353" cy="12258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F6F92F-CE17-4ED3-8BF9-47BE2E41123D}"/>
              </a:ext>
            </a:extLst>
          </p:cNvPr>
          <p:cNvSpPr/>
          <p:nvPr/>
        </p:nvSpPr>
        <p:spPr>
          <a:xfrm>
            <a:off x="5133963" y="1207118"/>
            <a:ext cx="719688" cy="255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 스테이지 화면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50B1120-4C69-4066-86A6-03D08C4CD57A}"/>
              </a:ext>
            </a:extLst>
          </p:cNvPr>
          <p:cNvCxnSpPr>
            <a:cxnSpLocks/>
            <a:stCxn id="23" idx="0"/>
            <a:endCxn id="17" idx="2"/>
          </p:cNvCxnSpPr>
          <p:nvPr/>
        </p:nvCxnSpPr>
        <p:spPr>
          <a:xfrm flipV="1">
            <a:off x="5490377" y="1462285"/>
            <a:ext cx="3430" cy="12258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F1BD14-E327-4C42-9351-075C9387CB09}"/>
              </a:ext>
            </a:extLst>
          </p:cNvPr>
          <p:cNvSpPr/>
          <p:nvPr/>
        </p:nvSpPr>
        <p:spPr>
          <a:xfrm>
            <a:off x="5768224" y="4724525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마을 화면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3D09F9-DE70-4C37-9A15-F451547B3DCB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074224" y="4372158"/>
            <a:ext cx="0" cy="35236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9CF715-8FD6-4466-A757-9CB1D0B25C6A}"/>
              </a:ext>
            </a:extLst>
          </p:cNvPr>
          <p:cNvSpPr/>
          <p:nvPr/>
        </p:nvSpPr>
        <p:spPr>
          <a:xfrm>
            <a:off x="1861158" y="2334280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53651" y="415341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취소</a:t>
            </a:r>
          </a:p>
        </p:txBody>
      </p:sp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125507"/>
              </p:ext>
            </p:extLst>
          </p:nvPr>
        </p:nvGraphicFramePr>
        <p:xfrm>
          <a:off x="5069529" y="2688094"/>
          <a:ext cx="841697" cy="834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" name="Image" r:id="rId6" imgW="1104480" imgH="1095120" progId="Photoshop.Image.20">
                  <p:embed/>
                </p:oleObj>
              </mc:Choice>
              <mc:Fallback>
                <p:oleObj name="Image" r:id="rId6" imgW="1104480" imgH="1095120" progId="Photoshop.Image.20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69529" y="2688094"/>
                        <a:ext cx="841697" cy="834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341758"/>
              </p:ext>
            </p:extLst>
          </p:nvPr>
        </p:nvGraphicFramePr>
        <p:xfrm>
          <a:off x="3463561" y="2688094"/>
          <a:ext cx="841697" cy="834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" name="Image" r:id="rId8" imgW="1104480" imgH="1095120" progId="Photoshop.Image.20">
                  <p:embed/>
                </p:oleObj>
              </mc:Choice>
              <mc:Fallback>
                <p:oleObj name="Image" r:id="rId8" imgW="1104480" imgH="1095120" progId="Photoshop.Image.20">
                  <p:embed/>
                  <p:pic>
                    <p:nvPicPr>
                      <p:cNvPr id="68" name="개체 6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3561" y="2688094"/>
                        <a:ext cx="841697" cy="834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509947" y="288987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메인</a:t>
            </a:r>
            <a:endParaRPr lang="en-US" altLang="ko-KR" sz="11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스테이지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15915" y="288987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캐릭터</a:t>
            </a:r>
            <a:endParaRPr lang="en-US" altLang="ko-KR" sz="11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스테이지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33980C-1907-42D8-BE21-6A205BFB59A6}"/>
              </a:ext>
            </a:extLst>
          </p:cNvPr>
          <p:cNvSpPr/>
          <p:nvPr/>
        </p:nvSpPr>
        <p:spPr>
          <a:xfrm>
            <a:off x="3463561" y="2638864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5505FF-056B-4D4B-9F48-5EA7F3946729}"/>
              </a:ext>
            </a:extLst>
          </p:cNvPr>
          <p:cNvSpPr/>
          <p:nvPr/>
        </p:nvSpPr>
        <p:spPr>
          <a:xfrm>
            <a:off x="5058837" y="2638864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5505FF-056B-4D4B-9F48-5EA7F3946729}"/>
              </a:ext>
            </a:extLst>
          </p:cNvPr>
          <p:cNvSpPr/>
          <p:nvPr/>
        </p:nvSpPr>
        <p:spPr>
          <a:xfrm>
            <a:off x="5699829" y="4105714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568C67-0A50-4507-BF66-1728EBDDD2B8}"/>
              </a:ext>
            </a:extLst>
          </p:cNvPr>
          <p:cNvSpPr/>
          <p:nvPr/>
        </p:nvSpPr>
        <p:spPr>
          <a:xfrm>
            <a:off x="10768763" y="206058"/>
            <a:ext cx="751542" cy="190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이미지필드</a:t>
            </a:r>
          </a:p>
        </p:txBody>
      </p:sp>
    </p:spTree>
    <p:extLst>
      <p:ext uri="{BB962C8B-B14F-4D97-AF65-F5344CB8AC3E}">
        <p14:creationId xmlns:p14="http://schemas.microsoft.com/office/powerpoint/2010/main" val="26400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551;p46"/>
          <p:cNvGraphicFramePr/>
          <p:nvPr>
            <p:extLst>
              <p:ext uri="{D42A27DB-BD31-4B8C-83A1-F6EECF244321}">
                <p14:modId xmlns:p14="http://schemas.microsoft.com/office/powerpoint/2010/main" val="3632452970"/>
              </p:ext>
            </p:extLst>
          </p:nvPr>
        </p:nvGraphicFramePr>
        <p:xfrm>
          <a:off x="8991600" y="561434"/>
          <a:ext cx="2585855" cy="4959107"/>
        </p:xfrm>
        <a:graphic>
          <a:graphicData uri="http://schemas.openxmlformats.org/drawingml/2006/table">
            <a:tbl>
              <a:tblPr/>
              <a:tblGrid>
                <a:gridCol w="46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①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뒷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배경과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를 구분해주기 위한 반투명한 검은 배경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②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클리어한 스테이지를 표시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③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조건이 충분하지 않거나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클리어하지 못한 스테이지를 표시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④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현재 조건이 만족된 선택 가능한 스테이지를 표시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253442288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⑤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조건이 만족된 선택 가능한 스테이지를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로 표시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3054081482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⑥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난이도 선택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4120864881"/>
                  </a:ext>
                </a:extLst>
              </a:tr>
              <a:tr h="22477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895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스테이지와 난이도 둘 모두를 선택해야 시작버튼이 활성화 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화면 최상단은 지나온 스테이지들을 이미지로 표시해 준 것으로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내가 클리어 한 스테이지만 초록색으로 활성화되고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선택해야 될 스테이지는 푸른색으로 깜빡인다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해당 스테이지에서 다른 루트로도 갈 수 있었다는 것을 표시해 줌으로써 유저에게 다른 길도 있었다는 것을 알려줄 수 있고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다음 번에 플레이를 하게 될 때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다른 루트로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가야겠다는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 목표 의식을 심어줄 수 있음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스테이지와 난이도 둘 모두를 선택하고 나면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전투를 시작할 수 있다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35725" marR="35725" marT="35725" marB="35725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Google Shape;564;p47"/>
          <p:cNvGraphicFramePr/>
          <p:nvPr>
            <p:extLst>
              <p:ext uri="{D42A27DB-BD31-4B8C-83A1-F6EECF244321}">
                <p14:modId xmlns:p14="http://schemas.microsoft.com/office/powerpoint/2010/main" val="881317294"/>
              </p:ext>
            </p:extLst>
          </p:nvPr>
        </p:nvGraphicFramePr>
        <p:xfrm>
          <a:off x="542925" y="80010"/>
          <a:ext cx="11034530" cy="419100"/>
        </p:xfrm>
        <a:graphic>
          <a:graphicData uri="http://schemas.openxmlformats.org/drawingml/2006/table">
            <a:tbl>
              <a:tblPr/>
              <a:tblGrid>
                <a:gridCol w="42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19527256"/>
                    </a:ext>
                  </a:extLst>
                </a:gridCol>
                <a:gridCol w="5833880">
                  <a:extLst>
                    <a:ext uri="{9D8B030D-6E8A-4147-A177-3AD203B41FA5}">
                      <a16:colId xmlns:a16="http://schemas.microsoft.com/office/drawing/2014/main" val="2582623211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ID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4_2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포탈을 선택할 시 나타나는 화면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도형 설명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스테이지 선택 화면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5784083" y="191777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모서리가 둥근 사각형 설명선 51">
            <a:extLst>
              <a:ext uri="{FF2B5EF4-FFF2-40B4-BE49-F238E27FC236}">
                <a16:creationId xmlns:a16="http://schemas.microsoft.com/office/drawing/2014/main" id="{90957F9E-86D9-40FB-899B-8F113F20271A}"/>
              </a:ext>
            </a:extLst>
          </p:cNvPr>
          <p:cNvSpPr/>
          <p:nvPr/>
        </p:nvSpPr>
        <p:spPr>
          <a:xfrm>
            <a:off x="10074372" y="179259"/>
            <a:ext cx="612000" cy="216962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7157200" y="206059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7" name="모서리가 둥근 직사각형 53">
            <a:extLst>
              <a:ext uri="{FF2B5EF4-FFF2-40B4-BE49-F238E27FC236}">
                <a16:creationId xmlns:a16="http://schemas.microsoft.com/office/drawing/2014/main" id="{09767D1D-5316-4BA0-90AA-11E281EEA91E}"/>
              </a:ext>
            </a:extLst>
          </p:cNvPr>
          <p:cNvSpPr/>
          <p:nvPr/>
        </p:nvSpPr>
        <p:spPr>
          <a:xfrm>
            <a:off x="8548283" y="194421"/>
            <a:ext cx="612000" cy="21526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6472618" y="206059"/>
            <a:ext cx="612000" cy="1919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0E1BF6-2B5F-49AE-8334-269314AF8E76}"/>
              </a:ext>
            </a:extLst>
          </p:cNvPr>
          <p:cNvSpPr/>
          <p:nvPr/>
        </p:nvSpPr>
        <p:spPr>
          <a:xfrm>
            <a:off x="7849688" y="206059"/>
            <a:ext cx="612000" cy="1925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0718B7-3867-48A6-AE26-D3114F6EDB25}"/>
              </a:ext>
            </a:extLst>
          </p:cNvPr>
          <p:cNvSpPr/>
          <p:nvPr/>
        </p:nvSpPr>
        <p:spPr>
          <a:xfrm>
            <a:off x="9232865" y="218297"/>
            <a:ext cx="768925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프로그래스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바</a:t>
            </a:r>
          </a:p>
        </p:txBody>
      </p:sp>
      <p:pic>
        <p:nvPicPr>
          <p:cNvPr id="11" name="Picture 3" descr="C:\Users\Administrator\Downloads\Samsung-Galaxy-Note-9-PNG-Image-715x715__1.png">
            <a:extLst>
              <a:ext uri="{FF2B5EF4-FFF2-40B4-BE49-F238E27FC236}">
                <a16:creationId xmlns:a16="http://schemas.microsoft.com/office/drawing/2014/main" id="{B59BB411-83CC-4ED9-904E-AC45FA602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32354" y="80871"/>
            <a:ext cx="309562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18738"/>
              </p:ext>
            </p:extLst>
          </p:nvPr>
        </p:nvGraphicFramePr>
        <p:xfrm>
          <a:off x="1183430" y="5547773"/>
          <a:ext cx="7254875" cy="1143000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val="20052755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3856760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25847641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1323783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가로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세로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51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메인 스테이지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캐릭터 스테이지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115pixel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115pixel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527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취소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시작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85pixel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27pixel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287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난이도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592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버튼 강조를 위한 </a:t>
                      </a:r>
                      <a:r>
                        <a:rPr lang="ko-KR" altLang="en-US" sz="900" dirty="0" err="1"/>
                        <a:t>뒷배경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800pixel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33312"/>
                  </a:ext>
                </a:extLst>
              </a:tr>
            </a:tbl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/>
        </p:nvGraphicFramePr>
        <p:xfrm>
          <a:off x="1861158" y="1741625"/>
          <a:ext cx="5501523" cy="2860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Image" r:id="rId4" imgW="7619040" imgH="3704760" progId="Photoshop.Image.20">
                  <p:embed/>
                </p:oleObj>
              </mc:Choice>
              <mc:Fallback>
                <p:oleObj name="Image" r:id="rId4" imgW="7619040" imgH="3704760" progId="Photoshop.Image.20">
                  <p:embed/>
                  <p:pic>
                    <p:nvPicPr>
                      <p:cNvPr id="13" name="개체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1158" y="1741625"/>
                        <a:ext cx="5501523" cy="2860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F1BD14-E327-4C42-9351-075C9387CB09}"/>
              </a:ext>
            </a:extLst>
          </p:cNvPr>
          <p:cNvSpPr/>
          <p:nvPr/>
        </p:nvSpPr>
        <p:spPr>
          <a:xfrm>
            <a:off x="5768224" y="4724525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마을 화면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3D09F9-DE70-4C37-9A15-F451547B3DCB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074224" y="4372158"/>
            <a:ext cx="0" cy="35236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53651" y="415341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취소</a:t>
            </a:r>
          </a:p>
        </p:txBody>
      </p:sp>
      <p:graphicFrame>
        <p:nvGraphicFramePr>
          <p:cNvPr id="23" name="개체 22"/>
          <p:cNvGraphicFramePr>
            <a:graphicFrameLocks noChangeAspect="1"/>
          </p:cNvGraphicFramePr>
          <p:nvPr/>
        </p:nvGraphicFramePr>
        <p:xfrm>
          <a:off x="5069529" y="2688094"/>
          <a:ext cx="841697" cy="834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Image" r:id="rId6" imgW="1104480" imgH="1095120" progId="Photoshop.Image.20">
                  <p:embed/>
                </p:oleObj>
              </mc:Choice>
              <mc:Fallback>
                <p:oleObj name="Image" r:id="rId6" imgW="1104480" imgH="1095120" progId="Photoshop.Image.20">
                  <p:embed/>
                  <p:pic>
                    <p:nvPicPr>
                      <p:cNvPr id="23" name="개체 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69529" y="2688094"/>
                        <a:ext cx="841697" cy="834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/>
        </p:nvGraphicFramePr>
        <p:xfrm>
          <a:off x="3463561" y="2688094"/>
          <a:ext cx="841697" cy="834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Image" r:id="rId8" imgW="1104480" imgH="1095120" progId="Photoshop.Image.20">
                  <p:embed/>
                </p:oleObj>
              </mc:Choice>
              <mc:Fallback>
                <p:oleObj name="Image" r:id="rId8" imgW="1104480" imgH="1095120" progId="Photoshop.Image.20">
                  <p:embed/>
                  <p:pic>
                    <p:nvPicPr>
                      <p:cNvPr id="24" name="개체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3561" y="2688094"/>
                        <a:ext cx="841697" cy="834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509947" y="288987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스테이지</a:t>
            </a:r>
            <a:endParaRPr lang="en-US" altLang="ko-KR" sz="11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100" dirty="0">
                <a:latin typeface="+mn-ea"/>
              </a:rPr>
              <a:t>3-1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15915" y="288987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스테이지</a:t>
            </a:r>
            <a:endParaRPr lang="en-US" altLang="ko-KR" sz="11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100" dirty="0">
                <a:latin typeface="+mn-ea"/>
              </a:rPr>
              <a:t>3-2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33980C-1907-42D8-BE21-6A205BFB59A6}"/>
              </a:ext>
            </a:extLst>
          </p:cNvPr>
          <p:cNvSpPr/>
          <p:nvPr/>
        </p:nvSpPr>
        <p:spPr>
          <a:xfrm>
            <a:off x="3463561" y="2638864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568C67-0A50-4507-BF66-1728EBDDD2B8}"/>
              </a:ext>
            </a:extLst>
          </p:cNvPr>
          <p:cNvSpPr/>
          <p:nvPr/>
        </p:nvSpPr>
        <p:spPr>
          <a:xfrm>
            <a:off x="10768763" y="206058"/>
            <a:ext cx="751542" cy="190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이미지필드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A8A2C03-E700-4809-916D-D21CE30700CB}"/>
              </a:ext>
            </a:extLst>
          </p:cNvPr>
          <p:cNvSpPr/>
          <p:nvPr/>
        </p:nvSpPr>
        <p:spPr>
          <a:xfrm>
            <a:off x="1851368" y="1739930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3DA7454-DF13-414E-AF5F-94CFD582504D}"/>
              </a:ext>
            </a:extLst>
          </p:cNvPr>
          <p:cNvSpPr/>
          <p:nvPr/>
        </p:nvSpPr>
        <p:spPr>
          <a:xfrm>
            <a:off x="6531530" y="4191371"/>
            <a:ext cx="625670" cy="1917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BE21CB-4341-41BE-86C4-A89B3CF59969}"/>
              </a:ext>
            </a:extLst>
          </p:cNvPr>
          <p:cNvSpPr txBox="1"/>
          <p:nvPr/>
        </p:nvSpPr>
        <p:spPr>
          <a:xfrm>
            <a:off x="6637373" y="416255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시작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E0B9594-C4CE-4F68-BB3C-1419222EB1B9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6857945" y="4408777"/>
            <a:ext cx="1" cy="341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7C37AB-07C8-4CF6-9733-CF9174077FD6}"/>
              </a:ext>
            </a:extLst>
          </p:cNvPr>
          <p:cNvSpPr/>
          <p:nvPr/>
        </p:nvSpPr>
        <p:spPr>
          <a:xfrm>
            <a:off x="6551945" y="4749974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전투 화면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D4D5593-48FB-443E-81A8-DDBACCC6D4AC}"/>
              </a:ext>
            </a:extLst>
          </p:cNvPr>
          <p:cNvSpPr/>
          <p:nvPr/>
        </p:nvSpPr>
        <p:spPr>
          <a:xfrm>
            <a:off x="3936323" y="2139446"/>
            <a:ext cx="170668" cy="170668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13B1654-ED9B-420F-B0FD-C0717B0DA313}"/>
              </a:ext>
            </a:extLst>
          </p:cNvPr>
          <p:cNvSpPr/>
          <p:nvPr/>
        </p:nvSpPr>
        <p:spPr>
          <a:xfrm>
            <a:off x="4397166" y="2139446"/>
            <a:ext cx="170668" cy="170668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B4670A6-CE36-4A54-8E16-25CE869467C8}"/>
              </a:ext>
            </a:extLst>
          </p:cNvPr>
          <p:cNvSpPr/>
          <p:nvPr/>
        </p:nvSpPr>
        <p:spPr>
          <a:xfrm>
            <a:off x="4397166" y="1935871"/>
            <a:ext cx="170668" cy="170668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891CF12-B716-4101-A13B-881E79A38178}"/>
              </a:ext>
            </a:extLst>
          </p:cNvPr>
          <p:cNvSpPr/>
          <p:nvPr/>
        </p:nvSpPr>
        <p:spPr>
          <a:xfrm>
            <a:off x="4397166" y="2353819"/>
            <a:ext cx="170668" cy="170668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51F16D0-1C93-4A30-80F1-AE2F7D36E937}"/>
              </a:ext>
            </a:extLst>
          </p:cNvPr>
          <p:cNvCxnSpPr>
            <a:stCxn id="60" idx="6"/>
            <a:endCxn id="62" idx="2"/>
          </p:cNvCxnSpPr>
          <p:nvPr/>
        </p:nvCxnSpPr>
        <p:spPr>
          <a:xfrm flipV="1">
            <a:off x="4106991" y="2021205"/>
            <a:ext cx="290175" cy="203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2668447-4FBE-46DE-A7C3-ECA5C9054A7E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4106991" y="2224780"/>
            <a:ext cx="290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5157E22-C77D-4398-B1D4-9A9526A0B514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4106991" y="2224780"/>
            <a:ext cx="290175" cy="2143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F25F35F5-DFE2-4C4D-9FF6-28B95774BC3D}"/>
              </a:ext>
            </a:extLst>
          </p:cNvPr>
          <p:cNvSpPr/>
          <p:nvPr/>
        </p:nvSpPr>
        <p:spPr>
          <a:xfrm>
            <a:off x="4847217" y="1935871"/>
            <a:ext cx="170668" cy="170668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D359E93-0A2A-4DD5-88F9-A2AA5D0D64A2}"/>
              </a:ext>
            </a:extLst>
          </p:cNvPr>
          <p:cNvSpPr/>
          <p:nvPr/>
        </p:nvSpPr>
        <p:spPr>
          <a:xfrm>
            <a:off x="5319475" y="2144991"/>
            <a:ext cx="170668" cy="1706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838CDBC-D648-4AE1-9BE4-2B06E66EC213}"/>
              </a:ext>
            </a:extLst>
          </p:cNvPr>
          <p:cNvSpPr/>
          <p:nvPr/>
        </p:nvSpPr>
        <p:spPr>
          <a:xfrm>
            <a:off x="4847217" y="2354826"/>
            <a:ext cx="170668" cy="170668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7A1769D-1C79-485B-9D90-A7EF9321E4DA}"/>
              </a:ext>
            </a:extLst>
          </p:cNvPr>
          <p:cNvSpPr/>
          <p:nvPr/>
        </p:nvSpPr>
        <p:spPr>
          <a:xfrm>
            <a:off x="5319475" y="1933120"/>
            <a:ext cx="170668" cy="1706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616A9A9-F555-4929-9839-C68664EC128E}"/>
              </a:ext>
            </a:extLst>
          </p:cNvPr>
          <p:cNvCxnSpPr>
            <a:cxnSpLocks/>
            <a:stCxn id="61" idx="6"/>
            <a:endCxn id="69" idx="2"/>
          </p:cNvCxnSpPr>
          <p:nvPr/>
        </p:nvCxnSpPr>
        <p:spPr>
          <a:xfrm>
            <a:off x="4567834" y="2224780"/>
            <a:ext cx="279383" cy="215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0F1ED20-059A-4818-9541-E3D97F1E53C7}"/>
              </a:ext>
            </a:extLst>
          </p:cNvPr>
          <p:cNvCxnSpPr>
            <a:cxnSpLocks/>
            <a:stCxn id="63" idx="6"/>
            <a:endCxn id="69" idx="2"/>
          </p:cNvCxnSpPr>
          <p:nvPr/>
        </p:nvCxnSpPr>
        <p:spPr>
          <a:xfrm>
            <a:off x="4567834" y="2439153"/>
            <a:ext cx="279383" cy="1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DF716D1-983C-4698-A336-8291A4AA78AF}"/>
              </a:ext>
            </a:extLst>
          </p:cNvPr>
          <p:cNvCxnSpPr>
            <a:cxnSpLocks/>
            <a:stCxn id="62" idx="6"/>
            <a:endCxn id="67" idx="2"/>
          </p:cNvCxnSpPr>
          <p:nvPr/>
        </p:nvCxnSpPr>
        <p:spPr>
          <a:xfrm>
            <a:off x="4567834" y="2021205"/>
            <a:ext cx="2793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7EF55D2-73F2-48B8-92A4-166E8874D5C6}"/>
              </a:ext>
            </a:extLst>
          </p:cNvPr>
          <p:cNvCxnSpPr>
            <a:cxnSpLocks/>
            <a:stCxn id="67" idx="6"/>
            <a:endCxn id="70" idx="2"/>
          </p:cNvCxnSpPr>
          <p:nvPr/>
        </p:nvCxnSpPr>
        <p:spPr>
          <a:xfrm flipV="1">
            <a:off x="5017885" y="2018454"/>
            <a:ext cx="301590" cy="2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C9E5575-2826-4A3C-9DFD-B938022AE13E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5017885" y="2021205"/>
            <a:ext cx="301590" cy="20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B8852A-C039-4CEC-B7AD-B876E558A367}"/>
              </a:ext>
            </a:extLst>
          </p:cNvPr>
          <p:cNvCxnSpPr>
            <a:cxnSpLocks/>
            <a:stCxn id="69" idx="6"/>
            <a:endCxn id="68" idx="2"/>
          </p:cNvCxnSpPr>
          <p:nvPr/>
        </p:nvCxnSpPr>
        <p:spPr>
          <a:xfrm flipV="1">
            <a:off x="5017885" y="2230325"/>
            <a:ext cx="301590" cy="209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6ECD4F7-0BB6-43EF-B74A-EAC9890F1F5E}"/>
              </a:ext>
            </a:extLst>
          </p:cNvPr>
          <p:cNvSpPr/>
          <p:nvPr/>
        </p:nvSpPr>
        <p:spPr>
          <a:xfrm>
            <a:off x="3850340" y="2018695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4FE40D7-616A-48E5-9291-8531CF442D0D}"/>
              </a:ext>
            </a:extLst>
          </p:cNvPr>
          <p:cNvSpPr/>
          <p:nvPr/>
        </p:nvSpPr>
        <p:spPr>
          <a:xfrm>
            <a:off x="4248832" y="2318129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110BCB-7A5E-4A0E-A03F-92CF757A0A54}"/>
              </a:ext>
            </a:extLst>
          </p:cNvPr>
          <p:cNvSpPr/>
          <p:nvPr/>
        </p:nvSpPr>
        <p:spPr>
          <a:xfrm>
            <a:off x="5182626" y="1917737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9E6FDFA-C7E2-4A8F-95A6-4DAB0FED1AFC}"/>
              </a:ext>
            </a:extLst>
          </p:cNvPr>
          <p:cNvSpPr/>
          <p:nvPr/>
        </p:nvSpPr>
        <p:spPr>
          <a:xfrm>
            <a:off x="3864637" y="3712228"/>
            <a:ext cx="460904" cy="3946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쉬움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4302973-B3D3-4395-8BCE-6348FD93744A}"/>
              </a:ext>
            </a:extLst>
          </p:cNvPr>
          <p:cNvSpPr/>
          <p:nvPr/>
        </p:nvSpPr>
        <p:spPr>
          <a:xfrm>
            <a:off x="4494971" y="3712228"/>
            <a:ext cx="460904" cy="3946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보통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E64B7D-5C9E-4AB0-8C61-5FAAC11AD932}"/>
              </a:ext>
            </a:extLst>
          </p:cNvPr>
          <p:cNvSpPr/>
          <p:nvPr/>
        </p:nvSpPr>
        <p:spPr>
          <a:xfrm>
            <a:off x="5125305" y="3712228"/>
            <a:ext cx="460904" cy="3946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어려움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2AEB765-1B85-4E13-B5FA-940485F3CA8F}"/>
              </a:ext>
            </a:extLst>
          </p:cNvPr>
          <p:cNvSpPr/>
          <p:nvPr/>
        </p:nvSpPr>
        <p:spPr>
          <a:xfrm>
            <a:off x="3799073" y="3651496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48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551;p46"/>
          <p:cNvGraphicFramePr/>
          <p:nvPr>
            <p:extLst>
              <p:ext uri="{D42A27DB-BD31-4B8C-83A1-F6EECF244321}">
                <p14:modId xmlns:p14="http://schemas.microsoft.com/office/powerpoint/2010/main" val="377971040"/>
              </p:ext>
            </p:extLst>
          </p:nvPr>
        </p:nvGraphicFramePr>
        <p:xfrm>
          <a:off x="8991600" y="561434"/>
          <a:ext cx="2585855" cy="3456958"/>
        </p:xfrm>
        <a:graphic>
          <a:graphicData uri="http://schemas.openxmlformats.org/drawingml/2006/table">
            <a:tbl>
              <a:tblPr/>
              <a:tblGrid>
                <a:gridCol w="46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①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세계관의 배경이나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등의 이미지 등을 출력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②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현재 출력 중인 이미지를 설명하기 위한 글을 출력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출력창은 반투명으로 뒤의 이미지가 보여야 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③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현재 로딩이 어느 정도 진행 됐는지를 표시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7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895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Google Shape;564;p47"/>
          <p:cNvGraphicFramePr/>
          <p:nvPr>
            <p:extLst>
              <p:ext uri="{D42A27DB-BD31-4B8C-83A1-F6EECF244321}">
                <p14:modId xmlns:p14="http://schemas.microsoft.com/office/powerpoint/2010/main" val="2549434577"/>
              </p:ext>
            </p:extLst>
          </p:nvPr>
        </p:nvGraphicFramePr>
        <p:xfrm>
          <a:off x="542925" y="80010"/>
          <a:ext cx="11034530" cy="419100"/>
        </p:xfrm>
        <a:graphic>
          <a:graphicData uri="http://schemas.openxmlformats.org/drawingml/2006/table">
            <a:tbl>
              <a:tblPr/>
              <a:tblGrid>
                <a:gridCol w="42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19527256"/>
                    </a:ext>
                  </a:extLst>
                </a:gridCol>
                <a:gridCol w="5833880">
                  <a:extLst>
                    <a:ext uri="{9D8B030D-6E8A-4147-A177-3AD203B41FA5}">
                      <a16:colId xmlns:a16="http://schemas.microsoft.com/office/drawing/2014/main" val="2582623211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ID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99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게임 내에서 로딩이 진행될 시에 출력되는 화면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도형 설명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로딩 화면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5784083" y="191777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모서리가 둥근 사각형 설명선 51">
            <a:extLst>
              <a:ext uri="{FF2B5EF4-FFF2-40B4-BE49-F238E27FC236}">
                <a16:creationId xmlns:a16="http://schemas.microsoft.com/office/drawing/2014/main" id="{90957F9E-86D9-40FB-899B-8F113F20271A}"/>
              </a:ext>
            </a:extLst>
          </p:cNvPr>
          <p:cNvSpPr/>
          <p:nvPr/>
        </p:nvSpPr>
        <p:spPr>
          <a:xfrm>
            <a:off x="10074372" y="179259"/>
            <a:ext cx="612000" cy="216962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7157200" y="206059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7" name="모서리가 둥근 직사각형 53">
            <a:extLst>
              <a:ext uri="{FF2B5EF4-FFF2-40B4-BE49-F238E27FC236}">
                <a16:creationId xmlns:a16="http://schemas.microsoft.com/office/drawing/2014/main" id="{09767D1D-5316-4BA0-90AA-11E281EEA91E}"/>
              </a:ext>
            </a:extLst>
          </p:cNvPr>
          <p:cNvSpPr/>
          <p:nvPr/>
        </p:nvSpPr>
        <p:spPr>
          <a:xfrm>
            <a:off x="8548283" y="194421"/>
            <a:ext cx="612000" cy="21526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6472618" y="206059"/>
            <a:ext cx="612000" cy="1919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0E1BF6-2B5F-49AE-8334-269314AF8E76}"/>
              </a:ext>
            </a:extLst>
          </p:cNvPr>
          <p:cNvSpPr/>
          <p:nvPr/>
        </p:nvSpPr>
        <p:spPr>
          <a:xfrm>
            <a:off x="7849688" y="206059"/>
            <a:ext cx="612000" cy="1925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0718B7-3867-48A6-AE26-D3114F6EDB25}"/>
              </a:ext>
            </a:extLst>
          </p:cNvPr>
          <p:cNvSpPr/>
          <p:nvPr/>
        </p:nvSpPr>
        <p:spPr>
          <a:xfrm>
            <a:off x="9232865" y="218297"/>
            <a:ext cx="768925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프로그래스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바</a:t>
            </a:r>
          </a:p>
        </p:txBody>
      </p:sp>
      <p:pic>
        <p:nvPicPr>
          <p:cNvPr id="11" name="Picture 3" descr="C:\Users\Administrator\Downloads\Samsung-Galaxy-Note-9-PNG-Image-715x715__1.png">
            <a:extLst>
              <a:ext uri="{FF2B5EF4-FFF2-40B4-BE49-F238E27FC236}">
                <a16:creationId xmlns:a16="http://schemas.microsoft.com/office/drawing/2014/main" id="{B59BB411-83CC-4ED9-904E-AC45FA602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32354" y="80871"/>
            <a:ext cx="309562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6406FF-3871-4F39-AC4B-878F3BA7CC32}"/>
              </a:ext>
            </a:extLst>
          </p:cNvPr>
          <p:cNvSpPr/>
          <p:nvPr/>
        </p:nvSpPr>
        <p:spPr>
          <a:xfrm>
            <a:off x="1855693" y="1746423"/>
            <a:ext cx="5482712" cy="2859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배경</a:t>
            </a:r>
            <a:r>
              <a:rPr lang="en-US" altLang="ko-KR" dirty="0">
                <a:solidFill>
                  <a:schemeClr val="tx1"/>
                </a:solidFill>
              </a:rPr>
              <a:t>&amp;</a:t>
            </a:r>
            <a:r>
              <a:rPr lang="ko-KR" altLang="en-US" dirty="0">
                <a:solidFill>
                  <a:schemeClr val="tx1"/>
                </a:solidFill>
              </a:rPr>
              <a:t>캐릭터 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6406FF-3871-4F39-AC4B-878F3BA7CC32}"/>
              </a:ext>
            </a:extLst>
          </p:cNvPr>
          <p:cNvSpPr/>
          <p:nvPr/>
        </p:nvSpPr>
        <p:spPr>
          <a:xfrm>
            <a:off x="4289445" y="1746423"/>
            <a:ext cx="3048960" cy="2859904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대사 </a:t>
            </a:r>
            <a:r>
              <a:rPr lang="ko-KR" altLang="en-US" dirty="0" err="1"/>
              <a:t>출력창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0718B7-3867-48A6-AE26-D3114F6EDB25}"/>
              </a:ext>
            </a:extLst>
          </p:cNvPr>
          <p:cNvSpPr/>
          <p:nvPr/>
        </p:nvSpPr>
        <p:spPr>
          <a:xfrm>
            <a:off x="2768928" y="4263279"/>
            <a:ext cx="3656242" cy="20784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A78975-0FF3-4394-BF17-F14D1BAE9346}"/>
              </a:ext>
            </a:extLst>
          </p:cNvPr>
          <p:cNvSpPr/>
          <p:nvPr/>
        </p:nvSpPr>
        <p:spPr>
          <a:xfrm>
            <a:off x="1869299" y="1755294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EF085E-3A2B-4DA2-AEAF-70CB1081C7D6}"/>
              </a:ext>
            </a:extLst>
          </p:cNvPr>
          <p:cNvSpPr/>
          <p:nvPr/>
        </p:nvSpPr>
        <p:spPr>
          <a:xfrm>
            <a:off x="4289445" y="1755294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97691D-DF6F-4DD0-ADDA-C3F89C6B2166}"/>
              </a:ext>
            </a:extLst>
          </p:cNvPr>
          <p:cNvSpPr/>
          <p:nvPr/>
        </p:nvSpPr>
        <p:spPr>
          <a:xfrm>
            <a:off x="2709696" y="4195884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959857-4349-4EB5-8707-E955CDEE9DB0}"/>
              </a:ext>
            </a:extLst>
          </p:cNvPr>
          <p:cNvSpPr/>
          <p:nvPr/>
        </p:nvSpPr>
        <p:spPr>
          <a:xfrm>
            <a:off x="10768763" y="206058"/>
            <a:ext cx="751542" cy="190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이미지필드</a:t>
            </a:r>
          </a:p>
        </p:txBody>
      </p:sp>
    </p:spTree>
    <p:extLst>
      <p:ext uri="{BB962C8B-B14F-4D97-AF65-F5344CB8AC3E}">
        <p14:creationId xmlns:p14="http://schemas.microsoft.com/office/powerpoint/2010/main" val="320629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551;p46"/>
          <p:cNvGraphicFramePr/>
          <p:nvPr>
            <p:extLst>
              <p:ext uri="{D42A27DB-BD31-4B8C-83A1-F6EECF244321}">
                <p14:modId xmlns:p14="http://schemas.microsoft.com/office/powerpoint/2010/main" val="2208561134"/>
              </p:ext>
            </p:extLst>
          </p:nvPr>
        </p:nvGraphicFramePr>
        <p:xfrm>
          <a:off x="8991600" y="561434"/>
          <a:ext cx="2585855" cy="3985666"/>
        </p:xfrm>
        <a:graphic>
          <a:graphicData uri="http://schemas.openxmlformats.org/drawingml/2006/table">
            <a:tbl>
              <a:tblPr/>
              <a:tblGrid>
                <a:gridCol w="46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①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서브 메뉴 버튼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환경설정과 캐릭터 관리로 연결되는 방식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②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플레이 중인 캐릭터의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체력와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마력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③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현재 스테이지를 얼마간 플레이 했는지 보여주는 시간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④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현재 플레이어가 소지하고 있는 재화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⑤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현재 스테이지의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맵을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표시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유저가 직접 가본 지역만 표시된다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⑥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몬스터의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77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895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몬스터의 체력의 경우 내가 현재 공격한 몬스터의 경우에만 출력하도록 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보스 몬스터는 예외로 체력을 지속적으로 표시한다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Google Shape;564;p47"/>
          <p:cNvGraphicFramePr/>
          <p:nvPr>
            <p:extLst>
              <p:ext uri="{D42A27DB-BD31-4B8C-83A1-F6EECF244321}">
                <p14:modId xmlns:p14="http://schemas.microsoft.com/office/powerpoint/2010/main" val="2540998395"/>
              </p:ext>
            </p:extLst>
          </p:nvPr>
        </p:nvGraphicFramePr>
        <p:xfrm>
          <a:off x="542925" y="80010"/>
          <a:ext cx="11034530" cy="419100"/>
        </p:xfrm>
        <a:graphic>
          <a:graphicData uri="http://schemas.openxmlformats.org/drawingml/2006/table">
            <a:tbl>
              <a:tblPr/>
              <a:tblGrid>
                <a:gridCol w="42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19527256"/>
                    </a:ext>
                  </a:extLst>
                </a:gridCol>
                <a:gridCol w="5833880">
                  <a:extLst>
                    <a:ext uri="{9D8B030D-6E8A-4147-A177-3AD203B41FA5}">
                      <a16:colId xmlns:a16="http://schemas.microsoft.com/office/drawing/2014/main" val="2582623211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ID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5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스테이지 플레이 화면으로 넘어가면 나타나는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전투시의 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UI </a:t>
                      </a: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배치</a:t>
                      </a: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도형 설명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전투 화면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5784083" y="191777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모서리가 둥근 사각형 설명선 51">
            <a:extLst>
              <a:ext uri="{FF2B5EF4-FFF2-40B4-BE49-F238E27FC236}">
                <a16:creationId xmlns:a16="http://schemas.microsoft.com/office/drawing/2014/main" id="{90957F9E-86D9-40FB-899B-8F113F20271A}"/>
              </a:ext>
            </a:extLst>
          </p:cNvPr>
          <p:cNvSpPr/>
          <p:nvPr/>
        </p:nvSpPr>
        <p:spPr>
          <a:xfrm>
            <a:off x="10074372" y="179259"/>
            <a:ext cx="612000" cy="216962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7157200" y="206059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7" name="모서리가 둥근 직사각형 53">
            <a:extLst>
              <a:ext uri="{FF2B5EF4-FFF2-40B4-BE49-F238E27FC236}">
                <a16:creationId xmlns:a16="http://schemas.microsoft.com/office/drawing/2014/main" id="{09767D1D-5316-4BA0-90AA-11E281EEA91E}"/>
              </a:ext>
            </a:extLst>
          </p:cNvPr>
          <p:cNvSpPr/>
          <p:nvPr/>
        </p:nvSpPr>
        <p:spPr>
          <a:xfrm>
            <a:off x="8548283" y="194421"/>
            <a:ext cx="612000" cy="21526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6472618" y="206059"/>
            <a:ext cx="612000" cy="1919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0E1BF6-2B5F-49AE-8334-269314AF8E76}"/>
              </a:ext>
            </a:extLst>
          </p:cNvPr>
          <p:cNvSpPr/>
          <p:nvPr/>
        </p:nvSpPr>
        <p:spPr>
          <a:xfrm>
            <a:off x="7849688" y="206059"/>
            <a:ext cx="612000" cy="1925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0718B7-3867-48A6-AE26-D3114F6EDB25}"/>
              </a:ext>
            </a:extLst>
          </p:cNvPr>
          <p:cNvSpPr/>
          <p:nvPr/>
        </p:nvSpPr>
        <p:spPr>
          <a:xfrm>
            <a:off x="9232865" y="218297"/>
            <a:ext cx="768925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프로그래스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바</a:t>
            </a:r>
          </a:p>
        </p:txBody>
      </p:sp>
      <p:pic>
        <p:nvPicPr>
          <p:cNvPr id="11" name="Picture 3" descr="C:\Users\Administrator\Downloads\Samsung-Galaxy-Note-9-PNG-Image-715x715__1.png">
            <a:extLst>
              <a:ext uri="{FF2B5EF4-FFF2-40B4-BE49-F238E27FC236}">
                <a16:creationId xmlns:a16="http://schemas.microsoft.com/office/drawing/2014/main" id="{B59BB411-83CC-4ED9-904E-AC45FA602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32354" y="80871"/>
            <a:ext cx="309562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417699"/>
              </p:ext>
            </p:extLst>
          </p:nvPr>
        </p:nvGraphicFramePr>
        <p:xfrm>
          <a:off x="1861454" y="1741625"/>
          <a:ext cx="5506257" cy="2860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0" name="Image" r:id="rId4" imgW="7619040" imgH="3704760" progId="Photoshop.Image.20">
                  <p:embed/>
                </p:oleObj>
              </mc:Choice>
              <mc:Fallback>
                <p:oleObj name="Image" r:id="rId4" imgW="7619040" imgH="3704760" progId="Photoshop.Image.20">
                  <p:embed/>
                  <p:pic>
                    <p:nvPicPr>
                      <p:cNvPr id="54" name="개체 5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1454" y="1741625"/>
                        <a:ext cx="5506257" cy="2860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196432" y="1804257"/>
            <a:ext cx="1051593" cy="157893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체력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,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마력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760930" y="2322015"/>
            <a:ext cx="750876" cy="115123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체력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97155" y="1775372"/>
            <a:ext cx="612889" cy="1713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진행시간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FA3E70-6499-49F7-84C2-D0863C8812F8}"/>
              </a:ext>
            </a:extLst>
          </p:cNvPr>
          <p:cNvSpPr/>
          <p:nvPr/>
        </p:nvSpPr>
        <p:spPr>
          <a:xfrm>
            <a:off x="5664216" y="1794887"/>
            <a:ext cx="670215" cy="16572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보유 재화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402899" y="1741625"/>
            <a:ext cx="964812" cy="910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미니맵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8" name="직선 화살표 연결선 62"/>
          <p:cNvCxnSpPr>
            <a:stCxn id="24" idx="3"/>
          </p:cNvCxnSpPr>
          <p:nvPr/>
        </p:nvCxnSpPr>
        <p:spPr>
          <a:xfrm>
            <a:off x="2442859" y="1405575"/>
            <a:ext cx="157511" cy="350622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3AFB70-DE23-4F5A-A3B7-11A9419D184C}"/>
              </a:ext>
            </a:extLst>
          </p:cNvPr>
          <p:cNvSpPr/>
          <p:nvPr/>
        </p:nvSpPr>
        <p:spPr>
          <a:xfrm>
            <a:off x="4208010" y="1699769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51F9DB-1737-41B8-895D-1CEB34D04054}"/>
              </a:ext>
            </a:extLst>
          </p:cNvPr>
          <p:cNvSpPr/>
          <p:nvPr/>
        </p:nvSpPr>
        <p:spPr>
          <a:xfrm>
            <a:off x="5566881" y="1699769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2F7D21-09A2-42F0-9774-DC736D5B92DA}"/>
              </a:ext>
            </a:extLst>
          </p:cNvPr>
          <p:cNvSpPr/>
          <p:nvPr/>
        </p:nvSpPr>
        <p:spPr>
          <a:xfrm>
            <a:off x="4690917" y="2196768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51F9DB-1737-41B8-895D-1CEB34D04054}"/>
              </a:ext>
            </a:extLst>
          </p:cNvPr>
          <p:cNvSpPr/>
          <p:nvPr/>
        </p:nvSpPr>
        <p:spPr>
          <a:xfrm>
            <a:off x="6357082" y="1699769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23" name="직선 화살표 연결선 22"/>
          <p:cNvCxnSpPr>
            <a:endCxn id="24" idx="2"/>
          </p:cNvCxnSpPr>
          <p:nvPr/>
        </p:nvCxnSpPr>
        <p:spPr>
          <a:xfrm flipH="1" flipV="1">
            <a:off x="2100225" y="1554094"/>
            <a:ext cx="431" cy="2564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42">
            <a:extLst>
              <a:ext uri="{FF2B5EF4-FFF2-40B4-BE49-F238E27FC236}">
                <a16:creationId xmlns:a16="http://schemas.microsoft.com/office/drawing/2014/main" id="{A0DCCD1A-3EDA-45F8-B050-5A552FA31A34}"/>
              </a:ext>
            </a:extLst>
          </p:cNvPr>
          <p:cNvSpPr/>
          <p:nvPr/>
        </p:nvSpPr>
        <p:spPr>
          <a:xfrm>
            <a:off x="1757591" y="1257056"/>
            <a:ext cx="685268" cy="297038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서브 메뉴</a:t>
            </a:r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1799170" y="1699769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15068A-7B5C-421D-832E-1AE861122D27}"/>
              </a:ext>
            </a:extLst>
          </p:cNvPr>
          <p:cNvSpPr/>
          <p:nvPr/>
        </p:nvSpPr>
        <p:spPr>
          <a:xfrm>
            <a:off x="2161807" y="1699769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7" name="모서리가 둥근 직사각형 53">
            <a:extLst>
              <a:ext uri="{FF2B5EF4-FFF2-40B4-BE49-F238E27FC236}">
                <a16:creationId xmlns:a16="http://schemas.microsoft.com/office/drawing/2014/main" id="{09767D1D-5316-4BA0-90AA-11E281EEA91E}"/>
              </a:ext>
            </a:extLst>
          </p:cNvPr>
          <p:cNvSpPr/>
          <p:nvPr/>
        </p:nvSpPr>
        <p:spPr>
          <a:xfrm>
            <a:off x="6538047" y="1184432"/>
            <a:ext cx="645406" cy="227018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미니맵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팝업</a:t>
            </a:r>
          </a:p>
        </p:txBody>
      </p:sp>
      <p:cxnSp>
        <p:nvCxnSpPr>
          <p:cNvPr id="28" name="직선 화살표 연결선 27"/>
          <p:cNvCxnSpPr>
            <a:endCxn id="27" idx="2"/>
          </p:cNvCxnSpPr>
          <p:nvPr/>
        </p:nvCxnSpPr>
        <p:spPr>
          <a:xfrm flipV="1">
            <a:off x="6860750" y="1411450"/>
            <a:ext cx="0" cy="3137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355083"/>
              </p:ext>
            </p:extLst>
          </p:nvPr>
        </p:nvGraphicFramePr>
        <p:xfrm>
          <a:off x="1183430" y="4878136"/>
          <a:ext cx="7254875" cy="1600200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val="20052755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3856760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25847641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1323783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가로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세로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51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43pixel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43pixel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527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체력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마력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150pixel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22.5pixel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287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버프</a:t>
                      </a:r>
                      <a:r>
                        <a:rPr lang="en-US" altLang="ko-KR" sz="900" dirty="0"/>
                        <a:t>&amp;</a:t>
                      </a:r>
                      <a:r>
                        <a:rPr lang="ko-KR" altLang="en-US" sz="900" dirty="0" err="1"/>
                        <a:t>디버프</a:t>
                      </a:r>
                      <a:r>
                        <a:rPr lang="ko-KR" altLang="en-US" sz="900" dirty="0"/>
                        <a:t> 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19pixel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19pixel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33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진행시간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보유재화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15pixel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357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몬스터 </a:t>
                      </a:r>
                      <a:r>
                        <a:rPr lang="ko-KR" altLang="en-US" sz="900" dirty="0" err="1"/>
                        <a:t>체력바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100pixel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9pixel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663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미니맵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24220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787922-8777-4A07-B396-6995BDED3A72}"/>
              </a:ext>
            </a:extLst>
          </p:cNvPr>
          <p:cNvSpPr/>
          <p:nvPr/>
        </p:nvSpPr>
        <p:spPr>
          <a:xfrm>
            <a:off x="10768763" y="206058"/>
            <a:ext cx="751542" cy="190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이미지필드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73F11AC-0E6B-4F34-816E-1C8BAF0135E2}"/>
              </a:ext>
            </a:extLst>
          </p:cNvPr>
          <p:cNvSpPr/>
          <p:nvPr/>
        </p:nvSpPr>
        <p:spPr>
          <a:xfrm>
            <a:off x="3892550" y="2554267"/>
            <a:ext cx="486777" cy="103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5F70177-7D28-4F1B-91E4-01F547395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76" y="2671059"/>
            <a:ext cx="1335970" cy="102963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5DFE51C-56D8-471C-88E1-2A685D4DA914}"/>
              </a:ext>
            </a:extLst>
          </p:cNvPr>
          <p:cNvSpPr txBox="1"/>
          <p:nvPr/>
        </p:nvSpPr>
        <p:spPr>
          <a:xfrm>
            <a:off x="3834706" y="2827468"/>
            <a:ext cx="338554" cy="6509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</a:rPr>
              <a:t>플레이어</a:t>
            </a:r>
          </a:p>
        </p:txBody>
      </p:sp>
    </p:spTree>
    <p:extLst>
      <p:ext uri="{BB962C8B-B14F-4D97-AF65-F5344CB8AC3E}">
        <p14:creationId xmlns:p14="http://schemas.microsoft.com/office/powerpoint/2010/main" val="199202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551;p46"/>
          <p:cNvGraphicFramePr/>
          <p:nvPr>
            <p:extLst>
              <p:ext uri="{D42A27DB-BD31-4B8C-83A1-F6EECF244321}">
                <p14:modId xmlns:p14="http://schemas.microsoft.com/office/powerpoint/2010/main" val="2014564901"/>
              </p:ext>
            </p:extLst>
          </p:nvPr>
        </p:nvGraphicFramePr>
        <p:xfrm>
          <a:off x="8991600" y="561434"/>
          <a:ext cx="2585855" cy="2790964"/>
        </p:xfrm>
        <a:graphic>
          <a:graphicData uri="http://schemas.openxmlformats.org/drawingml/2006/table">
            <a:tbl>
              <a:tblPr/>
              <a:tblGrid>
                <a:gridCol w="46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①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캐릭터 관리 화면으로 이동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②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 화면으로 이동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7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895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서브 메뉴 팝업이 뜨게 되면 화면은 일시정지된다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버튼들은 이미지 필드와 겹쳐 있으며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추후에 해당 버튼에 어울리는 아이콘을 배치할 예정</a:t>
                      </a:r>
                      <a:endParaRPr 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반드시 닫기를 누르지 않더라도 버튼 이외의 부분을 터치하면 팝업이 닫힌다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Google Shape;564;p47"/>
          <p:cNvGraphicFramePr/>
          <p:nvPr/>
        </p:nvGraphicFramePr>
        <p:xfrm>
          <a:off x="542925" y="80010"/>
          <a:ext cx="11034530" cy="419100"/>
        </p:xfrm>
        <a:graphic>
          <a:graphicData uri="http://schemas.openxmlformats.org/drawingml/2006/table">
            <a:tbl>
              <a:tblPr/>
              <a:tblGrid>
                <a:gridCol w="42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19527256"/>
                    </a:ext>
                  </a:extLst>
                </a:gridCol>
                <a:gridCol w="5833880">
                  <a:extLst>
                    <a:ext uri="{9D8B030D-6E8A-4147-A177-3AD203B41FA5}">
                      <a16:colId xmlns:a16="http://schemas.microsoft.com/office/drawing/2014/main" val="2582623211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ID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98</a:t>
                      </a: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서브 메뉴를 누를 시 나타나는 팝업</a:t>
                      </a: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도형 설명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서브 메뉴 팝업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5784083" y="191777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모서리가 둥근 사각형 설명선 51">
            <a:extLst>
              <a:ext uri="{FF2B5EF4-FFF2-40B4-BE49-F238E27FC236}">
                <a16:creationId xmlns:a16="http://schemas.microsoft.com/office/drawing/2014/main" id="{90957F9E-86D9-40FB-899B-8F113F20271A}"/>
              </a:ext>
            </a:extLst>
          </p:cNvPr>
          <p:cNvSpPr/>
          <p:nvPr/>
        </p:nvSpPr>
        <p:spPr>
          <a:xfrm>
            <a:off x="10074372" y="179259"/>
            <a:ext cx="612000" cy="216962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7157200" y="206059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7" name="모서리가 둥근 직사각형 53">
            <a:extLst>
              <a:ext uri="{FF2B5EF4-FFF2-40B4-BE49-F238E27FC236}">
                <a16:creationId xmlns:a16="http://schemas.microsoft.com/office/drawing/2014/main" id="{09767D1D-5316-4BA0-90AA-11E281EEA91E}"/>
              </a:ext>
            </a:extLst>
          </p:cNvPr>
          <p:cNvSpPr/>
          <p:nvPr/>
        </p:nvSpPr>
        <p:spPr>
          <a:xfrm>
            <a:off x="8548283" y="194421"/>
            <a:ext cx="612000" cy="21526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6472618" y="206059"/>
            <a:ext cx="612000" cy="1919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0E1BF6-2B5F-49AE-8334-269314AF8E76}"/>
              </a:ext>
            </a:extLst>
          </p:cNvPr>
          <p:cNvSpPr/>
          <p:nvPr/>
        </p:nvSpPr>
        <p:spPr>
          <a:xfrm>
            <a:off x="7849688" y="206059"/>
            <a:ext cx="612000" cy="1925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0718B7-3867-48A6-AE26-D3114F6EDB25}"/>
              </a:ext>
            </a:extLst>
          </p:cNvPr>
          <p:cNvSpPr/>
          <p:nvPr/>
        </p:nvSpPr>
        <p:spPr>
          <a:xfrm>
            <a:off x="9232865" y="218297"/>
            <a:ext cx="768925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프로그래스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바</a:t>
            </a:r>
          </a:p>
        </p:txBody>
      </p:sp>
      <p:pic>
        <p:nvPicPr>
          <p:cNvPr id="11" name="Picture 3" descr="C:\Users\Administrator\Downloads\Samsung-Galaxy-Note-9-PNG-Image-715x715__1.png">
            <a:extLst>
              <a:ext uri="{FF2B5EF4-FFF2-40B4-BE49-F238E27FC236}">
                <a16:creationId xmlns:a16="http://schemas.microsoft.com/office/drawing/2014/main" id="{B59BB411-83CC-4ED9-904E-AC45FA602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32354" y="80871"/>
            <a:ext cx="309562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개체 11"/>
          <p:cNvGraphicFramePr>
            <a:graphicFrameLocks noChangeAspect="1"/>
          </p:cNvGraphicFramePr>
          <p:nvPr/>
        </p:nvGraphicFramePr>
        <p:xfrm>
          <a:off x="1861454" y="1741625"/>
          <a:ext cx="5506257" cy="2860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4" name="Image" r:id="rId4" imgW="7619040" imgH="3704760" progId="Photoshop.Image.20">
                  <p:embed/>
                </p:oleObj>
              </mc:Choice>
              <mc:Fallback>
                <p:oleObj name="Image" r:id="rId4" imgW="7619040" imgH="3704760" progId="Photoshop.Image.20">
                  <p:embed/>
                  <p:pic>
                    <p:nvPicPr>
                      <p:cNvPr id="54" name="개체 5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1454" y="1741625"/>
                        <a:ext cx="5506257" cy="2860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196432" y="1804257"/>
            <a:ext cx="1051593" cy="157893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체력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,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마력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760930" y="2322015"/>
            <a:ext cx="750876" cy="115123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체력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97155" y="1775372"/>
            <a:ext cx="612889" cy="1713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진행시간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FA3E70-6499-49F7-84C2-D0863C8812F8}"/>
              </a:ext>
            </a:extLst>
          </p:cNvPr>
          <p:cNvSpPr/>
          <p:nvPr/>
        </p:nvSpPr>
        <p:spPr>
          <a:xfrm>
            <a:off x="5664216" y="1794887"/>
            <a:ext cx="670215" cy="16572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보유 재화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402899" y="1741625"/>
            <a:ext cx="964812" cy="910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미니맵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BCEA05-87AC-435A-9C3D-A5F27AEACC63}"/>
              </a:ext>
            </a:extLst>
          </p:cNvPr>
          <p:cNvSpPr/>
          <p:nvPr/>
        </p:nvSpPr>
        <p:spPr>
          <a:xfrm>
            <a:off x="1860333" y="1740338"/>
            <a:ext cx="5507378" cy="285663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2171" y="2449666"/>
            <a:ext cx="5515540" cy="146543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3AC066-A212-4885-820F-BBF8126BA705}"/>
              </a:ext>
            </a:extLst>
          </p:cNvPr>
          <p:cNvSpPr/>
          <p:nvPr/>
        </p:nvSpPr>
        <p:spPr>
          <a:xfrm>
            <a:off x="3132752" y="2807684"/>
            <a:ext cx="809698" cy="719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</a:t>
            </a:r>
            <a:endParaRPr lang="en-US" altLang="ko-KR" sz="11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3AC066-A212-4885-820F-BBF8126BA705}"/>
              </a:ext>
            </a:extLst>
          </p:cNvPr>
          <p:cNvSpPr/>
          <p:nvPr/>
        </p:nvSpPr>
        <p:spPr>
          <a:xfrm>
            <a:off x="5276782" y="2807684"/>
            <a:ext cx="809698" cy="719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메뉴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3058203" y="2745905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5210179" y="2740995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3108479" y="1037936"/>
            <a:ext cx="858244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 관리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25" name="직선 화살표 연결선 24"/>
          <p:cNvCxnSpPr>
            <a:stCxn id="20" idx="0"/>
            <a:endCxn id="24" idx="2"/>
          </p:cNvCxnSpPr>
          <p:nvPr/>
        </p:nvCxnSpPr>
        <p:spPr>
          <a:xfrm flipV="1">
            <a:off x="3537601" y="1254922"/>
            <a:ext cx="0" cy="15527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5351929" y="1037936"/>
            <a:ext cx="659404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메뉴화면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27" name="직선 화살표 연결선 26"/>
          <p:cNvCxnSpPr>
            <a:stCxn id="21" idx="0"/>
            <a:endCxn id="26" idx="2"/>
          </p:cNvCxnSpPr>
          <p:nvPr/>
        </p:nvCxnSpPr>
        <p:spPr>
          <a:xfrm flipV="1">
            <a:off x="5681631" y="1254922"/>
            <a:ext cx="0" cy="15527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03D09F9-DE70-4C37-9A15-F451547B3DCB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6082153" y="4372158"/>
            <a:ext cx="1" cy="3676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84083" y="4153412"/>
            <a:ext cx="596141" cy="2187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취소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4656"/>
              </p:ext>
            </p:extLst>
          </p:nvPr>
        </p:nvGraphicFramePr>
        <p:xfrm>
          <a:off x="1183430" y="5335336"/>
          <a:ext cx="7254875" cy="914400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val="20052755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3856760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25847641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1323783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가로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세로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51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버튼 강조를 위한 </a:t>
                      </a:r>
                      <a:r>
                        <a:rPr lang="ko-KR" altLang="en-US" sz="900" dirty="0" err="1"/>
                        <a:t>뒷배경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800pixel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527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캐릭터 관리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115pixel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115pixel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33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취소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85pixel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27pixel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357302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5752451" y="4739767"/>
            <a:ext cx="659404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닫기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1BA65C-DC9B-4C4D-848A-AEC3851C559F}"/>
              </a:ext>
            </a:extLst>
          </p:cNvPr>
          <p:cNvSpPr/>
          <p:nvPr/>
        </p:nvSpPr>
        <p:spPr>
          <a:xfrm>
            <a:off x="10768763" y="206058"/>
            <a:ext cx="751542" cy="190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이미지필드</a:t>
            </a:r>
          </a:p>
        </p:txBody>
      </p:sp>
    </p:spTree>
    <p:extLst>
      <p:ext uri="{BB962C8B-B14F-4D97-AF65-F5344CB8AC3E}">
        <p14:creationId xmlns:p14="http://schemas.microsoft.com/office/powerpoint/2010/main" val="410760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Administrator\Downloads\Samsung-Galaxy-Note-9-PNG-Image-715x715__1.png">
            <a:extLst>
              <a:ext uri="{FF2B5EF4-FFF2-40B4-BE49-F238E27FC236}">
                <a16:creationId xmlns:a16="http://schemas.microsoft.com/office/drawing/2014/main" id="{B59BB411-83CC-4ED9-904E-AC45FA602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32354" y="80871"/>
            <a:ext cx="309562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모서리가 둥근 직사각형 53">
            <a:extLst>
              <a:ext uri="{FF2B5EF4-FFF2-40B4-BE49-F238E27FC236}">
                <a16:creationId xmlns:a16="http://schemas.microsoft.com/office/drawing/2014/main" id="{635BB18E-6FAA-427E-968F-1E62582F9427}"/>
              </a:ext>
            </a:extLst>
          </p:cNvPr>
          <p:cNvSpPr/>
          <p:nvPr/>
        </p:nvSpPr>
        <p:spPr>
          <a:xfrm>
            <a:off x="4096023" y="2099592"/>
            <a:ext cx="3061177" cy="2442098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aphicFrame>
        <p:nvGraphicFramePr>
          <p:cNvPr id="2" name="Google Shape;551;p46"/>
          <p:cNvGraphicFramePr/>
          <p:nvPr>
            <p:extLst>
              <p:ext uri="{D42A27DB-BD31-4B8C-83A1-F6EECF244321}">
                <p14:modId xmlns:p14="http://schemas.microsoft.com/office/powerpoint/2010/main" val="3123422130"/>
              </p:ext>
            </p:extLst>
          </p:nvPr>
        </p:nvGraphicFramePr>
        <p:xfrm>
          <a:off x="8991600" y="561434"/>
          <a:ext cx="2585855" cy="4429665"/>
        </p:xfrm>
        <a:graphic>
          <a:graphicData uri="http://schemas.openxmlformats.org/drawingml/2006/table">
            <a:tbl>
              <a:tblPr/>
              <a:tblGrid>
                <a:gridCol w="46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①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현재 화면의 이름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②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현재 플레이어 캐릭터의 전신 일러스트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③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캐릭터의 세부적인 설정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소개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스토리를 볼 수 있는 아이콘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239953070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④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고정 탭을 설정해두고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어떤 항목을 선택 했느냐에 따라서 팝업 창의 화면만을 변경해 주기 위한 버튼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⑤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현재 화면에 표시되는 캐릭터의 이름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⑥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캐릭터의 다양한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스탯을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표시해 주는 텍스트 필드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cap="none" dirty="0">
                          <a:sym typeface="Malgun Gothic"/>
                        </a:rPr>
                        <a:t>⑦</a:t>
                      </a:r>
                      <a:endParaRPr lang="ko-KR" altLang="en-US"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현재 적용되거나 활성화 되어 있는 장신구의 목록과 효과를 설명해 준다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77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895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해당 화면에서는 게임이 일시정지 상태</a:t>
                      </a:r>
                      <a:endParaRPr lang="en-US" altLang="ko-KR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6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번은 </a:t>
                      </a:r>
                    </a:p>
                  </a:txBody>
                  <a:tcPr marL="35725" marR="35725" marT="35725" marB="35725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Google Shape;564;p47"/>
          <p:cNvGraphicFramePr/>
          <p:nvPr>
            <p:extLst>
              <p:ext uri="{D42A27DB-BD31-4B8C-83A1-F6EECF244321}">
                <p14:modId xmlns:p14="http://schemas.microsoft.com/office/powerpoint/2010/main" val="2660519513"/>
              </p:ext>
            </p:extLst>
          </p:nvPr>
        </p:nvGraphicFramePr>
        <p:xfrm>
          <a:off x="542925" y="80010"/>
          <a:ext cx="11034530" cy="419100"/>
        </p:xfrm>
        <a:graphic>
          <a:graphicData uri="http://schemas.openxmlformats.org/drawingml/2006/table">
            <a:tbl>
              <a:tblPr/>
              <a:tblGrid>
                <a:gridCol w="42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19527256"/>
                    </a:ext>
                  </a:extLst>
                </a:gridCol>
                <a:gridCol w="5833880">
                  <a:extLst>
                    <a:ext uri="{9D8B030D-6E8A-4147-A177-3AD203B41FA5}">
                      <a16:colId xmlns:a16="http://schemas.microsoft.com/office/drawing/2014/main" val="2582623211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ID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6_1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캐릭터 아이콘을 클릭할 시 전환되는 씬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내 정보 탭에 대한 화면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도형 설명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캐릭터 관리 화면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5784083" y="191777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모서리가 둥근 사각형 설명선 51">
            <a:extLst>
              <a:ext uri="{FF2B5EF4-FFF2-40B4-BE49-F238E27FC236}">
                <a16:creationId xmlns:a16="http://schemas.microsoft.com/office/drawing/2014/main" id="{90957F9E-86D9-40FB-899B-8F113F20271A}"/>
              </a:ext>
            </a:extLst>
          </p:cNvPr>
          <p:cNvSpPr/>
          <p:nvPr/>
        </p:nvSpPr>
        <p:spPr>
          <a:xfrm>
            <a:off x="10074372" y="179259"/>
            <a:ext cx="612000" cy="216962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7157200" y="206059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7" name="모서리가 둥근 직사각형 53">
            <a:extLst>
              <a:ext uri="{FF2B5EF4-FFF2-40B4-BE49-F238E27FC236}">
                <a16:creationId xmlns:a16="http://schemas.microsoft.com/office/drawing/2014/main" id="{09767D1D-5316-4BA0-90AA-11E281EEA91E}"/>
              </a:ext>
            </a:extLst>
          </p:cNvPr>
          <p:cNvSpPr/>
          <p:nvPr/>
        </p:nvSpPr>
        <p:spPr>
          <a:xfrm>
            <a:off x="8548283" y="194421"/>
            <a:ext cx="612000" cy="21526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6472618" y="206059"/>
            <a:ext cx="612000" cy="1919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0E1BF6-2B5F-49AE-8334-269314AF8E76}"/>
              </a:ext>
            </a:extLst>
          </p:cNvPr>
          <p:cNvSpPr/>
          <p:nvPr/>
        </p:nvSpPr>
        <p:spPr>
          <a:xfrm>
            <a:off x="7849688" y="206059"/>
            <a:ext cx="612000" cy="1925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0718B7-3867-48A6-AE26-D3114F6EDB25}"/>
              </a:ext>
            </a:extLst>
          </p:cNvPr>
          <p:cNvSpPr/>
          <p:nvPr/>
        </p:nvSpPr>
        <p:spPr>
          <a:xfrm>
            <a:off x="9232865" y="218297"/>
            <a:ext cx="768925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프로그래스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8377CB-C96B-4DE1-89A1-2273FB73A339}"/>
              </a:ext>
            </a:extLst>
          </p:cNvPr>
          <p:cNvSpPr/>
          <p:nvPr/>
        </p:nvSpPr>
        <p:spPr>
          <a:xfrm>
            <a:off x="2084088" y="2127651"/>
            <a:ext cx="1818797" cy="24420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</a:t>
            </a:r>
            <a:endParaRPr lang="en-US" altLang="ko-KR" sz="11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일러스트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01F49C-4F3C-4E7C-8712-BEA300D4E9C2}"/>
              </a:ext>
            </a:extLst>
          </p:cNvPr>
          <p:cNvSpPr/>
          <p:nvPr/>
        </p:nvSpPr>
        <p:spPr>
          <a:xfrm>
            <a:off x="2084088" y="1799763"/>
            <a:ext cx="1148295" cy="2544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6CDE1C-FAF8-4FE7-AAED-E9D16CA9086D}"/>
              </a:ext>
            </a:extLst>
          </p:cNvPr>
          <p:cNvSpPr/>
          <p:nvPr/>
        </p:nvSpPr>
        <p:spPr>
          <a:xfrm>
            <a:off x="4261867" y="2036808"/>
            <a:ext cx="590990" cy="3010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내 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85D65-C84A-401E-954A-746FA17850DF}"/>
              </a:ext>
            </a:extLst>
          </p:cNvPr>
          <p:cNvSpPr/>
          <p:nvPr/>
        </p:nvSpPr>
        <p:spPr>
          <a:xfrm>
            <a:off x="4852857" y="2036808"/>
            <a:ext cx="612000" cy="301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장비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DA6E8E-21FF-4D70-9B48-FA4FCC0561E1}"/>
              </a:ext>
            </a:extLst>
          </p:cNvPr>
          <p:cNvSpPr/>
          <p:nvPr/>
        </p:nvSpPr>
        <p:spPr>
          <a:xfrm>
            <a:off x="5464857" y="2036808"/>
            <a:ext cx="612000" cy="301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6CE3C7D-9BD0-40F9-ACA1-8BB16914D3C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099307" y="1469371"/>
            <a:ext cx="0" cy="33340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B75116-2779-43C4-A89B-239D03CD8FAF}"/>
              </a:ext>
            </a:extLst>
          </p:cNvPr>
          <p:cNvSpPr/>
          <p:nvPr/>
        </p:nvSpPr>
        <p:spPr>
          <a:xfrm>
            <a:off x="6793307" y="1252385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닫기</a:t>
            </a:r>
          </a:p>
        </p:txBody>
      </p:sp>
      <p:sp>
        <p:nvSpPr>
          <p:cNvPr id="19" name="곱셈 기호 45">
            <a:extLst>
              <a:ext uri="{FF2B5EF4-FFF2-40B4-BE49-F238E27FC236}">
                <a16:creationId xmlns:a16="http://schemas.microsoft.com/office/drawing/2014/main" id="{E29E1619-1B6F-4447-8E6F-74C40B31FCA2}"/>
              </a:ext>
            </a:extLst>
          </p:cNvPr>
          <p:cNvSpPr/>
          <p:nvPr/>
        </p:nvSpPr>
        <p:spPr>
          <a:xfrm>
            <a:off x="6917580" y="1746330"/>
            <a:ext cx="361328" cy="361328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F4EC3D-8E2D-46C2-AF34-9D8A848C1C0E}"/>
              </a:ext>
            </a:extLst>
          </p:cNvPr>
          <p:cNvSpPr/>
          <p:nvPr/>
        </p:nvSpPr>
        <p:spPr>
          <a:xfrm>
            <a:off x="4268661" y="2524865"/>
            <a:ext cx="1082841" cy="25459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 명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99F82B-3A8D-4F51-8E18-252D9F2E6D31}"/>
              </a:ext>
            </a:extLst>
          </p:cNvPr>
          <p:cNvSpPr/>
          <p:nvPr/>
        </p:nvSpPr>
        <p:spPr>
          <a:xfrm>
            <a:off x="4264080" y="3009058"/>
            <a:ext cx="1087422" cy="16531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HP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8F1E27-9A95-433A-AE5E-E5C842808D51}"/>
              </a:ext>
            </a:extLst>
          </p:cNvPr>
          <p:cNvSpPr/>
          <p:nvPr/>
        </p:nvSpPr>
        <p:spPr>
          <a:xfrm>
            <a:off x="4275520" y="3273502"/>
            <a:ext cx="1075982" cy="16531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MP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780599-F9E0-46DF-92EA-4D07E3E9CF79}"/>
              </a:ext>
            </a:extLst>
          </p:cNvPr>
          <p:cNvSpPr/>
          <p:nvPr/>
        </p:nvSpPr>
        <p:spPr>
          <a:xfrm>
            <a:off x="5937294" y="3277539"/>
            <a:ext cx="1085554" cy="15172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방어력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9EF1FE-1CE5-448A-A0E1-359DDEAE1248}"/>
              </a:ext>
            </a:extLst>
          </p:cNvPr>
          <p:cNvSpPr/>
          <p:nvPr/>
        </p:nvSpPr>
        <p:spPr>
          <a:xfrm>
            <a:off x="5937294" y="3009058"/>
            <a:ext cx="1093809" cy="16531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공격력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A6BCEF-51B5-4992-B966-0544FE12D8EA}"/>
              </a:ext>
            </a:extLst>
          </p:cNvPr>
          <p:cNvSpPr/>
          <p:nvPr/>
        </p:nvSpPr>
        <p:spPr>
          <a:xfrm>
            <a:off x="4264080" y="3910253"/>
            <a:ext cx="2767023" cy="54710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현재 적용되거나 활성화 되어 있는</a:t>
            </a:r>
            <a:endParaRPr lang="en-US" altLang="ko-KR" sz="11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장신구 목록과 효과 설명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1998429" y="1746330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1998429" y="2098270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4182164" y="1963382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4206752" y="2464521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4206752" y="2907085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4206752" y="3800580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8F1E27-9A95-433A-AE5E-E5C842808D51}"/>
              </a:ext>
            </a:extLst>
          </p:cNvPr>
          <p:cNvSpPr/>
          <p:nvPr/>
        </p:nvSpPr>
        <p:spPr>
          <a:xfrm>
            <a:off x="4275520" y="3541983"/>
            <a:ext cx="1075982" cy="16531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치명타 </a:t>
            </a:r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데미지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780599-F9E0-46DF-92EA-4D07E3E9CF79}"/>
              </a:ext>
            </a:extLst>
          </p:cNvPr>
          <p:cNvSpPr/>
          <p:nvPr/>
        </p:nvSpPr>
        <p:spPr>
          <a:xfrm>
            <a:off x="5937294" y="3546020"/>
            <a:ext cx="1085554" cy="15172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치명타 확률</a:t>
            </a:r>
          </a:p>
        </p:txBody>
      </p:sp>
      <p:sp>
        <p:nvSpPr>
          <p:cNvPr id="64" name="모서리가 둥근 직사각형 53">
            <a:extLst>
              <a:ext uri="{FF2B5EF4-FFF2-40B4-BE49-F238E27FC236}">
                <a16:creationId xmlns:a16="http://schemas.microsoft.com/office/drawing/2014/main" id="{60643C0A-425A-4068-92FD-185113340568}"/>
              </a:ext>
            </a:extLst>
          </p:cNvPr>
          <p:cNvSpPr/>
          <p:nvPr/>
        </p:nvSpPr>
        <p:spPr>
          <a:xfrm>
            <a:off x="4643736" y="1109028"/>
            <a:ext cx="1030241" cy="36238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해당 항목으로</a:t>
            </a:r>
            <a:endParaRPr lang="en-US" altLang="ko-KR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 변경</a:t>
            </a:r>
          </a:p>
        </p:txBody>
      </p:sp>
      <p:cxnSp>
        <p:nvCxnSpPr>
          <p:cNvPr id="68" name="직선 화살표 연결선 62">
            <a:extLst>
              <a:ext uri="{FF2B5EF4-FFF2-40B4-BE49-F238E27FC236}">
                <a16:creationId xmlns:a16="http://schemas.microsoft.com/office/drawing/2014/main" id="{426B4494-33F2-4D37-921F-53CEC593EB90}"/>
              </a:ext>
            </a:extLst>
          </p:cNvPr>
          <p:cNvCxnSpPr>
            <a:cxnSpLocks/>
            <a:stCxn id="16" idx="0"/>
            <a:endCxn id="64" idx="2"/>
          </p:cNvCxnSpPr>
          <p:nvPr/>
        </p:nvCxnSpPr>
        <p:spPr>
          <a:xfrm rot="16200000" flipV="1">
            <a:off x="5182159" y="1448110"/>
            <a:ext cx="565396" cy="612000"/>
          </a:xfrm>
          <a:prstGeom prst="bentConnector3">
            <a:avLst>
              <a:gd name="adj1" fmla="val 34838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271AF12-57DF-4D9B-B589-75894E6D420F}"/>
              </a:ext>
            </a:extLst>
          </p:cNvPr>
          <p:cNvCxnSpPr>
            <a:cxnSpLocks/>
            <a:stCxn id="15" idx="0"/>
            <a:endCxn id="64" idx="2"/>
          </p:cNvCxnSpPr>
          <p:nvPr/>
        </p:nvCxnSpPr>
        <p:spPr>
          <a:xfrm flipV="1">
            <a:off x="5158857" y="1471412"/>
            <a:ext cx="0" cy="5653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7B0F1C9-97CB-4492-A10E-85A78ACBC655}"/>
              </a:ext>
            </a:extLst>
          </p:cNvPr>
          <p:cNvSpPr/>
          <p:nvPr/>
        </p:nvSpPr>
        <p:spPr>
          <a:xfrm>
            <a:off x="10768763" y="206058"/>
            <a:ext cx="751542" cy="190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이미지필드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37C52F76-10BE-4717-B841-9D48466A55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20402" y="2097152"/>
            <a:ext cx="422621" cy="427713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F619DC78-E092-497E-ACB0-03262BF8E78B}"/>
              </a:ext>
            </a:extLst>
          </p:cNvPr>
          <p:cNvSpPr/>
          <p:nvPr/>
        </p:nvSpPr>
        <p:spPr>
          <a:xfrm>
            <a:off x="3484505" y="2124028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B7A4E6C-71ED-441B-93A0-0E7EFE7DB918}"/>
              </a:ext>
            </a:extLst>
          </p:cNvPr>
          <p:cNvCxnSpPr>
            <a:cxnSpLocks/>
            <a:endCxn id="83" idx="2"/>
          </p:cNvCxnSpPr>
          <p:nvPr/>
        </p:nvCxnSpPr>
        <p:spPr>
          <a:xfrm flipV="1">
            <a:off x="3731712" y="1446336"/>
            <a:ext cx="0" cy="72677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53">
            <a:extLst>
              <a:ext uri="{FF2B5EF4-FFF2-40B4-BE49-F238E27FC236}">
                <a16:creationId xmlns:a16="http://schemas.microsoft.com/office/drawing/2014/main" id="{D4D56633-B014-43AC-9D8D-A52E56ED8AB5}"/>
              </a:ext>
            </a:extLst>
          </p:cNvPr>
          <p:cNvSpPr/>
          <p:nvPr/>
        </p:nvSpPr>
        <p:spPr>
          <a:xfrm>
            <a:off x="3346704" y="1175486"/>
            <a:ext cx="770016" cy="270850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 설명</a:t>
            </a:r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</p:spTree>
    <p:extLst>
      <p:ext uri="{BB962C8B-B14F-4D97-AF65-F5344CB8AC3E}">
        <p14:creationId xmlns:p14="http://schemas.microsoft.com/office/powerpoint/2010/main" val="230875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Administrator\Downloads\Samsung-Galaxy-Note-9-PNG-Image-715x715__1.png">
            <a:extLst>
              <a:ext uri="{FF2B5EF4-FFF2-40B4-BE49-F238E27FC236}">
                <a16:creationId xmlns:a16="http://schemas.microsoft.com/office/drawing/2014/main" id="{B59BB411-83CC-4ED9-904E-AC45FA602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32354" y="80871"/>
            <a:ext cx="309562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모서리가 둥근 직사각형 53">
            <a:extLst>
              <a:ext uri="{FF2B5EF4-FFF2-40B4-BE49-F238E27FC236}">
                <a16:creationId xmlns:a16="http://schemas.microsoft.com/office/drawing/2014/main" id="{533B6B14-8EF9-4F5E-8DB1-8E9CA4B4F963}"/>
              </a:ext>
            </a:extLst>
          </p:cNvPr>
          <p:cNvSpPr/>
          <p:nvPr/>
        </p:nvSpPr>
        <p:spPr>
          <a:xfrm>
            <a:off x="4096023" y="2099592"/>
            <a:ext cx="3061177" cy="2442098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6A6894F2-116B-4A2C-ACB3-BE5D93FAE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67" y="2443714"/>
            <a:ext cx="716111" cy="2071024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3BAAF1C6-5487-4696-8C1B-DCDEA584C25E}"/>
              </a:ext>
            </a:extLst>
          </p:cNvPr>
          <p:cNvSpPr/>
          <p:nvPr/>
        </p:nvSpPr>
        <p:spPr>
          <a:xfrm>
            <a:off x="4261867" y="2036808"/>
            <a:ext cx="590990" cy="301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내 정보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1ED9264-3809-4FE0-BD5E-039758625944}"/>
              </a:ext>
            </a:extLst>
          </p:cNvPr>
          <p:cNvSpPr/>
          <p:nvPr/>
        </p:nvSpPr>
        <p:spPr>
          <a:xfrm>
            <a:off x="4852857" y="2036808"/>
            <a:ext cx="612000" cy="3010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장비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3A9FF5B-4E8E-4656-9CB1-7841DC61C61A}"/>
              </a:ext>
            </a:extLst>
          </p:cNvPr>
          <p:cNvSpPr/>
          <p:nvPr/>
        </p:nvSpPr>
        <p:spPr>
          <a:xfrm>
            <a:off x="5464857" y="2036808"/>
            <a:ext cx="612000" cy="301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</a:p>
        </p:txBody>
      </p:sp>
      <p:graphicFrame>
        <p:nvGraphicFramePr>
          <p:cNvPr id="2" name="Google Shape;551;p46"/>
          <p:cNvGraphicFramePr/>
          <p:nvPr>
            <p:extLst>
              <p:ext uri="{D42A27DB-BD31-4B8C-83A1-F6EECF244321}">
                <p14:modId xmlns:p14="http://schemas.microsoft.com/office/powerpoint/2010/main" val="4123247323"/>
              </p:ext>
            </p:extLst>
          </p:nvPr>
        </p:nvGraphicFramePr>
        <p:xfrm>
          <a:off x="8991600" y="561434"/>
          <a:ext cx="2585855" cy="4003810"/>
        </p:xfrm>
        <a:graphic>
          <a:graphicData uri="http://schemas.openxmlformats.org/drawingml/2006/table">
            <a:tbl>
              <a:tblPr/>
              <a:tblGrid>
                <a:gridCol w="46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①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현재 화면의 이름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②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현재 플레이어 캐릭터의 전신 일러스트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③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탭을 설정해두고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어떤 항목을 선택 했느냐에 따라서 오른쪽 화면만을 변경해 주기 위한 버튼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④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각 부위에 어떤 아이템을 장착하고 있는지 아이콘으로 확인이 가능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⑤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어떤 장신구를 장착하고 있는지 아이콘으로 확인가능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장신구 칸은 장신구를 얻으면 얻을수록 계속해서 늘어나며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스크롤 가능하다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7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895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번과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번 버튼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장비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장신구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들은 해당 아이콘을 터치하면 상세한 설명이 적힌 설명 창이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팝업된다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장비 버리기나 교체가 존재하지 않는데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다른 아이템을 얻었을 때만 해당 부위를 대체해서 아이템이 장착되기 때문에 버리기나 교체가 존재하지 않는다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lang="en-US" altLang="ko-KR" sz="1000" b="0" i="0" u="none" strike="noStrike" cap="none" baseline="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해당 화면에서는 게임이 일시정지 상태</a:t>
                      </a:r>
                    </a:p>
                  </a:txBody>
                  <a:tcPr marL="35725" marR="35725" marT="35725" marB="35725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Google Shape;564;p47"/>
          <p:cNvGraphicFramePr/>
          <p:nvPr>
            <p:extLst>
              <p:ext uri="{D42A27DB-BD31-4B8C-83A1-F6EECF244321}">
                <p14:modId xmlns:p14="http://schemas.microsoft.com/office/powerpoint/2010/main" val="2346160981"/>
              </p:ext>
            </p:extLst>
          </p:nvPr>
        </p:nvGraphicFramePr>
        <p:xfrm>
          <a:off x="542925" y="80010"/>
          <a:ext cx="11034530" cy="419100"/>
        </p:xfrm>
        <a:graphic>
          <a:graphicData uri="http://schemas.openxmlformats.org/drawingml/2006/table">
            <a:tbl>
              <a:tblPr/>
              <a:tblGrid>
                <a:gridCol w="42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19527256"/>
                    </a:ext>
                  </a:extLst>
                </a:gridCol>
                <a:gridCol w="5833880">
                  <a:extLst>
                    <a:ext uri="{9D8B030D-6E8A-4147-A177-3AD203B41FA5}">
                      <a16:colId xmlns:a16="http://schemas.microsoft.com/office/drawing/2014/main" val="2582623211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ID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6_2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캐릭터 아이콘을 클릭할 시 전환되는 씬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장비 탭에 대한 화면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도형 설명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캐릭터 관리 화면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5784083" y="191777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모서리가 둥근 사각형 설명선 51">
            <a:extLst>
              <a:ext uri="{FF2B5EF4-FFF2-40B4-BE49-F238E27FC236}">
                <a16:creationId xmlns:a16="http://schemas.microsoft.com/office/drawing/2014/main" id="{90957F9E-86D9-40FB-899B-8F113F20271A}"/>
              </a:ext>
            </a:extLst>
          </p:cNvPr>
          <p:cNvSpPr/>
          <p:nvPr/>
        </p:nvSpPr>
        <p:spPr>
          <a:xfrm>
            <a:off x="10074372" y="179259"/>
            <a:ext cx="612000" cy="216962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7157200" y="206059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7" name="모서리가 둥근 직사각형 53">
            <a:extLst>
              <a:ext uri="{FF2B5EF4-FFF2-40B4-BE49-F238E27FC236}">
                <a16:creationId xmlns:a16="http://schemas.microsoft.com/office/drawing/2014/main" id="{09767D1D-5316-4BA0-90AA-11E281EEA91E}"/>
              </a:ext>
            </a:extLst>
          </p:cNvPr>
          <p:cNvSpPr/>
          <p:nvPr/>
        </p:nvSpPr>
        <p:spPr>
          <a:xfrm>
            <a:off x="8548283" y="194421"/>
            <a:ext cx="612000" cy="21526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6472618" y="206059"/>
            <a:ext cx="612000" cy="1919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0E1BF6-2B5F-49AE-8334-269314AF8E76}"/>
              </a:ext>
            </a:extLst>
          </p:cNvPr>
          <p:cNvSpPr/>
          <p:nvPr/>
        </p:nvSpPr>
        <p:spPr>
          <a:xfrm>
            <a:off x="7849688" y="206059"/>
            <a:ext cx="612000" cy="1925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0718B7-3867-48A6-AE26-D3114F6EDB25}"/>
              </a:ext>
            </a:extLst>
          </p:cNvPr>
          <p:cNvSpPr/>
          <p:nvPr/>
        </p:nvSpPr>
        <p:spPr>
          <a:xfrm>
            <a:off x="9232865" y="218297"/>
            <a:ext cx="768925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프로그래스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8377CB-C96B-4DE1-89A1-2273FB73A339}"/>
              </a:ext>
            </a:extLst>
          </p:cNvPr>
          <p:cNvSpPr/>
          <p:nvPr/>
        </p:nvSpPr>
        <p:spPr>
          <a:xfrm>
            <a:off x="2084088" y="2127650"/>
            <a:ext cx="1818797" cy="24420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</a:t>
            </a:r>
            <a:endParaRPr lang="en-US" altLang="ko-KR" sz="11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일러스트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01F49C-4F3C-4E7C-8712-BEA300D4E9C2}"/>
              </a:ext>
            </a:extLst>
          </p:cNvPr>
          <p:cNvSpPr/>
          <p:nvPr/>
        </p:nvSpPr>
        <p:spPr>
          <a:xfrm>
            <a:off x="2084088" y="1799762"/>
            <a:ext cx="1148295" cy="2544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6CE3C7D-9BD0-40F9-ACA1-8BB16914D3C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099307" y="1469370"/>
            <a:ext cx="0" cy="33340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B75116-2779-43C4-A89B-239D03CD8FAF}"/>
              </a:ext>
            </a:extLst>
          </p:cNvPr>
          <p:cNvSpPr/>
          <p:nvPr/>
        </p:nvSpPr>
        <p:spPr>
          <a:xfrm>
            <a:off x="6793307" y="1252384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닫기</a:t>
            </a:r>
          </a:p>
        </p:txBody>
      </p:sp>
      <p:sp>
        <p:nvSpPr>
          <p:cNvPr id="19" name="곱셈 기호 45">
            <a:extLst>
              <a:ext uri="{FF2B5EF4-FFF2-40B4-BE49-F238E27FC236}">
                <a16:creationId xmlns:a16="http://schemas.microsoft.com/office/drawing/2014/main" id="{E29E1619-1B6F-4447-8E6F-74C40B31FCA2}"/>
              </a:ext>
            </a:extLst>
          </p:cNvPr>
          <p:cNvSpPr/>
          <p:nvPr/>
        </p:nvSpPr>
        <p:spPr>
          <a:xfrm>
            <a:off x="6917580" y="1746329"/>
            <a:ext cx="361328" cy="361328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1998429" y="1746329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1998429" y="2098269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5093037" y="2396289"/>
            <a:ext cx="373583" cy="338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머리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5093037" y="2918904"/>
            <a:ext cx="373583" cy="338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상체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4712066" y="3263715"/>
            <a:ext cx="373583" cy="338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5471396" y="3263715"/>
            <a:ext cx="373583" cy="338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장갑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5093037" y="3640976"/>
            <a:ext cx="373583" cy="338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하체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5093037" y="4058952"/>
            <a:ext cx="373583" cy="338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신발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6312036" y="2463170"/>
            <a:ext cx="445169" cy="4031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장신구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6312036" y="2939813"/>
            <a:ext cx="445169" cy="4031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장신구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6312036" y="3416456"/>
            <a:ext cx="445169" cy="4031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장신구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6312036" y="3893099"/>
            <a:ext cx="445169" cy="4031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장신구</a:t>
            </a:r>
          </a:p>
        </p:txBody>
      </p:sp>
      <p:sp>
        <p:nvSpPr>
          <p:cNvPr id="35" name="갈매기형 수장 73">
            <a:extLst>
              <a:ext uri="{FF2B5EF4-FFF2-40B4-BE49-F238E27FC236}">
                <a16:creationId xmlns:a16="http://schemas.microsoft.com/office/drawing/2014/main" id="{D1CC5C83-8660-403D-9881-BBB15ED52645}"/>
              </a:ext>
            </a:extLst>
          </p:cNvPr>
          <p:cNvSpPr/>
          <p:nvPr/>
        </p:nvSpPr>
        <p:spPr>
          <a:xfrm rot="5400000">
            <a:off x="6446098" y="4243370"/>
            <a:ext cx="177043" cy="339772"/>
          </a:xfrm>
          <a:prstGeom prst="chevr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6251522" y="2396289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8" name="모서리가 둥근 직사각형 53">
            <a:extLst>
              <a:ext uri="{FF2B5EF4-FFF2-40B4-BE49-F238E27FC236}">
                <a16:creationId xmlns:a16="http://schemas.microsoft.com/office/drawing/2014/main" id="{09767D1D-5316-4BA0-90AA-11E281EEA91E}"/>
              </a:ext>
            </a:extLst>
          </p:cNvPr>
          <p:cNvSpPr/>
          <p:nvPr/>
        </p:nvSpPr>
        <p:spPr>
          <a:xfrm>
            <a:off x="5330801" y="5077206"/>
            <a:ext cx="899162" cy="193950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설명 창 팝업</a:t>
            </a:r>
          </a:p>
        </p:txBody>
      </p:sp>
      <p:sp>
        <p:nvSpPr>
          <p:cNvPr id="56" name="모서리가 둥근 직사각형 53">
            <a:extLst>
              <a:ext uri="{FF2B5EF4-FFF2-40B4-BE49-F238E27FC236}">
                <a16:creationId xmlns:a16="http://schemas.microsoft.com/office/drawing/2014/main" id="{A21601F9-7AF2-45B1-8E1A-A1BC7162545E}"/>
              </a:ext>
            </a:extLst>
          </p:cNvPr>
          <p:cNvSpPr/>
          <p:nvPr/>
        </p:nvSpPr>
        <p:spPr>
          <a:xfrm>
            <a:off x="4643736" y="1109028"/>
            <a:ext cx="1030241" cy="36238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해당 항목으로</a:t>
            </a:r>
            <a:endParaRPr lang="en-US" altLang="ko-KR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 변경</a:t>
            </a:r>
          </a:p>
        </p:txBody>
      </p:sp>
      <p:cxnSp>
        <p:nvCxnSpPr>
          <p:cNvPr id="57" name="직선 화살표 연결선 62">
            <a:extLst>
              <a:ext uri="{FF2B5EF4-FFF2-40B4-BE49-F238E27FC236}">
                <a16:creationId xmlns:a16="http://schemas.microsoft.com/office/drawing/2014/main" id="{C26DFDE8-459F-4604-961E-D6254B5F58FD}"/>
              </a:ext>
            </a:extLst>
          </p:cNvPr>
          <p:cNvCxnSpPr>
            <a:cxnSpLocks/>
            <a:endCxn id="56" idx="2"/>
          </p:cNvCxnSpPr>
          <p:nvPr/>
        </p:nvCxnSpPr>
        <p:spPr>
          <a:xfrm rot="16200000" flipV="1">
            <a:off x="5182159" y="1448110"/>
            <a:ext cx="565396" cy="612000"/>
          </a:xfrm>
          <a:prstGeom prst="bentConnector3">
            <a:avLst>
              <a:gd name="adj1" fmla="val 34838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6F90C03-0E89-4BC5-A267-B08729780859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158857" y="1471412"/>
            <a:ext cx="0" cy="5828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D773FA3-9422-46E7-8FE8-550DC34EA113}"/>
              </a:ext>
            </a:extLst>
          </p:cNvPr>
          <p:cNvSpPr/>
          <p:nvPr/>
        </p:nvSpPr>
        <p:spPr>
          <a:xfrm>
            <a:off x="4182164" y="1963382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D7465E7-B8F6-4FBC-A961-520A35AD1B9C}"/>
              </a:ext>
            </a:extLst>
          </p:cNvPr>
          <p:cNvSpPr/>
          <p:nvPr/>
        </p:nvSpPr>
        <p:spPr>
          <a:xfrm>
            <a:off x="4643736" y="2368238"/>
            <a:ext cx="2273844" cy="213354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95A86EA-2F3A-4D53-9918-DAC812EC797D}"/>
              </a:ext>
            </a:extLst>
          </p:cNvPr>
          <p:cNvCxnSpPr>
            <a:cxnSpLocks/>
            <a:stCxn id="71" idx="2"/>
            <a:endCxn id="38" idx="0"/>
          </p:cNvCxnSpPr>
          <p:nvPr/>
        </p:nvCxnSpPr>
        <p:spPr>
          <a:xfrm flipH="1">
            <a:off x="5780382" y="4501778"/>
            <a:ext cx="276" cy="5754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5007378" y="2320155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3DFBEB4-49F1-4100-A0DC-CDE5907ED878}"/>
              </a:ext>
            </a:extLst>
          </p:cNvPr>
          <p:cNvSpPr/>
          <p:nvPr/>
        </p:nvSpPr>
        <p:spPr>
          <a:xfrm>
            <a:off x="10768763" y="206058"/>
            <a:ext cx="751542" cy="190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이미지필드</a:t>
            </a:r>
          </a:p>
        </p:txBody>
      </p:sp>
    </p:spTree>
    <p:extLst>
      <p:ext uri="{BB962C8B-B14F-4D97-AF65-F5344CB8AC3E}">
        <p14:creationId xmlns:p14="http://schemas.microsoft.com/office/powerpoint/2010/main" val="13365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모서리가 둥근 직사각형 53">
            <a:extLst>
              <a:ext uri="{FF2B5EF4-FFF2-40B4-BE49-F238E27FC236}">
                <a16:creationId xmlns:a16="http://schemas.microsoft.com/office/drawing/2014/main" id="{4EAF3DF3-F135-47E8-A49E-5C369E5C62A8}"/>
              </a:ext>
            </a:extLst>
          </p:cNvPr>
          <p:cNvSpPr/>
          <p:nvPr/>
        </p:nvSpPr>
        <p:spPr>
          <a:xfrm>
            <a:off x="4096023" y="2099592"/>
            <a:ext cx="3061177" cy="2442098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aphicFrame>
        <p:nvGraphicFramePr>
          <p:cNvPr id="2" name="Google Shape;551;p46"/>
          <p:cNvGraphicFramePr/>
          <p:nvPr>
            <p:extLst>
              <p:ext uri="{D42A27DB-BD31-4B8C-83A1-F6EECF244321}">
                <p14:modId xmlns:p14="http://schemas.microsoft.com/office/powerpoint/2010/main" val="290337866"/>
              </p:ext>
            </p:extLst>
          </p:nvPr>
        </p:nvGraphicFramePr>
        <p:xfrm>
          <a:off x="8991600" y="561434"/>
          <a:ext cx="2585855" cy="5028523"/>
        </p:xfrm>
        <a:graphic>
          <a:graphicData uri="http://schemas.openxmlformats.org/drawingml/2006/table">
            <a:tbl>
              <a:tblPr/>
              <a:tblGrid>
                <a:gridCol w="46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①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현재 화면의 이름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②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현재 플레이어 캐릭터의 전신 일러스트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③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탭을 설정해두고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어떤 항목을 선택 했느냐에 따라서 오른쪽 화면만을 변경해 주기 위한 버튼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④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스킬을 표현해 주기 위한 아이콘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⑤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⑥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스킬의 스킬 레벨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⑦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스킬의 숙련도를 표시해 주는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프로그래스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바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이것이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꽉 차게 되면 스킬 레벨이 상승한다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⑧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⑨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한양해서"/>
                          <a:ea typeface="한양해서"/>
                          <a:cs typeface="Arial"/>
                          <a:sym typeface="Arial"/>
                        </a:rPr>
                        <a:t>⑩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77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895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스킬 아이콘을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 홀드 하고 있으면 해당 스킬에 대한 설명 창이 팝업으로 뜨게 된다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lang="en-US" altLang="ko-KR" sz="1000" b="0" i="0" u="none" strike="noStrike" cap="none" baseline="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해당 화면에서는 게임이 일시정지 상태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Google Shape;564;p47"/>
          <p:cNvGraphicFramePr/>
          <p:nvPr>
            <p:extLst>
              <p:ext uri="{D42A27DB-BD31-4B8C-83A1-F6EECF244321}">
                <p14:modId xmlns:p14="http://schemas.microsoft.com/office/powerpoint/2010/main" val="2563857864"/>
              </p:ext>
            </p:extLst>
          </p:nvPr>
        </p:nvGraphicFramePr>
        <p:xfrm>
          <a:off x="542925" y="80010"/>
          <a:ext cx="11034530" cy="419100"/>
        </p:xfrm>
        <a:graphic>
          <a:graphicData uri="http://schemas.openxmlformats.org/drawingml/2006/table">
            <a:tbl>
              <a:tblPr/>
              <a:tblGrid>
                <a:gridCol w="42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19527256"/>
                    </a:ext>
                  </a:extLst>
                </a:gridCol>
                <a:gridCol w="5833880">
                  <a:extLst>
                    <a:ext uri="{9D8B030D-6E8A-4147-A177-3AD203B41FA5}">
                      <a16:colId xmlns:a16="http://schemas.microsoft.com/office/drawing/2014/main" val="2582623211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ID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6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_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3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캐릭터 아이콘을 클릭할 시 전환되는 씬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스킬 탭에 대한 화면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도형 설명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캐릭터 관리 화면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5784083" y="191777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모서리가 둥근 사각형 설명선 51">
            <a:extLst>
              <a:ext uri="{FF2B5EF4-FFF2-40B4-BE49-F238E27FC236}">
                <a16:creationId xmlns:a16="http://schemas.microsoft.com/office/drawing/2014/main" id="{90957F9E-86D9-40FB-899B-8F113F20271A}"/>
              </a:ext>
            </a:extLst>
          </p:cNvPr>
          <p:cNvSpPr/>
          <p:nvPr/>
        </p:nvSpPr>
        <p:spPr>
          <a:xfrm>
            <a:off x="10074372" y="179259"/>
            <a:ext cx="612000" cy="216962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7157200" y="206059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7" name="모서리가 둥근 직사각형 53">
            <a:extLst>
              <a:ext uri="{FF2B5EF4-FFF2-40B4-BE49-F238E27FC236}">
                <a16:creationId xmlns:a16="http://schemas.microsoft.com/office/drawing/2014/main" id="{09767D1D-5316-4BA0-90AA-11E281EEA91E}"/>
              </a:ext>
            </a:extLst>
          </p:cNvPr>
          <p:cNvSpPr/>
          <p:nvPr/>
        </p:nvSpPr>
        <p:spPr>
          <a:xfrm>
            <a:off x="8548283" y="194421"/>
            <a:ext cx="612000" cy="21526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6472618" y="206059"/>
            <a:ext cx="612000" cy="1919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0E1BF6-2B5F-49AE-8334-269314AF8E76}"/>
              </a:ext>
            </a:extLst>
          </p:cNvPr>
          <p:cNvSpPr/>
          <p:nvPr/>
        </p:nvSpPr>
        <p:spPr>
          <a:xfrm>
            <a:off x="7849688" y="206059"/>
            <a:ext cx="612000" cy="1925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0718B7-3867-48A6-AE26-D3114F6EDB25}"/>
              </a:ext>
            </a:extLst>
          </p:cNvPr>
          <p:cNvSpPr/>
          <p:nvPr/>
        </p:nvSpPr>
        <p:spPr>
          <a:xfrm>
            <a:off x="9232865" y="218297"/>
            <a:ext cx="768925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프로그래스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바</a:t>
            </a:r>
          </a:p>
        </p:txBody>
      </p:sp>
      <p:pic>
        <p:nvPicPr>
          <p:cNvPr id="11" name="Picture 3" descr="C:\Users\Administrator\Downloads\Samsung-Galaxy-Note-9-PNG-Image-715x715__1.png">
            <a:extLst>
              <a:ext uri="{FF2B5EF4-FFF2-40B4-BE49-F238E27FC236}">
                <a16:creationId xmlns:a16="http://schemas.microsoft.com/office/drawing/2014/main" id="{B59BB411-83CC-4ED9-904E-AC45FA602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32354" y="80871"/>
            <a:ext cx="309562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8377CB-C96B-4DE1-89A1-2273FB73A339}"/>
              </a:ext>
            </a:extLst>
          </p:cNvPr>
          <p:cNvSpPr/>
          <p:nvPr/>
        </p:nvSpPr>
        <p:spPr>
          <a:xfrm>
            <a:off x="2084086" y="2127650"/>
            <a:ext cx="1818797" cy="24420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</a:t>
            </a:r>
            <a:endParaRPr lang="en-US" altLang="ko-KR" sz="11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일러스트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01F49C-4F3C-4E7C-8712-BEA300D4E9C2}"/>
              </a:ext>
            </a:extLst>
          </p:cNvPr>
          <p:cNvSpPr/>
          <p:nvPr/>
        </p:nvSpPr>
        <p:spPr>
          <a:xfrm>
            <a:off x="2084086" y="1799762"/>
            <a:ext cx="1148295" cy="2544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6CE3C7D-9BD0-40F9-ACA1-8BB16914D3C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099305" y="1469370"/>
            <a:ext cx="0" cy="33340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B75116-2779-43C4-A89B-239D03CD8FAF}"/>
              </a:ext>
            </a:extLst>
          </p:cNvPr>
          <p:cNvSpPr/>
          <p:nvPr/>
        </p:nvSpPr>
        <p:spPr>
          <a:xfrm>
            <a:off x="6793305" y="1252384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닫기</a:t>
            </a:r>
          </a:p>
        </p:txBody>
      </p:sp>
      <p:sp>
        <p:nvSpPr>
          <p:cNvPr id="19" name="곱셈 기호 45">
            <a:extLst>
              <a:ext uri="{FF2B5EF4-FFF2-40B4-BE49-F238E27FC236}">
                <a16:creationId xmlns:a16="http://schemas.microsoft.com/office/drawing/2014/main" id="{E29E1619-1B6F-4447-8E6F-74C40B31FCA2}"/>
              </a:ext>
            </a:extLst>
          </p:cNvPr>
          <p:cNvSpPr/>
          <p:nvPr/>
        </p:nvSpPr>
        <p:spPr>
          <a:xfrm>
            <a:off x="6917578" y="1746329"/>
            <a:ext cx="361328" cy="361328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AB74EB-70E3-488C-BEFD-BC0E58B91FB3}"/>
              </a:ext>
            </a:extLst>
          </p:cNvPr>
          <p:cNvSpPr/>
          <p:nvPr/>
        </p:nvSpPr>
        <p:spPr>
          <a:xfrm>
            <a:off x="4430370" y="2448765"/>
            <a:ext cx="423828" cy="380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  <a:endParaRPr lang="en-US" altLang="ko-KR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FAF0E3-AF10-4DC1-84C0-3FDDE1E20CAE}"/>
              </a:ext>
            </a:extLst>
          </p:cNvPr>
          <p:cNvSpPr/>
          <p:nvPr/>
        </p:nvSpPr>
        <p:spPr>
          <a:xfrm>
            <a:off x="4854198" y="2639231"/>
            <a:ext cx="2140239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숙련도 경험치 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FEDE3D-506D-4337-8062-D0C8381279D4}"/>
              </a:ext>
            </a:extLst>
          </p:cNvPr>
          <p:cNvSpPr/>
          <p:nvPr/>
        </p:nvSpPr>
        <p:spPr>
          <a:xfrm>
            <a:off x="4849709" y="2448765"/>
            <a:ext cx="997669" cy="19046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스킬명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EB6AC9-320F-4907-9085-B0B59A9B8B5C}"/>
              </a:ext>
            </a:extLst>
          </p:cNvPr>
          <p:cNvSpPr/>
          <p:nvPr/>
        </p:nvSpPr>
        <p:spPr>
          <a:xfrm>
            <a:off x="6447863" y="2448765"/>
            <a:ext cx="546574" cy="19046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 레벨</a:t>
            </a:r>
          </a:p>
        </p:txBody>
      </p:sp>
      <p:cxnSp>
        <p:nvCxnSpPr>
          <p:cNvPr id="24" name="직선 화살표 연결선 62">
            <a:extLst>
              <a:ext uri="{FF2B5EF4-FFF2-40B4-BE49-F238E27FC236}">
                <a16:creationId xmlns:a16="http://schemas.microsoft.com/office/drawing/2014/main" id="{86C1624E-0059-4A80-B352-C914E2B9CCFE}"/>
              </a:ext>
            </a:extLst>
          </p:cNvPr>
          <p:cNvCxnSpPr>
            <a:cxnSpLocks/>
            <a:stCxn id="20" idx="1"/>
            <a:endCxn id="40" idx="2"/>
          </p:cNvCxnSpPr>
          <p:nvPr/>
        </p:nvCxnSpPr>
        <p:spPr>
          <a:xfrm rot="10800000">
            <a:off x="4208884" y="1469371"/>
            <a:ext cx="221487" cy="1169861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1998427" y="1746329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1998427" y="2098269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B74EB-70E3-488C-BEFD-BC0E58B91FB3}"/>
              </a:ext>
            </a:extLst>
          </p:cNvPr>
          <p:cNvSpPr/>
          <p:nvPr/>
        </p:nvSpPr>
        <p:spPr>
          <a:xfrm>
            <a:off x="4430370" y="2989546"/>
            <a:ext cx="423828" cy="380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  <a:endParaRPr lang="en-US" altLang="ko-KR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FAF0E3-AF10-4DC1-84C0-3FDDE1E20CAE}"/>
              </a:ext>
            </a:extLst>
          </p:cNvPr>
          <p:cNvSpPr/>
          <p:nvPr/>
        </p:nvSpPr>
        <p:spPr>
          <a:xfrm>
            <a:off x="4854198" y="3180012"/>
            <a:ext cx="2140239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숙련도 경험치 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FEDE3D-506D-4337-8062-D0C8381279D4}"/>
              </a:ext>
            </a:extLst>
          </p:cNvPr>
          <p:cNvSpPr/>
          <p:nvPr/>
        </p:nvSpPr>
        <p:spPr>
          <a:xfrm>
            <a:off x="4849709" y="2989546"/>
            <a:ext cx="997669" cy="19046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스킬명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EB6AC9-320F-4907-9085-B0B59A9B8B5C}"/>
              </a:ext>
            </a:extLst>
          </p:cNvPr>
          <p:cNvSpPr/>
          <p:nvPr/>
        </p:nvSpPr>
        <p:spPr>
          <a:xfrm>
            <a:off x="6447863" y="2989546"/>
            <a:ext cx="546574" cy="19046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 레벨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AB74EB-70E3-488C-BEFD-BC0E58B91FB3}"/>
              </a:ext>
            </a:extLst>
          </p:cNvPr>
          <p:cNvSpPr/>
          <p:nvPr/>
        </p:nvSpPr>
        <p:spPr>
          <a:xfrm>
            <a:off x="4430370" y="3526143"/>
            <a:ext cx="423828" cy="380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  <a:endParaRPr lang="en-US" altLang="ko-KR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FAF0E3-AF10-4DC1-84C0-3FDDE1E20CAE}"/>
              </a:ext>
            </a:extLst>
          </p:cNvPr>
          <p:cNvSpPr/>
          <p:nvPr/>
        </p:nvSpPr>
        <p:spPr>
          <a:xfrm>
            <a:off x="4854198" y="3716609"/>
            <a:ext cx="2140239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숙련도 경험치 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FEDE3D-506D-4337-8062-D0C8381279D4}"/>
              </a:ext>
            </a:extLst>
          </p:cNvPr>
          <p:cNvSpPr/>
          <p:nvPr/>
        </p:nvSpPr>
        <p:spPr>
          <a:xfrm>
            <a:off x="4849709" y="3526143"/>
            <a:ext cx="997669" cy="19046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스킬명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EB6AC9-320F-4907-9085-B0B59A9B8B5C}"/>
              </a:ext>
            </a:extLst>
          </p:cNvPr>
          <p:cNvSpPr/>
          <p:nvPr/>
        </p:nvSpPr>
        <p:spPr>
          <a:xfrm>
            <a:off x="6447863" y="3526143"/>
            <a:ext cx="546574" cy="19046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 레벨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AB74EB-70E3-488C-BEFD-BC0E58B91FB3}"/>
              </a:ext>
            </a:extLst>
          </p:cNvPr>
          <p:cNvSpPr/>
          <p:nvPr/>
        </p:nvSpPr>
        <p:spPr>
          <a:xfrm>
            <a:off x="4430370" y="4060552"/>
            <a:ext cx="423828" cy="380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  <a:endParaRPr lang="en-US" altLang="ko-KR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FAF0E3-AF10-4DC1-84C0-3FDDE1E20CAE}"/>
              </a:ext>
            </a:extLst>
          </p:cNvPr>
          <p:cNvSpPr/>
          <p:nvPr/>
        </p:nvSpPr>
        <p:spPr>
          <a:xfrm>
            <a:off x="4854198" y="4251018"/>
            <a:ext cx="2140239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숙련도 경험치 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FEDE3D-506D-4337-8062-D0C8381279D4}"/>
              </a:ext>
            </a:extLst>
          </p:cNvPr>
          <p:cNvSpPr/>
          <p:nvPr/>
        </p:nvSpPr>
        <p:spPr>
          <a:xfrm>
            <a:off x="4849709" y="4060552"/>
            <a:ext cx="997669" cy="19046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스킬명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EB6AC9-320F-4907-9085-B0B59A9B8B5C}"/>
              </a:ext>
            </a:extLst>
          </p:cNvPr>
          <p:cNvSpPr/>
          <p:nvPr/>
        </p:nvSpPr>
        <p:spPr>
          <a:xfrm>
            <a:off x="6447863" y="4060552"/>
            <a:ext cx="546574" cy="19046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 레벨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3902883" y="1152274"/>
            <a:ext cx="612000" cy="317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 관리 </a:t>
            </a:r>
            <a:r>
              <a:rPr lang="en-US" altLang="ko-KR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  <a:cs typeface="Gill Sans"/>
                <a:sym typeface="Gill Sans"/>
              </a:rPr>
              <a:t>_</a:t>
            </a:r>
            <a:r>
              <a:rPr lang="en-US" altLang="ko-KR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41" name="직선 화살표 연결선 62">
            <a:extLst>
              <a:ext uri="{FF2B5EF4-FFF2-40B4-BE49-F238E27FC236}">
                <a16:creationId xmlns:a16="http://schemas.microsoft.com/office/drawing/2014/main" id="{86C1624E-0059-4A80-B352-C914E2B9CCFE}"/>
              </a:ext>
            </a:extLst>
          </p:cNvPr>
          <p:cNvCxnSpPr>
            <a:cxnSpLocks/>
            <a:stCxn id="28" idx="1"/>
            <a:endCxn id="40" idx="2"/>
          </p:cNvCxnSpPr>
          <p:nvPr/>
        </p:nvCxnSpPr>
        <p:spPr>
          <a:xfrm rot="10800000">
            <a:off x="4208884" y="1469370"/>
            <a:ext cx="221487" cy="1710642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62">
            <a:extLst>
              <a:ext uri="{FF2B5EF4-FFF2-40B4-BE49-F238E27FC236}">
                <a16:creationId xmlns:a16="http://schemas.microsoft.com/office/drawing/2014/main" id="{86C1624E-0059-4A80-B352-C914E2B9CCFE}"/>
              </a:ext>
            </a:extLst>
          </p:cNvPr>
          <p:cNvCxnSpPr>
            <a:cxnSpLocks/>
            <a:stCxn id="32" idx="1"/>
            <a:endCxn id="40" idx="2"/>
          </p:cNvCxnSpPr>
          <p:nvPr/>
        </p:nvCxnSpPr>
        <p:spPr>
          <a:xfrm rot="10800000">
            <a:off x="4208884" y="1469371"/>
            <a:ext cx="221487" cy="2247239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62">
            <a:extLst>
              <a:ext uri="{FF2B5EF4-FFF2-40B4-BE49-F238E27FC236}">
                <a16:creationId xmlns:a16="http://schemas.microsoft.com/office/drawing/2014/main" id="{86C1624E-0059-4A80-B352-C914E2B9CCFE}"/>
              </a:ext>
            </a:extLst>
          </p:cNvPr>
          <p:cNvCxnSpPr>
            <a:cxnSpLocks/>
            <a:stCxn id="36" idx="1"/>
            <a:endCxn id="40" idx="2"/>
          </p:cNvCxnSpPr>
          <p:nvPr/>
        </p:nvCxnSpPr>
        <p:spPr>
          <a:xfrm rot="10800000">
            <a:off x="4208884" y="1469370"/>
            <a:ext cx="221487" cy="2781648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4344713" y="2375261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4798324" y="2376133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6350341" y="2376133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4807404" y="2584033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7A5B2F7-6FFC-45B5-8CA5-72E00B657CB7}"/>
              </a:ext>
            </a:extLst>
          </p:cNvPr>
          <p:cNvSpPr/>
          <p:nvPr/>
        </p:nvSpPr>
        <p:spPr>
          <a:xfrm>
            <a:off x="10768763" y="206058"/>
            <a:ext cx="751542" cy="190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이미지필드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454FBB0-12BC-4D91-A406-05AD6969925A}"/>
              </a:ext>
            </a:extLst>
          </p:cNvPr>
          <p:cNvSpPr/>
          <p:nvPr/>
        </p:nvSpPr>
        <p:spPr>
          <a:xfrm>
            <a:off x="4261867" y="2036808"/>
            <a:ext cx="590990" cy="301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내 정보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75036A2-0789-407A-A9C5-B01D6F868842}"/>
              </a:ext>
            </a:extLst>
          </p:cNvPr>
          <p:cNvSpPr/>
          <p:nvPr/>
        </p:nvSpPr>
        <p:spPr>
          <a:xfrm>
            <a:off x="4852857" y="2036808"/>
            <a:ext cx="612000" cy="3010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장비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3E5554C-FF36-40B5-9414-AC75C186B2F1}"/>
              </a:ext>
            </a:extLst>
          </p:cNvPr>
          <p:cNvSpPr/>
          <p:nvPr/>
        </p:nvSpPr>
        <p:spPr>
          <a:xfrm>
            <a:off x="5464857" y="2036808"/>
            <a:ext cx="612000" cy="301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</a:p>
        </p:txBody>
      </p:sp>
      <p:sp>
        <p:nvSpPr>
          <p:cNvPr id="65" name="모서리가 둥근 직사각형 53">
            <a:extLst>
              <a:ext uri="{FF2B5EF4-FFF2-40B4-BE49-F238E27FC236}">
                <a16:creationId xmlns:a16="http://schemas.microsoft.com/office/drawing/2014/main" id="{A1D69221-3035-4C62-AF16-175E5C1BD427}"/>
              </a:ext>
            </a:extLst>
          </p:cNvPr>
          <p:cNvSpPr/>
          <p:nvPr/>
        </p:nvSpPr>
        <p:spPr>
          <a:xfrm>
            <a:off x="4643736" y="1109028"/>
            <a:ext cx="1030241" cy="36238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해당 항목으로</a:t>
            </a:r>
            <a:endParaRPr lang="en-US" altLang="ko-KR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 변경</a:t>
            </a:r>
          </a:p>
        </p:txBody>
      </p:sp>
      <p:cxnSp>
        <p:nvCxnSpPr>
          <p:cNvPr id="66" name="직선 화살표 연결선 62">
            <a:extLst>
              <a:ext uri="{FF2B5EF4-FFF2-40B4-BE49-F238E27FC236}">
                <a16:creationId xmlns:a16="http://schemas.microsoft.com/office/drawing/2014/main" id="{7E9EB88C-1AD2-4DAF-9854-1775DD563DC7}"/>
              </a:ext>
            </a:extLst>
          </p:cNvPr>
          <p:cNvCxnSpPr>
            <a:cxnSpLocks/>
            <a:endCxn id="65" idx="2"/>
          </p:cNvCxnSpPr>
          <p:nvPr/>
        </p:nvCxnSpPr>
        <p:spPr>
          <a:xfrm rot="16200000" flipV="1">
            <a:off x="5182159" y="1448110"/>
            <a:ext cx="565396" cy="612000"/>
          </a:xfrm>
          <a:prstGeom prst="bentConnector3">
            <a:avLst>
              <a:gd name="adj1" fmla="val 34838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2181D99-7EAF-4D78-BF74-786C0E3B94E3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5158857" y="1471412"/>
            <a:ext cx="0" cy="5828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F6E1C54-E6A3-4E90-A2BC-95AE101E8863}"/>
              </a:ext>
            </a:extLst>
          </p:cNvPr>
          <p:cNvSpPr/>
          <p:nvPr/>
        </p:nvSpPr>
        <p:spPr>
          <a:xfrm>
            <a:off x="4182164" y="1963382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709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551;p46"/>
          <p:cNvGraphicFramePr/>
          <p:nvPr>
            <p:extLst>
              <p:ext uri="{D42A27DB-BD31-4B8C-83A1-F6EECF244321}">
                <p14:modId xmlns:p14="http://schemas.microsoft.com/office/powerpoint/2010/main" val="3367352757"/>
              </p:ext>
            </p:extLst>
          </p:nvPr>
        </p:nvGraphicFramePr>
        <p:xfrm>
          <a:off x="8991600" y="561434"/>
          <a:ext cx="2585855" cy="4678129"/>
        </p:xfrm>
        <a:graphic>
          <a:graphicData uri="http://schemas.openxmlformats.org/drawingml/2006/table">
            <a:tbl>
              <a:tblPr/>
              <a:tblGrid>
                <a:gridCol w="46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①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현재 화면의 이름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②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현재 플레이어 캐릭터의 전신 일러스트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③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탭을 설정해두고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어떤 항목을 선택 했느냐에 따라서 오른쪽 화면만을 변경해 주기 위한 버튼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④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스킬을 표현해 주기 위한 아이콘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⑤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⑥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스킬의 스킬 레벨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⑦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스킬의 숙련도를 표시해 주는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프로그래스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바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이것이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꽉 차게 되면 스킬 레벨이 상승한다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⑧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스킬 칸에 장착이 가능한 스킬 목록 팝업 창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77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895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6_3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화면에서 터치한 스킬이 가장 위에 표시되게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 되며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그 아래로 해당 스킬 칸에 장착 가능한 스킬들이 팝업으로 뜨게 된다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팝업 창은 스크롤이 가능하다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lang="en-US" altLang="ko-KR" sz="1000" b="0" i="0" u="none" strike="noStrike" cap="none" baseline="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스킬 아이콘을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 홀드 하고 있으면 해당 스킬에 대한 설명 창이 팝업으로 뜨게 된다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endParaRPr lang="en-US" altLang="ko-KR" sz="1000" b="0" i="0" u="none" strike="noStrike" cap="none" baseline="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해당 화면에서는 게임이 일시정지 상태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Google Shape;564;p47"/>
          <p:cNvGraphicFramePr/>
          <p:nvPr>
            <p:extLst>
              <p:ext uri="{D42A27DB-BD31-4B8C-83A1-F6EECF244321}">
                <p14:modId xmlns:p14="http://schemas.microsoft.com/office/powerpoint/2010/main" val="2123697360"/>
              </p:ext>
            </p:extLst>
          </p:nvPr>
        </p:nvGraphicFramePr>
        <p:xfrm>
          <a:off x="542925" y="80010"/>
          <a:ext cx="11034530" cy="419100"/>
        </p:xfrm>
        <a:graphic>
          <a:graphicData uri="http://schemas.openxmlformats.org/drawingml/2006/table">
            <a:tbl>
              <a:tblPr/>
              <a:tblGrid>
                <a:gridCol w="42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19527256"/>
                    </a:ext>
                  </a:extLst>
                </a:gridCol>
                <a:gridCol w="5833880">
                  <a:extLst>
                    <a:ext uri="{9D8B030D-6E8A-4147-A177-3AD203B41FA5}">
                      <a16:colId xmlns:a16="http://schemas.microsoft.com/office/drawing/2014/main" val="2582623211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ID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6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_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4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캐릭터 아이콘을 클릭할 시 전환되는 씬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스킬 탭에 대한 화면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도형 설명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캐릭터 관리 화면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5784083" y="191777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모서리가 둥근 사각형 설명선 51">
            <a:extLst>
              <a:ext uri="{FF2B5EF4-FFF2-40B4-BE49-F238E27FC236}">
                <a16:creationId xmlns:a16="http://schemas.microsoft.com/office/drawing/2014/main" id="{90957F9E-86D9-40FB-899B-8F113F20271A}"/>
              </a:ext>
            </a:extLst>
          </p:cNvPr>
          <p:cNvSpPr/>
          <p:nvPr/>
        </p:nvSpPr>
        <p:spPr>
          <a:xfrm>
            <a:off x="10074372" y="179259"/>
            <a:ext cx="612000" cy="216962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7157200" y="206059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7" name="모서리가 둥근 직사각형 53">
            <a:extLst>
              <a:ext uri="{FF2B5EF4-FFF2-40B4-BE49-F238E27FC236}">
                <a16:creationId xmlns:a16="http://schemas.microsoft.com/office/drawing/2014/main" id="{09767D1D-5316-4BA0-90AA-11E281EEA91E}"/>
              </a:ext>
            </a:extLst>
          </p:cNvPr>
          <p:cNvSpPr/>
          <p:nvPr/>
        </p:nvSpPr>
        <p:spPr>
          <a:xfrm>
            <a:off x="8548283" y="194421"/>
            <a:ext cx="612000" cy="21526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6472618" y="206059"/>
            <a:ext cx="612000" cy="1919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0E1BF6-2B5F-49AE-8334-269314AF8E76}"/>
              </a:ext>
            </a:extLst>
          </p:cNvPr>
          <p:cNvSpPr/>
          <p:nvPr/>
        </p:nvSpPr>
        <p:spPr>
          <a:xfrm>
            <a:off x="7849688" y="206059"/>
            <a:ext cx="612000" cy="1925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0718B7-3867-48A6-AE26-D3114F6EDB25}"/>
              </a:ext>
            </a:extLst>
          </p:cNvPr>
          <p:cNvSpPr/>
          <p:nvPr/>
        </p:nvSpPr>
        <p:spPr>
          <a:xfrm>
            <a:off x="9232865" y="218297"/>
            <a:ext cx="768925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프로그래스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바</a:t>
            </a:r>
          </a:p>
        </p:txBody>
      </p:sp>
      <p:pic>
        <p:nvPicPr>
          <p:cNvPr id="11" name="Picture 3" descr="C:\Users\Administrator\Downloads\Samsung-Galaxy-Note-9-PNG-Image-715x715__1.png">
            <a:extLst>
              <a:ext uri="{FF2B5EF4-FFF2-40B4-BE49-F238E27FC236}">
                <a16:creationId xmlns:a16="http://schemas.microsoft.com/office/drawing/2014/main" id="{B59BB411-83CC-4ED9-904E-AC45FA602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32354" y="80871"/>
            <a:ext cx="309562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292410" y="2695581"/>
            <a:ext cx="2806896" cy="18196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8377CB-C96B-4DE1-89A1-2273FB73A339}"/>
              </a:ext>
            </a:extLst>
          </p:cNvPr>
          <p:cNvSpPr/>
          <p:nvPr/>
        </p:nvSpPr>
        <p:spPr>
          <a:xfrm>
            <a:off x="2084087" y="2126007"/>
            <a:ext cx="1818797" cy="24420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</a:t>
            </a:r>
            <a:endParaRPr lang="en-US" altLang="ko-KR" sz="11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일러스트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01F49C-4F3C-4E7C-8712-BEA300D4E9C2}"/>
              </a:ext>
            </a:extLst>
          </p:cNvPr>
          <p:cNvSpPr/>
          <p:nvPr/>
        </p:nvSpPr>
        <p:spPr>
          <a:xfrm>
            <a:off x="2084087" y="1798119"/>
            <a:ext cx="1148295" cy="2544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6CDE1C-FAF8-4FE7-AAED-E9D16CA9086D}"/>
              </a:ext>
            </a:extLst>
          </p:cNvPr>
          <p:cNvSpPr/>
          <p:nvPr/>
        </p:nvSpPr>
        <p:spPr>
          <a:xfrm>
            <a:off x="2087894" y="4214237"/>
            <a:ext cx="590990" cy="301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내 정보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A85D65-C84A-401E-954A-746FA17850DF}"/>
              </a:ext>
            </a:extLst>
          </p:cNvPr>
          <p:cNvSpPr/>
          <p:nvPr/>
        </p:nvSpPr>
        <p:spPr>
          <a:xfrm>
            <a:off x="2678884" y="4214237"/>
            <a:ext cx="612000" cy="301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장비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DA6E8E-21FF-4D70-9B48-FA4FCC0561E1}"/>
              </a:ext>
            </a:extLst>
          </p:cNvPr>
          <p:cNvSpPr/>
          <p:nvPr/>
        </p:nvSpPr>
        <p:spPr>
          <a:xfrm>
            <a:off x="3290884" y="4214237"/>
            <a:ext cx="612000" cy="301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6CE3C7D-9BD0-40F9-ACA1-8BB16914D3C5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099306" y="1467727"/>
            <a:ext cx="0" cy="33340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B75116-2779-43C4-A89B-239D03CD8FAF}"/>
              </a:ext>
            </a:extLst>
          </p:cNvPr>
          <p:cNvSpPr/>
          <p:nvPr/>
        </p:nvSpPr>
        <p:spPr>
          <a:xfrm>
            <a:off x="6793306" y="1250741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닫기</a:t>
            </a:r>
          </a:p>
        </p:txBody>
      </p:sp>
      <p:sp>
        <p:nvSpPr>
          <p:cNvPr id="20" name="곱셈 기호 45">
            <a:extLst>
              <a:ext uri="{FF2B5EF4-FFF2-40B4-BE49-F238E27FC236}">
                <a16:creationId xmlns:a16="http://schemas.microsoft.com/office/drawing/2014/main" id="{E29E1619-1B6F-4447-8E6F-74C40B31FCA2}"/>
              </a:ext>
            </a:extLst>
          </p:cNvPr>
          <p:cNvSpPr/>
          <p:nvPr/>
        </p:nvSpPr>
        <p:spPr>
          <a:xfrm>
            <a:off x="6917579" y="1744686"/>
            <a:ext cx="361328" cy="361328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AB74EB-70E3-488C-BEFD-BC0E58B91FB3}"/>
              </a:ext>
            </a:extLst>
          </p:cNvPr>
          <p:cNvSpPr/>
          <p:nvPr/>
        </p:nvSpPr>
        <p:spPr>
          <a:xfrm>
            <a:off x="4430371" y="2124184"/>
            <a:ext cx="423828" cy="380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  <a:endParaRPr lang="en-US" altLang="ko-KR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FAF0E3-AF10-4DC1-84C0-3FDDE1E20CAE}"/>
              </a:ext>
            </a:extLst>
          </p:cNvPr>
          <p:cNvSpPr/>
          <p:nvPr/>
        </p:nvSpPr>
        <p:spPr>
          <a:xfrm>
            <a:off x="4854199" y="2314650"/>
            <a:ext cx="2140239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숙련도 경험치 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FEDE3D-506D-4337-8062-D0C8381279D4}"/>
              </a:ext>
            </a:extLst>
          </p:cNvPr>
          <p:cNvSpPr/>
          <p:nvPr/>
        </p:nvSpPr>
        <p:spPr>
          <a:xfrm>
            <a:off x="4849710" y="2124184"/>
            <a:ext cx="997669" cy="19046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스킬명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EB6AC9-320F-4907-9085-B0B59A9B8B5C}"/>
              </a:ext>
            </a:extLst>
          </p:cNvPr>
          <p:cNvSpPr/>
          <p:nvPr/>
        </p:nvSpPr>
        <p:spPr>
          <a:xfrm>
            <a:off x="6447864" y="2124184"/>
            <a:ext cx="546574" cy="19046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 레벨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1998428" y="1744686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1998428" y="2096626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2008191" y="4140811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B74EB-70E3-488C-BEFD-BC0E58B91FB3}"/>
              </a:ext>
            </a:extLst>
          </p:cNvPr>
          <p:cNvSpPr/>
          <p:nvPr/>
        </p:nvSpPr>
        <p:spPr>
          <a:xfrm>
            <a:off x="4430371" y="2834498"/>
            <a:ext cx="423828" cy="380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  <a:endParaRPr lang="en-US" altLang="ko-KR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FAF0E3-AF10-4DC1-84C0-3FDDE1E20CAE}"/>
              </a:ext>
            </a:extLst>
          </p:cNvPr>
          <p:cNvSpPr/>
          <p:nvPr/>
        </p:nvSpPr>
        <p:spPr>
          <a:xfrm>
            <a:off x="4854199" y="3024964"/>
            <a:ext cx="2140239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숙련도 경험치 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FEDE3D-506D-4337-8062-D0C8381279D4}"/>
              </a:ext>
            </a:extLst>
          </p:cNvPr>
          <p:cNvSpPr/>
          <p:nvPr/>
        </p:nvSpPr>
        <p:spPr>
          <a:xfrm>
            <a:off x="4849710" y="2834498"/>
            <a:ext cx="997669" cy="19046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스킬명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EB6AC9-320F-4907-9085-B0B59A9B8B5C}"/>
              </a:ext>
            </a:extLst>
          </p:cNvPr>
          <p:cNvSpPr/>
          <p:nvPr/>
        </p:nvSpPr>
        <p:spPr>
          <a:xfrm>
            <a:off x="6447864" y="2834498"/>
            <a:ext cx="546574" cy="19046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 레벨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AB74EB-70E3-488C-BEFD-BC0E58B91FB3}"/>
              </a:ext>
            </a:extLst>
          </p:cNvPr>
          <p:cNvSpPr/>
          <p:nvPr/>
        </p:nvSpPr>
        <p:spPr>
          <a:xfrm>
            <a:off x="4430371" y="3371095"/>
            <a:ext cx="423828" cy="380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  <a:endParaRPr lang="en-US" altLang="ko-KR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FAF0E3-AF10-4DC1-84C0-3FDDE1E20CAE}"/>
              </a:ext>
            </a:extLst>
          </p:cNvPr>
          <p:cNvSpPr/>
          <p:nvPr/>
        </p:nvSpPr>
        <p:spPr>
          <a:xfrm>
            <a:off x="4854199" y="3561561"/>
            <a:ext cx="2140239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숙련도 경험치 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FEDE3D-506D-4337-8062-D0C8381279D4}"/>
              </a:ext>
            </a:extLst>
          </p:cNvPr>
          <p:cNvSpPr/>
          <p:nvPr/>
        </p:nvSpPr>
        <p:spPr>
          <a:xfrm>
            <a:off x="4849710" y="3371095"/>
            <a:ext cx="997669" cy="19046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스킬명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EB6AC9-320F-4907-9085-B0B59A9B8B5C}"/>
              </a:ext>
            </a:extLst>
          </p:cNvPr>
          <p:cNvSpPr/>
          <p:nvPr/>
        </p:nvSpPr>
        <p:spPr>
          <a:xfrm>
            <a:off x="6447864" y="3371095"/>
            <a:ext cx="546574" cy="19046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 레벨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AB74EB-70E3-488C-BEFD-BC0E58B91FB3}"/>
              </a:ext>
            </a:extLst>
          </p:cNvPr>
          <p:cNvSpPr/>
          <p:nvPr/>
        </p:nvSpPr>
        <p:spPr>
          <a:xfrm>
            <a:off x="4430371" y="3905504"/>
            <a:ext cx="423828" cy="380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  <a:endParaRPr lang="en-US" altLang="ko-KR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FAF0E3-AF10-4DC1-84C0-3FDDE1E20CAE}"/>
              </a:ext>
            </a:extLst>
          </p:cNvPr>
          <p:cNvSpPr/>
          <p:nvPr/>
        </p:nvSpPr>
        <p:spPr>
          <a:xfrm>
            <a:off x="4854199" y="4095970"/>
            <a:ext cx="2140239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숙련도 경험치 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FEDE3D-506D-4337-8062-D0C8381279D4}"/>
              </a:ext>
            </a:extLst>
          </p:cNvPr>
          <p:cNvSpPr/>
          <p:nvPr/>
        </p:nvSpPr>
        <p:spPr>
          <a:xfrm>
            <a:off x="4849710" y="3905504"/>
            <a:ext cx="997669" cy="19046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스킬명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EB6AC9-320F-4907-9085-B0B59A9B8B5C}"/>
              </a:ext>
            </a:extLst>
          </p:cNvPr>
          <p:cNvSpPr/>
          <p:nvPr/>
        </p:nvSpPr>
        <p:spPr>
          <a:xfrm>
            <a:off x="6447864" y="3905504"/>
            <a:ext cx="546574" cy="19046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 레벨</a:t>
            </a:r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5494732" y="2547443"/>
            <a:ext cx="402252" cy="11980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4339858" y="1062688"/>
            <a:ext cx="612000" cy="4050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 관리 화면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  <a:cs typeface="Gill Sans"/>
                <a:sym typeface="Gill Sans"/>
              </a:rPr>
              <a:t>_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6CE3C7D-9BD0-40F9-ACA1-8BB16914D3C5}"/>
              </a:ext>
            </a:extLst>
          </p:cNvPr>
          <p:cNvCxnSpPr>
            <a:cxnSpLocks/>
            <a:stCxn id="21" idx="0"/>
            <a:endCxn id="41" idx="2"/>
          </p:cNvCxnSpPr>
          <p:nvPr/>
        </p:nvCxnSpPr>
        <p:spPr>
          <a:xfrm flipV="1">
            <a:off x="4642285" y="1467727"/>
            <a:ext cx="3573" cy="65645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62">
            <a:extLst>
              <a:ext uri="{FF2B5EF4-FFF2-40B4-BE49-F238E27FC236}">
                <a16:creationId xmlns:a16="http://schemas.microsoft.com/office/drawing/2014/main" id="{86C1624E-0059-4A80-B352-C914E2B9CCFE}"/>
              </a:ext>
            </a:extLst>
          </p:cNvPr>
          <p:cNvCxnSpPr>
            <a:cxnSpLocks/>
            <a:stCxn id="28" idx="1"/>
            <a:endCxn id="45" idx="0"/>
          </p:cNvCxnSpPr>
          <p:nvPr/>
        </p:nvCxnSpPr>
        <p:spPr>
          <a:xfrm rot="10800000" flipV="1">
            <a:off x="4227723" y="3024964"/>
            <a:ext cx="202648" cy="1940714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62">
            <a:extLst>
              <a:ext uri="{FF2B5EF4-FFF2-40B4-BE49-F238E27FC236}">
                <a16:creationId xmlns:a16="http://schemas.microsoft.com/office/drawing/2014/main" id="{86C1624E-0059-4A80-B352-C914E2B9CCFE}"/>
              </a:ext>
            </a:extLst>
          </p:cNvPr>
          <p:cNvCxnSpPr>
            <a:cxnSpLocks/>
            <a:stCxn id="32" idx="1"/>
            <a:endCxn id="45" idx="0"/>
          </p:cNvCxnSpPr>
          <p:nvPr/>
        </p:nvCxnSpPr>
        <p:spPr>
          <a:xfrm rot="10800000" flipV="1">
            <a:off x="4227723" y="3561560"/>
            <a:ext cx="202648" cy="1404117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3921723" y="4965678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 교체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4839896" y="4902714"/>
            <a:ext cx="612000" cy="317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 관리 </a:t>
            </a:r>
            <a:r>
              <a:rPr lang="en-US" altLang="ko-KR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6_3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47" name="직선 화살표 연결선 62">
            <a:extLst>
              <a:ext uri="{FF2B5EF4-FFF2-40B4-BE49-F238E27FC236}">
                <a16:creationId xmlns:a16="http://schemas.microsoft.com/office/drawing/2014/main" id="{86C1624E-0059-4A80-B352-C914E2B9CCFE}"/>
              </a:ext>
            </a:extLst>
          </p:cNvPr>
          <p:cNvCxnSpPr>
            <a:cxnSpLocks/>
            <a:stCxn id="36" idx="1"/>
            <a:endCxn id="45" idx="0"/>
          </p:cNvCxnSpPr>
          <p:nvPr/>
        </p:nvCxnSpPr>
        <p:spPr>
          <a:xfrm rot="10800000" flipV="1">
            <a:off x="4227723" y="4095970"/>
            <a:ext cx="202648" cy="869708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6CE3C7D-9BD0-40F9-ACA1-8BB16914D3C5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4533723" y="5061262"/>
            <a:ext cx="306173" cy="41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4344714" y="2048763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4798325" y="2049635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6350342" y="2049635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4807405" y="2257535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4218506" y="2634595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8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2084086" y="4805727"/>
            <a:ext cx="594797" cy="41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 관리 화면 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  <a:cs typeface="Gill Sans"/>
                <a:sym typeface="Gill Sans"/>
              </a:rPr>
              <a:t>_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2687485" y="4805727"/>
            <a:ext cx="594797" cy="41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 관리 화면 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  <a:cs typeface="Gill Sans"/>
                <a:sym typeface="Gill Sans"/>
              </a:rPr>
              <a:t>_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3301332" y="4805727"/>
            <a:ext cx="594797" cy="41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 관리 화면 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  <a:cs typeface="Gill Sans"/>
                <a:sym typeface="Gill Sans"/>
              </a:rPr>
              <a:t>_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6CE3C7D-9BD0-40F9-ACA1-8BB16914D3C5}"/>
              </a:ext>
            </a:extLst>
          </p:cNvPr>
          <p:cNvCxnSpPr>
            <a:cxnSpLocks/>
            <a:stCxn id="15" idx="2"/>
            <a:endCxn id="54" idx="0"/>
          </p:cNvCxnSpPr>
          <p:nvPr/>
        </p:nvCxnSpPr>
        <p:spPr>
          <a:xfrm flipH="1">
            <a:off x="2381485" y="4515250"/>
            <a:ext cx="1904" cy="2904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6CE3C7D-9BD0-40F9-ACA1-8BB16914D3C5}"/>
              </a:ext>
            </a:extLst>
          </p:cNvPr>
          <p:cNvCxnSpPr>
            <a:cxnSpLocks/>
            <a:stCxn id="16" idx="2"/>
            <a:endCxn id="55" idx="0"/>
          </p:cNvCxnSpPr>
          <p:nvPr/>
        </p:nvCxnSpPr>
        <p:spPr>
          <a:xfrm>
            <a:off x="2984884" y="4515250"/>
            <a:ext cx="0" cy="2904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6CE3C7D-9BD0-40F9-ACA1-8BB16914D3C5}"/>
              </a:ext>
            </a:extLst>
          </p:cNvPr>
          <p:cNvCxnSpPr>
            <a:cxnSpLocks/>
            <a:stCxn id="17" idx="2"/>
            <a:endCxn id="56" idx="0"/>
          </p:cNvCxnSpPr>
          <p:nvPr/>
        </p:nvCxnSpPr>
        <p:spPr>
          <a:xfrm>
            <a:off x="3596884" y="4515250"/>
            <a:ext cx="1847" cy="2904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62"/>
          <p:cNvCxnSpPr>
            <a:stCxn id="62" idx="1"/>
          </p:cNvCxnSpPr>
          <p:nvPr/>
        </p:nvCxnSpPr>
        <p:spPr>
          <a:xfrm rot="10800000">
            <a:off x="1957660" y="4452629"/>
            <a:ext cx="96265" cy="574186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갈매기형 수장 73">
            <a:extLst>
              <a:ext uri="{FF2B5EF4-FFF2-40B4-BE49-F238E27FC236}">
                <a16:creationId xmlns:a16="http://schemas.microsoft.com/office/drawing/2014/main" id="{D1CC5C83-8660-403D-9881-BBB15ED52645}"/>
              </a:ext>
            </a:extLst>
          </p:cNvPr>
          <p:cNvSpPr/>
          <p:nvPr/>
        </p:nvSpPr>
        <p:spPr>
          <a:xfrm rot="5400000">
            <a:off x="5605554" y="4263554"/>
            <a:ext cx="177043" cy="339772"/>
          </a:xfrm>
          <a:prstGeom prst="chevr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B01F49C-4F3C-4E7C-8712-BEA300D4E9C2}"/>
              </a:ext>
            </a:extLst>
          </p:cNvPr>
          <p:cNvSpPr/>
          <p:nvPr/>
        </p:nvSpPr>
        <p:spPr>
          <a:xfrm>
            <a:off x="2053924" y="4775866"/>
            <a:ext cx="1877536" cy="50189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40ADCE4-1607-4336-876F-30175E26F71E}"/>
              </a:ext>
            </a:extLst>
          </p:cNvPr>
          <p:cNvSpPr/>
          <p:nvPr/>
        </p:nvSpPr>
        <p:spPr>
          <a:xfrm>
            <a:off x="10768763" y="206058"/>
            <a:ext cx="751542" cy="190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이미지필드</a:t>
            </a:r>
          </a:p>
        </p:txBody>
      </p:sp>
    </p:spTree>
    <p:extLst>
      <p:ext uri="{BB962C8B-B14F-4D97-AF65-F5344CB8AC3E}">
        <p14:creationId xmlns:p14="http://schemas.microsoft.com/office/powerpoint/2010/main" val="383384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551;p46"/>
          <p:cNvGraphicFramePr/>
          <p:nvPr>
            <p:extLst>
              <p:ext uri="{D42A27DB-BD31-4B8C-83A1-F6EECF244321}">
                <p14:modId xmlns:p14="http://schemas.microsoft.com/office/powerpoint/2010/main" val="2117227748"/>
              </p:ext>
            </p:extLst>
          </p:nvPr>
        </p:nvGraphicFramePr>
        <p:xfrm>
          <a:off x="8991600" y="561434"/>
          <a:ext cx="2585855" cy="4906603"/>
        </p:xfrm>
        <a:graphic>
          <a:graphicData uri="http://schemas.openxmlformats.org/drawingml/2006/table">
            <a:tbl>
              <a:tblPr/>
              <a:tblGrid>
                <a:gridCol w="46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①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화면의 이름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②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퀘스트는 진행중과 완료된 퀘스트 둘로만 나뉜다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③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퀘스트의 종류를 표시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사냥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수집 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④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퀘스트의 상세한 내용을 표시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⑤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한번에 받을 수 있는 퀘스트의 숫자에 제한이 있으므로 퀘스트를 포기할 수 있는 버튼이 존재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⑥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⑦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⑧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⑨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한양해서"/>
                          <a:ea typeface="한양해서"/>
                          <a:cs typeface="Arial"/>
                          <a:sym typeface="Arial"/>
                        </a:rPr>
                        <a:t>⑩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77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895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퀘스트 창은 스크롤이 가능하다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Google Shape;564;p47"/>
          <p:cNvGraphicFramePr/>
          <p:nvPr>
            <p:extLst>
              <p:ext uri="{D42A27DB-BD31-4B8C-83A1-F6EECF244321}">
                <p14:modId xmlns:p14="http://schemas.microsoft.com/office/powerpoint/2010/main" val="3237314251"/>
              </p:ext>
            </p:extLst>
          </p:nvPr>
        </p:nvGraphicFramePr>
        <p:xfrm>
          <a:off x="542925" y="80010"/>
          <a:ext cx="11034530" cy="419100"/>
        </p:xfrm>
        <a:graphic>
          <a:graphicData uri="http://schemas.openxmlformats.org/drawingml/2006/table">
            <a:tbl>
              <a:tblPr/>
              <a:tblGrid>
                <a:gridCol w="42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19527256"/>
                    </a:ext>
                  </a:extLst>
                </a:gridCol>
                <a:gridCol w="5833880">
                  <a:extLst>
                    <a:ext uri="{9D8B030D-6E8A-4147-A177-3AD203B41FA5}">
                      <a16:colId xmlns:a16="http://schemas.microsoft.com/office/drawing/2014/main" val="2582623211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ID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7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캐릭터 아이콘을 클릭할 시 전환되는 씬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도형 설명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퀘스트 화면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5784083" y="191777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모서리가 둥근 사각형 설명선 51">
            <a:extLst>
              <a:ext uri="{FF2B5EF4-FFF2-40B4-BE49-F238E27FC236}">
                <a16:creationId xmlns:a16="http://schemas.microsoft.com/office/drawing/2014/main" id="{90957F9E-86D9-40FB-899B-8F113F20271A}"/>
              </a:ext>
            </a:extLst>
          </p:cNvPr>
          <p:cNvSpPr/>
          <p:nvPr/>
        </p:nvSpPr>
        <p:spPr>
          <a:xfrm>
            <a:off x="10074372" y="179259"/>
            <a:ext cx="612000" cy="216962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7157200" y="206059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7" name="모서리가 둥근 직사각형 53">
            <a:extLst>
              <a:ext uri="{FF2B5EF4-FFF2-40B4-BE49-F238E27FC236}">
                <a16:creationId xmlns:a16="http://schemas.microsoft.com/office/drawing/2014/main" id="{09767D1D-5316-4BA0-90AA-11E281EEA91E}"/>
              </a:ext>
            </a:extLst>
          </p:cNvPr>
          <p:cNvSpPr/>
          <p:nvPr/>
        </p:nvSpPr>
        <p:spPr>
          <a:xfrm>
            <a:off x="8548283" y="194421"/>
            <a:ext cx="612000" cy="21526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6472618" y="206059"/>
            <a:ext cx="612000" cy="1919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0E1BF6-2B5F-49AE-8334-269314AF8E76}"/>
              </a:ext>
            </a:extLst>
          </p:cNvPr>
          <p:cNvSpPr/>
          <p:nvPr/>
        </p:nvSpPr>
        <p:spPr>
          <a:xfrm>
            <a:off x="7849688" y="206059"/>
            <a:ext cx="612000" cy="1925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0718B7-3867-48A6-AE26-D3114F6EDB25}"/>
              </a:ext>
            </a:extLst>
          </p:cNvPr>
          <p:cNvSpPr/>
          <p:nvPr/>
        </p:nvSpPr>
        <p:spPr>
          <a:xfrm>
            <a:off x="9232865" y="218297"/>
            <a:ext cx="768925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프로그래스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바</a:t>
            </a:r>
          </a:p>
        </p:txBody>
      </p:sp>
      <p:pic>
        <p:nvPicPr>
          <p:cNvPr id="11" name="Picture 3" descr="C:\Users\Administrator\Downloads\Samsung-Galaxy-Note-9-PNG-Image-715x715__1.png">
            <a:extLst>
              <a:ext uri="{FF2B5EF4-FFF2-40B4-BE49-F238E27FC236}">
                <a16:creationId xmlns:a16="http://schemas.microsoft.com/office/drawing/2014/main" id="{B59BB411-83CC-4ED9-904E-AC45FA602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32354" y="80871"/>
            <a:ext cx="309562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53">
            <a:extLst>
              <a:ext uri="{FF2B5EF4-FFF2-40B4-BE49-F238E27FC236}">
                <a16:creationId xmlns:a16="http://schemas.microsoft.com/office/drawing/2014/main" id="{09767D1D-5316-4BA0-90AA-11E281EEA91E}"/>
              </a:ext>
            </a:extLst>
          </p:cNvPr>
          <p:cNvSpPr/>
          <p:nvPr/>
        </p:nvSpPr>
        <p:spPr>
          <a:xfrm>
            <a:off x="2087893" y="2287346"/>
            <a:ext cx="4979095" cy="215746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01F49C-4F3C-4E7C-8712-BEA300D4E9C2}"/>
              </a:ext>
            </a:extLst>
          </p:cNvPr>
          <p:cNvSpPr/>
          <p:nvPr/>
        </p:nvSpPr>
        <p:spPr>
          <a:xfrm>
            <a:off x="2084087" y="1799760"/>
            <a:ext cx="1148295" cy="2544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퀘스트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1998428" y="1746327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2327091" y="2478309"/>
            <a:ext cx="372803" cy="3248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퀘스트 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2327091" y="2977600"/>
            <a:ext cx="372803" cy="3248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퀘스트 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2327091" y="3474804"/>
            <a:ext cx="372803" cy="3248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퀘스트 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2327091" y="3972008"/>
            <a:ext cx="372803" cy="3248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퀘스트 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2327091" y="2158861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진행중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3069609" y="2158861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완료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2867821" y="2478309"/>
            <a:ext cx="3925485" cy="3248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퀘스트 내용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2867821" y="2977600"/>
            <a:ext cx="3925485" cy="3248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퀘스트 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2867821" y="3474804"/>
            <a:ext cx="3925485" cy="3248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퀘스트 내용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2867821" y="3973705"/>
            <a:ext cx="3925485" cy="3248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퀘스트 내용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6236475" y="4239174"/>
            <a:ext cx="556832" cy="3055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퀘스트 포기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6" name="갈매기형 수장 73">
            <a:extLst>
              <a:ext uri="{FF2B5EF4-FFF2-40B4-BE49-F238E27FC236}">
                <a16:creationId xmlns:a16="http://schemas.microsoft.com/office/drawing/2014/main" id="{D1CC5C83-8660-403D-9881-BBB15ED52645}"/>
              </a:ext>
            </a:extLst>
          </p:cNvPr>
          <p:cNvSpPr/>
          <p:nvPr/>
        </p:nvSpPr>
        <p:spPr>
          <a:xfrm rot="5400000">
            <a:off x="4742041" y="4259532"/>
            <a:ext cx="177043" cy="339772"/>
          </a:xfrm>
          <a:prstGeom prst="chevr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2240104" y="2083541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2240104" y="2396252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2782162" y="2396252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6160341" y="4157933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6CE3C7D-9BD0-40F9-ACA1-8BB16914D3C5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7099306" y="1469368"/>
            <a:ext cx="0" cy="33340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B75116-2779-43C4-A89B-239D03CD8FAF}"/>
              </a:ext>
            </a:extLst>
          </p:cNvPr>
          <p:cNvSpPr/>
          <p:nvPr/>
        </p:nvSpPr>
        <p:spPr>
          <a:xfrm>
            <a:off x="6793306" y="1252382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닫기</a:t>
            </a:r>
          </a:p>
        </p:txBody>
      </p:sp>
      <p:sp>
        <p:nvSpPr>
          <p:cNvPr id="33" name="곱셈 기호 45">
            <a:extLst>
              <a:ext uri="{FF2B5EF4-FFF2-40B4-BE49-F238E27FC236}">
                <a16:creationId xmlns:a16="http://schemas.microsoft.com/office/drawing/2014/main" id="{E29E1619-1B6F-4447-8E6F-74C40B31FCA2}"/>
              </a:ext>
            </a:extLst>
          </p:cNvPr>
          <p:cNvSpPr/>
          <p:nvPr/>
        </p:nvSpPr>
        <p:spPr>
          <a:xfrm>
            <a:off x="6917579" y="1746327"/>
            <a:ext cx="361328" cy="361328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6CE3C7D-9BD0-40F9-ACA1-8BB16914D3C5}"/>
              </a:ext>
            </a:extLst>
          </p:cNvPr>
          <p:cNvCxnSpPr>
            <a:cxnSpLocks/>
            <a:stCxn id="20" idx="0"/>
            <a:endCxn id="35" idx="2"/>
          </p:cNvCxnSpPr>
          <p:nvPr/>
        </p:nvCxnSpPr>
        <p:spPr>
          <a:xfrm flipH="1" flipV="1">
            <a:off x="3371289" y="1496021"/>
            <a:ext cx="4320" cy="6628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53">
            <a:extLst>
              <a:ext uri="{FF2B5EF4-FFF2-40B4-BE49-F238E27FC236}">
                <a16:creationId xmlns:a16="http://schemas.microsoft.com/office/drawing/2014/main" id="{09767D1D-5316-4BA0-90AA-11E281EEA91E}"/>
              </a:ext>
            </a:extLst>
          </p:cNvPr>
          <p:cNvSpPr/>
          <p:nvPr/>
        </p:nvSpPr>
        <p:spPr>
          <a:xfrm>
            <a:off x="2972233" y="1215289"/>
            <a:ext cx="798112" cy="280732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완료 퀘스트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8F704D-3126-4797-97DF-B29CBBB80076}"/>
              </a:ext>
            </a:extLst>
          </p:cNvPr>
          <p:cNvSpPr/>
          <p:nvPr/>
        </p:nvSpPr>
        <p:spPr>
          <a:xfrm>
            <a:off x="10768763" y="206058"/>
            <a:ext cx="751542" cy="190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이미지필드</a:t>
            </a:r>
          </a:p>
        </p:txBody>
      </p:sp>
    </p:spTree>
    <p:extLst>
      <p:ext uri="{BB962C8B-B14F-4D97-AF65-F5344CB8AC3E}">
        <p14:creationId xmlns:p14="http://schemas.microsoft.com/office/powerpoint/2010/main" val="251971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UX </a:t>
            </a:r>
            <a:r>
              <a:rPr lang="ko-KR" altLang="en-US" dirty="0"/>
              <a:t>분석과 페르소나 설정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8153" y="3578029"/>
            <a:ext cx="6146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출처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과학기술정보통신부</a:t>
            </a:r>
            <a:r>
              <a:rPr lang="en-US" altLang="ko-KR" sz="900" dirty="0">
                <a:latin typeface="+mn-ea"/>
              </a:rPr>
              <a:t>·</a:t>
            </a:r>
            <a:r>
              <a:rPr lang="ko-KR" altLang="en-US" sz="900" dirty="0">
                <a:latin typeface="+mn-ea"/>
              </a:rPr>
              <a:t>한국인터넷진흥원 </a:t>
            </a:r>
            <a:r>
              <a:rPr lang="en-US" altLang="ko-KR" sz="900" dirty="0">
                <a:latin typeface="+mn-ea"/>
              </a:rPr>
              <a:t>2018</a:t>
            </a:r>
            <a:r>
              <a:rPr lang="ko-KR" altLang="en-US" sz="900" dirty="0">
                <a:latin typeface="+mn-ea"/>
              </a:rPr>
              <a:t>년 </a:t>
            </a:r>
            <a:r>
              <a:rPr lang="en-US" altLang="ko-KR" sz="900" dirty="0">
                <a:latin typeface="+mn-ea"/>
              </a:rPr>
              <a:t>[</a:t>
            </a:r>
            <a:r>
              <a:rPr lang="ko-KR" altLang="en-US" sz="900" dirty="0">
                <a:latin typeface="+mn-ea"/>
              </a:rPr>
              <a:t>인터넷 이용 실태 조사</a:t>
            </a:r>
            <a:r>
              <a:rPr lang="en-US" altLang="ko-KR" sz="900" dirty="0">
                <a:latin typeface="+mn-ea"/>
              </a:rPr>
              <a:t>] – </a:t>
            </a:r>
            <a:r>
              <a:rPr lang="ko-KR" altLang="en-US" sz="900" dirty="0">
                <a:latin typeface="+mn-ea"/>
              </a:rPr>
              <a:t>성 및 연령별 인터넷 서비스 이용률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85515"/>
              </p:ext>
            </p:extLst>
          </p:nvPr>
        </p:nvGraphicFramePr>
        <p:xfrm>
          <a:off x="331788" y="901938"/>
          <a:ext cx="6163487" cy="2715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02">
                  <a:extLst>
                    <a:ext uri="{9D8B030D-6E8A-4147-A177-3AD203B41FA5}">
                      <a16:colId xmlns:a16="http://schemas.microsoft.com/office/drawing/2014/main" val="4145183224"/>
                    </a:ext>
                  </a:extLst>
                </a:gridCol>
                <a:gridCol w="609765">
                  <a:extLst>
                    <a:ext uri="{9D8B030D-6E8A-4147-A177-3AD203B41FA5}">
                      <a16:colId xmlns:a16="http://schemas.microsoft.com/office/drawing/2014/main" val="2670505009"/>
                    </a:ext>
                  </a:extLst>
                </a:gridCol>
                <a:gridCol w="609765">
                  <a:extLst>
                    <a:ext uri="{9D8B030D-6E8A-4147-A177-3AD203B41FA5}">
                      <a16:colId xmlns:a16="http://schemas.microsoft.com/office/drawing/2014/main" val="1321909876"/>
                    </a:ext>
                  </a:extLst>
                </a:gridCol>
                <a:gridCol w="609765">
                  <a:extLst>
                    <a:ext uri="{9D8B030D-6E8A-4147-A177-3AD203B41FA5}">
                      <a16:colId xmlns:a16="http://schemas.microsoft.com/office/drawing/2014/main" val="1711585703"/>
                    </a:ext>
                  </a:extLst>
                </a:gridCol>
                <a:gridCol w="609765">
                  <a:extLst>
                    <a:ext uri="{9D8B030D-6E8A-4147-A177-3AD203B41FA5}">
                      <a16:colId xmlns:a16="http://schemas.microsoft.com/office/drawing/2014/main" val="2700293581"/>
                    </a:ext>
                  </a:extLst>
                </a:gridCol>
                <a:gridCol w="609765">
                  <a:extLst>
                    <a:ext uri="{9D8B030D-6E8A-4147-A177-3AD203B41FA5}">
                      <a16:colId xmlns:a16="http://schemas.microsoft.com/office/drawing/2014/main" val="248843923"/>
                    </a:ext>
                  </a:extLst>
                </a:gridCol>
                <a:gridCol w="609765">
                  <a:extLst>
                    <a:ext uri="{9D8B030D-6E8A-4147-A177-3AD203B41FA5}">
                      <a16:colId xmlns:a16="http://schemas.microsoft.com/office/drawing/2014/main" val="1236363041"/>
                    </a:ext>
                  </a:extLst>
                </a:gridCol>
                <a:gridCol w="609765">
                  <a:extLst>
                    <a:ext uri="{9D8B030D-6E8A-4147-A177-3AD203B41FA5}">
                      <a16:colId xmlns:a16="http://schemas.microsoft.com/office/drawing/2014/main" val="2873942690"/>
                    </a:ext>
                  </a:extLst>
                </a:gridCol>
                <a:gridCol w="609765">
                  <a:extLst>
                    <a:ext uri="{9D8B030D-6E8A-4147-A177-3AD203B41FA5}">
                      <a16:colId xmlns:a16="http://schemas.microsoft.com/office/drawing/2014/main" val="2750285333"/>
                    </a:ext>
                  </a:extLst>
                </a:gridCol>
                <a:gridCol w="609765">
                  <a:extLst>
                    <a:ext uri="{9D8B030D-6E8A-4147-A177-3AD203B41FA5}">
                      <a16:colId xmlns:a16="http://schemas.microsoft.com/office/drawing/2014/main" val="165121401"/>
                    </a:ext>
                  </a:extLst>
                </a:gridCol>
              </a:tblGrid>
              <a:tr h="356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카카오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 스토리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페이스 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네이버 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인스타그램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네이버 카페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네이버 블로그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트위터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인터넷 신문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022773"/>
                  </a:ext>
                </a:extLst>
              </a:tr>
              <a:tr h="224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62.1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49.6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65.7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33.3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41.0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10.7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17.9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9.7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87.2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104073"/>
                  </a:ext>
                </a:extLst>
              </a:tr>
              <a:tr h="224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남자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67.6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47.6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70.0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33.3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40.6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10.2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17.9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10.7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88.8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458950"/>
                  </a:ext>
                </a:extLst>
              </a:tr>
              <a:tr h="224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56.3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51.6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61.1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33.3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41.3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11.2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17.9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8.8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85.6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838917"/>
                  </a:ext>
                </a:extLst>
              </a:tr>
              <a:tr h="224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6~19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세</a:t>
                      </a:r>
                      <a:endParaRPr lang="ko-KR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45.5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41.2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82.1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21.1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54.5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7.0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16.1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13.9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71.3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716595"/>
                  </a:ext>
                </a:extLst>
              </a:tr>
              <a:tr h="224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20~29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세</a:t>
                      </a:r>
                      <a:endParaRPr lang="ko-KR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97.5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42.7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85.4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24.3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61.9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11.3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14.6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13.9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93.6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412276"/>
                  </a:ext>
                </a:extLst>
              </a:tr>
              <a:tr h="224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30~39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세</a:t>
                      </a:r>
                      <a:endParaRPr lang="ko-KR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92.7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49.7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76.0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33.3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47.5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12.2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16.5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11.2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92.8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23566"/>
                  </a:ext>
                </a:extLst>
              </a:tr>
              <a:tr h="224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40~49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세</a:t>
                      </a:r>
                      <a:endParaRPr lang="ko-KR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77.9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54.9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56.1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41.6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30.1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11.9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19.9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7.3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92.9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894426"/>
                  </a:ext>
                </a:extLst>
              </a:tr>
              <a:tr h="224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50~59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세</a:t>
                      </a:r>
                      <a:endParaRPr lang="ko-KR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43.1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57.9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37.5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43.3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16.1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10.8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20.6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4.2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91.7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59393"/>
                  </a:ext>
                </a:extLst>
              </a:tr>
              <a:tr h="224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60~69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세</a:t>
                      </a:r>
                      <a:endParaRPr lang="ko-KR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18.5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51.7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27.2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37.4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14.0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7.1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27.5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2.8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80.3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557916"/>
                  </a:ext>
                </a:extLst>
              </a:tr>
              <a:tr h="224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70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세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~</a:t>
                      </a:r>
                      <a:endParaRPr lang="ko-KR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2.9</a:t>
                      </a:r>
                      <a:endParaRPr lang="en-US" altLang="ko-KR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62.2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26.7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42.4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15.6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5.7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5.4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8.7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72.4</a:t>
                      </a:r>
                      <a:endParaRPr lang="en-US" altLang="ko-KR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51933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921433" y="697161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단위 </a:t>
            </a:r>
            <a:r>
              <a:rPr lang="en-US" altLang="ko-KR" sz="900" dirty="0">
                <a:latin typeface="+mn-ea"/>
              </a:rPr>
              <a:t>: %</a:t>
            </a:r>
            <a:endParaRPr lang="ko-KR" altLang="en-US" sz="9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3688" y="700788"/>
            <a:ext cx="47243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구글플러스와 </a:t>
            </a:r>
            <a:r>
              <a:rPr lang="ko-KR" altLang="en-US" sz="900" dirty="0" err="1">
                <a:latin typeface="+mn-ea"/>
              </a:rPr>
              <a:t>웨이보는</a:t>
            </a:r>
            <a:r>
              <a:rPr lang="ko-KR" altLang="en-US" sz="900" dirty="0">
                <a:latin typeface="+mn-ea"/>
              </a:rPr>
              <a:t> 이용자가 거의 없으므로 제외함 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구글 플러스 </a:t>
            </a:r>
            <a:r>
              <a:rPr lang="en-US" altLang="ko-KR" sz="900" dirty="0">
                <a:latin typeface="+mn-ea"/>
              </a:rPr>
              <a:t>0.9%, </a:t>
            </a:r>
            <a:r>
              <a:rPr lang="ko-KR" altLang="en-US" sz="900" dirty="0">
                <a:latin typeface="+mn-ea"/>
              </a:rPr>
              <a:t>웨이보 </a:t>
            </a:r>
            <a:r>
              <a:rPr lang="en-US" altLang="ko-KR" sz="900" dirty="0">
                <a:latin typeface="+mn-ea"/>
              </a:rPr>
              <a:t>0.2%)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902549"/>
              </p:ext>
            </p:extLst>
          </p:nvPr>
        </p:nvGraphicFramePr>
        <p:xfrm>
          <a:off x="1740714" y="4022191"/>
          <a:ext cx="4754561" cy="2512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11">
                  <a:extLst>
                    <a:ext uri="{9D8B030D-6E8A-4147-A177-3AD203B41FA5}">
                      <a16:colId xmlns:a16="http://schemas.microsoft.com/office/drawing/2014/main" val="414518322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670505009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70029358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873942690"/>
                    </a:ext>
                  </a:extLst>
                </a:gridCol>
              </a:tblGrid>
              <a:tr h="217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요일 평균 여가시간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평일 여가시간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휴일 여가시간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022773"/>
                  </a:ext>
                </a:extLst>
              </a:tr>
              <a:tr h="217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3.9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3.3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5.3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104073"/>
                  </a:ext>
                </a:extLst>
              </a:tr>
              <a:tr h="217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남자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3.7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effectLst/>
                          <a:latin typeface="+mn-ea"/>
                          <a:ea typeface="+mn-ea"/>
                        </a:rPr>
                        <a:t>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effectLst/>
                          <a:latin typeface="+mn-ea"/>
                          <a:ea typeface="+mn-ea"/>
                        </a:rPr>
                        <a:t>5.3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458950"/>
                  </a:ext>
                </a:extLst>
              </a:tr>
              <a:tr h="217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3.9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effectLst/>
                          <a:latin typeface="+mn-ea"/>
                          <a:ea typeface="+mn-ea"/>
                        </a:rPr>
                        <a:t>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effectLst/>
                          <a:latin typeface="+mn-ea"/>
                          <a:ea typeface="+mn-ea"/>
                        </a:rPr>
                        <a:t>5.2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838917"/>
                  </a:ext>
                </a:extLst>
              </a:tr>
              <a:tr h="2173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6~19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세</a:t>
                      </a:r>
                      <a:endParaRPr lang="ko-KR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effectLst/>
                          <a:latin typeface="+mn-ea"/>
                          <a:ea typeface="+mn-ea"/>
                        </a:rPr>
                        <a:t>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716595"/>
                  </a:ext>
                </a:extLst>
              </a:tr>
              <a:tr h="2173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20~29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세</a:t>
                      </a:r>
                      <a:endParaRPr lang="ko-KR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3.9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effectLst/>
                          <a:latin typeface="+mn-ea"/>
                          <a:ea typeface="+mn-ea"/>
                        </a:rPr>
                        <a:t>5.7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412276"/>
                  </a:ext>
                </a:extLst>
              </a:tr>
              <a:tr h="2173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30~39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세</a:t>
                      </a:r>
                      <a:endParaRPr lang="ko-KR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23566"/>
                  </a:ext>
                </a:extLst>
              </a:tr>
              <a:tr h="2173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40~49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세</a:t>
                      </a:r>
                      <a:endParaRPr lang="ko-KR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2.9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894426"/>
                  </a:ext>
                </a:extLst>
              </a:tr>
              <a:tr h="2173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50~59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세</a:t>
                      </a:r>
                      <a:endParaRPr lang="ko-KR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3.6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59393"/>
                  </a:ext>
                </a:extLst>
              </a:tr>
              <a:tr h="2173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60~69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세</a:t>
                      </a:r>
                      <a:endParaRPr lang="ko-KR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4.1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effectLst/>
                          <a:latin typeface="+mn-ea"/>
                          <a:ea typeface="+mn-ea"/>
                        </a:rPr>
                        <a:t>3.6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5.4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557916"/>
                  </a:ext>
                </a:extLst>
              </a:tr>
              <a:tr h="2173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70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세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~</a:t>
                      </a:r>
                      <a:endParaRPr lang="ko-KR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4.8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5.8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51933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97078" y="6534269"/>
            <a:ext cx="3147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출처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문화체육관광부</a:t>
            </a:r>
            <a:r>
              <a:rPr lang="en-US" altLang="ko-KR" sz="900" dirty="0">
                <a:latin typeface="+mn-ea"/>
              </a:rPr>
              <a:t>, 2018</a:t>
            </a:r>
            <a:r>
              <a:rPr lang="ko-KR" altLang="en-US" sz="900" dirty="0">
                <a:latin typeface="+mn-ea"/>
              </a:rPr>
              <a:t>년 </a:t>
            </a:r>
            <a:r>
              <a:rPr lang="en-US" altLang="ko-KR" sz="900" dirty="0">
                <a:latin typeface="+mn-ea"/>
              </a:rPr>
              <a:t>[</a:t>
            </a:r>
            <a:r>
              <a:rPr lang="ko-KR" altLang="en-US" sz="900" dirty="0">
                <a:latin typeface="+mn-ea"/>
              </a:rPr>
              <a:t>국민여가활동조사보고서</a:t>
            </a:r>
            <a:r>
              <a:rPr lang="en-US" altLang="ko-KR" sz="900" dirty="0">
                <a:latin typeface="+mn-ea"/>
              </a:rPr>
              <a:t>]</a:t>
            </a:r>
            <a:endParaRPr lang="ko-KR" altLang="en-US" sz="9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24878" y="3831245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단위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시간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7999" y="1099645"/>
            <a:ext cx="4886325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UX(User Experience)</a:t>
            </a:r>
            <a:r>
              <a:rPr lang="ko-KR" altLang="en-US" sz="1400" b="1" dirty="0">
                <a:latin typeface="+mn-ea"/>
              </a:rPr>
              <a:t>는 말 그대로 사용자 경험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UX</a:t>
            </a:r>
            <a:r>
              <a:rPr lang="ko-KR" altLang="en-US" sz="1400" dirty="0">
                <a:latin typeface="+mn-ea"/>
              </a:rPr>
              <a:t>를 반영한 </a:t>
            </a:r>
            <a:r>
              <a:rPr lang="en-US" altLang="ko-KR" sz="1400" dirty="0">
                <a:latin typeface="+mn-ea"/>
              </a:rPr>
              <a:t>UI</a:t>
            </a:r>
            <a:r>
              <a:rPr lang="ko-KR" altLang="en-US" sz="1400" dirty="0">
                <a:latin typeface="+mn-ea"/>
              </a:rPr>
              <a:t>를 제작하는 데에 있어서 가장 중요한 것은 어떤 유저 층을 타겟으로 정하는가 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타겟을 정했다면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해당 타겟의 </a:t>
            </a:r>
            <a:r>
              <a:rPr lang="en-US" altLang="ko-KR" sz="1400" dirty="0">
                <a:latin typeface="+mn-ea"/>
              </a:rPr>
              <a:t>UX</a:t>
            </a:r>
            <a:r>
              <a:rPr lang="ko-KR" altLang="en-US" sz="1400" dirty="0">
                <a:latin typeface="+mn-ea"/>
              </a:rPr>
              <a:t>를 반영하기 위해서 사용자를 분석할 필요가 있고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사용자 분석에 있어서 가장 좋은 방법은 실 사용자를 대상으로 분석하는 것이다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하지만 실제로 분석을 하기에는 많은 어려움이 따르고 이를 대체할 방안으로 사용자의 특성을 자세하게 구성하고 예측하여 실제 존재하는 사용자처럼 만들어 분석하는 방법이다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다양한 연령대를 대상으로 게임과 관련된 </a:t>
            </a:r>
            <a:r>
              <a:rPr lang="en-US" altLang="ko-KR" sz="1400" dirty="0">
                <a:latin typeface="+mn-ea"/>
              </a:rPr>
              <a:t>UX</a:t>
            </a:r>
            <a:r>
              <a:rPr lang="ko-KR" altLang="en-US" sz="1400" dirty="0">
                <a:latin typeface="+mn-ea"/>
              </a:rPr>
              <a:t>를 분석하기 위하여 좌측의 통계를 바탕으로 다양한 페르소나를 만들어 </a:t>
            </a:r>
            <a:r>
              <a:rPr lang="ko-KR" altLang="en-US" sz="1400" dirty="0" err="1">
                <a:latin typeface="+mn-ea"/>
              </a:rPr>
              <a:t>니즈와</a:t>
            </a:r>
            <a:r>
              <a:rPr lang="ko-KR" altLang="en-US" sz="1400" dirty="0">
                <a:latin typeface="+mn-ea"/>
              </a:rPr>
              <a:t> 불만을 분석하고 이를 반영한 </a:t>
            </a:r>
            <a:r>
              <a:rPr lang="en-US" altLang="ko-KR" sz="1400" dirty="0">
                <a:latin typeface="+mn-ea"/>
              </a:rPr>
              <a:t>UI</a:t>
            </a:r>
            <a:r>
              <a:rPr lang="ko-KR" altLang="en-US" sz="1400" dirty="0">
                <a:latin typeface="+mn-ea"/>
              </a:rPr>
              <a:t>를 설계하려고 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2667" y="4062077"/>
            <a:ext cx="2560808" cy="256732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31692"/>
              </p:ext>
            </p:extLst>
          </p:nvPr>
        </p:nvGraphicFramePr>
        <p:xfrm>
          <a:off x="325776" y="4022186"/>
          <a:ext cx="1371302" cy="252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651">
                  <a:extLst>
                    <a:ext uri="{9D8B030D-6E8A-4147-A177-3AD203B41FA5}">
                      <a16:colId xmlns:a16="http://schemas.microsoft.com/office/drawing/2014/main" val="1988663940"/>
                    </a:ext>
                  </a:extLst>
                </a:gridCol>
                <a:gridCol w="685651">
                  <a:extLst>
                    <a:ext uri="{9D8B030D-6E8A-4147-A177-3AD203B41FA5}">
                      <a16:colId xmlns:a16="http://schemas.microsoft.com/office/drawing/2014/main" val="3883960118"/>
                    </a:ext>
                  </a:extLst>
                </a:gridCol>
              </a:tblGrid>
              <a:tr h="4007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+mn-ea"/>
                          <a:ea typeface="+mn-ea"/>
                        </a:rPr>
                        <a:t>소득분위별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문화여가비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2758"/>
                  </a:ext>
                </a:extLst>
              </a:tr>
              <a:tr h="351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841572"/>
                  </a:ext>
                </a:extLst>
              </a:tr>
              <a:tr h="351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분위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070149"/>
                  </a:ext>
                </a:extLst>
              </a:tr>
              <a:tr h="351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분위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713765"/>
                  </a:ext>
                </a:extLst>
              </a:tr>
              <a:tr h="351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분위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082762"/>
                  </a:ext>
                </a:extLst>
              </a:tr>
              <a:tr h="351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분위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332819"/>
                  </a:ext>
                </a:extLst>
              </a:tr>
              <a:tr h="351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분위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794136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82140" y="6534269"/>
            <a:ext cx="12795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출처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 dirty="0">
                <a:latin typeface="+mn-ea"/>
              </a:rPr>
              <a:t>통계청 </a:t>
            </a:r>
            <a:r>
              <a:rPr lang="en-US" altLang="ko-KR" sz="900" dirty="0">
                <a:latin typeface="+mn-ea"/>
              </a:rPr>
              <a:t>2017</a:t>
            </a:r>
            <a:r>
              <a:rPr lang="ko-KR" altLang="en-US" sz="900" dirty="0">
                <a:latin typeface="+mn-ea"/>
              </a:rPr>
              <a:t>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9601" y="3831245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단위 </a:t>
            </a:r>
            <a:r>
              <a:rPr lang="en-US" altLang="ko-KR" sz="900" dirty="0">
                <a:latin typeface="+mn-ea"/>
              </a:rPr>
              <a:t>: %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4265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551;p46"/>
          <p:cNvGraphicFramePr/>
          <p:nvPr>
            <p:extLst>
              <p:ext uri="{D42A27DB-BD31-4B8C-83A1-F6EECF244321}">
                <p14:modId xmlns:p14="http://schemas.microsoft.com/office/powerpoint/2010/main" val="2525720817"/>
              </p:ext>
            </p:extLst>
          </p:nvPr>
        </p:nvGraphicFramePr>
        <p:xfrm>
          <a:off x="8991600" y="561434"/>
          <a:ext cx="2585855" cy="4588225"/>
        </p:xfrm>
        <a:graphic>
          <a:graphicData uri="http://schemas.openxmlformats.org/drawingml/2006/table">
            <a:tbl>
              <a:tblPr/>
              <a:tblGrid>
                <a:gridCol w="46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①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현재 화면의 이름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②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메뉴에 존재하는 항목들을 버튼으로 정리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③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④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⑤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⑥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⑦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⑧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⑨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한양해서"/>
                          <a:ea typeface="한양해서"/>
                          <a:cs typeface="Arial"/>
                          <a:sym typeface="Arial"/>
                        </a:rPr>
                        <a:t>⑩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77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895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해당 화면에서는 게임이 일시정지 상태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Google Shape;564;p47"/>
          <p:cNvGraphicFramePr/>
          <p:nvPr>
            <p:extLst>
              <p:ext uri="{D42A27DB-BD31-4B8C-83A1-F6EECF244321}">
                <p14:modId xmlns:p14="http://schemas.microsoft.com/office/powerpoint/2010/main" val="1076488952"/>
              </p:ext>
            </p:extLst>
          </p:nvPr>
        </p:nvGraphicFramePr>
        <p:xfrm>
          <a:off x="542925" y="80010"/>
          <a:ext cx="11034530" cy="419100"/>
        </p:xfrm>
        <a:graphic>
          <a:graphicData uri="http://schemas.openxmlformats.org/drawingml/2006/table">
            <a:tbl>
              <a:tblPr/>
              <a:tblGrid>
                <a:gridCol w="42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19527256"/>
                    </a:ext>
                  </a:extLst>
                </a:gridCol>
                <a:gridCol w="5833880">
                  <a:extLst>
                    <a:ext uri="{9D8B030D-6E8A-4147-A177-3AD203B41FA5}">
                      <a16:colId xmlns:a16="http://schemas.microsoft.com/office/drawing/2014/main" val="2582623211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ID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8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옵션을 터치할 시 표시되는 화면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도형 설명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 화면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5784083" y="191777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모서리가 둥근 사각형 설명선 51">
            <a:extLst>
              <a:ext uri="{FF2B5EF4-FFF2-40B4-BE49-F238E27FC236}">
                <a16:creationId xmlns:a16="http://schemas.microsoft.com/office/drawing/2014/main" id="{90957F9E-86D9-40FB-899B-8F113F20271A}"/>
              </a:ext>
            </a:extLst>
          </p:cNvPr>
          <p:cNvSpPr/>
          <p:nvPr/>
        </p:nvSpPr>
        <p:spPr>
          <a:xfrm>
            <a:off x="10074372" y="179259"/>
            <a:ext cx="612000" cy="216962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7157200" y="206059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7" name="모서리가 둥근 직사각형 53">
            <a:extLst>
              <a:ext uri="{FF2B5EF4-FFF2-40B4-BE49-F238E27FC236}">
                <a16:creationId xmlns:a16="http://schemas.microsoft.com/office/drawing/2014/main" id="{09767D1D-5316-4BA0-90AA-11E281EEA91E}"/>
              </a:ext>
            </a:extLst>
          </p:cNvPr>
          <p:cNvSpPr/>
          <p:nvPr/>
        </p:nvSpPr>
        <p:spPr>
          <a:xfrm>
            <a:off x="8548283" y="194421"/>
            <a:ext cx="612000" cy="21526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6472618" y="206059"/>
            <a:ext cx="612000" cy="1919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0E1BF6-2B5F-49AE-8334-269314AF8E76}"/>
              </a:ext>
            </a:extLst>
          </p:cNvPr>
          <p:cNvSpPr/>
          <p:nvPr/>
        </p:nvSpPr>
        <p:spPr>
          <a:xfrm>
            <a:off x="7849688" y="206059"/>
            <a:ext cx="612000" cy="1925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0718B7-3867-48A6-AE26-D3114F6EDB25}"/>
              </a:ext>
            </a:extLst>
          </p:cNvPr>
          <p:cNvSpPr/>
          <p:nvPr/>
        </p:nvSpPr>
        <p:spPr>
          <a:xfrm>
            <a:off x="9232865" y="218297"/>
            <a:ext cx="768925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프로그래스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바</a:t>
            </a:r>
          </a:p>
        </p:txBody>
      </p:sp>
      <p:pic>
        <p:nvPicPr>
          <p:cNvPr id="11" name="Picture 3" descr="C:\Users\Administrator\Downloads\Samsung-Galaxy-Note-9-PNG-Image-715x715__1.png">
            <a:extLst>
              <a:ext uri="{FF2B5EF4-FFF2-40B4-BE49-F238E27FC236}">
                <a16:creationId xmlns:a16="http://schemas.microsoft.com/office/drawing/2014/main" id="{B59BB411-83CC-4ED9-904E-AC45FA602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32354" y="80871"/>
            <a:ext cx="309562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01F49C-4F3C-4E7C-8712-BEA300D4E9C2}"/>
              </a:ext>
            </a:extLst>
          </p:cNvPr>
          <p:cNvSpPr/>
          <p:nvPr/>
        </p:nvSpPr>
        <p:spPr>
          <a:xfrm>
            <a:off x="2084087" y="1798517"/>
            <a:ext cx="1148295" cy="2544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메뉴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6CE3C7D-9BD0-40F9-ACA1-8BB16914D3C5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099306" y="1468125"/>
            <a:ext cx="0" cy="33340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B75116-2779-43C4-A89B-239D03CD8FAF}"/>
              </a:ext>
            </a:extLst>
          </p:cNvPr>
          <p:cNvSpPr/>
          <p:nvPr/>
        </p:nvSpPr>
        <p:spPr>
          <a:xfrm>
            <a:off x="6793306" y="1251139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닫기</a:t>
            </a:r>
          </a:p>
        </p:txBody>
      </p:sp>
      <p:sp>
        <p:nvSpPr>
          <p:cNvPr id="15" name="곱셈 기호 45">
            <a:extLst>
              <a:ext uri="{FF2B5EF4-FFF2-40B4-BE49-F238E27FC236}">
                <a16:creationId xmlns:a16="http://schemas.microsoft.com/office/drawing/2014/main" id="{E29E1619-1B6F-4447-8E6F-74C40B31FCA2}"/>
              </a:ext>
            </a:extLst>
          </p:cNvPr>
          <p:cNvSpPr/>
          <p:nvPr/>
        </p:nvSpPr>
        <p:spPr>
          <a:xfrm>
            <a:off x="6917579" y="1745084"/>
            <a:ext cx="361328" cy="361328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2397924" y="2342678"/>
            <a:ext cx="1144488" cy="48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3990440" y="2342678"/>
            <a:ext cx="1144488" cy="48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도움말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5582956" y="2342678"/>
            <a:ext cx="1144488" cy="48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커뮤니티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5582956" y="3061280"/>
            <a:ext cx="1144488" cy="48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스토리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3984994" y="3061280"/>
            <a:ext cx="1144488" cy="48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업적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2394117" y="3061280"/>
            <a:ext cx="1144488" cy="48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게임 설정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1998428" y="1745084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AE7261-0508-4E1A-8B4C-26EA7FCC21B1}"/>
              </a:ext>
            </a:extLst>
          </p:cNvPr>
          <p:cNvSpPr/>
          <p:nvPr/>
        </p:nvSpPr>
        <p:spPr>
          <a:xfrm>
            <a:off x="2337151" y="2289941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5582956" y="3779882"/>
            <a:ext cx="1144488" cy="48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게임 종료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2394117" y="3779882"/>
            <a:ext cx="1144488" cy="481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2658234" y="4848171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퀘스트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6CE3C7D-9BD0-40F9-ACA1-8BB16914D3C5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2964234" y="4261522"/>
            <a:ext cx="2127" cy="58664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B75116-2779-43C4-A89B-239D03CD8FAF}"/>
              </a:ext>
            </a:extLst>
          </p:cNvPr>
          <p:cNvSpPr/>
          <p:nvPr/>
        </p:nvSpPr>
        <p:spPr>
          <a:xfrm>
            <a:off x="5849200" y="4848171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종료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6CE3C7D-9BD0-40F9-ACA1-8BB16914D3C5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6155200" y="4261522"/>
            <a:ext cx="0" cy="58664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53">
            <a:extLst>
              <a:ext uri="{FF2B5EF4-FFF2-40B4-BE49-F238E27FC236}">
                <a16:creationId xmlns:a16="http://schemas.microsoft.com/office/drawing/2014/main" id="{09767D1D-5316-4BA0-90AA-11E281EEA91E}"/>
              </a:ext>
            </a:extLst>
          </p:cNvPr>
          <p:cNvSpPr/>
          <p:nvPr/>
        </p:nvSpPr>
        <p:spPr>
          <a:xfrm>
            <a:off x="4083158" y="1081471"/>
            <a:ext cx="964711" cy="33933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항목별 팝업 창</a:t>
            </a:r>
          </a:p>
        </p:txBody>
      </p:sp>
      <p:cxnSp>
        <p:nvCxnSpPr>
          <p:cNvPr id="31" name="직선 화살표 연결선 62"/>
          <p:cNvCxnSpPr>
            <a:stCxn id="16" idx="0"/>
            <a:endCxn id="30" idx="2"/>
          </p:cNvCxnSpPr>
          <p:nvPr/>
        </p:nvCxnSpPr>
        <p:spPr>
          <a:xfrm rot="5400000" flipH="1" flipV="1">
            <a:off x="3306905" y="1084069"/>
            <a:ext cx="921872" cy="1595346"/>
          </a:xfrm>
          <a:prstGeom prst="bentConnector3">
            <a:avLst>
              <a:gd name="adj1" fmla="val 2313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62"/>
          <p:cNvCxnSpPr>
            <a:stCxn id="18" idx="0"/>
            <a:endCxn id="30" idx="2"/>
          </p:cNvCxnSpPr>
          <p:nvPr/>
        </p:nvCxnSpPr>
        <p:spPr>
          <a:xfrm rot="16200000" flipV="1">
            <a:off x="4899421" y="1086899"/>
            <a:ext cx="921872" cy="1589686"/>
          </a:xfrm>
          <a:prstGeom prst="bentConnector3">
            <a:avLst>
              <a:gd name="adj1" fmla="val 2313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6CE3C7D-9BD0-40F9-ACA1-8BB16914D3C5}"/>
              </a:ext>
            </a:extLst>
          </p:cNvPr>
          <p:cNvCxnSpPr>
            <a:cxnSpLocks/>
            <a:stCxn id="17" idx="0"/>
            <a:endCxn id="30" idx="2"/>
          </p:cNvCxnSpPr>
          <p:nvPr/>
        </p:nvCxnSpPr>
        <p:spPr>
          <a:xfrm flipV="1">
            <a:off x="4562684" y="1420806"/>
            <a:ext cx="2830" cy="9218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62"/>
          <p:cNvCxnSpPr>
            <a:stCxn id="21" idx="3"/>
            <a:endCxn id="30" idx="1"/>
          </p:cNvCxnSpPr>
          <p:nvPr/>
        </p:nvCxnSpPr>
        <p:spPr>
          <a:xfrm flipV="1">
            <a:off x="3538605" y="1251139"/>
            <a:ext cx="544553" cy="205096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62"/>
          <p:cNvCxnSpPr>
            <a:stCxn id="20" idx="1"/>
            <a:endCxn id="30" idx="1"/>
          </p:cNvCxnSpPr>
          <p:nvPr/>
        </p:nvCxnSpPr>
        <p:spPr>
          <a:xfrm rot="10800000" flipH="1">
            <a:off x="3984994" y="1251140"/>
            <a:ext cx="98164" cy="2050961"/>
          </a:xfrm>
          <a:prstGeom prst="bentConnector3">
            <a:avLst>
              <a:gd name="adj1" fmla="val -164954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6767200" y="4817458"/>
            <a:ext cx="785247" cy="278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스토리 화면</a:t>
            </a:r>
          </a:p>
        </p:txBody>
      </p:sp>
      <p:cxnSp>
        <p:nvCxnSpPr>
          <p:cNvPr id="37" name="직선 화살표 연결선 62"/>
          <p:cNvCxnSpPr>
            <a:stCxn id="19" idx="3"/>
            <a:endCxn id="36" idx="0"/>
          </p:cNvCxnSpPr>
          <p:nvPr/>
        </p:nvCxnSpPr>
        <p:spPr>
          <a:xfrm>
            <a:off x="6727444" y="3302100"/>
            <a:ext cx="432380" cy="1515358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520F4F-6069-4F60-BD96-61427BEDC661}"/>
              </a:ext>
            </a:extLst>
          </p:cNvPr>
          <p:cNvSpPr/>
          <p:nvPr/>
        </p:nvSpPr>
        <p:spPr>
          <a:xfrm>
            <a:off x="10768763" y="206058"/>
            <a:ext cx="751542" cy="190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이미지필드</a:t>
            </a:r>
          </a:p>
        </p:txBody>
      </p:sp>
    </p:spTree>
    <p:extLst>
      <p:ext uri="{BB962C8B-B14F-4D97-AF65-F5344CB8AC3E}">
        <p14:creationId xmlns:p14="http://schemas.microsoft.com/office/powerpoint/2010/main" val="3502295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Naming Rules</a:t>
            </a:r>
            <a:endParaRPr lang="ko-KR" altLang="en-US" dirty="0"/>
          </a:p>
        </p:txBody>
      </p:sp>
      <p:sp>
        <p:nvSpPr>
          <p:cNvPr id="11" name="Google Shape;543;p45"/>
          <p:cNvSpPr/>
          <p:nvPr/>
        </p:nvSpPr>
        <p:spPr>
          <a:xfrm>
            <a:off x="6257926" y="837884"/>
            <a:ext cx="522922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dk1"/>
                </a:solidFill>
              </a:rPr>
              <a:t>필요시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‘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_’ </a:t>
            </a:r>
            <a:r>
              <a:rPr lang="ko-KR" altLang="en-US" sz="1200" b="1" dirty="0">
                <a:solidFill>
                  <a:schemeClr val="dk1"/>
                </a:solidFill>
              </a:rPr>
              <a:t>구분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</a:rPr>
              <a:t>없이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</a:rPr>
              <a:t>숫자로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</a:rPr>
              <a:t>순서를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</a:rPr>
              <a:t>표시한다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dk1"/>
                </a:solidFill>
              </a:rPr>
              <a:t>숫자는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200" b="1" dirty="0">
                <a:solidFill>
                  <a:schemeClr val="dk1"/>
                </a:solidFill>
              </a:rPr>
              <a:t>자리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</a:rPr>
              <a:t>수</a:t>
            </a:r>
            <a:r>
              <a:rPr lang="en-US" altLang="ko-KR" sz="1200" b="1" dirty="0">
                <a:solidFill>
                  <a:schemeClr val="dk1"/>
                </a:solidFill>
              </a:rPr>
              <a:t>(01, 02)</a:t>
            </a:r>
            <a:r>
              <a:rPr lang="ko-KR" altLang="en-US" sz="1200" b="1" dirty="0">
                <a:solidFill>
                  <a:schemeClr val="dk1"/>
                </a:solidFill>
              </a:rPr>
              <a:t>로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</a:rPr>
              <a:t>기입한다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띄어쓰기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’,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-’ </a:t>
            </a:r>
            <a:r>
              <a:rPr lang="ko-KR" altLang="en-US" sz="1200" b="1" dirty="0">
                <a:solidFill>
                  <a:schemeClr val="dk1"/>
                </a:solidFill>
              </a:rPr>
              <a:t>표기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</a:rPr>
              <a:t>대신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‘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_’</a:t>
            </a:r>
            <a:r>
              <a:rPr lang="ko-KR" altLang="en-US" sz="1200" b="1" dirty="0">
                <a:solidFill>
                  <a:schemeClr val="dk1"/>
                </a:solidFill>
              </a:rPr>
              <a:t>로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</a:rPr>
              <a:t>통일한다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9-Scale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방식으로 화면을 나누어 화면에 배치될 위치를 표시한다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graphicFrame>
        <p:nvGraphicFramePr>
          <p:cNvPr id="12" name="Google Shape;540;p45"/>
          <p:cNvGraphicFramePr/>
          <p:nvPr/>
        </p:nvGraphicFramePr>
        <p:xfrm>
          <a:off x="542926" y="4082628"/>
          <a:ext cx="11034530" cy="1811550"/>
        </p:xfrm>
        <a:graphic>
          <a:graphicData uri="http://schemas.openxmlformats.org/drawingml/2006/table">
            <a:tbl>
              <a:tblPr/>
              <a:tblGrid>
                <a:gridCol w="1695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8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0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1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60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74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 dirty="0">
                          <a:sym typeface="Arial"/>
                        </a:rPr>
                        <a:t>페이지</a:t>
                      </a:r>
                      <a:r>
                        <a:rPr lang="ko-KR" sz="1200" u="none" strike="noStrike" cap="none" dirty="0">
                          <a:sym typeface="Gill Sans"/>
                        </a:rPr>
                        <a:t> </a:t>
                      </a:r>
                      <a:r>
                        <a:rPr lang="ko-KR" sz="1200" u="none" strike="noStrike" cap="none" dirty="0">
                          <a:sym typeface="Arial"/>
                        </a:rPr>
                        <a:t>위치</a:t>
                      </a:r>
                      <a:endParaRPr dirty="0"/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세부</a:t>
                      </a:r>
                      <a:r>
                        <a:rPr lang="ko-KR" sz="1200" u="none" strike="noStrike" cap="none">
                          <a:sym typeface="Gill Sans"/>
                        </a:rPr>
                        <a:t> </a:t>
                      </a:r>
                      <a:r>
                        <a:rPr lang="ko-KR" sz="1200" u="none" strike="noStrike" cap="none">
                          <a:sym typeface="Arial"/>
                        </a:rPr>
                        <a:t>위치</a:t>
                      </a:r>
                      <a:endParaRPr/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컨포넌트 타입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기능</a:t>
                      </a:r>
                      <a:endParaRPr/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 dirty="0" err="1">
                          <a:sym typeface="Arial"/>
                        </a:rPr>
                        <a:t>확장자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200" u="none" strike="noStrike" cap="none" dirty="0">
                          <a:sym typeface="Arial"/>
                        </a:rPr>
                        <a:t>마을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dirty="0"/>
                        <a:t>town</a:t>
                      </a:r>
                      <a:endParaRPr dirty="0"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200" dirty="0"/>
                        <a:t>상</a:t>
                      </a:r>
                      <a:endParaRPr sz="1200" dirty="0"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</a:t>
                      </a: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버튼</a:t>
                      </a:r>
                      <a:endParaRPr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 dirty="0" err="1">
                          <a:sym typeface="Arial"/>
                        </a:rPr>
                        <a:t>btn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온</a:t>
                      </a:r>
                      <a:endParaRPr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on</a:t>
                      </a:r>
                      <a:endParaRPr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png</a:t>
                      </a: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dirty="0"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dirty="0"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dirty="0"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dirty="0"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dirty="0"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dirty="0"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dirty="0"/>
                    </a:p>
                  </a:txBody>
                  <a:tcPr marL="35725" marR="35725" marT="35725" marB="3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Google Shape;544;p45"/>
          <p:cNvSpPr/>
          <p:nvPr/>
        </p:nvSpPr>
        <p:spPr>
          <a:xfrm>
            <a:off x="6153151" y="729277"/>
            <a:ext cx="5424305" cy="324585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/>
        </p:nvGraphicFramePr>
        <p:xfrm>
          <a:off x="542926" y="1032989"/>
          <a:ext cx="5424933" cy="2638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" name="Image" r:id="rId3" imgW="7619040" imgH="3704760" progId="Photoshop.Image.20">
                  <p:embed/>
                </p:oleObj>
              </mc:Choice>
              <mc:Fallback>
                <p:oleObj name="Image" r:id="rId3" imgW="7619040" imgH="3704760" progId="Photoshop.Image.20">
                  <p:embed/>
                  <p:pic>
                    <p:nvPicPr>
                      <p:cNvPr id="14" name="개체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926" y="1032989"/>
                        <a:ext cx="5424933" cy="263842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339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51C26F65-86D2-4584-85A5-BB9BE1868D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제목 13">
            <a:extLst>
              <a:ext uri="{FF2B5EF4-FFF2-40B4-BE49-F238E27FC236}">
                <a16:creationId xmlns:a16="http://schemas.microsoft.com/office/drawing/2014/main" id="{2E946D1E-0131-45C7-82D5-22E63B79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2993603D-A4E4-473F-A3A7-105BDBDE9E3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C1C8175B-3E5B-4F51-ADDC-3F20A3EE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EA15F3-3F74-48A4-A0A7-587F8AB0D66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046895" y="754526"/>
          <a:ext cx="6812999" cy="2674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029">
                  <a:extLst>
                    <a:ext uri="{9D8B030D-6E8A-4147-A177-3AD203B41FA5}">
                      <a16:colId xmlns:a16="http://schemas.microsoft.com/office/drawing/2014/main" val="2783579532"/>
                    </a:ext>
                  </a:extLst>
                </a:gridCol>
                <a:gridCol w="2622471">
                  <a:extLst>
                    <a:ext uri="{9D8B030D-6E8A-4147-A177-3AD203B41FA5}">
                      <a16:colId xmlns:a16="http://schemas.microsoft.com/office/drawing/2014/main" val="907163628"/>
                    </a:ext>
                  </a:extLst>
                </a:gridCol>
                <a:gridCol w="866529">
                  <a:extLst>
                    <a:ext uri="{9D8B030D-6E8A-4147-A177-3AD203B41FA5}">
                      <a16:colId xmlns:a16="http://schemas.microsoft.com/office/drawing/2014/main" val="4091302920"/>
                    </a:ext>
                  </a:extLst>
                </a:gridCol>
                <a:gridCol w="2539970">
                  <a:extLst>
                    <a:ext uri="{9D8B030D-6E8A-4147-A177-3AD203B41FA5}">
                      <a16:colId xmlns:a16="http://schemas.microsoft.com/office/drawing/2014/main" val="2497602119"/>
                    </a:ext>
                  </a:extLst>
                </a:gridCol>
              </a:tblGrid>
              <a:tr h="19305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태도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040291"/>
                  </a:ext>
                </a:extLst>
              </a:tr>
              <a:tr h="371942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주로 사용하는 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주로 사용하는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SNS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132156"/>
                  </a:ext>
                </a:extLst>
              </a:tr>
              <a:tr h="3719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81739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56684"/>
              </p:ext>
            </p:extLst>
          </p:nvPr>
        </p:nvGraphicFramePr>
        <p:xfrm>
          <a:off x="331788" y="3728624"/>
          <a:ext cx="11528106" cy="293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3332950926"/>
                    </a:ext>
                  </a:extLst>
                </a:gridCol>
                <a:gridCol w="5117147">
                  <a:extLst>
                    <a:ext uri="{9D8B030D-6E8A-4147-A177-3AD203B41FA5}">
                      <a16:colId xmlns:a16="http://schemas.microsoft.com/office/drawing/2014/main" val="3836170239"/>
                    </a:ext>
                  </a:extLst>
                </a:gridCol>
                <a:gridCol w="5117147">
                  <a:extLst>
                    <a:ext uri="{9D8B030D-6E8A-4147-A177-3AD203B41FA5}">
                      <a16:colId xmlns:a16="http://schemas.microsoft.com/office/drawing/2014/main" val="1947809143"/>
                    </a:ext>
                  </a:extLst>
                </a:gridCol>
              </a:tblGrid>
              <a:tr h="734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이용동기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이용 동기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66119"/>
                  </a:ext>
                </a:extLst>
              </a:tr>
              <a:tr h="734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시나리오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동기별 이용 시나리오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402578"/>
                  </a:ext>
                </a:extLst>
              </a:tr>
              <a:tr h="734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서비스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각 시나리오와 관련된 기능 명시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209912"/>
                  </a:ext>
                </a:extLst>
              </a:tr>
              <a:tr h="734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이용 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구체적 이용형태 서술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문제점이나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니즈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포함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불만사항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943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753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oogle Shape;551;p46"/>
          <p:cNvGraphicFramePr/>
          <p:nvPr>
            <p:extLst>
              <p:ext uri="{D42A27DB-BD31-4B8C-83A1-F6EECF244321}">
                <p14:modId xmlns:p14="http://schemas.microsoft.com/office/powerpoint/2010/main" val="1939969004"/>
              </p:ext>
            </p:extLst>
          </p:nvPr>
        </p:nvGraphicFramePr>
        <p:xfrm>
          <a:off x="8991600" y="561434"/>
          <a:ext cx="2585855" cy="4588225"/>
        </p:xfrm>
        <a:graphic>
          <a:graphicData uri="http://schemas.openxmlformats.org/drawingml/2006/table">
            <a:tbl>
              <a:tblPr/>
              <a:tblGrid>
                <a:gridCol w="46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①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②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③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④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⑤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⑥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⑦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⑧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⑨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한양해서"/>
                          <a:ea typeface="한양해서"/>
                          <a:cs typeface="Arial"/>
                          <a:sym typeface="Arial"/>
                        </a:rPr>
                        <a:t>⑩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77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895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Google Shape;564;p47"/>
          <p:cNvGraphicFramePr/>
          <p:nvPr>
            <p:extLst>
              <p:ext uri="{D42A27DB-BD31-4B8C-83A1-F6EECF244321}">
                <p14:modId xmlns:p14="http://schemas.microsoft.com/office/powerpoint/2010/main" val="2463194598"/>
              </p:ext>
            </p:extLst>
          </p:nvPr>
        </p:nvGraphicFramePr>
        <p:xfrm>
          <a:off x="542925" y="80010"/>
          <a:ext cx="11034530" cy="419100"/>
        </p:xfrm>
        <a:graphic>
          <a:graphicData uri="http://schemas.openxmlformats.org/drawingml/2006/table">
            <a:tbl>
              <a:tblPr/>
              <a:tblGrid>
                <a:gridCol w="42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19527256"/>
                    </a:ext>
                  </a:extLst>
                </a:gridCol>
                <a:gridCol w="5833880">
                  <a:extLst>
                    <a:ext uri="{9D8B030D-6E8A-4147-A177-3AD203B41FA5}">
                      <a16:colId xmlns:a16="http://schemas.microsoft.com/office/drawing/2014/main" val="2582623211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ID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캐릭터 아이콘을 클릭할 시 전환되는 씬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도형 설명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캐릭터 관리 화면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5784083" y="191777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" name="모서리가 둥근 사각형 설명선 51">
            <a:extLst>
              <a:ext uri="{FF2B5EF4-FFF2-40B4-BE49-F238E27FC236}">
                <a16:creationId xmlns:a16="http://schemas.microsoft.com/office/drawing/2014/main" id="{90957F9E-86D9-40FB-899B-8F113F20271A}"/>
              </a:ext>
            </a:extLst>
          </p:cNvPr>
          <p:cNvSpPr/>
          <p:nvPr/>
        </p:nvSpPr>
        <p:spPr>
          <a:xfrm>
            <a:off x="10074372" y="179259"/>
            <a:ext cx="612000" cy="216962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7157200" y="206059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15" name="모서리가 둥근 직사각형 53">
            <a:extLst>
              <a:ext uri="{FF2B5EF4-FFF2-40B4-BE49-F238E27FC236}">
                <a16:creationId xmlns:a16="http://schemas.microsoft.com/office/drawing/2014/main" id="{09767D1D-5316-4BA0-90AA-11E281EEA91E}"/>
              </a:ext>
            </a:extLst>
          </p:cNvPr>
          <p:cNvSpPr/>
          <p:nvPr/>
        </p:nvSpPr>
        <p:spPr>
          <a:xfrm>
            <a:off x="8548283" y="194421"/>
            <a:ext cx="612000" cy="21526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6472618" y="206059"/>
            <a:ext cx="612000" cy="1919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0E1BF6-2B5F-49AE-8334-269314AF8E76}"/>
              </a:ext>
            </a:extLst>
          </p:cNvPr>
          <p:cNvSpPr/>
          <p:nvPr/>
        </p:nvSpPr>
        <p:spPr>
          <a:xfrm>
            <a:off x="7849688" y="206059"/>
            <a:ext cx="612000" cy="1925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0718B7-3867-48A6-AE26-D3114F6EDB25}"/>
              </a:ext>
            </a:extLst>
          </p:cNvPr>
          <p:cNvSpPr/>
          <p:nvPr/>
        </p:nvSpPr>
        <p:spPr>
          <a:xfrm>
            <a:off x="9232865" y="218297"/>
            <a:ext cx="768925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프로그래스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바</a:t>
            </a:r>
          </a:p>
        </p:txBody>
      </p:sp>
      <p:pic>
        <p:nvPicPr>
          <p:cNvPr id="19" name="Picture 3" descr="C:\Users\Administrator\Downloads\Samsung-Galaxy-Note-9-PNG-Image-715x715__1.png">
            <a:extLst>
              <a:ext uri="{FF2B5EF4-FFF2-40B4-BE49-F238E27FC236}">
                <a16:creationId xmlns:a16="http://schemas.microsoft.com/office/drawing/2014/main" id="{B59BB411-83CC-4ED9-904E-AC45FA602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32354" y="80871"/>
            <a:ext cx="309562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169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857359"/>
              </p:ext>
            </p:extLst>
          </p:nvPr>
        </p:nvGraphicFramePr>
        <p:xfrm>
          <a:off x="331788" y="676813"/>
          <a:ext cx="738301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02">
                  <a:extLst>
                    <a:ext uri="{9D8B030D-6E8A-4147-A177-3AD203B41FA5}">
                      <a16:colId xmlns:a16="http://schemas.microsoft.com/office/drawing/2014/main" val="4145183224"/>
                    </a:ext>
                  </a:extLst>
                </a:gridCol>
                <a:gridCol w="609765">
                  <a:extLst>
                    <a:ext uri="{9D8B030D-6E8A-4147-A177-3AD203B41FA5}">
                      <a16:colId xmlns:a16="http://schemas.microsoft.com/office/drawing/2014/main" val="2670505009"/>
                    </a:ext>
                  </a:extLst>
                </a:gridCol>
                <a:gridCol w="609765">
                  <a:extLst>
                    <a:ext uri="{9D8B030D-6E8A-4147-A177-3AD203B41FA5}">
                      <a16:colId xmlns:a16="http://schemas.microsoft.com/office/drawing/2014/main" val="1321909876"/>
                    </a:ext>
                  </a:extLst>
                </a:gridCol>
                <a:gridCol w="609765">
                  <a:extLst>
                    <a:ext uri="{9D8B030D-6E8A-4147-A177-3AD203B41FA5}">
                      <a16:colId xmlns:a16="http://schemas.microsoft.com/office/drawing/2014/main" val="1711585703"/>
                    </a:ext>
                  </a:extLst>
                </a:gridCol>
                <a:gridCol w="609765">
                  <a:extLst>
                    <a:ext uri="{9D8B030D-6E8A-4147-A177-3AD203B41FA5}">
                      <a16:colId xmlns:a16="http://schemas.microsoft.com/office/drawing/2014/main" val="2700293581"/>
                    </a:ext>
                  </a:extLst>
                </a:gridCol>
                <a:gridCol w="609765">
                  <a:extLst>
                    <a:ext uri="{9D8B030D-6E8A-4147-A177-3AD203B41FA5}">
                      <a16:colId xmlns:a16="http://schemas.microsoft.com/office/drawing/2014/main" val="248843923"/>
                    </a:ext>
                  </a:extLst>
                </a:gridCol>
                <a:gridCol w="609765">
                  <a:extLst>
                    <a:ext uri="{9D8B030D-6E8A-4147-A177-3AD203B41FA5}">
                      <a16:colId xmlns:a16="http://schemas.microsoft.com/office/drawing/2014/main" val="1236363041"/>
                    </a:ext>
                  </a:extLst>
                </a:gridCol>
                <a:gridCol w="609765">
                  <a:extLst>
                    <a:ext uri="{9D8B030D-6E8A-4147-A177-3AD203B41FA5}">
                      <a16:colId xmlns:a16="http://schemas.microsoft.com/office/drawing/2014/main" val="2873942690"/>
                    </a:ext>
                  </a:extLst>
                </a:gridCol>
                <a:gridCol w="609765">
                  <a:extLst>
                    <a:ext uri="{9D8B030D-6E8A-4147-A177-3AD203B41FA5}">
                      <a16:colId xmlns:a16="http://schemas.microsoft.com/office/drawing/2014/main" val="2750285333"/>
                    </a:ext>
                  </a:extLst>
                </a:gridCol>
                <a:gridCol w="609765">
                  <a:extLst>
                    <a:ext uri="{9D8B030D-6E8A-4147-A177-3AD203B41FA5}">
                      <a16:colId xmlns:a16="http://schemas.microsoft.com/office/drawing/2014/main" val="2265778157"/>
                    </a:ext>
                  </a:extLst>
                </a:gridCol>
                <a:gridCol w="609765">
                  <a:extLst>
                    <a:ext uri="{9D8B030D-6E8A-4147-A177-3AD203B41FA5}">
                      <a16:colId xmlns:a16="http://schemas.microsoft.com/office/drawing/2014/main" val="978441417"/>
                    </a:ext>
                  </a:extLst>
                </a:gridCol>
                <a:gridCol w="609765">
                  <a:extLst>
                    <a:ext uri="{9D8B030D-6E8A-4147-A177-3AD203B41FA5}">
                      <a16:colId xmlns:a16="http://schemas.microsoft.com/office/drawing/2014/main" val="165121401"/>
                    </a:ext>
                  </a:extLst>
                </a:gridCol>
              </a:tblGrid>
              <a:tr h="216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카카오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 스토리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페이스 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네이버 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인스타그램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네이버 카페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네이버 블로그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트위터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구글 플러스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웨이보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+mn-ea"/>
                          <a:ea typeface="+mn-ea"/>
                        </a:rPr>
                        <a:t>인터넷 신문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02277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62.1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49.6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65.7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33.3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41.0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10.7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17.9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9.7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0.2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87.2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10407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남자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67.6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47.6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70.0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33.3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40.6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10.2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17.9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10.7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1.0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0.2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88.8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45895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56.3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51.6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61.1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33.3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41.3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11.2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17.9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8.8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0.7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0.2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85.6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83891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6~19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세</a:t>
                      </a:r>
                      <a:endParaRPr lang="ko-KR" altLang="en-US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45.5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41.2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82.1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21.1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54.5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7.0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16.1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13.9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1.1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0.1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71.3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71659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20~29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세</a:t>
                      </a:r>
                      <a:endParaRPr lang="ko-KR" altLang="en-US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97.5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42.7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85.4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24.3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61.9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11.3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14.6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13.9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1.2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0.4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93.6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41227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30~39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세</a:t>
                      </a:r>
                      <a:endParaRPr lang="ko-KR" altLang="en-US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92.7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49.7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76.0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33.3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47.5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12.2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16.5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11.2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0.3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92.8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2356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40~49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세</a:t>
                      </a:r>
                      <a:endParaRPr lang="ko-KR" altLang="en-US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77.9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54.9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56.1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41.6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30.1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11.9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19.9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7.3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0.7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0.1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92.9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89442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50~59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세</a:t>
                      </a:r>
                      <a:endParaRPr lang="ko-KR" altLang="en-US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43.1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57.9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37.5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43.3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16.1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10.8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20.6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4.2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0.2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91.7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5939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60~69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세</a:t>
                      </a:r>
                      <a:endParaRPr lang="ko-KR" altLang="en-US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18.5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51.7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27.2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37.4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14.0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7.1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27.5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2.8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0.2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80.3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55791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70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세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~</a:t>
                      </a:r>
                      <a:endParaRPr lang="ko-KR" altLang="en-US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2.9</a:t>
                      </a:r>
                      <a:endParaRPr lang="en-US" altLang="ko-KR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62.2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26.7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42.4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15.6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5.7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5.4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8.7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1.3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0.0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72.4</a:t>
                      </a:r>
                      <a:endParaRPr lang="en-US" altLang="ko-KR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311" marR="8311" marT="83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51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175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51C26F65-86D2-4584-85A5-BB9BE1868D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제목 13">
            <a:extLst>
              <a:ext uri="{FF2B5EF4-FFF2-40B4-BE49-F238E27FC236}">
                <a16:creationId xmlns:a16="http://schemas.microsoft.com/office/drawing/2014/main" id="{2E946D1E-0131-45C7-82D5-22E63B79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김 원제 씨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2993603D-A4E4-473F-A3A7-105BDBDE9E3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36</a:t>
            </a:r>
            <a:r>
              <a:rPr lang="ko-KR" altLang="en-US" dirty="0"/>
              <a:t>세 </a:t>
            </a:r>
            <a:r>
              <a:rPr lang="en-US" altLang="ko-KR" dirty="0"/>
              <a:t>(</a:t>
            </a:r>
            <a:r>
              <a:rPr lang="ko-KR" altLang="en-US" dirty="0"/>
              <a:t>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회사원</a:t>
            </a:r>
            <a:endParaRPr lang="en-US" altLang="ko-KR" dirty="0"/>
          </a:p>
          <a:p>
            <a:r>
              <a:rPr lang="ko-KR" altLang="en-US" dirty="0"/>
              <a:t>결혼 </a:t>
            </a:r>
            <a:r>
              <a:rPr lang="en-US" altLang="ko-KR" dirty="0"/>
              <a:t>(</a:t>
            </a:r>
            <a:r>
              <a:rPr lang="ko-KR" altLang="en-US" dirty="0"/>
              <a:t>맞벌이</a:t>
            </a:r>
            <a:r>
              <a:rPr lang="en-US" altLang="ko-KR" dirty="0"/>
              <a:t>) (</a:t>
            </a:r>
            <a:r>
              <a:rPr lang="ko-KR" altLang="en-US" dirty="0"/>
              <a:t>아들</a:t>
            </a:r>
            <a:r>
              <a:rPr lang="en-US" altLang="ko-KR" dirty="0"/>
              <a:t>(5))</a:t>
            </a:r>
          </a:p>
          <a:p>
            <a:r>
              <a:rPr lang="ko-KR" altLang="en-US" dirty="0"/>
              <a:t>할 일은 하는 성격</a:t>
            </a:r>
            <a:endParaRPr lang="en-US" altLang="ko-KR" dirty="0"/>
          </a:p>
          <a:p>
            <a:r>
              <a:rPr lang="ko-KR" altLang="en-US" dirty="0"/>
              <a:t>충동적인 소비패턴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C1C8175B-3E5B-4F51-ADDC-3F20A3EE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EA15F3-3F74-48A4-A0A7-587F8AB0D66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27" name="Group 83">
            <a:extLst>
              <a:ext uri="{FF2B5EF4-FFF2-40B4-BE49-F238E27FC236}">
                <a16:creationId xmlns:a16="http://schemas.microsoft.com/office/drawing/2014/main" id="{07C243FB-54D5-46BA-9C9B-BEF26643C445}"/>
              </a:ext>
            </a:extLst>
          </p:cNvPr>
          <p:cNvGrpSpPr/>
          <p:nvPr/>
        </p:nvGrpSpPr>
        <p:grpSpPr>
          <a:xfrm>
            <a:off x="394624" y="1414917"/>
            <a:ext cx="1314964" cy="1353690"/>
            <a:chOff x="6162914" y="3415961"/>
            <a:chExt cx="1193376" cy="1228522"/>
          </a:xfrm>
        </p:grpSpPr>
        <p:sp>
          <p:nvSpPr>
            <p:cNvPr id="28" name="Freeform: Shape 84">
              <a:extLst>
                <a:ext uri="{FF2B5EF4-FFF2-40B4-BE49-F238E27FC236}">
                  <a16:creationId xmlns:a16="http://schemas.microsoft.com/office/drawing/2014/main" id="{CC582871-BCB2-4E3B-940C-23C2B825F940}"/>
                </a:ext>
              </a:extLst>
            </p:cNvPr>
            <p:cNvSpPr/>
            <p:nvPr/>
          </p:nvSpPr>
          <p:spPr>
            <a:xfrm>
              <a:off x="6461289" y="3415961"/>
              <a:ext cx="605647" cy="1035692"/>
            </a:xfrm>
            <a:custGeom>
              <a:avLst/>
              <a:gdLst>
                <a:gd name="connsiteX0" fmla="*/ 216364 w 989594"/>
                <a:gd name="connsiteY0" fmla="*/ 1501182 h 1692265"/>
                <a:gd name="connsiteX1" fmla="*/ 128530 w 989594"/>
                <a:gd name="connsiteY1" fmla="*/ 1386412 h 1692265"/>
                <a:gd name="connsiteX2" fmla="*/ 36597 w 989594"/>
                <a:gd name="connsiteY2" fmla="*/ 1159215 h 1692265"/>
                <a:gd name="connsiteX3" fmla="*/ 35426 w 989594"/>
                <a:gd name="connsiteY3" fmla="*/ 1145162 h 1692265"/>
                <a:gd name="connsiteX4" fmla="*/ 13175 w 989594"/>
                <a:gd name="connsiteY4" fmla="*/ 938460 h 1692265"/>
                <a:gd name="connsiteX5" fmla="*/ 2635 w 989594"/>
                <a:gd name="connsiteY5" fmla="*/ 839500 h 1692265"/>
                <a:gd name="connsiteX6" fmla="*/ 6734 w 989594"/>
                <a:gd name="connsiteY6" fmla="*/ 783872 h 1692265"/>
                <a:gd name="connsiteX7" fmla="*/ 1464 w 989594"/>
                <a:gd name="connsiteY7" fmla="*/ 670274 h 1692265"/>
                <a:gd name="connsiteX8" fmla="*/ 3806 w 989594"/>
                <a:gd name="connsiteY8" fmla="*/ 643338 h 1692265"/>
                <a:gd name="connsiteX9" fmla="*/ 1464 w 989594"/>
                <a:gd name="connsiteY9" fmla="*/ 458301 h 1692265"/>
                <a:gd name="connsiteX10" fmla="*/ 43624 w 989594"/>
                <a:gd name="connsiteY10" fmla="*/ 223492 h 1692265"/>
                <a:gd name="connsiteX11" fmla="*/ 50065 w 989594"/>
                <a:gd name="connsiteY11" fmla="*/ 206511 h 1692265"/>
                <a:gd name="connsiteX12" fmla="*/ 65875 w 989594"/>
                <a:gd name="connsiteY12" fmla="*/ 169035 h 1692265"/>
                <a:gd name="connsiteX13" fmla="*/ 139656 w 989594"/>
                <a:gd name="connsiteY13" fmla="*/ 101110 h 1692265"/>
                <a:gd name="connsiteX14" fmla="*/ 165420 w 989594"/>
                <a:gd name="connsiteY14" fmla="*/ 85300 h 1692265"/>
                <a:gd name="connsiteX15" fmla="*/ 296000 w 989594"/>
                <a:gd name="connsiteY15" fmla="*/ 27915 h 1692265"/>
                <a:gd name="connsiteX16" fmla="*/ 481037 w 989594"/>
                <a:gd name="connsiteY16" fmla="*/ 2151 h 1692265"/>
                <a:gd name="connsiteX17" fmla="*/ 776158 w 989594"/>
                <a:gd name="connsiteY17" fmla="*/ 57193 h 1692265"/>
                <a:gd name="connsiteX18" fmla="*/ 900297 w 989594"/>
                <a:gd name="connsiteY18" fmla="*/ 173720 h 1692265"/>
                <a:gd name="connsiteX19" fmla="*/ 993401 w 989594"/>
                <a:gd name="connsiteY19" fmla="*/ 525641 h 1692265"/>
                <a:gd name="connsiteX20" fmla="*/ 988716 w 989594"/>
                <a:gd name="connsiteY20" fmla="*/ 647437 h 1692265"/>
                <a:gd name="connsiteX21" fmla="*/ 991059 w 989594"/>
                <a:gd name="connsiteY21" fmla="*/ 674958 h 1692265"/>
                <a:gd name="connsiteX22" fmla="*/ 981690 w 989594"/>
                <a:gd name="connsiteY22" fmla="*/ 874634 h 1692265"/>
                <a:gd name="connsiteX23" fmla="*/ 965880 w 989594"/>
                <a:gd name="connsiteY23" fmla="*/ 953099 h 1692265"/>
                <a:gd name="connsiteX24" fmla="*/ 955339 w 989594"/>
                <a:gd name="connsiteY24" fmla="*/ 1105344 h 1692265"/>
                <a:gd name="connsiteX25" fmla="*/ 911423 w 989594"/>
                <a:gd name="connsiteY25" fmla="*/ 1322001 h 1692265"/>
                <a:gd name="connsiteX26" fmla="*/ 832372 w 989594"/>
                <a:gd name="connsiteY26" fmla="*/ 1481273 h 1692265"/>
                <a:gd name="connsiteX27" fmla="*/ 810121 w 989594"/>
                <a:gd name="connsiteY27" fmla="*/ 1511136 h 1692265"/>
                <a:gd name="connsiteX28" fmla="*/ 777330 w 989594"/>
                <a:gd name="connsiteY28" fmla="*/ 1555639 h 1692265"/>
                <a:gd name="connsiteX29" fmla="*/ 644993 w 989594"/>
                <a:gd name="connsiteY29" fmla="*/ 1663382 h 1692265"/>
                <a:gd name="connsiteX30" fmla="*/ 517341 w 989594"/>
                <a:gd name="connsiteY30" fmla="*/ 1692660 h 1692265"/>
                <a:gd name="connsiteX31" fmla="*/ 304783 w 989594"/>
                <a:gd name="connsiteY31" fmla="*/ 1592529 h 1692265"/>
                <a:gd name="connsiteX32" fmla="*/ 231003 w 989594"/>
                <a:gd name="connsiteY32" fmla="*/ 1524019 h 1692265"/>
                <a:gd name="connsiteX33" fmla="*/ 216364 w 989594"/>
                <a:gd name="connsiteY33" fmla="*/ 1501182 h 169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89594" h="1692265">
                  <a:moveTo>
                    <a:pt x="216364" y="1501182"/>
                  </a:moveTo>
                  <a:cubicBezTo>
                    <a:pt x="186501" y="1463120"/>
                    <a:pt x="153709" y="1427987"/>
                    <a:pt x="128530" y="1386412"/>
                  </a:cubicBezTo>
                  <a:cubicBezTo>
                    <a:pt x="85784" y="1316731"/>
                    <a:pt x="59434" y="1272814"/>
                    <a:pt x="36597" y="1159215"/>
                  </a:cubicBezTo>
                  <a:cubicBezTo>
                    <a:pt x="36597" y="1154531"/>
                    <a:pt x="37183" y="1149261"/>
                    <a:pt x="35426" y="1145162"/>
                  </a:cubicBezTo>
                  <a:cubicBezTo>
                    <a:pt x="16103" y="1065526"/>
                    <a:pt x="23130" y="1008141"/>
                    <a:pt x="13175" y="938460"/>
                  </a:cubicBezTo>
                  <a:cubicBezTo>
                    <a:pt x="2635" y="906254"/>
                    <a:pt x="878" y="872877"/>
                    <a:pt x="2635" y="839500"/>
                  </a:cubicBezTo>
                  <a:cubicBezTo>
                    <a:pt x="3806" y="820762"/>
                    <a:pt x="3806" y="802024"/>
                    <a:pt x="6734" y="783872"/>
                  </a:cubicBezTo>
                  <a:cubicBezTo>
                    <a:pt x="12590" y="745225"/>
                    <a:pt x="7319" y="707749"/>
                    <a:pt x="1464" y="670274"/>
                  </a:cubicBezTo>
                  <a:cubicBezTo>
                    <a:pt x="293" y="661490"/>
                    <a:pt x="-2049" y="651536"/>
                    <a:pt x="3806" y="643338"/>
                  </a:cubicBezTo>
                  <a:cubicBezTo>
                    <a:pt x="-878" y="581854"/>
                    <a:pt x="-293" y="520371"/>
                    <a:pt x="1464" y="458301"/>
                  </a:cubicBezTo>
                  <a:cubicBezTo>
                    <a:pt x="4392" y="373981"/>
                    <a:pt x="10247" y="298444"/>
                    <a:pt x="43624" y="223492"/>
                  </a:cubicBezTo>
                  <a:cubicBezTo>
                    <a:pt x="45966" y="218222"/>
                    <a:pt x="51236" y="212952"/>
                    <a:pt x="50065" y="206511"/>
                  </a:cubicBezTo>
                  <a:cubicBezTo>
                    <a:pt x="49480" y="191286"/>
                    <a:pt x="57678" y="179575"/>
                    <a:pt x="65875" y="169035"/>
                  </a:cubicBezTo>
                  <a:cubicBezTo>
                    <a:pt x="81685" y="149712"/>
                    <a:pt x="116233" y="113993"/>
                    <a:pt x="139656" y="101110"/>
                  </a:cubicBezTo>
                  <a:cubicBezTo>
                    <a:pt x="147854" y="94669"/>
                    <a:pt x="156051" y="89399"/>
                    <a:pt x="165420" y="85300"/>
                  </a:cubicBezTo>
                  <a:cubicBezTo>
                    <a:pt x="209337" y="66562"/>
                    <a:pt x="253254" y="48410"/>
                    <a:pt x="296000" y="27915"/>
                  </a:cubicBezTo>
                  <a:cubicBezTo>
                    <a:pt x="355142" y="-191"/>
                    <a:pt x="416625" y="-3119"/>
                    <a:pt x="481037" y="2151"/>
                  </a:cubicBezTo>
                  <a:cubicBezTo>
                    <a:pt x="581753" y="10349"/>
                    <a:pt x="680712" y="22060"/>
                    <a:pt x="776158" y="57193"/>
                  </a:cubicBezTo>
                  <a:cubicBezTo>
                    <a:pt x="830615" y="77688"/>
                    <a:pt x="872776" y="122776"/>
                    <a:pt x="900297" y="173720"/>
                  </a:cubicBezTo>
                  <a:cubicBezTo>
                    <a:pt x="960024" y="283219"/>
                    <a:pt x="998671" y="398574"/>
                    <a:pt x="993401" y="525641"/>
                  </a:cubicBezTo>
                  <a:cubicBezTo>
                    <a:pt x="991644" y="566044"/>
                    <a:pt x="991059" y="606448"/>
                    <a:pt x="988716" y="647437"/>
                  </a:cubicBezTo>
                  <a:cubicBezTo>
                    <a:pt x="993401" y="656220"/>
                    <a:pt x="992815" y="665589"/>
                    <a:pt x="991059" y="674958"/>
                  </a:cubicBezTo>
                  <a:cubicBezTo>
                    <a:pt x="978762" y="741126"/>
                    <a:pt x="983446" y="807880"/>
                    <a:pt x="981690" y="874634"/>
                  </a:cubicBezTo>
                  <a:cubicBezTo>
                    <a:pt x="981104" y="901569"/>
                    <a:pt x="982275" y="929091"/>
                    <a:pt x="965880" y="953099"/>
                  </a:cubicBezTo>
                  <a:cubicBezTo>
                    <a:pt x="951241" y="1002871"/>
                    <a:pt x="955339" y="1053815"/>
                    <a:pt x="955339" y="1105344"/>
                  </a:cubicBezTo>
                  <a:cubicBezTo>
                    <a:pt x="954754" y="1179710"/>
                    <a:pt x="923719" y="1249977"/>
                    <a:pt x="911423" y="1322001"/>
                  </a:cubicBezTo>
                  <a:cubicBezTo>
                    <a:pt x="900882" y="1383484"/>
                    <a:pt x="867506" y="1432671"/>
                    <a:pt x="832372" y="1481273"/>
                  </a:cubicBezTo>
                  <a:cubicBezTo>
                    <a:pt x="825345" y="1491227"/>
                    <a:pt x="817148" y="1501182"/>
                    <a:pt x="810121" y="1511136"/>
                  </a:cubicBezTo>
                  <a:cubicBezTo>
                    <a:pt x="805436" y="1530460"/>
                    <a:pt x="790797" y="1543342"/>
                    <a:pt x="777330" y="1555639"/>
                  </a:cubicBezTo>
                  <a:cubicBezTo>
                    <a:pt x="734584" y="1593700"/>
                    <a:pt x="691838" y="1631176"/>
                    <a:pt x="644993" y="1663382"/>
                  </a:cubicBezTo>
                  <a:cubicBezTo>
                    <a:pt x="606346" y="1689732"/>
                    <a:pt x="561844" y="1693245"/>
                    <a:pt x="517341" y="1692660"/>
                  </a:cubicBezTo>
                  <a:cubicBezTo>
                    <a:pt x="431850" y="1691488"/>
                    <a:pt x="363339" y="1651670"/>
                    <a:pt x="304783" y="1592529"/>
                  </a:cubicBezTo>
                  <a:cubicBezTo>
                    <a:pt x="280776" y="1568521"/>
                    <a:pt x="253840" y="1548612"/>
                    <a:pt x="231003" y="1524019"/>
                  </a:cubicBezTo>
                  <a:cubicBezTo>
                    <a:pt x="224562" y="1517578"/>
                    <a:pt x="216364" y="1511722"/>
                    <a:pt x="216364" y="1501182"/>
                  </a:cubicBezTo>
                  <a:close/>
                </a:path>
              </a:pathLst>
            </a:custGeom>
            <a:solidFill>
              <a:srgbClr val="714B25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85">
              <a:extLst>
                <a:ext uri="{FF2B5EF4-FFF2-40B4-BE49-F238E27FC236}">
                  <a16:creationId xmlns:a16="http://schemas.microsoft.com/office/drawing/2014/main" id="{AFF352B3-B598-4F7A-9FCF-4EC21A369FDA}"/>
                </a:ext>
              </a:extLst>
            </p:cNvPr>
            <p:cNvSpPr/>
            <p:nvPr/>
          </p:nvSpPr>
          <p:spPr>
            <a:xfrm>
              <a:off x="6162914" y="4357786"/>
              <a:ext cx="1193376" cy="286697"/>
            </a:xfrm>
            <a:custGeom>
              <a:avLst/>
              <a:gdLst>
                <a:gd name="connsiteX0" fmla="*/ 1948526 w 1949911"/>
                <a:gd name="connsiteY0" fmla="*/ 469970 h 468447"/>
                <a:gd name="connsiteX1" fmla="*/ 1143968 w 1949911"/>
                <a:gd name="connsiteY1" fmla="*/ 469970 h 468447"/>
                <a:gd name="connsiteX2" fmla="*/ 27307 w 1949911"/>
                <a:gd name="connsiteY2" fmla="*/ 469970 h 468447"/>
                <a:gd name="connsiteX3" fmla="*/ 2128 w 1949911"/>
                <a:gd name="connsiteY3" fmla="*/ 440107 h 468447"/>
                <a:gd name="connsiteX4" fmla="*/ 53071 w 1949911"/>
                <a:gd name="connsiteY4" fmla="*/ 275565 h 468447"/>
                <a:gd name="connsiteX5" fmla="*/ 278511 w 1949911"/>
                <a:gd name="connsiteY5" fmla="*/ 94041 h 468447"/>
                <a:gd name="connsiteX6" fmla="*/ 557238 w 1949911"/>
                <a:gd name="connsiteY6" fmla="*/ 6208 h 468447"/>
                <a:gd name="connsiteX7" fmla="*/ 581831 w 1949911"/>
                <a:gd name="connsiteY7" fmla="*/ 352 h 468447"/>
                <a:gd name="connsiteX8" fmla="*/ 596470 w 1949911"/>
                <a:gd name="connsiteY8" fmla="*/ 29044 h 468447"/>
                <a:gd name="connsiteX9" fmla="*/ 885151 w 1949911"/>
                <a:gd name="connsiteY9" fmla="*/ 335877 h 468447"/>
                <a:gd name="connsiteX10" fmla="*/ 1067259 w 1949911"/>
                <a:gd name="connsiteY10" fmla="*/ 331193 h 468447"/>
                <a:gd name="connsiteX11" fmla="*/ 1354769 w 1949911"/>
                <a:gd name="connsiteY11" fmla="*/ 36071 h 468447"/>
                <a:gd name="connsiteX12" fmla="*/ 1375849 w 1949911"/>
                <a:gd name="connsiteY12" fmla="*/ 938 h 468447"/>
                <a:gd name="connsiteX13" fmla="*/ 1677997 w 1949911"/>
                <a:gd name="connsiteY13" fmla="*/ 96384 h 468447"/>
                <a:gd name="connsiteX14" fmla="*/ 1947940 w 1949911"/>
                <a:gd name="connsiteY14" fmla="*/ 423126 h 468447"/>
                <a:gd name="connsiteX15" fmla="*/ 1948526 w 1949911"/>
                <a:gd name="connsiteY15" fmla="*/ 469970 h 46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49911" h="468447">
                  <a:moveTo>
                    <a:pt x="1948526" y="469970"/>
                  </a:moveTo>
                  <a:cubicBezTo>
                    <a:pt x="1680340" y="469970"/>
                    <a:pt x="1412154" y="469970"/>
                    <a:pt x="1143968" y="469970"/>
                  </a:cubicBezTo>
                  <a:cubicBezTo>
                    <a:pt x="771552" y="469970"/>
                    <a:pt x="399722" y="469970"/>
                    <a:pt x="27307" y="469970"/>
                  </a:cubicBezTo>
                  <a:cubicBezTo>
                    <a:pt x="-3142" y="469970"/>
                    <a:pt x="-1971" y="469970"/>
                    <a:pt x="2128" y="440107"/>
                  </a:cubicBezTo>
                  <a:cubicBezTo>
                    <a:pt x="10325" y="382722"/>
                    <a:pt x="24964" y="327094"/>
                    <a:pt x="53071" y="275565"/>
                  </a:cubicBezTo>
                  <a:cubicBezTo>
                    <a:pt x="103429" y="184803"/>
                    <a:pt x="178381" y="122734"/>
                    <a:pt x="278511" y="94041"/>
                  </a:cubicBezTo>
                  <a:cubicBezTo>
                    <a:pt x="372201" y="67691"/>
                    <a:pt x="464134" y="34900"/>
                    <a:pt x="557238" y="6208"/>
                  </a:cubicBezTo>
                  <a:cubicBezTo>
                    <a:pt x="565435" y="3865"/>
                    <a:pt x="573048" y="-1405"/>
                    <a:pt x="581831" y="352"/>
                  </a:cubicBezTo>
                  <a:cubicBezTo>
                    <a:pt x="591786" y="7379"/>
                    <a:pt x="592371" y="19090"/>
                    <a:pt x="596470" y="29044"/>
                  </a:cubicBezTo>
                  <a:cubicBezTo>
                    <a:pt x="650341" y="171335"/>
                    <a:pt x="744031" y="274394"/>
                    <a:pt x="885151" y="335877"/>
                  </a:cubicBezTo>
                  <a:cubicBezTo>
                    <a:pt x="948391" y="363399"/>
                    <a:pt x="1005776" y="359885"/>
                    <a:pt x="1067259" y="331193"/>
                  </a:cubicBezTo>
                  <a:cubicBezTo>
                    <a:pt x="1200181" y="267952"/>
                    <a:pt x="1296213" y="170750"/>
                    <a:pt x="1354769" y="36071"/>
                  </a:cubicBezTo>
                  <a:cubicBezTo>
                    <a:pt x="1360039" y="23774"/>
                    <a:pt x="1362381" y="8550"/>
                    <a:pt x="1375849" y="938"/>
                  </a:cubicBezTo>
                  <a:cubicBezTo>
                    <a:pt x="1477151" y="31972"/>
                    <a:pt x="1577281" y="64763"/>
                    <a:pt x="1677997" y="96384"/>
                  </a:cubicBezTo>
                  <a:cubicBezTo>
                    <a:pt x="1836684" y="146742"/>
                    <a:pt x="1922761" y="260926"/>
                    <a:pt x="1947940" y="423126"/>
                  </a:cubicBezTo>
                  <a:cubicBezTo>
                    <a:pt x="1950282" y="438350"/>
                    <a:pt x="1958480" y="454160"/>
                    <a:pt x="1948526" y="469970"/>
                  </a:cubicBezTo>
                  <a:close/>
                </a:path>
              </a:pathLst>
            </a:custGeom>
            <a:solidFill>
              <a:schemeClr val="accent2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86">
              <a:extLst>
                <a:ext uri="{FF2B5EF4-FFF2-40B4-BE49-F238E27FC236}">
                  <a16:creationId xmlns:a16="http://schemas.microsoft.com/office/drawing/2014/main" id="{9E3D58A9-D4EF-4D59-80B1-2DCE3406E56E}"/>
                </a:ext>
              </a:extLst>
            </p:cNvPr>
            <p:cNvSpPr/>
            <p:nvPr/>
          </p:nvSpPr>
          <p:spPr>
            <a:xfrm>
              <a:off x="6413005" y="3571603"/>
              <a:ext cx="696472" cy="1011170"/>
            </a:xfrm>
            <a:custGeom>
              <a:avLst/>
              <a:gdLst>
                <a:gd name="connsiteX0" fmla="*/ 252462 w 1016287"/>
                <a:gd name="connsiteY0" fmla="*/ 1114041 h 1475493"/>
                <a:gd name="connsiteX1" fmla="*/ 373260 w 1016287"/>
                <a:gd name="connsiteY1" fmla="*/ 1223335 h 1475493"/>
                <a:gd name="connsiteX2" fmla="*/ 608580 w 1016287"/>
                <a:gd name="connsiteY2" fmla="*/ 1265692 h 1475493"/>
                <a:gd name="connsiteX3" fmla="*/ 689111 w 1016287"/>
                <a:gd name="connsiteY3" fmla="*/ 1210261 h 1475493"/>
                <a:gd name="connsiteX4" fmla="*/ 782716 w 1016287"/>
                <a:gd name="connsiteY4" fmla="*/ 1121885 h 1475493"/>
                <a:gd name="connsiteX5" fmla="*/ 862726 w 1016287"/>
                <a:gd name="connsiteY5" fmla="*/ 1147509 h 1475493"/>
                <a:gd name="connsiteX6" fmla="*/ 687543 w 1016287"/>
                <a:gd name="connsiteY6" fmla="*/ 1389628 h 1475493"/>
                <a:gd name="connsiteX7" fmla="*/ 520727 w 1016287"/>
                <a:gd name="connsiteY7" fmla="*/ 1472774 h 1475493"/>
                <a:gd name="connsiteX8" fmla="*/ 491966 w 1016287"/>
                <a:gd name="connsiteY8" fmla="*/ 1473819 h 1475493"/>
                <a:gd name="connsiteX9" fmla="*/ 154673 w 1016287"/>
                <a:gd name="connsiteY9" fmla="*/ 1148555 h 1475493"/>
                <a:gd name="connsiteX10" fmla="*/ 252462 w 1016287"/>
                <a:gd name="connsiteY10" fmla="*/ 1114041 h 1475493"/>
                <a:gd name="connsiteX11" fmla="*/ 943780 w 1016287"/>
                <a:gd name="connsiteY11" fmla="*/ 350558 h 1475493"/>
                <a:gd name="connsiteX12" fmla="*/ 999211 w 1016287"/>
                <a:gd name="connsiteY12" fmla="*/ 378797 h 1475493"/>
                <a:gd name="connsiteX13" fmla="*/ 1002348 w 1016287"/>
                <a:gd name="connsiteY13" fmla="*/ 515806 h 1475493"/>
                <a:gd name="connsiteX14" fmla="*/ 945871 w 1016287"/>
                <a:gd name="connsiteY14" fmla="*/ 609934 h 1475493"/>
                <a:gd name="connsiteX15" fmla="*/ 923385 w 1016287"/>
                <a:gd name="connsiteY15" fmla="*/ 623531 h 1475493"/>
                <a:gd name="connsiteX16" fmla="*/ 930707 w 1016287"/>
                <a:gd name="connsiteY16" fmla="*/ 447301 h 1475493"/>
                <a:gd name="connsiteX17" fmla="*/ 943780 w 1016287"/>
                <a:gd name="connsiteY17" fmla="*/ 350558 h 1475493"/>
                <a:gd name="connsiteX18" fmla="*/ 63159 w 1016287"/>
                <a:gd name="connsiteY18" fmla="*/ 346899 h 1475493"/>
                <a:gd name="connsiteX19" fmla="*/ 70480 w 1016287"/>
                <a:gd name="connsiteY19" fmla="*/ 509008 h 1475493"/>
                <a:gd name="connsiteX20" fmla="*/ 71526 w 1016287"/>
                <a:gd name="connsiteY20" fmla="*/ 610980 h 1475493"/>
                <a:gd name="connsiteX21" fmla="*/ 408 w 1016287"/>
                <a:gd name="connsiteY21" fmla="*/ 428476 h 1475493"/>
                <a:gd name="connsiteX22" fmla="*/ 63159 w 1016287"/>
                <a:gd name="connsiteY22" fmla="*/ 346899 h 1475493"/>
                <a:gd name="connsiteX23" fmla="*/ 537330 w 1016287"/>
                <a:gd name="connsiteY23" fmla="*/ 781 h 1475493"/>
                <a:gd name="connsiteX24" fmla="*/ 739313 w 1016287"/>
                <a:gd name="connsiteY24" fmla="*/ 33138 h 1475493"/>
                <a:gd name="connsiteX25" fmla="*/ 745589 w 1016287"/>
                <a:gd name="connsiteY25" fmla="*/ 34707 h 1475493"/>
                <a:gd name="connsiteX26" fmla="*/ 861157 w 1016287"/>
                <a:gd name="connsiteY26" fmla="*/ 147660 h 1475493"/>
                <a:gd name="connsiteX27" fmla="*/ 898285 w 1016287"/>
                <a:gd name="connsiteY27" fmla="*/ 393962 h 1475493"/>
                <a:gd name="connsiteX28" fmla="*/ 848083 w 1016287"/>
                <a:gd name="connsiteY28" fmla="*/ 644970 h 1475493"/>
                <a:gd name="connsiteX29" fmla="*/ 811478 w 1016287"/>
                <a:gd name="connsiteY29" fmla="*/ 744850 h 1475493"/>
                <a:gd name="connsiteX30" fmla="*/ 787423 w 1016287"/>
                <a:gd name="connsiteY30" fmla="*/ 767859 h 1475493"/>
                <a:gd name="connsiteX31" fmla="*/ 758661 w 1016287"/>
                <a:gd name="connsiteY31" fmla="*/ 747987 h 1475493"/>
                <a:gd name="connsiteX32" fmla="*/ 553149 w 1016287"/>
                <a:gd name="connsiteY32" fmla="*/ 653859 h 1475493"/>
                <a:gd name="connsiteX33" fmla="*/ 505038 w 1016287"/>
                <a:gd name="connsiteY33" fmla="*/ 677914 h 1475493"/>
                <a:gd name="connsiteX34" fmla="*/ 566222 w 1016287"/>
                <a:gd name="connsiteY34" fmla="*/ 687327 h 1475493"/>
                <a:gd name="connsiteX35" fmla="*/ 636295 w 1016287"/>
                <a:gd name="connsiteY35" fmla="*/ 775180 h 1475493"/>
                <a:gd name="connsiteX36" fmla="*/ 605965 w 1016287"/>
                <a:gd name="connsiteY36" fmla="*/ 844207 h 1475493"/>
                <a:gd name="connsiteX37" fmla="*/ 403066 w 1016287"/>
                <a:gd name="connsiteY37" fmla="*/ 846822 h 1475493"/>
                <a:gd name="connsiteX38" fmla="*/ 421369 w 1016287"/>
                <a:gd name="connsiteY38" fmla="*/ 694648 h 1475493"/>
                <a:gd name="connsiteX39" fmla="*/ 500332 w 1016287"/>
                <a:gd name="connsiteY39" fmla="*/ 678437 h 1475493"/>
                <a:gd name="connsiteX40" fmla="*/ 278086 w 1016287"/>
                <a:gd name="connsiteY40" fmla="*/ 704061 h 1475493"/>
                <a:gd name="connsiteX41" fmla="*/ 245663 w 1016287"/>
                <a:gd name="connsiteY41" fmla="*/ 750079 h 1475493"/>
                <a:gd name="connsiteX42" fmla="*/ 220040 w 1016287"/>
                <a:gd name="connsiteY42" fmla="*/ 767859 h 1475493"/>
                <a:gd name="connsiteX43" fmla="*/ 195985 w 1016287"/>
                <a:gd name="connsiteY43" fmla="*/ 747987 h 1475493"/>
                <a:gd name="connsiteX44" fmla="*/ 106563 w 1016287"/>
                <a:gd name="connsiteY44" fmla="*/ 493841 h 1475493"/>
                <a:gd name="connsiteX45" fmla="*/ 104995 w 1016287"/>
                <a:gd name="connsiteY45" fmla="*/ 481291 h 1475493"/>
                <a:gd name="connsiteX46" fmla="*/ 121729 w 1016287"/>
                <a:gd name="connsiteY46" fmla="*/ 239173 h 1475493"/>
                <a:gd name="connsiteX47" fmla="*/ 168269 w 1016287"/>
                <a:gd name="connsiteY47" fmla="*/ 90138 h 1475493"/>
                <a:gd name="connsiteX48" fmla="*/ 197554 w 1016287"/>
                <a:gd name="connsiteY48" fmla="*/ 61376 h 1475493"/>
                <a:gd name="connsiteX49" fmla="*/ 332993 w 1016287"/>
                <a:gd name="connsiteY49" fmla="*/ 14312 h 1475493"/>
                <a:gd name="connsiteX50" fmla="*/ 537330 w 1016287"/>
                <a:gd name="connsiteY50" fmla="*/ 781 h 14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16287" h="1475493">
                  <a:moveTo>
                    <a:pt x="252462" y="1114041"/>
                  </a:moveTo>
                  <a:cubicBezTo>
                    <a:pt x="292728" y="1150647"/>
                    <a:pt x="331425" y="1188821"/>
                    <a:pt x="373260" y="1223335"/>
                  </a:cubicBezTo>
                  <a:cubicBezTo>
                    <a:pt x="443333" y="1280857"/>
                    <a:pt x="522818" y="1293408"/>
                    <a:pt x="608580" y="1265692"/>
                  </a:cubicBezTo>
                  <a:cubicBezTo>
                    <a:pt x="640478" y="1255234"/>
                    <a:pt x="663488" y="1230133"/>
                    <a:pt x="689111" y="1210261"/>
                  </a:cubicBezTo>
                  <a:cubicBezTo>
                    <a:pt x="723103" y="1183591"/>
                    <a:pt x="754478" y="1153785"/>
                    <a:pt x="782716" y="1121885"/>
                  </a:cubicBezTo>
                  <a:cubicBezTo>
                    <a:pt x="809386" y="1130252"/>
                    <a:pt x="836056" y="1139142"/>
                    <a:pt x="862726" y="1147509"/>
                  </a:cubicBezTo>
                  <a:cubicBezTo>
                    <a:pt x="827166" y="1244775"/>
                    <a:pt x="770689" y="1326876"/>
                    <a:pt x="687543" y="1389628"/>
                  </a:cubicBezTo>
                  <a:cubicBezTo>
                    <a:pt x="637341" y="1427801"/>
                    <a:pt x="581387" y="1454995"/>
                    <a:pt x="520727" y="1472774"/>
                  </a:cubicBezTo>
                  <a:cubicBezTo>
                    <a:pt x="510791" y="1475912"/>
                    <a:pt x="501379" y="1476434"/>
                    <a:pt x="491966" y="1473819"/>
                  </a:cubicBezTo>
                  <a:cubicBezTo>
                    <a:pt x="318352" y="1429371"/>
                    <a:pt x="206443" y="1319555"/>
                    <a:pt x="154673" y="1148555"/>
                  </a:cubicBezTo>
                  <a:cubicBezTo>
                    <a:pt x="185526" y="1131298"/>
                    <a:pt x="221086" y="1128160"/>
                    <a:pt x="252462" y="1114041"/>
                  </a:cubicBezTo>
                  <a:close/>
                  <a:moveTo>
                    <a:pt x="943780" y="350558"/>
                  </a:moveTo>
                  <a:cubicBezTo>
                    <a:pt x="964697" y="344283"/>
                    <a:pt x="985615" y="354742"/>
                    <a:pt x="999211" y="378797"/>
                  </a:cubicBezTo>
                  <a:cubicBezTo>
                    <a:pt x="1024312" y="424292"/>
                    <a:pt x="1018560" y="470311"/>
                    <a:pt x="1002348" y="515806"/>
                  </a:cubicBezTo>
                  <a:cubicBezTo>
                    <a:pt x="989798" y="550843"/>
                    <a:pt x="970972" y="582219"/>
                    <a:pt x="945871" y="609934"/>
                  </a:cubicBezTo>
                  <a:cubicBezTo>
                    <a:pt x="940119" y="616733"/>
                    <a:pt x="932798" y="621962"/>
                    <a:pt x="923385" y="623531"/>
                  </a:cubicBezTo>
                  <a:cubicBezTo>
                    <a:pt x="932275" y="565485"/>
                    <a:pt x="932275" y="506394"/>
                    <a:pt x="930707" y="447301"/>
                  </a:cubicBezTo>
                  <a:cubicBezTo>
                    <a:pt x="930183" y="414880"/>
                    <a:pt x="937504" y="382457"/>
                    <a:pt x="943780" y="350558"/>
                  </a:cubicBezTo>
                  <a:close/>
                  <a:moveTo>
                    <a:pt x="63159" y="346899"/>
                  </a:moveTo>
                  <a:cubicBezTo>
                    <a:pt x="76755" y="400238"/>
                    <a:pt x="75709" y="454623"/>
                    <a:pt x="70480" y="509008"/>
                  </a:cubicBezTo>
                  <a:cubicBezTo>
                    <a:pt x="66819" y="542998"/>
                    <a:pt x="73094" y="576989"/>
                    <a:pt x="71526" y="610980"/>
                  </a:cubicBezTo>
                  <a:cubicBezTo>
                    <a:pt x="24462" y="559210"/>
                    <a:pt x="-3776" y="500118"/>
                    <a:pt x="408" y="428476"/>
                  </a:cubicBezTo>
                  <a:cubicBezTo>
                    <a:pt x="2499" y="393440"/>
                    <a:pt x="26031" y="346375"/>
                    <a:pt x="63159" y="346899"/>
                  </a:cubicBezTo>
                  <a:close/>
                  <a:moveTo>
                    <a:pt x="537330" y="781"/>
                  </a:moveTo>
                  <a:cubicBezTo>
                    <a:pt x="605050" y="3592"/>
                    <a:pt x="672378" y="14051"/>
                    <a:pt x="739313" y="33138"/>
                  </a:cubicBezTo>
                  <a:cubicBezTo>
                    <a:pt x="741405" y="33661"/>
                    <a:pt x="743496" y="34184"/>
                    <a:pt x="745589" y="34707"/>
                  </a:cubicBezTo>
                  <a:cubicBezTo>
                    <a:pt x="804680" y="51441"/>
                    <a:pt x="842331" y="84908"/>
                    <a:pt x="861157" y="147660"/>
                  </a:cubicBezTo>
                  <a:cubicBezTo>
                    <a:pt x="885212" y="228715"/>
                    <a:pt x="888873" y="310815"/>
                    <a:pt x="898285" y="393962"/>
                  </a:cubicBezTo>
                  <a:cubicBezTo>
                    <a:pt x="908744" y="484952"/>
                    <a:pt x="874753" y="563392"/>
                    <a:pt x="848083" y="644970"/>
                  </a:cubicBezTo>
                  <a:cubicBezTo>
                    <a:pt x="837102" y="678437"/>
                    <a:pt x="824028" y="711382"/>
                    <a:pt x="811478" y="744850"/>
                  </a:cubicBezTo>
                  <a:cubicBezTo>
                    <a:pt x="807294" y="756354"/>
                    <a:pt x="801542" y="766290"/>
                    <a:pt x="787423" y="767859"/>
                  </a:cubicBezTo>
                  <a:cubicBezTo>
                    <a:pt x="771735" y="769428"/>
                    <a:pt x="765460" y="758969"/>
                    <a:pt x="758661" y="747987"/>
                  </a:cubicBezTo>
                  <a:cubicBezTo>
                    <a:pt x="710552" y="666410"/>
                    <a:pt x="633157" y="630850"/>
                    <a:pt x="553149" y="653859"/>
                  </a:cubicBezTo>
                  <a:cubicBezTo>
                    <a:pt x="536937" y="658565"/>
                    <a:pt x="521250" y="664318"/>
                    <a:pt x="505038" y="677914"/>
                  </a:cubicBezTo>
                  <a:cubicBezTo>
                    <a:pt x="528048" y="678960"/>
                    <a:pt x="547397" y="681575"/>
                    <a:pt x="566222" y="687327"/>
                  </a:cubicBezTo>
                  <a:cubicBezTo>
                    <a:pt x="609625" y="700924"/>
                    <a:pt x="629497" y="733345"/>
                    <a:pt x="636295" y="775180"/>
                  </a:cubicBezTo>
                  <a:cubicBezTo>
                    <a:pt x="641002" y="803941"/>
                    <a:pt x="628974" y="826950"/>
                    <a:pt x="605965" y="844207"/>
                  </a:cubicBezTo>
                  <a:cubicBezTo>
                    <a:pt x="551580" y="884995"/>
                    <a:pt x="459020" y="886564"/>
                    <a:pt x="403066" y="846822"/>
                  </a:cubicBezTo>
                  <a:cubicBezTo>
                    <a:pt x="350250" y="809170"/>
                    <a:pt x="360187" y="726025"/>
                    <a:pt x="421369" y="694648"/>
                  </a:cubicBezTo>
                  <a:cubicBezTo>
                    <a:pt x="444901" y="682621"/>
                    <a:pt x="470002" y="678437"/>
                    <a:pt x="500332" y="678437"/>
                  </a:cubicBezTo>
                  <a:cubicBezTo>
                    <a:pt x="432874" y="628759"/>
                    <a:pt x="335608" y="641309"/>
                    <a:pt x="278086" y="704061"/>
                  </a:cubicBezTo>
                  <a:cubicBezTo>
                    <a:pt x="265535" y="718180"/>
                    <a:pt x="254554" y="733345"/>
                    <a:pt x="245663" y="750079"/>
                  </a:cubicBezTo>
                  <a:cubicBezTo>
                    <a:pt x="240435" y="760537"/>
                    <a:pt x="233113" y="768382"/>
                    <a:pt x="220040" y="767859"/>
                  </a:cubicBezTo>
                  <a:cubicBezTo>
                    <a:pt x="206967" y="767336"/>
                    <a:pt x="200691" y="759492"/>
                    <a:pt x="195985" y="747987"/>
                  </a:cubicBezTo>
                  <a:cubicBezTo>
                    <a:pt x="161994" y="664841"/>
                    <a:pt x="132710" y="579603"/>
                    <a:pt x="106563" y="493841"/>
                  </a:cubicBezTo>
                  <a:cubicBezTo>
                    <a:pt x="105517" y="489658"/>
                    <a:pt x="104471" y="485474"/>
                    <a:pt x="104995" y="481291"/>
                  </a:cubicBezTo>
                  <a:cubicBezTo>
                    <a:pt x="110747" y="400236"/>
                    <a:pt x="107609" y="319182"/>
                    <a:pt x="121729" y="239173"/>
                  </a:cubicBezTo>
                  <a:cubicBezTo>
                    <a:pt x="130618" y="187926"/>
                    <a:pt x="148921" y="138770"/>
                    <a:pt x="168269" y="90138"/>
                  </a:cubicBezTo>
                  <a:cubicBezTo>
                    <a:pt x="173499" y="76018"/>
                    <a:pt x="186049" y="68697"/>
                    <a:pt x="197554" y="61376"/>
                  </a:cubicBezTo>
                  <a:cubicBezTo>
                    <a:pt x="238866" y="34707"/>
                    <a:pt x="285407" y="22156"/>
                    <a:pt x="332993" y="14312"/>
                  </a:cubicBezTo>
                  <a:cubicBezTo>
                    <a:pt x="401498" y="2808"/>
                    <a:pt x="469610" y="-2030"/>
                    <a:pt x="537330" y="781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00714"/>
              </p:ext>
            </p:extLst>
          </p:nvPr>
        </p:nvGraphicFramePr>
        <p:xfrm>
          <a:off x="5046895" y="754526"/>
          <a:ext cx="6812999" cy="2674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029">
                  <a:extLst>
                    <a:ext uri="{9D8B030D-6E8A-4147-A177-3AD203B41FA5}">
                      <a16:colId xmlns:a16="http://schemas.microsoft.com/office/drawing/2014/main" val="2783579532"/>
                    </a:ext>
                  </a:extLst>
                </a:gridCol>
                <a:gridCol w="2622471">
                  <a:extLst>
                    <a:ext uri="{9D8B030D-6E8A-4147-A177-3AD203B41FA5}">
                      <a16:colId xmlns:a16="http://schemas.microsoft.com/office/drawing/2014/main" val="907163628"/>
                    </a:ext>
                  </a:extLst>
                </a:gridCol>
                <a:gridCol w="866529">
                  <a:extLst>
                    <a:ext uri="{9D8B030D-6E8A-4147-A177-3AD203B41FA5}">
                      <a16:colId xmlns:a16="http://schemas.microsoft.com/office/drawing/2014/main" val="4091302920"/>
                    </a:ext>
                  </a:extLst>
                </a:gridCol>
                <a:gridCol w="2539970">
                  <a:extLst>
                    <a:ext uri="{9D8B030D-6E8A-4147-A177-3AD203B41FA5}">
                      <a16:colId xmlns:a16="http://schemas.microsoft.com/office/drawing/2014/main" val="2497602119"/>
                    </a:ext>
                  </a:extLst>
                </a:gridCol>
              </a:tblGrid>
              <a:tr h="19305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태도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사회생활을 하고 있는 평범한 남성이다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콘솔게임이나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게임을 더 좋아하지만 아내의 눈치때문에 모바일게임만 즐기게 되었다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하루의 대부분을 회사에서 보내기 때문에 주로 쉬는 시간에 잠깐 할 수 있거나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일을 하면서도 성장과 플레이가 가능한 자동사냥 게임을 주로 플레이 하고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플레이에 많은 시간을 투자하지 못하기 때문에 시간을 돈으로 사는 것에 익숙하다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040291"/>
                  </a:ext>
                </a:extLst>
              </a:tr>
              <a:tr h="371942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주로 사용하는 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주로 사용하는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SNS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132156"/>
                  </a:ext>
                </a:extLst>
              </a:tr>
              <a:tr h="3719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안드로이드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LINE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BAND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81739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29004"/>
              </p:ext>
            </p:extLst>
          </p:nvPr>
        </p:nvGraphicFramePr>
        <p:xfrm>
          <a:off x="331788" y="3728624"/>
          <a:ext cx="11528106" cy="293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3332950926"/>
                    </a:ext>
                  </a:extLst>
                </a:gridCol>
                <a:gridCol w="5117147">
                  <a:extLst>
                    <a:ext uri="{9D8B030D-6E8A-4147-A177-3AD203B41FA5}">
                      <a16:colId xmlns:a16="http://schemas.microsoft.com/office/drawing/2014/main" val="3836170239"/>
                    </a:ext>
                  </a:extLst>
                </a:gridCol>
                <a:gridCol w="5117147">
                  <a:extLst>
                    <a:ext uri="{9D8B030D-6E8A-4147-A177-3AD203B41FA5}">
                      <a16:colId xmlns:a16="http://schemas.microsoft.com/office/drawing/2014/main" val="1947809143"/>
                    </a:ext>
                  </a:extLst>
                </a:gridCol>
              </a:tblGrid>
              <a:tr h="734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이용동기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집에서 할 수 없는 콘솔 게임과 비슷한 느낌의 새로운 게임을 찾고자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옛 추억을 담은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 게임의 감성을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느끼고 싶지만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최신 게임들의 편의성을 갖춘 게임을 찾고 싶다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66119"/>
                  </a:ext>
                </a:extLst>
              </a:tr>
              <a:tr h="734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시나리오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밴드에서 게임에 대한 평과 사진을 보고 최근에는 잘 없는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메트로배니아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풍 게임을 발견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자신이 원하는 게임일지 다운받아서 플레이 해보기로 한다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추가적인 현금 결제 요소가 적고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캐릭터 성장에 많은 시간을 투자해야 한다는 점이 불만스러움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아이를 돌보면서 플레이를 하는 것이 불가능했다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402578"/>
                  </a:ext>
                </a:extLst>
              </a:tr>
              <a:tr h="734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서비스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커뮤니티를 통한 다양한 정보 공유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메트로배니아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장르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캐릭터 성장에 시간이 걸리는 숙련도 시스템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결제를 통해 성장할 수 없는 시스템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자동 사냥이 없는 수동적인 시스템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209912"/>
                  </a:ext>
                </a:extLst>
              </a:tr>
              <a:tr h="734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이용 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플레이는 즐겁지만 이용시간이 길다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게임에 숨겨진 요소들을 찾기가 힘들다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게임은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 마음에 들었지만 플레이 할 시간이 부족하다</a:t>
                      </a: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추가적인 현금 결제가 없는 것이 마음에 들지 않는다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보고 있지 않더라도 플레이 가능한 자동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 사냥을 원한다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943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40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 종환 씨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C1C8175B-3E5B-4F51-ADDC-3F20A3EE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EA15F3-3F74-48A4-A0A7-587F8AB0D66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20</a:t>
            </a:r>
            <a:r>
              <a:rPr lang="ko-KR" altLang="en-US" dirty="0"/>
              <a:t>살 </a:t>
            </a:r>
            <a:r>
              <a:rPr lang="en-US" altLang="ko-KR" dirty="0"/>
              <a:t>(</a:t>
            </a:r>
            <a:r>
              <a:rPr lang="ko-KR" altLang="en-US" dirty="0"/>
              <a:t>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대학생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인 가족의 장남</a:t>
            </a:r>
            <a:endParaRPr lang="en-US" altLang="ko-KR" dirty="0"/>
          </a:p>
          <a:p>
            <a:r>
              <a:rPr lang="ko-KR" altLang="en-US" dirty="0"/>
              <a:t>눈 앞의 즐거움을 우선하는 성격</a:t>
            </a:r>
            <a:endParaRPr lang="en-US" altLang="ko-KR" dirty="0"/>
          </a:p>
          <a:p>
            <a:r>
              <a:rPr lang="ko-KR" altLang="en-US" dirty="0"/>
              <a:t>소액결제를 자주 하는 편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546797"/>
              </p:ext>
            </p:extLst>
          </p:nvPr>
        </p:nvGraphicFramePr>
        <p:xfrm>
          <a:off x="5046895" y="754526"/>
          <a:ext cx="6812999" cy="2674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029">
                  <a:extLst>
                    <a:ext uri="{9D8B030D-6E8A-4147-A177-3AD203B41FA5}">
                      <a16:colId xmlns:a16="http://schemas.microsoft.com/office/drawing/2014/main" val="2783579532"/>
                    </a:ext>
                  </a:extLst>
                </a:gridCol>
                <a:gridCol w="2622471">
                  <a:extLst>
                    <a:ext uri="{9D8B030D-6E8A-4147-A177-3AD203B41FA5}">
                      <a16:colId xmlns:a16="http://schemas.microsoft.com/office/drawing/2014/main" val="907163628"/>
                    </a:ext>
                  </a:extLst>
                </a:gridCol>
                <a:gridCol w="866529">
                  <a:extLst>
                    <a:ext uri="{9D8B030D-6E8A-4147-A177-3AD203B41FA5}">
                      <a16:colId xmlns:a16="http://schemas.microsoft.com/office/drawing/2014/main" val="4091302920"/>
                    </a:ext>
                  </a:extLst>
                </a:gridCol>
                <a:gridCol w="2539970">
                  <a:extLst>
                    <a:ext uri="{9D8B030D-6E8A-4147-A177-3AD203B41FA5}">
                      <a16:colId xmlns:a16="http://schemas.microsoft.com/office/drawing/2014/main" val="2497602119"/>
                    </a:ext>
                  </a:extLst>
                </a:gridCol>
              </a:tblGrid>
              <a:tr h="19305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태도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취직 자리를 알아보면서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 알바를 하고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자취하고 있기 때문에 기본적인 생활비를 쓰고 나면 취미에 투자할 돈은 항상 빠듯해서 최대한 가성비를 우선적으로 생각한다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하지만 투자할 만한 가치가 있다고 생각되면 아낌없이 투자한다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게임을 자주 하지는 않으며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알바를 하면서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스트리머나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유튜버가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게임을 하는 것을 보는 것에 만족하는 편이다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본인이 직접 게임을 플레이 하는 시간은 주말에 집에서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게임을 주로 하며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 게임은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등하교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시간이나 강의시간 직전에 자주 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040291"/>
                  </a:ext>
                </a:extLst>
              </a:tr>
              <a:tr h="371942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주로 사용하는 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주로 사용하는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SNS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132156"/>
                  </a:ext>
                </a:extLst>
              </a:tr>
              <a:tr h="3719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PC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유튜브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81739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49128"/>
              </p:ext>
            </p:extLst>
          </p:nvPr>
        </p:nvGraphicFramePr>
        <p:xfrm>
          <a:off x="331788" y="3728624"/>
          <a:ext cx="11528106" cy="293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3332950926"/>
                    </a:ext>
                  </a:extLst>
                </a:gridCol>
                <a:gridCol w="5117147">
                  <a:extLst>
                    <a:ext uri="{9D8B030D-6E8A-4147-A177-3AD203B41FA5}">
                      <a16:colId xmlns:a16="http://schemas.microsoft.com/office/drawing/2014/main" val="3836170239"/>
                    </a:ext>
                  </a:extLst>
                </a:gridCol>
                <a:gridCol w="5117147">
                  <a:extLst>
                    <a:ext uri="{9D8B030D-6E8A-4147-A177-3AD203B41FA5}">
                      <a16:colId xmlns:a16="http://schemas.microsoft.com/office/drawing/2014/main" val="1947809143"/>
                    </a:ext>
                  </a:extLst>
                </a:gridCol>
              </a:tblGrid>
              <a:tr h="734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이용동기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자주 시청하는 유튜브에서 신작 게임을 플레이 하는 영상을 보고 재미있어 보여서 받게 되었다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66119"/>
                  </a:ext>
                </a:extLst>
              </a:tr>
              <a:tr h="734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시나리오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402578"/>
                  </a:ext>
                </a:extLst>
              </a:tr>
              <a:tr h="734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서비스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209912"/>
                  </a:ext>
                </a:extLst>
              </a:tr>
              <a:tr h="734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이용 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943337"/>
                  </a:ext>
                </a:extLst>
              </a:tr>
            </a:tbl>
          </a:graphicData>
        </a:graphic>
      </p:graphicFrame>
      <p:grpSp>
        <p:nvGrpSpPr>
          <p:cNvPr id="22" name="Group 76">
            <a:extLst>
              <a:ext uri="{FF2B5EF4-FFF2-40B4-BE49-F238E27FC236}">
                <a16:creationId xmlns:a16="http://schemas.microsoft.com/office/drawing/2014/main" id="{DC9DF454-6C1B-4221-B816-0D46684D824C}"/>
              </a:ext>
            </a:extLst>
          </p:cNvPr>
          <p:cNvGrpSpPr/>
          <p:nvPr/>
        </p:nvGrpSpPr>
        <p:grpSpPr>
          <a:xfrm>
            <a:off x="438307" y="1429777"/>
            <a:ext cx="1227597" cy="1323969"/>
            <a:chOff x="7505528" y="4464029"/>
            <a:chExt cx="2031890" cy="2191402"/>
          </a:xfrm>
        </p:grpSpPr>
        <p:sp>
          <p:nvSpPr>
            <p:cNvPr id="24" name="Freeform: Shape 77">
              <a:extLst>
                <a:ext uri="{FF2B5EF4-FFF2-40B4-BE49-F238E27FC236}">
                  <a16:creationId xmlns:a16="http://schemas.microsoft.com/office/drawing/2014/main" id="{64F55842-68A2-4886-A021-BFEC89CB0976}"/>
                </a:ext>
              </a:extLst>
            </p:cNvPr>
            <p:cNvSpPr/>
            <p:nvPr/>
          </p:nvSpPr>
          <p:spPr>
            <a:xfrm>
              <a:off x="7929965" y="4622475"/>
              <a:ext cx="1182829" cy="1879644"/>
            </a:xfrm>
            <a:custGeom>
              <a:avLst/>
              <a:gdLst>
                <a:gd name="connsiteX0" fmla="*/ 1174422 w 1182829"/>
                <a:gd name="connsiteY0" fmla="*/ 672117 h 1879644"/>
                <a:gd name="connsiteX1" fmla="*/ 1112352 w 1182829"/>
                <a:gd name="connsiteY1" fmla="*/ 617074 h 1879644"/>
                <a:gd name="connsiteX2" fmla="*/ 1101812 w 1182829"/>
                <a:gd name="connsiteY2" fmla="*/ 599508 h 1879644"/>
                <a:gd name="connsiteX3" fmla="*/ 1054968 w 1182829"/>
                <a:gd name="connsiteY3" fmla="*/ 302044 h 1879644"/>
                <a:gd name="connsiteX4" fmla="*/ 943712 w 1182829"/>
                <a:gd name="connsiteY4" fmla="*/ 123448 h 1879644"/>
                <a:gd name="connsiteX5" fmla="*/ 809033 w 1182829"/>
                <a:gd name="connsiteY5" fmla="*/ 37371 h 1879644"/>
                <a:gd name="connsiteX6" fmla="*/ 441887 w 1182829"/>
                <a:gd name="connsiteY6" fmla="*/ 23903 h 1879644"/>
                <a:gd name="connsiteX7" fmla="*/ 219375 w 1182829"/>
                <a:gd name="connsiteY7" fmla="*/ 134574 h 1879644"/>
                <a:gd name="connsiteX8" fmla="*/ 129785 w 1182829"/>
                <a:gd name="connsiteY8" fmla="*/ 285063 h 1879644"/>
                <a:gd name="connsiteX9" fmla="*/ 84696 w 1182829"/>
                <a:gd name="connsiteY9" fmla="*/ 613561 h 1879644"/>
                <a:gd name="connsiteX10" fmla="*/ 5060 w 1182829"/>
                <a:gd name="connsiteY10" fmla="*/ 687927 h 1879644"/>
                <a:gd name="connsiteX11" fmla="*/ 125686 w 1182829"/>
                <a:gd name="connsiteY11" fmla="*/ 953185 h 1879644"/>
                <a:gd name="connsiteX12" fmla="*/ 135054 w 1182829"/>
                <a:gd name="connsiteY12" fmla="*/ 961969 h 1879644"/>
                <a:gd name="connsiteX13" fmla="*/ 163161 w 1182829"/>
                <a:gd name="connsiteY13" fmla="*/ 1058000 h 1879644"/>
                <a:gd name="connsiteX14" fmla="*/ 315406 w 1182829"/>
                <a:gd name="connsiteY14" fmla="*/ 1238353 h 1879644"/>
                <a:gd name="connsiteX15" fmla="*/ 373377 w 1182829"/>
                <a:gd name="connsiteY15" fmla="*/ 1282855 h 1879644"/>
                <a:gd name="connsiteX16" fmla="*/ 364008 w 1182829"/>
                <a:gd name="connsiteY16" fmla="*/ 1419876 h 1879644"/>
                <a:gd name="connsiteX17" fmla="*/ 304281 w 1182829"/>
                <a:gd name="connsiteY17" fmla="*/ 1492485 h 1879644"/>
                <a:gd name="connsiteX18" fmla="*/ 257436 w 1182829"/>
                <a:gd name="connsiteY18" fmla="*/ 1510052 h 1879644"/>
                <a:gd name="connsiteX19" fmla="*/ 371620 w 1182829"/>
                <a:gd name="connsiteY19" fmla="*/ 1686891 h 1879644"/>
                <a:gd name="connsiteX20" fmla="*/ 541432 w 1182829"/>
                <a:gd name="connsiteY20" fmla="*/ 1861387 h 1879644"/>
                <a:gd name="connsiteX21" fmla="*/ 648004 w 1182829"/>
                <a:gd name="connsiteY21" fmla="*/ 1868414 h 1879644"/>
                <a:gd name="connsiteX22" fmla="*/ 725883 w 1182829"/>
                <a:gd name="connsiteY22" fmla="*/ 1809858 h 1879644"/>
                <a:gd name="connsiteX23" fmla="*/ 927316 w 1182829"/>
                <a:gd name="connsiteY23" fmla="*/ 1510637 h 1879644"/>
                <a:gd name="connsiteX24" fmla="*/ 886326 w 1182829"/>
                <a:gd name="connsiteY24" fmla="*/ 1495999 h 1879644"/>
                <a:gd name="connsiteX25" fmla="*/ 817816 w 1182829"/>
                <a:gd name="connsiteY25" fmla="*/ 1410507 h 1879644"/>
                <a:gd name="connsiteX26" fmla="*/ 817231 w 1182829"/>
                <a:gd name="connsiteY26" fmla="*/ 1288125 h 1879644"/>
                <a:gd name="connsiteX27" fmla="*/ 1029788 w 1182829"/>
                <a:gd name="connsiteY27" fmla="*/ 1000615 h 1879644"/>
                <a:gd name="connsiteX28" fmla="*/ 1037986 w 1182829"/>
                <a:gd name="connsiteY28" fmla="*/ 968995 h 1879644"/>
                <a:gd name="connsiteX29" fmla="*/ 1050283 w 1182829"/>
                <a:gd name="connsiteY29" fmla="*/ 954942 h 1879644"/>
                <a:gd name="connsiteX30" fmla="*/ 1107083 w 1182829"/>
                <a:gd name="connsiteY30" fmla="*/ 918637 h 1879644"/>
                <a:gd name="connsiteX31" fmla="*/ 1179691 w 1182829"/>
                <a:gd name="connsiteY31" fmla="*/ 776346 h 1879644"/>
                <a:gd name="connsiteX32" fmla="*/ 1174422 w 1182829"/>
                <a:gd name="connsiteY32" fmla="*/ 672117 h 187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82829" h="1879644">
                  <a:moveTo>
                    <a:pt x="1174422" y="672117"/>
                  </a:moveTo>
                  <a:cubicBezTo>
                    <a:pt x="1163296" y="644010"/>
                    <a:pt x="1145729" y="620588"/>
                    <a:pt x="1112352" y="617074"/>
                  </a:cubicBezTo>
                  <a:cubicBezTo>
                    <a:pt x="1097713" y="615903"/>
                    <a:pt x="1102983" y="606534"/>
                    <a:pt x="1101812" y="599508"/>
                  </a:cubicBezTo>
                  <a:cubicBezTo>
                    <a:pt x="1091858" y="600093"/>
                    <a:pt x="1074877" y="360014"/>
                    <a:pt x="1054968" y="302044"/>
                  </a:cubicBezTo>
                  <a:cubicBezTo>
                    <a:pt x="1037401" y="251100"/>
                    <a:pt x="965377" y="149213"/>
                    <a:pt x="943712" y="123448"/>
                  </a:cubicBezTo>
                  <a:cubicBezTo>
                    <a:pt x="915604" y="89486"/>
                    <a:pt x="850022" y="53767"/>
                    <a:pt x="809033" y="37371"/>
                  </a:cubicBezTo>
                  <a:cubicBezTo>
                    <a:pt x="686066" y="-11816"/>
                    <a:pt x="567197" y="-8303"/>
                    <a:pt x="441887" y="23903"/>
                  </a:cubicBezTo>
                  <a:cubicBezTo>
                    <a:pt x="371620" y="42056"/>
                    <a:pt x="285543" y="77775"/>
                    <a:pt x="219375" y="134574"/>
                  </a:cubicBezTo>
                  <a:cubicBezTo>
                    <a:pt x="197709" y="152726"/>
                    <a:pt x="140325" y="258127"/>
                    <a:pt x="129785" y="285063"/>
                  </a:cubicBezTo>
                  <a:cubicBezTo>
                    <a:pt x="110461" y="333664"/>
                    <a:pt x="80597" y="612976"/>
                    <a:pt x="84696" y="613561"/>
                  </a:cubicBezTo>
                  <a:cubicBezTo>
                    <a:pt x="40779" y="619417"/>
                    <a:pt x="16186" y="646352"/>
                    <a:pt x="5060" y="687927"/>
                  </a:cubicBezTo>
                  <a:cubicBezTo>
                    <a:pt x="-18362" y="778103"/>
                    <a:pt x="42536" y="912196"/>
                    <a:pt x="125686" y="953185"/>
                  </a:cubicBezTo>
                  <a:cubicBezTo>
                    <a:pt x="129785" y="955528"/>
                    <a:pt x="134469" y="956698"/>
                    <a:pt x="135054" y="961969"/>
                  </a:cubicBezTo>
                  <a:cubicBezTo>
                    <a:pt x="137982" y="978950"/>
                    <a:pt x="158477" y="1051559"/>
                    <a:pt x="163161" y="1058000"/>
                  </a:cubicBezTo>
                  <a:cubicBezTo>
                    <a:pt x="197124" y="1130610"/>
                    <a:pt x="252166" y="1187994"/>
                    <a:pt x="315406" y="1238353"/>
                  </a:cubicBezTo>
                  <a:cubicBezTo>
                    <a:pt x="334730" y="1253577"/>
                    <a:pt x="355810" y="1265874"/>
                    <a:pt x="373377" y="1282855"/>
                  </a:cubicBezTo>
                  <a:cubicBezTo>
                    <a:pt x="370449" y="1328528"/>
                    <a:pt x="371620" y="1374202"/>
                    <a:pt x="364008" y="1419876"/>
                  </a:cubicBezTo>
                  <a:cubicBezTo>
                    <a:pt x="357567" y="1456766"/>
                    <a:pt x="341171" y="1483116"/>
                    <a:pt x="304281" y="1492485"/>
                  </a:cubicBezTo>
                  <a:cubicBezTo>
                    <a:pt x="288471" y="1496584"/>
                    <a:pt x="272661" y="1504196"/>
                    <a:pt x="257436" y="1510052"/>
                  </a:cubicBezTo>
                  <a:cubicBezTo>
                    <a:pt x="289642" y="1573292"/>
                    <a:pt x="328289" y="1631848"/>
                    <a:pt x="371620" y="1686891"/>
                  </a:cubicBezTo>
                  <a:cubicBezTo>
                    <a:pt x="421978" y="1751302"/>
                    <a:pt x="474679" y="1813957"/>
                    <a:pt x="541432" y="1861387"/>
                  </a:cubicBezTo>
                  <a:cubicBezTo>
                    <a:pt x="575980" y="1885395"/>
                    <a:pt x="610528" y="1888323"/>
                    <a:pt x="648004" y="1868414"/>
                  </a:cubicBezTo>
                  <a:cubicBezTo>
                    <a:pt x="677282" y="1853189"/>
                    <a:pt x="703047" y="1833866"/>
                    <a:pt x="725883" y="1809858"/>
                  </a:cubicBezTo>
                  <a:cubicBezTo>
                    <a:pt x="811375" y="1723195"/>
                    <a:pt x="871102" y="1618380"/>
                    <a:pt x="927316" y="1510637"/>
                  </a:cubicBezTo>
                  <a:cubicBezTo>
                    <a:pt x="913848" y="1505367"/>
                    <a:pt x="900380" y="1499512"/>
                    <a:pt x="886326" y="1495999"/>
                  </a:cubicBezTo>
                  <a:cubicBezTo>
                    <a:pt x="842995" y="1484873"/>
                    <a:pt x="823672" y="1454424"/>
                    <a:pt x="817816" y="1410507"/>
                  </a:cubicBezTo>
                  <a:cubicBezTo>
                    <a:pt x="813132" y="1370689"/>
                    <a:pt x="815474" y="1289296"/>
                    <a:pt x="817231" y="1288125"/>
                  </a:cubicBezTo>
                  <a:cubicBezTo>
                    <a:pt x="926145" y="1219615"/>
                    <a:pt x="1004610" y="1129438"/>
                    <a:pt x="1029788" y="1000615"/>
                  </a:cubicBezTo>
                  <a:cubicBezTo>
                    <a:pt x="1033888" y="990661"/>
                    <a:pt x="1035059" y="979535"/>
                    <a:pt x="1037986" y="968995"/>
                  </a:cubicBezTo>
                  <a:cubicBezTo>
                    <a:pt x="1040329" y="961969"/>
                    <a:pt x="1040914" y="956113"/>
                    <a:pt x="1050283" y="954942"/>
                  </a:cubicBezTo>
                  <a:cubicBezTo>
                    <a:pt x="1074877" y="952014"/>
                    <a:pt x="1091858" y="936204"/>
                    <a:pt x="1107083" y="918637"/>
                  </a:cubicBezTo>
                  <a:cubicBezTo>
                    <a:pt x="1142802" y="877648"/>
                    <a:pt x="1167980" y="830218"/>
                    <a:pt x="1179691" y="776346"/>
                  </a:cubicBezTo>
                  <a:cubicBezTo>
                    <a:pt x="1187889" y="741213"/>
                    <a:pt x="1188475" y="706079"/>
                    <a:pt x="1174422" y="672117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78">
              <a:extLst>
                <a:ext uri="{FF2B5EF4-FFF2-40B4-BE49-F238E27FC236}">
                  <a16:creationId xmlns:a16="http://schemas.microsoft.com/office/drawing/2014/main" id="{7C586427-3207-4D62-8AC4-327221105093}"/>
                </a:ext>
              </a:extLst>
            </p:cNvPr>
            <p:cNvSpPr/>
            <p:nvPr/>
          </p:nvSpPr>
          <p:spPr>
            <a:xfrm>
              <a:off x="7505528" y="6134284"/>
              <a:ext cx="2031890" cy="521147"/>
            </a:xfrm>
            <a:custGeom>
              <a:avLst/>
              <a:gdLst>
                <a:gd name="connsiteX0" fmla="*/ 1352337 w 2031889"/>
                <a:gd name="connsiteY0" fmla="*/ 0 h 521147"/>
                <a:gd name="connsiteX1" fmla="*/ 1485260 w 2031889"/>
                <a:gd name="connsiteY1" fmla="*/ 42160 h 521147"/>
                <a:gd name="connsiteX2" fmla="*/ 1774526 w 2031889"/>
                <a:gd name="connsiteY2" fmla="*/ 137606 h 521147"/>
                <a:gd name="connsiteX3" fmla="*/ 2026316 w 2031889"/>
                <a:gd name="connsiteY3" fmla="*/ 463177 h 521147"/>
                <a:gd name="connsiteX4" fmla="*/ 2032757 w 2031889"/>
                <a:gd name="connsiteY4" fmla="*/ 510022 h 521147"/>
                <a:gd name="connsiteX5" fmla="*/ 2018704 w 2031889"/>
                <a:gd name="connsiteY5" fmla="*/ 525832 h 521147"/>
                <a:gd name="connsiteX6" fmla="*/ 2006993 w 2031889"/>
                <a:gd name="connsiteY6" fmla="*/ 525832 h 521147"/>
                <a:gd name="connsiteX7" fmla="*/ 26632 w 2031889"/>
                <a:gd name="connsiteY7" fmla="*/ 525832 h 521147"/>
                <a:gd name="connsiteX8" fmla="*/ 2038 w 2031889"/>
                <a:gd name="connsiteY8" fmla="*/ 495968 h 521147"/>
                <a:gd name="connsiteX9" fmla="*/ 84017 w 2031889"/>
                <a:gd name="connsiteY9" fmla="*/ 273456 h 521147"/>
                <a:gd name="connsiteX10" fmla="*/ 280765 w 2031889"/>
                <a:gd name="connsiteY10" fmla="*/ 128823 h 521147"/>
                <a:gd name="connsiteX11" fmla="*/ 655523 w 2031889"/>
                <a:gd name="connsiteY11" fmla="*/ 6441 h 521147"/>
                <a:gd name="connsiteX12" fmla="*/ 681873 w 2031889"/>
                <a:gd name="connsiteY12" fmla="*/ 0 h 521147"/>
                <a:gd name="connsiteX13" fmla="*/ 722276 w 2031889"/>
                <a:gd name="connsiteY13" fmla="*/ 59141 h 521147"/>
                <a:gd name="connsiteX14" fmla="*/ 953572 w 2031889"/>
                <a:gd name="connsiteY14" fmla="*/ 329670 h 521147"/>
                <a:gd name="connsiteX15" fmla="*/ 1085323 w 2031889"/>
                <a:gd name="connsiteY15" fmla="*/ 339038 h 521147"/>
                <a:gd name="connsiteX16" fmla="*/ 1214731 w 2031889"/>
                <a:gd name="connsiteY16" fmla="*/ 212558 h 521147"/>
                <a:gd name="connsiteX17" fmla="*/ 1332429 w 2031889"/>
                <a:gd name="connsiteY17" fmla="*/ 23422 h 521147"/>
                <a:gd name="connsiteX18" fmla="*/ 1352337 w 2031889"/>
                <a:gd name="connsiteY18" fmla="*/ 0 h 521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31889" h="521147">
                  <a:moveTo>
                    <a:pt x="1352337" y="0"/>
                  </a:moveTo>
                  <a:cubicBezTo>
                    <a:pt x="1398011" y="10540"/>
                    <a:pt x="1441343" y="28107"/>
                    <a:pt x="1485260" y="42160"/>
                  </a:cubicBezTo>
                  <a:cubicBezTo>
                    <a:pt x="1581877" y="73780"/>
                    <a:pt x="1679665" y="101302"/>
                    <a:pt x="1774526" y="137606"/>
                  </a:cubicBezTo>
                  <a:cubicBezTo>
                    <a:pt x="1920330" y="193234"/>
                    <a:pt x="1998795" y="308589"/>
                    <a:pt x="2026316" y="463177"/>
                  </a:cubicBezTo>
                  <a:cubicBezTo>
                    <a:pt x="2029244" y="478401"/>
                    <a:pt x="2029244" y="494797"/>
                    <a:pt x="2032757" y="510022"/>
                  </a:cubicBezTo>
                  <a:cubicBezTo>
                    <a:pt x="2036270" y="524661"/>
                    <a:pt x="2029829" y="526418"/>
                    <a:pt x="2018704" y="525832"/>
                  </a:cubicBezTo>
                  <a:cubicBezTo>
                    <a:pt x="2014605" y="525832"/>
                    <a:pt x="2011091" y="525832"/>
                    <a:pt x="2006993" y="525832"/>
                  </a:cubicBezTo>
                  <a:cubicBezTo>
                    <a:pt x="1347068" y="525832"/>
                    <a:pt x="686557" y="525832"/>
                    <a:pt x="26632" y="525832"/>
                  </a:cubicBezTo>
                  <a:cubicBezTo>
                    <a:pt x="-2646" y="525832"/>
                    <a:pt x="-2060" y="525832"/>
                    <a:pt x="2038" y="495968"/>
                  </a:cubicBezTo>
                  <a:cubicBezTo>
                    <a:pt x="13164" y="415161"/>
                    <a:pt x="36587" y="339624"/>
                    <a:pt x="84017" y="273456"/>
                  </a:cubicBezTo>
                  <a:cubicBezTo>
                    <a:pt x="134375" y="203189"/>
                    <a:pt x="199372" y="153416"/>
                    <a:pt x="280765" y="128823"/>
                  </a:cubicBezTo>
                  <a:cubicBezTo>
                    <a:pt x="406660" y="90762"/>
                    <a:pt x="530213" y="46845"/>
                    <a:pt x="655523" y="6441"/>
                  </a:cubicBezTo>
                  <a:cubicBezTo>
                    <a:pt x="664306" y="3513"/>
                    <a:pt x="673089" y="2342"/>
                    <a:pt x="681873" y="0"/>
                  </a:cubicBezTo>
                  <a:cubicBezTo>
                    <a:pt x="702367" y="14639"/>
                    <a:pt x="709394" y="39232"/>
                    <a:pt x="722276" y="59141"/>
                  </a:cubicBezTo>
                  <a:cubicBezTo>
                    <a:pt x="787859" y="159858"/>
                    <a:pt x="859882" y="254718"/>
                    <a:pt x="953572" y="329670"/>
                  </a:cubicBezTo>
                  <a:cubicBezTo>
                    <a:pt x="996318" y="364217"/>
                    <a:pt x="1039063" y="368316"/>
                    <a:pt x="1085323" y="339038"/>
                  </a:cubicBezTo>
                  <a:cubicBezTo>
                    <a:pt x="1137437" y="306247"/>
                    <a:pt x="1177841" y="261159"/>
                    <a:pt x="1214731" y="212558"/>
                  </a:cubicBezTo>
                  <a:cubicBezTo>
                    <a:pt x="1259234" y="153416"/>
                    <a:pt x="1298466" y="90176"/>
                    <a:pt x="1332429" y="23422"/>
                  </a:cubicBezTo>
                  <a:cubicBezTo>
                    <a:pt x="1337698" y="13468"/>
                    <a:pt x="1342383" y="4099"/>
                    <a:pt x="1352337" y="0"/>
                  </a:cubicBezTo>
                  <a:close/>
                </a:path>
              </a:pathLst>
            </a:custGeom>
            <a:solidFill>
              <a:schemeClr val="accent2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79">
              <a:extLst>
                <a:ext uri="{FF2B5EF4-FFF2-40B4-BE49-F238E27FC236}">
                  <a16:creationId xmlns:a16="http://schemas.microsoft.com/office/drawing/2014/main" id="{0B12A10C-A158-4E45-AFAB-A1F6FD9D5266}"/>
                </a:ext>
              </a:extLst>
            </p:cNvPr>
            <p:cNvSpPr/>
            <p:nvPr/>
          </p:nvSpPr>
          <p:spPr>
            <a:xfrm>
              <a:off x="7984359" y="4464029"/>
              <a:ext cx="1059862" cy="1100851"/>
            </a:xfrm>
            <a:custGeom>
              <a:avLst/>
              <a:gdLst>
                <a:gd name="connsiteX0" fmla="*/ 1048004 w 1059861"/>
                <a:gd name="connsiteY0" fmla="*/ 757953 h 1100850"/>
                <a:gd name="connsiteX1" fmla="*/ 960755 w 1059861"/>
                <a:gd name="connsiteY1" fmla="*/ 1048976 h 1100850"/>
                <a:gd name="connsiteX2" fmla="*/ 959584 w 1059861"/>
                <a:gd name="connsiteY2" fmla="*/ 972268 h 1100850"/>
                <a:gd name="connsiteX3" fmla="*/ 984178 w 1059861"/>
                <a:gd name="connsiteY3" fmla="*/ 727505 h 1100850"/>
                <a:gd name="connsiteX4" fmla="*/ 949044 w 1059861"/>
                <a:gd name="connsiteY4" fmla="*/ 534270 h 1100850"/>
                <a:gd name="connsiteX5" fmla="*/ 927379 w 1059861"/>
                <a:gd name="connsiteY5" fmla="*/ 478642 h 1100850"/>
                <a:gd name="connsiteX6" fmla="*/ 868823 w 1059861"/>
                <a:gd name="connsiteY6" fmla="*/ 418329 h 1100850"/>
                <a:gd name="connsiteX7" fmla="*/ 648653 w 1059861"/>
                <a:gd name="connsiteY7" fmla="*/ 365043 h 1100850"/>
                <a:gd name="connsiteX8" fmla="*/ 348261 w 1059861"/>
                <a:gd name="connsiteY8" fmla="*/ 373827 h 1100850"/>
                <a:gd name="connsiteX9" fmla="*/ 195430 w 1059861"/>
                <a:gd name="connsiteY9" fmla="*/ 421843 h 1100850"/>
                <a:gd name="connsiteX10" fmla="*/ 155026 w 1059861"/>
                <a:gd name="connsiteY10" fmla="*/ 464003 h 1100850"/>
                <a:gd name="connsiteX11" fmla="*/ 91786 w 1059861"/>
                <a:gd name="connsiteY11" fmla="*/ 672462 h 1100850"/>
                <a:gd name="connsiteX12" fmla="*/ 96470 w 1059861"/>
                <a:gd name="connsiteY12" fmla="*/ 824122 h 1100850"/>
                <a:gd name="connsiteX13" fmla="*/ 105254 w 1059861"/>
                <a:gd name="connsiteY13" fmla="*/ 1102262 h 1100850"/>
                <a:gd name="connsiteX14" fmla="*/ 30888 w 1059861"/>
                <a:gd name="connsiteY14" fmla="*/ 770836 h 1100850"/>
                <a:gd name="connsiteX15" fmla="*/ 1024 w 1059861"/>
                <a:gd name="connsiteY15" fmla="*/ 550666 h 1100850"/>
                <a:gd name="connsiteX16" fmla="*/ 9222 w 1059861"/>
                <a:gd name="connsiteY16" fmla="*/ 403690 h 1100850"/>
                <a:gd name="connsiteX17" fmla="*/ 127505 w 1059861"/>
                <a:gd name="connsiteY17" fmla="*/ 161854 h 1100850"/>
                <a:gd name="connsiteX18" fmla="*/ 299074 w 1059861"/>
                <a:gd name="connsiteY18" fmla="*/ 47085 h 1100850"/>
                <a:gd name="connsiteX19" fmla="*/ 810852 w 1059861"/>
                <a:gd name="connsiteY19" fmla="*/ 55868 h 1100850"/>
                <a:gd name="connsiteX20" fmla="*/ 1032194 w 1059861"/>
                <a:gd name="connsiteY20" fmla="*/ 321127 h 1100850"/>
                <a:gd name="connsiteX21" fmla="*/ 1048004 w 1059861"/>
                <a:gd name="connsiteY21" fmla="*/ 757953 h 110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9861" h="1100850">
                  <a:moveTo>
                    <a:pt x="1048004" y="757953"/>
                  </a:moveTo>
                  <a:cubicBezTo>
                    <a:pt x="1028095" y="857498"/>
                    <a:pt x="991790" y="952359"/>
                    <a:pt x="960755" y="1048976"/>
                  </a:cubicBezTo>
                  <a:cubicBezTo>
                    <a:pt x="956071" y="1023212"/>
                    <a:pt x="956657" y="998033"/>
                    <a:pt x="959584" y="972268"/>
                  </a:cubicBezTo>
                  <a:cubicBezTo>
                    <a:pt x="967782" y="890875"/>
                    <a:pt x="975394" y="808897"/>
                    <a:pt x="984178" y="727505"/>
                  </a:cubicBezTo>
                  <a:cubicBezTo>
                    <a:pt x="991790" y="659580"/>
                    <a:pt x="970710" y="596925"/>
                    <a:pt x="949044" y="534270"/>
                  </a:cubicBezTo>
                  <a:cubicBezTo>
                    <a:pt x="942603" y="515532"/>
                    <a:pt x="932649" y="497380"/>
                    <a:pt x="927379" y="478642"/>
                  </a:cubicBezTo>
                  <a:cubicBezTo>
                    <a:pt x="918595" y="447607"/>
                    <a:pt x="896929" y="431212"/>
                    <a:pt x="868823" y="418329"/>
                  </a:cubicBezTo>
                  <a:cubicBezTo>
                    <a:pt x="798556" y="386123"/>
                    <a:pt x="724189" y="372656"/>
                    <a:pt x="648653" y="365043"/>
                  </a:cubicBezTo>
                  <a:cubicBezTo>
                    <a:pt x="548522" y="355089"/>
                    <a:pt x="447806" y="356845"/>
                    <a:pt x="348261" y="373827"/>
                  </a:cubicBezTo>
                  <a:cubicBezTo>
                    <a:pt x="294975" y="383196"/>
                    <a:pt x="243446" y="396078"/>
                    <a:pt x="195430" y="421843"/>
                  </a:cubicBezTo>
                  <a:cubicBezTo>
                    <a:pt x="177277" y="431797"/>
                    <a:pt x="163224" y="444094"/>
                    <a:pt x="155026" y="464003"/>
                  </a:cubicBezTo>
                  <a:cubicBezTo>
                    <a:pt x="127505" y="531928"/>
                    <a:pt x="100569" y="599267"/>
                    <a:pt x="91786" y="672462"/>
                  </a:cubicBezTo>
                  <a:cubicBezTo>
                    <a:pt x="85930" y="722820"/>
                    <a:pt x="93543" y="773764"/>
                    <a:pt x="96470" y="824122"/>
                  </a:cubicBezTo>
                  <a:cubicBezTo>
                    <a:pt x="101155" y="916640"/>
                    <a:pt x="112281" y="1009158"/>
                    <a:pt x="105254" y="1102262"/>
                  </a:cubicBezTo>
                  <a:cubicBezTo>
                    <a:pt x="73048" y="993348"/>
                    <a:pt x="51968" y="882092"/>
                    <a:pt x="30888" y="770836"/>
                  </a:cubicBezTo>
                  <a:cubicBezTo>
                    <a:pt x="15663" y="697641"/>
                    <a:pt x="-4831" y="624446"/>
                    <a:pt x="1024" y="550666"/>
                  </a:cubicBezTo>
                  <a:cubicBezTo>
                    <a:pt x="5123" y="501479"/>
                    <a:pt x="8637" y="452877"/>
                    <a:pt x="9222" y="403690"/>
                  </a:cubicBezTo>
                  <a:cubicBezTo>
                    <a:pt x="10393" y="310587"/>
                    <a:pt x="73048" y="233878"/>
                    <a:pt x="127505" y="161854"/>
                  </a:cubicBezTo>
                  <a:cubicBezTo>
                    <a:pt x="172008" y="103299"/>
                    <a:pt x="233491" y="72264"/>
                    <a:pt x="299074" y="47085"/>
                  </a:cubicBezTo>
                  <a:cubicBezTo>
                    <a:pt x="470643" y="-18498"/>
                    <a:pt x="642211" y="-15570"/>
                    <a:pt x="810852" y="55868"/>
                  </a:cubicBezTo>
                  <a:cubicBezTo>
                    <a:pt x="929135" y="105641"/>
                    <a:pt x="1002330" y="195817"/>
                    <a:pt x="1032194" y="321127"/>
                  </a:cubicBezTo>
                  <a:cubicBezTo>
                    <a:pt x="1066741" y="466345"/>
                    <a:pt x="1073183" y="611564"/>
                    <a:pt x="1048004" y="757953"/>
                  </a:cubicBezTo>
                  <a:close/>
                </a:path>
              </a:pathLst>
            </a:custGeom>
            <a:solidFill>
              <a:srgbClr val="2D1F1F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986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 err="1"/>
              <a:t>플로우차트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9CB193-12D9-4C19-B0DB-6675C85B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4" y="839121"/>
            <a:ext cx="11925951" cy="581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7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dministrator\Downloads\Samsung-Galaxy-Note-9-PNG-Image-715x715__1.png">
            <a:extLst>
              <a:ext uri="{FF2B5EF4-FFF2-40B4-BE49-F238E27FC236}">
                <a16:creationId xmlns:a16="http://schemas.microsoft.com/office/drawing/2014/main" id="{B59BB411-83CC-4ED9-904E-AC45FA602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32354" y="80871"/>
            <a:ext cx="309562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520915"/>
              </p:ext>
            </p:extLst>
          </p:nvPr>
        </p:nvGraphicFramePr>
        <p:xfrm>
          <a:off x="1861455" y="1741625"/>
          <a:ext cx="5501229" cy="2860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" name="Image" r:id="rId4" imgW="10158480" imgH="4939560" progId="Photoshop.Image.20">
                  <p:embed/>
                </p:oleObj>
              </mc:Choice>
              <mc:Fallback>
                <p:oleObj name="Image" r:id="rId4" imgW="10158480" imgH="4939560" progId="Photoshop.Image.20">
                  <p:embed/>
                  <p:pic>
                    <p:nvPicPr>
                      <p:cNvPr id="87" name="개체 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1455" y="1741625"/>
                        <a:ext cx="5501229" cy="2860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모서리가 둥근 사각형 설명선 3"/>
          <p:cNvSpPr/>
          <p:nvPr/>
        </p:nvSpPr>
        <p:spPr>
          <a:xfrm>
            <a:off x="5008372" y="2243608"/>
            <a:ext cx="276446" cy="326571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!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54AE56-A8D4-45DA-95A7-27DEEBA72540}"/>
              </a:ext>
            </a:extLst>
          </p:cNvPr>
          <p:cNvSpPr/>
          <p:nvPr/>
        </p:nvSpPr>
        <p:spPr>
          <a:xfrm>
            <a:off x="5910681" y="1783456"/>
            <a:ext cx="670215" cy="16572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보유 재화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6823F-6455-40BB-A880-4D909AC0C02E}"/>
              </a:ext>
            </a:extLst>
          </p:cNvPr>
          <p:cNvSpPr/>
          <p:nvPr/>
        </p:nvSpPr>
        <p:spPr>
          <a:xfrm>
            <a:off x="3035636" y="2570179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6CBAD2-4837-485A-AE46-D80965044B8A}"/>
              </a:ext>
            </a:extLst>
          </p:cNvPr>
          <p:cNvSpPr/>
          <p:nvPr/>
        </p:nvSpPr>
        <p:spPr>
          <a:xfrm>
            <a:off x="4837055" y="2537635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45257D-CC94-49A6-B49E-305185DA28DF}"/>
              </a:ext>
            </a:extLst>
          </p:cNvPr>
          <p:cNvSpPr/>
          <p:nvPr/>
        </p:nvSpPr>
        <p:spPr>
          <a:xfrm>
            <a:off x="5579035" y="2451976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8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BF0106-8161-46F8-AEDC-251E04848A2E}"/>
              </a:ext>
            </a:extLst>
          </p:cNvPr>
          <p:cNvSpPr/>
          <p:nvPr/>
        </p:nvSpPr>
        <p:spPr>
          <a:xfrm>
            <a:off x="5817095" y="1724913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FF78F9-59E4-46B1-98C2-BFECAE44ED2A}"/>
              </a:ext>
            </a:extLst>
          </p:cNvPr>
          <p:cNvSpPr/>
          <p:nvPr/>
        </p:nvSpPr>
        <p:spPr>
          <a:xfrm>
            <a:off x="2175888" y="3710481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9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A4C394-F8FC-4138-9B52-00AFFF6BA2CF}"/>
              </a:ext>
            </a:extLst>
          </p:cNvPr>
          <p:cNvSpPr/>
          <p:nvPr/>
        </p:nvSpPr>
        <p:spPr>
          <a:xfrm>
            <a:off x="6283439" y="3353908"/>
            <a:ext cx="172665" cy="172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0D5ED9-9B30-41E6-8091-E5E055FEB11B}"/>
              </a:ext>
            </a:extLst>
          </p:cNvPr>
          <p:cNvSpPr/>
          <p:nvPr/>
        </p:nvSpPr>
        <p:spPr>
          <a:xfrm>
            <a:off x="6226738" y="3350412"/>
            <a:ext cx="29046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58D6EF-0DDD-4172-B97B-310D5185AA98}"/>
              </a:ext>
            </a:extLst>
          </p:cNvPr>
          <p:cNvSpPr/>
          <p:nvPr/>
        </p:nvSpPr>
        <p:spPr>
          <a:xfrm>
            <a:off x="1807793" y="1715387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aphicFrame>
        <p:nvGraphicFramePr>
          <p:cNvPr id="16" name="Google Shape;551;p46"/>
          <p:cNvGraphicFramePr/>
          <p:nvPr>
            <p:extLst>
              <p:ext uri="{D42A27DB-BD31-4B8C-83A1-F6EECF244321}">
                <p14:modId xmlns:p14="http://schemas.microsoft.com/office/powerpoint/2010/main" val="1337099633"/>
              </p:ext>
            </p:extLst>
          </p:nvPr>
        </p:nvGraphicFramePr>
        <p:xfrm>
          <a:off x="8991600" y="561434"/>
          <a:ext cx="2585855" cy="6265036"/>
        </p:xfrm>
        <a:graphic>
          <a:graphicData uri="http://schemas.openxmlformats.org/drawingml/2006/table">
            <a:tbl>
              <a:tblPr/>
              <a:tblGrid>
                <a:gridCol w="46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0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4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①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서브 메뉴 버튼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환경설정과 캐릭터 관리로 연결되는 방식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1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②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플레이 중인 캐릭터의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체력와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마력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아래에는 평소에는 투명한 상태로 존재하며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추후 전투시에 버프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디버프가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표시됨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③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현재 플레이어가 소지하고 있는 재화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4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④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플레이어가 다양한 방법으로 해금한 아이템의 목록을 확인 가능하다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⑤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퀘스트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 목록을 보기 위한 버튼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7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⑥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플레이어블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캐릭터는 마을에 모두 존재하며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대화를 통해서 교체가 가능하다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7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⑦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는 기본적으로 대화가 가능하며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NPC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에 따라서 퀘스트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상점 등의 별도의 기능이 있는 경우도 존재한다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4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⑧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게임의 메인 콘텐츠를 진행하기 위한 오브젝트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⑨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플레이어 캐릭터 이동 조작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조작 시에만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가 보이도록 되어있다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한양해서"/>
                          <a:ea typeface="한양해서"/>
                          <a:cs typeface="Arial"/>
                          <a:sym typeface="Arial"/>
                        </a:rPr>
                        <a:t>⑩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공격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스킬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아이템 등을 조작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3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977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마을에서 캐릭터를 교체함으로써 별도의 캐릭터 교체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UI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를 제작할 필요가 없어지며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다른 캐릭터와 대화 등을 나누기 편리해 진다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마을 내에서 전투적인 요소는 없지만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실질적인 플레이로 들어가기 전에 조작 연습이나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스킬의 테스트 등을 하기 위해서 마을 내에서도 전투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UI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들을 그대로 표시해 주도록 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공격 버튼의 경우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NPC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근처로 다가가면 대화 버튼으로 전환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35725" marR="35725" marT="35725" marB="35725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7" name="Google Shape;564;p47"/>
          <p:cNvGraphicFramePr/>
          <p:nvPr>
            <p:extLst>
              <p:ext uri="{D42A27DB-BD31-4B8C-83A1-F6EECF244321}">
                <p14:modId xmlns:p14="http://schemas.microsoft.com/office/powerpoint/2010/main" val="2653484868"/>
              </p:ext>
            </p:extLst>
          </p:nvPr>
        </p:nvGraphicFramePr>
        <p:xfrm>
          <a:off x="542925" y="80010"/>
          <a:ext cx="11034530" cy="419100"/>
        </p:xfrm>
        <a:graphic>
          <a:graphicData uri="http://schemas.openxmlformats.org/drawingml/2006/table">
            <a:tbl>
              <a:tblPr/>
              <a:tblGrid>
                <a:gridCol w="42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19527256"/>
                    </a:ext>
                  </a:extLst>
                </a:gridCol>
                <a:gridCol w="5833880">
                  <a:extLst>
                    <a:ext uri="{9D8B030D-6E8A-4147-A177-3AD203B41FA5}">
                      <a16:colId xmlns:a16="http://schemas.microsoft.com/office/drawing/2014/main" val="2582623211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ID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1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게임 실행 후 </a:t>
                      </a:r>
                      <a:r>
                        <a:rPr lang="ko-KR" altLang="en-US" sz="800" b="1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로그인을</a:t>
                      </a: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 하면 나오는 가장 </a:t>
                      </a:r>
                      <a:r>
                        <a:rPr lang="ko-KR" altLang="en-US" sz="800" b="1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기본화면</a:t>
                      </a:r>
                      <a:endParaRPr lang="ko-KR" altLang="en-US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도형 설명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마을 화면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5784083" y="191777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9" name="모서리가 둥근 사각형 설명선 51">
            <a:extLst>
              <a:ext uri="{FF2B5EF4-FFF2-40B4-BE49-F238E27FC236}">
                <a16:creationId xmlns:a16="http://schemas.microsoft.com/office/drawing/2014/main" id="{90957F9E-86D9-40FB-899B-8F113F20271A}"/>
              </a:ext>
            </a:extLst>
          </p:cNvPr>
          <p:cNvSpPr/>
          <p:nvPr/>
        </p:nvSpPr>
        <p:spPr>
          <a:xfrm>
            <a:off x="10074372" y="179259"/>
            <a:ext cx="612000" cy="216962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7157200" y="206059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21" name="모서리가 둥근 직사각형 53">
            <a:extLst>
              <a:ext uri="{FF2B5EF4-FFF2-40B4-BE49-F238E27FC236}">
                <a16:creationId xmlns:a16="http://schemas.microsoft.com/office/drawing/2014/main" id="{09767D1D-5316-4BA0-90AA-11E281EEA91E}"/>
              </a:ext>
            </a:extLst>
          </p:cNvPr>
          <p:cNvSpPr/>
          <p:nvPr/>
        </p:nvSpPr>
        <p:spPr>
          <a:xfrm>
            <a:off x="8548283" y="194421"/>
            <a:ext cx="612000" cy="21526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6472618" y="206059"/>
            <a:ext cx="612000" cy="1919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0E1BF6-2B5F-49AE-8334-269314AF8E76}"/>
              </a:ext>
            </a:extLst>
          </p:cNvPr>
          <p:cNvSpPr/>
          <p:nvPr/>
        </p:nvSpPr>
        <p:spPr>
          <a:xfrm>
            <a:off x="7849688" y="206059"/>
            <a:ext cx="612000" cy="1925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0718B7-3867-48A6-AE26-D3114F6EDB25}"/>
              </a:ext>
            </a:extLst>
          </p:cNvPr>
          <p:cNvSpPr/>
          <p:nvPr/>
        </p:nvSpPr>
        <p:spPr>
          <a:xfrm>
            <a:off x="9232865" y="218297"/>
            <a:ext cx="768925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프로그래스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바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25600" y="1395852"/>
            <a:ext cx="685268" cy="228423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대화창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팝업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174005" y="1061014"/>
            <a:ext cx="788086" cy="2302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스테이지 플레이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225414" y="708256"/>
            <a:ext cx="685268" cy="228423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종료 팝업</a:t>
            </a:r>
          </a:p>
        </p:txBody>
      </p:sp>
      <p:cxnSp>
        <p:nvCxnSpPr>
          <p:cNvPr id="29" name="직선 화살표 연결선 28"/>
          <p:cNvCxnSpPr>
            <a:stCxn id="27" idx="0"/>
            <a:endCxn id="28" idx="2"/>
          </p:cNvCxnSpPr>
          <p:nvPr/>
        </p:nvCxnSpPr>
        <p:spPr>
          <a:xfrm flipV="1">
            <a:off x="5568048" y="936679"/>
            <a:ext cx="0" cy="12433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62"/>
          <p:cNvCxnSpPr>
            <a:stCxn id="28" idx="1"/>
          </p:cNvCxnSpPr>
          <p:nvPr/>
        </p:nvCxnSpPr>
        <p:spPr>
          <a:xfrm rot="10800000" flipV="1">
            <a:off x="5090569" y="822467"/>
            <a:ext cx="134847" cy="947771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2"/>
          <p:cNvCxnSpPr>
            <a:stCxn id="25" idx="3"/>
          </p:cNvCxnSpPr>
          <p:nvPr/>
        </p:nvCxnSpPr>
        <p:spPr>
          <a:xfrm>
            <a:off x="4810869" y="1510064"/>
            <a:ext cx="144853" cy="332593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62"/>
          <p:cNvCxnSpPr>
            <a:cxnSpLocks/>
            <a:endCxn id="48" idx="2"/>
          </p:cNvCxnSpPr>
          <p:nvPr/>
        </p:nvCxnSpPr>
        <p:spPr>
          <a:xfrm rot="5400000" flipH="1" flipV="1">
            <a:off x="2821523" y="2047291"/>
            <a:ext cx="1015097" cy="13690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62"/>
          <p:cNvCxnSpPr>
            <a:cxnSpLocks/>
            <a:endCxn id="48" idx="2"/>
          </p:cNvCxnSpPr>
          <p:nvPr/>
        </p:nvCxnSpPr>
        <p:spPr>
          <a:xfrm rot="16200000" flipV="1">
            <a:off x="3050523" y="1955199"/>
            <a:ext cx="1015097" cy="3210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2881491" y="1034887"/>
            <a:ext cx="1032304" cy="228423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 교체 팝업</a:t>
            </a:r>
          </a:p>
        </p:txBody>
      </p:sp>
      <p:cxnSp>
        <p:nvCxnSpPr>
          <p:cNvPr id="35" name="직선 화살표 연결선 62"/>
          <p:cNvCxnSpPr>
            <a:cxnSpLocks/>
            <a:stCxn id="34" idx="3"/>
          </p:cNvCxnSpPr>
          <p:nvPr/>
        </p:nvCxnSpPr>
        <p:spPr>
          <a:xfrm>
            <a:off x="3913795" y="1149099"/>
            <a:ext cx="149518" cy="691137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51" idx="2"/>
          </p:cNvCxnSpPr>
          <p:nvPr/>
        </p:nvCxnSpPr>
        <p:spPr>
          <a:xfrm flipH="1" flipV="1">
            <a:off x="2100225" y="1554094"/>
            <a:ext cx="431" cy="2564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62"/>
          <p:cNvCxnSpPr>
            <a:stCxn id="51" idx="3"/>
          </p:cNvCxnSpPr>
          <p:nvPr/>
        </p:nvCxnSpPr>
        <p:spPr>
          <a:xfrm>
            <a:off x="2442859" y="1405575"/>
            <a:ext cx="158632" cy="355614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5225414" y="1401891"/>
            <a:ext cx="685268" cy="228423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콘텐츠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팝업</a:t>
            </a:r>
          </a:p>
        </p:txBody>
      </p:sp>
      <p:cxnSp>
        <p:nvCxnSpPr>
          <p:cNvPr id="39" name="직선 화살표 연결선 38"/>
          <p:cNvCxnSpPr>
            <a:stCxn id="38" idx="0"/>
            <a:endCxn id="27" idx="2"/>
          </p:cNvCxnSpPr>
          <p:nvPr/>
        </p:nvCxnSpPr>
        <p:spPr>
          <a:xfrm flipV="1">
            <a:off x="5568048" y="1291258"/>
            <a:ext cx="0" cy="1106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734360" y="663259"/>
            <a:ext cx="899249" cy="2284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팀 로고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819367" y="663259"/>
            <a:ext cx="899249" cy="2284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유니티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로고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892141" y="664529"/>
            <a:ext cx="899249" cy="2284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로그인 화면</a:t>
            </a:r>
          </a:p>
        </p:txBody>
      </p:sp>
      <p:cxnSp>
        <p:nvCxnSpPr>
          <p:cNvPr id="43" name="직선 화살표 연결선 42"/>
          <p:cNvCxnSpPr>
            <a:stCxn id="40" idx="3"/>
            <a:endCxn id="41" idx="1"/>
          </p:cNvCxnSpPr>
          <p:nvPr/>
        </p:nvCxnSpPr>
        <p:spPr>
          <a:xfrm>
            <a:off x="2633608" y="777470"/>
            <a:ext cx="18575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3"/>
            <a:endCxn id="42" idx="1"/>
          </p:cNvCxnSpPr>
          <p:nvPr/>
        </p:nvCxnSpPr>
        <p:spPr>
          <a:xfrm>
            <a:off x="3718616" y="777470"/>
            <a:ext cx="173525" cy="12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62"/>
          <p:cNvCxnSpPr>
            <a:cxnSpLocks/>
            <a:stCxn id="42" idx="3"/>
          </p:cNvCxnSpPr>
          <p:nvPr/>
        </p:nvCxnSpPr>
        <p:spPr>
          <a:xfrm>
            <a:off x="4791390" y="778741"/>
            <a:ext cx="169160" cy="1045402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A5D2AB-FEA6-4871-A332-984CBED85A35}"/>
              </a:ext>
            </a:extLst>
          </p:cNvPr>
          <p:cNvSpPr/>
          <p:nvPr/>
        </p:nvSpPr>
        <p:spPr>
          <a:xfrm>
            <a:off x="6522390" y="1340729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 목록</a:t>
            </a:r>
          </a:p>
        </p:txBody>
      </p:sp>
      <p:sp>
        <p:nvSpPr>
          <p:cNvPr id="48" name="모서리가 둥근 직사각형 42">
            <a:extLst>
              <a:ext uri="{FF2B5EF4-FFF2-40B4-BE49-F238E27FC236}">
                <a16:creationId xmlns:a16="http://schemas.microsoft.com/office/drawing/2014/main" id="{A0DCCD1A-3EDA-45F8-B050-5A552FA31A34}"/>
              </a:ext>
            </a:extLst>
          </p:cNvPr>
          <p:cNvSpPr/>
          <p:nvPr/>
        </p:nvSpPr>
        <p:spPr>
          <a:xfrm>
            <a:off x="3054891" y="1379773"/>
            <a:ext cx="685268" cy="228423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대화창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팝업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05C8E8A-09AE-42D4-A049-469139517557}"/>
              </a:ext>
            </a:extLst>
          </p:cNvPr>
          <p:cNvCxnSpPr>
            <a:cxnSpLocks/>
            <a:stCxn id="48" idx="0"/>
            <a:endCxn id="34" idx="2"/>
          </p:cNvCxnSpPr>
          <p:nvPr/>
        </p:nvCxnSpPr>
        <p:spPr>
          <a:xfrm flipV="1">
            <a:off x="3397525" y="1263310"/>
            <a:ext cx="118" cy="1164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EA5D2AB-FEA6-4871-A332-984CBED85A35}"/>
              </a:ext>
            </a:extLst>
          </p:cNvPr>
          <p:cNvSpPr/>
          <p:nvPr/>
        </p:nvSpPr>
        <p:spPr>
          <a:xfrm>
            <a:off x="6884892" y="976721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퀘스트 화면</a:t>
            </a:r>
          </a:p>
        </p:txBody>
      </p:sp>
      <p:sp>
        <p:nvSpPr>
          <p:cNvPr id="51" name="모서리가 둥근 직사각형 42">
            <a:extLst>
              <a:ext uri="{FF2B5EF4-FFF2-40B4-BE49-F238E27FC236}">
                <a16:creationId xmlns:a16="http://schemas.microsoft.com/office/drawing/2014/main" id="{A0DCCD1A-3EDA-45F8-B050-5A552FA31A34}"/>
              </a:ext>
            </a:extLst>
          </p:cNvPr>
          <p:cNvSpPr/>
          <p:nvPr/>
        </p:nvSpPr>
        <p:spPr>
          <a:xfrm>
            <a:off x="1757591" y="1257056"/>
            <a:ext cx="685268" cy="297038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서브 메뉴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</a:t>
            </a:r>
          </a:p>
        </p:txBody>
      </p:sp>
      <p:cxnSp>
        <p:nvCxnSpPr>
          <p:cNvPr id="52" name="직선 화살표 연결선 62"/>
          <p:cNvCxnSpPr>
            <a:cxnSpLocks/>
            <a:stCxn id="4" idx="0"/>
            <a:endCxn id="25" idx="2"/>
          </p:cNvCxnSpPr>
          <p:nvPr/>
        </p:nvCxnSpPr>
        <p:spPr>
          <a:xfrm rot="16200000" flipV="1">
            <a:off x="4497749" y="1594761"/>
            <a:ext cx="619333" cy="67836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62"/>
          <p:cNvCxnSpPr>
            <a:cxnSpLocks/>
            <a:endCxn id="38" idx="2"/>
          </p:cNvCxnSpPr>
          <p:nvPr/>
        </p:nvCxnSpPr>
        <p:spPr>
          <a:xfrm rot="16200000" flipV="1">
            <a:off x="5336266" y="1862096"/>
            <a:ext cx="819776" cy="35621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14972"/>
              </p:ext>
            </p:extLst>
          </p:nvPr>
        </p:nvGraphicFramePr>
        <p:xfrm>
          <a:off x="1183430" y="4878136"/>
          <a:ext cx="7254875" cy="1828800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val="20052755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3856760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25847641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1323783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가로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세로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51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점프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대시</a:t>
                      </a:r>
                      <a:r>
                        <a:rPr lang="en-US" altLang="ko-KR" sz="900" dirty="0"/>
                        <a:t>,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아이템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43pixel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43pixel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527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스킬</a:t>
                      </a:r>
                      <a:r>
                        <a:rPr lang="en-US" altLang="ko-KR" sz="900" dirty="0"/>
                        <a:t>1,2,3,4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51pixel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51pixel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287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일반공격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62pixel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62pixel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33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조이스틱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76pixel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76pixel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357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체력</a:t>
                      </a:r>
                      <a:r>
                        <a:rPr lang="en-US" altLang="ko-KR" sz="900" dirty="0"/>
                        <a:t>&amp;</a:t>
                      </a:r>
                      <a:r>
                        <a:rPr lang="ko-KR" altLang="en-US" sz="900" dirty="0"/>
                        <a:t>마력</a:t>
                      </a:r>
                      <a:r>
                        <a:rPr lang="ko-KR" altLang="en-US" sz="900" baseline="0" dirty="0"/>
                        <a:t> 게이지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150pixel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22.5pixel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½</a:t>
                      </a:r>
                      <a:r>
                        <a:rPr lang="ko-KR" altLang="en-US" sz="900" dirty="0"/>
                        <a:t>로 나누어서 위를 체력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아래를 마력으로 사용한다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471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메뉴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아이템리스트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43pixel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43pixel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663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버프</a:t>
                      </a:r>
                      <a:r>
                        <a:rPr lang="en-US" altLang="ko-KR" sz="900" dirty="0"/>
                        <a:t>&amp;</a:t>
                      </a:r>
                      <a:r>
                        <a:rPr lang="ko-KR" altLang="en-US" sz="900" dirty="0" err="1"/>
                        <a:t>디버프</a:t>
                      </a:r>
                      <a:r>
                        <a:rPr lang="ko-KR" altLang="en-US" sz="900" dirty="0"/>
                        <a:t> 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19pixel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19pixel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2422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B0718B7-3867-48A6-AE26-D3114F6EDB25}"/>
              </a:ext>
            </a:extLst>
          </p:cNvPr>
          <p:cNvSpPr/>
          <p:nvPr/>
        </p:nvSpPr>
        <p:spPr>
          <a:xfrm>
            <a:off x="2201642" y="1789815"/>
            <a:ext cx="1037433" cy="16785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체력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&amp;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마력 바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B94684-33A0-43A0-B097-EF019D4F7A52}"/>
              </a:ext>
            </a:extLst>
          </p:cNvPr>
          <p:cNvSpPr/>
          <p:nvPr/>
        </p:nvSpPr>
        <p:spPr>
          <a:xfrm>
            <a:off x="2175888" y="1715387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5EB8618-BA0F-4D36-AD37-6999F312233A}"/>
              </a:ext>
            </a:extLst>
          </p:cNvPr>
          <p:cNvSpPr/>
          <p:nvPr/>
        </p:nvSpPr>
        <p:spPr>
          <a:xfrm>
            <a:off x="7048500" y="1789815"/>
            <a:ext cx="243327" cy="300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1584B42-E37C-4DF5-983E-7D7C71A71BF3}"/>
              </a:ext>
            </a:extLst>
          </p:cNvPr>
          <p:cNvSpPr/>
          <p:nvPr/>
        </p:nvSpPr>
        <p:spPr>
          <a:xfrm>
            <a:off x="6677297" y="1789816"/>
            <a:ext cx="243327" cy="296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5A1C4E-F472-454A-9999-BA6B5AD6F1D9}"/>
              </a:ext>
            </a:extLst>
          </p:cNvPr>
          <p:cNvSpPr/>
          <p:nvPr/>
        </p:nvSpPr>
        <p:spPr>
          <a:xfrm>
            <a:off x="6613628" y="1715388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D55F51-AB4C-4E85-B85E-5714970BBDAA}"/>
              </a:ext>
            </a:extLst>
          </p:cNvPr>
          <p:cNvSpPr/>
          <p:nvPr/>
        </p:nvSpPr>
        <p:spPr>
          <a:xfrm>
            <a:off x="6977357" y="1718088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26" name="직선 화살표 연결선 25"/>
          <p:cNvCxnSpPr>
            <a:endCxn id="50" idx="2"/>
          </p:cNvCxnSpPr>
          <p:nvPr/>
        </p:nvCxnSpPr>
        <p:spPr>
          <a:xfrm flipH="1" flipV="1">
            <a:off x="7190892" y="1193707"/>
            <a:ext cx="1" cy="60046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655966-6373-44C4-B3A6-281F2D44220C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6828391" y="1557715"/>
            <a:ext cx="1" cy="2320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9CD7F72-3A7F-4746-92B7-5F7E95137945}"/>
              </a:ext>
            </a:extLst>
          </p:cNvPr>
          <p:cNvSpPr txBox="1"/>
          <p:nvPr/>
        </p:nvSpPr>
        <p:spPr>
          <a:xfrm>
            <a:off x="6589767" y="186586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/>
              <a:t>아이템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FBF433-657D-4EE3-A5AA-4732BB584B49}"/>
              </a:ext>
            </a:extLst>
          </p:cNvPr>
          <p:cNvSpPr txBox="1"/>
          <p:nvPr/>
        </p:nvSpPr>
        <p:spPr>
          <a:xfrm>
            <a:off x="6946695" y="186586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퀘스트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C33C1AC-753E-4A5E-9189-AC3DE291DF1D}"/>
              </a:ext>
            </a:extLst>
          </p:cNvPr>
          <p:cNvSpPr/>
          <p:nvPr/>
        </p:nvSpPr>
        <p:spPr>
          <a:xfrm>
            <a:off x="10768763" y="206058"/>
            <a:ext cx="751542" cy="190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이미지필드</a:t>
            </a:r>
          </a:p>
        </p:txBody>
      </p:sp>
    </p:spTree>
    <p:extLst>
      <p:ext uri="{BB962C8B-B14F-4D97-AF65-F5344CB8AC3E}">
        <p14:creationId xmlns:p14="http://schemas.microsoft.com/office/powerpoint/2010/main" val="186136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551;p46"/>
          <p:cNvGraphicFramePr/>
          <p:nvPr>
            <p:extLst>
              <p:ext uri="{D42A27DB-BD31-4B8C-83A1-F6EECF244321}">
                <p14:modId xmlns:p14="http://schemas.microsoft.com/office/powerpoint/2010/main" val="2077944898"/>
              </p:ext>
            </p:extLst>
          </p:nvPr>
        </p:nvGraphicFramePr>
        <p:xfrm>
          <a:off x="8991600" y="561434"/>
          <a:ext cx="2585855" cy="4669421"/>
        </p:xfrm>
        <a:graphic>
          <a:graphicData uri="http://schemas.openxmlformats.org/drawingml/2006/table">
            <a:tbl>
              <a:tblPr/>
              <a:tblGrid>
                <a:gridCol w="46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①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텍스트가 출력되는 속도 조절 버튼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②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자동으로 다음 텍스트를 출력하도록 하는 버튼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③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지나간 텍스트를 다시 읽을 수 있는 버튼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④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대화 전체를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스킵하는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⑤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뒷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배경과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구분해주기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위한 반투명한 검은 배경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2617540299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⑥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현재 대화 중인 캐릭터의 일러스트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987165189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⑦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현대 대화 중인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의 일러스트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857353071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⑧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캐릭터의 이름과 대사가 출력된다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대사창도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반투명으로 캐릭터의 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843314490"/>
                  </a:ext>
                </a:extLst>
              </a:tr>
              <a:tr h="22477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895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대사는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출력창의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 좌측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상단부에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 정렬해서 출력된다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대화 시에는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예외 상황을 제외한 나머지 모든 상황에서 왼쪽은 플레이어 캐릭터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오른쪽은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NPC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 일러스트가 표시된다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대사창은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 한 줄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에 최대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30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 3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줄까지 출력된다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lang="en-US" altLang="ko-KR" sz="1000" b="0" i="0" u="none" strike="noStrike" cap="none" baseline="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대화를 하는 중이라도 뒤에 진행되던 게임 화면을 그대로 보여 줌으로서 유저에게 실시간으로 진행된다는 느낌을 더욱 줄 수 있다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35725" marR="35725" marT="35725" marB="35725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Google Shape;564;p47"/>
          <p:cNvGraphicFramePr/>
          <p:nvPr>
            <p:extLst>
              <p:ext uri="{D42A27DB-BD31-4B8C-83A1-F6EECF244321}">
                <p14:modId xmlns:p14="http://schemas.microsoft.com/office/powerpoint/2010/main" val="4001902446"/>
              </p:ext>
            </p:extLst>
          </p:nvPr>
        </p:nvGraphicFramePr>
        <p:xfrm>
          <a:off x="542925" y="80010"/>
          <a:ext cx="11034530" cy="419100"/>
        </p:xfrm>
        <a:graphic>
          <a:graphicData uri="http://schemas.openxmlformats.org/drawingml/2006/table">
            <a:tbl>
              <a:tblPr/>
              <a:tblGrid>
                <a:gridCol w="42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19527256"/>
                    </a:ext>
                  </a:extLst>
                </a:gridCol>
                <a:gridCol w="5833880">
                  <a:extLst>
                    <a:ext uri="{9D8B030D-6E8A-4147-A177-3AD203B41FA5}">
                      <a16:colId xmlns:a16="http://schemas.microsoft.com/office/drawing/2014/main" val="2582623211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ID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2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게임 내에서 대화가 진행될 시에 출력되는 화면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도형 설명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대화 화면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5784083" y="191777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모서리가 둥근 사각형 설명선 51">
            <a:extLst>
              <a:ext uri="{FF2B5EF4-FFF2-40B4-BE49-F238E27FC236}">
                <a16:creationId xmlns:a16="http://schemas.microsoft.com/office/drawing/2014/main" id="{90957F9E-86D9-40FB-899B-8F113F20271A}"/>
              </a:ext>
            </a:extLst>
          </p:cNvPr>
          <p:cNvSpPr/>
          <p:nvPr/>
        </p:nvSpPr>
        <p:spPr>
          <a:xfrm>
            <a:off x="10074372" y="179259"/>
            <a:ext cx="612000" cy="216962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7157200" y="206059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7" name="모서리가 둥근 직사각형 53">
            <a:extLst>
              <a:ext uri="{FF2B5EF4-FFF2-40B4-BE49-F238E27FC236}">
                <a16:creationId xmlns:a16="http://schemas.microsoft.com/office/drawing/2014/main" id="{09767D1D-5316-4BA0-90AA-11E281EEA91E}"/>
              </a:ext>
            </a:extLst>
          </p:cNvPr>
          <p:cNvSpPr/>
          <p:nvPr/>
        </p:nvSpPr>
        <p:spPr>
          <a:xfrm>
            <a:off x="8548283" y="194421"/>
            <a:ext cx="612000" cy="21526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6472618" y="206059"/>
            <a:ext cx="612000" cy="1919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0E1BF6-2B5F-49AE-8334-269314AF8E76}"/>
              </a:ext>
            </a:extLst>
          </p:cNvPr>
          <p:cNvSpPr/>
          <p:nvPr/>
        </p:nvSpPr>
        <p:spPr>
          <a:xfrm>
            <a:off x="7849688" y="206059"/>
            <a:ext cx="612000" cy="1925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0718B7-3867-48A6-AE26-D3114F6EDB25}"/>
              </a:ext>
            </a:extLst>
          </p:cNvPr>
          <p:cNvSpPr/>
          <p:nvPr/>
        </p:nvSpPr>
        <p:spPr>
          <a:xfrm>
            <a:off x="9232865" y="218297"/>
            <a:ext cx="768925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프로그래스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바</a:t>
            </a:r>
          </a:p>
        </p:txBody>
      </p:sp>
      <p:pic>
        <p:nvPicPr>
          <p:cNvPr id="11" name="Picture 3" descr="C:\Users\Administrator\Downloads\Samsung-Galaxy-Note-9-PNG-Image-715x715__1.png">
            <a:extLst>
              <a:ext uri="{FF2B5EF4-FFF2-40B4-BE49-F238E27FC236}">
                <a16:creationId xmlns:a16="http://schemas.microsoft.com/office/drawing/2014/main" id="{B59BB411-83CC-4ED9-904E-AC45FA602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32354" y="80871"/>
            <a:ext cx="309562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340599"/>
              </p:ext>
            </p:extLst>
          </p:nvPr>
        </p:nvGraphicFramePr>
        <p:xfrm>
          <a:off x="1855486" y="1733762"/>
          <a:ext cx="5507198" cy="2860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" name="Image" r:id="rId4" imgW="7619040" imgH="3704760" progId="Photoshop.Image.20">
                  <p:embed/>
                </p:oleObj>
              </mc:Choice>
              <mc:Fallback>
                <p:oleObj name="Image" r:id="rId4" imgW="7619040" imgH="3704760" progId="Photoshop.Image.20">
                  <p:embed/>
                  <p:pic>
                    <p:nvPicPr>
                      <p:cNvPr id="40" name="개체 3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5486" y="1733762"/>
                        <a:ext cx="5507198" cy="2860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532B16-B09B-4FAE-AC45-A500C393D407}"/>
              </a:ext>
            </a:extLst>
          </p:cNvPr>
          <p:cNvSpPr/>
          <p:nvPr/>
        </p:nvSpPr>
        <p:spPr>
          <a:xfrm>
            <a:off x="1925613" y="1733762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976A62-3B50-473E-982B-3477A5F3378E}"/>
              </a:ext>
            </a:extLst>
          </p:cNvPr>
          <p:cNvSpPr/>
          <p:nvPr/>
        </p:nvSpPr>
        <p:spPr>
          <a:xfrm>
            <a:off x="2228291" y="2326918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53B208-9034-418A-96BF-6E79CC7FA92C}"/>
              </a:ext>
            </a:extLst>
          </p:cNvPr>
          <p:cNvSpPr/>
          <p:nvPr/>
        </p:nvSpPr>
        <p:spPr>
          <a:xfrm>
            <a:off x="2305987" y="3653365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8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3986CC-1EB3-4932-96CE-244BBD0AA36A}"/>
              </a:ext>
            </a:extLst>
          </p:cNvPr>
          <p:cNvSpPr/>
          <p:nvPr/>
        </p:nvSpPr>
        <p:spPr>
          <a:xfrm>
            <a:off x="6057606" y="2412576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532B16-B09B-4FAE-AC45-A500C393D407}"/>
              </a:ext>
            </a:extLst>
          </p:cNvPr>
          <p:cNvSpPr/>
          <p:nvPr/>
        </p:nvSpPr>
        <p:spPr>
          <a:xfrm>
            <a:off x="2592363" y="1733762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532B16-B09B-4FAE-AC45-A500C393D407}"/>
              </a:ext>
            </a:extLst>
          </p:cNvPr>
          <p:cNvSpPr/>
          <p:nvPr/>
        </p:nvSpPr>
        <p:spPr>
          <a:xfrm>
            <a:off x="2763680" y="2326918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53B208-9034-418A-96BF-6E79CC7FA92C}"/>
              </a:ext>
            </a:extLst>
          </p:cNvPr>
          <p:cNvSpPr/>
          <p:nvPr/>
        </p:nvSpPr>
        <p:spPr>
          <a:xfrm>
            <a:off x="5886289" y="1733762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53B208-9034-418A-96BF-6E79CC7FA92C}"/>
              </a:ext>
            </a:extLst>
          </p:cNvPr>
          <p:cNvSpPr/>
          <p:nvPr/>
        </p:nvSpPr>
        <p:spPr>
          <a:xfrm>
            <a:off x="6538827" y="1733762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1" name="모서리가 둥근 직사각형 53">
            <a:extLst>
              <a:ext uri="{FF2B5EF4-FFF2-40B4-BE49-F238E27FC236}">
                <a16:creationId xmlns:a16="http://schemas.microsoft.com/office/drawing/2014/main" id="{913978E6-6384-46D9-84C2-E27F2B512878}"/>
              </a:ext>
            </a:extLst>
          </p:cNvPr>
          <p:cNvSpPr/>
          <p:nvPr/>
        </p:nvSpPr>
        <p:spPr>
          <a:xfrm>
            <a:off x="6524313" y="4824435"/>
            <a:ext cx="835376" cy="21526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다음 대사 팝업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625421B-28A2-464A-BB34-3230CB332E9A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6942002" y="4494670"/>
            <a:ext cx="1" cy="3297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53">
            <a:extLst>
              <a:ext uri="{FF2B5EF4-FFF2-40B4-BE49-F238E27FC236}">
                <a16:creationId xmlns:a16="http://schemas.microsoft.com/office/drawing/2014/main" id="{B5B03D05-CA61-4029-B6EB-1F68BA4257C5}"/>
              </a:ext>
            </a:extLst>
          </p:cNvPr>
          <p:cNvSpPr/>
          <p:nvPr/>
        </p:nvSpPr>
        <p:spPr>
          <a:xfrm>
            <a:off x="6524313" y="5187337"/>
            <a:ext cx="835376" cy="21526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대사 팝업 종료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9EE605B-5B16-4318-BBD1-CAF91EAECD1F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6942001" y="5039704"/>
            <a:ext cx="0" cy="14763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546FA0-8763-4588-BE71-04A719755679}"/>
              </a:ext>
            </a:extLst>
          </p:cNvPr>
          <p:cNvSpPr/>
          <p:nvPr/>
        </p:nvSpPr>
        <p:spPr>
          <a:xfrm>
            <a:off x="5747811" y="4834980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마을 화면</a:t>
            </a:r>
          </a:p>
        </p:txBody>
      </p:sp>
      <p:cxnSp>
        <p:nvCxnSpPr>
          <p:cNvPr id="26" name="직선 화살표 연결선 62">
            <a:extLst>
              <a:ext uri="{FF2B5EF4-FFF2-40B4-BE49-F238E27FC236}">
                <a16:creationId xmlns:a16="http://schemas.microsoft.com/office/drawing/2014/main" id="{C6D488FF-681C-4386-921C-EDB5642727AC}"/>
              </a:ext>
            </a:extLst>
          </p:cNvPr>
          <p:cNvCxnSpPr>
            <a:cxnSpLocks/>
            <a:stCxn id="23" idx="1"/>
            <a:endCxn id="25" idx="2"/>
          </p:cNvCxnSpPr>
          <p:nvPr/>
        </p:nvCxnSpPr>
        <p:spPr>
          <a:xfrm rot="10800000">
            <a:off x="6053811" y="5051968"/>
            <a:ext cx="470502" cy="24300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AF5F867-EFD6-4122-A1DD-D5E25DCC3377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6053811" y="4535806"/>
            <a:ext cx="0" cy="29917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625421B-28A2-464A-BB34-3230CB332E9A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6284098" y="1384719"/>
            <a:ext cx="0" cy="4347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53">
            <a:extLst>
              <a:ext uri="{FF2B5EF4-FFF2-40B4-BE49-F238E27FC236}">
                <a16:creationId xmlns:a16="http://schemas.microsoft.com/office/drawing/2014/main" id="{913978E6-6384-46D9-84C2-E27F2B512878}"/>
              </a:ext>
            </a:extLst>
          </p:cNvPr>
          <p:cNvSpPr/>
          <p:nvPr/>
        </p:nvSpPr>
        <p:spPr>
          <a:xfrm>
            <a:off x="5866410" y="1169450"/>
            <a:ext cx="835376" cy="21526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이전 </a:t>
            </a:r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대사창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팝업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F5F867-EFD6-4122-A1DD-D5E25DCC3377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6922951" y="1115232"/>
            <a:ext cx="5327" cy="7041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546FA0-8763-4588-BE71-04A719755679}"/>
              </a:ext>
            </a:extLst>
          </p:cNvPr>
          <p:cNvSpPr/>
          <p:nvPr/>
        </p:nvSpPr>
        <p:spPr>
          <a:xfrm>
            <a:off x="6616951" y="898246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 종료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2011271" y="1287848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배속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625421B-28A2-464A-BB34-3230CB332E9A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313949" y="1479842"/>
            <a:ext cx="3322" cy="3387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62">
            <a:extLst>
              <a:ext uri="{FF2B5EF4-FFF2-40B4-BE49-F238E27FC236}">
                <a16:creationId xmlns:a16="http://schemas.microsoft.com/office/drawing/2014/main" id="{C6D488FF-681C-4386-921C-EDB5642727AC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>
            <a:off x="2623271" y="1383845"/>
            <a:ext cx="1985814" cy="349917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42375"/>
              </p:ext>
            </p:extLst>
          </p:nvPr>
        </p:nvGraphicFramePr>
        <p:xfrm>
          <a:off x="1183430" y="5790441"/>
          <a:ext cx="7254875" cy="914400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val="20052755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3856760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25847641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1323783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가로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세로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51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배속조절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오토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로그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스킵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85pixel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27pixel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527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이름칸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180pixel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28pixel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287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대사창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800pixel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105pixel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33312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6A6928-1625-4353-AD7D-83C4C09EA085}"/>
              </a:ext>
            </a:extLst>
          </p:cNvPr>
          <p:cNvSpPr/>
          <p:nvPr/>
        </p:nvSpPr>
        <p:spPr>
          <a:xfrm>
            <a:off x="10768763" y="206058"/>
            <a:ext cx="751542" cy="190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이미지필드</a:t>
            </a:r>
          </a:p>
        </p:txBody>
      </p:sp>
    </p:spTree>
    <p:extLst>
      <p:ext uri="{BB962C8B-B14F-4D97-AF65-F5344CB8AC3E}">
        <p14:creationId xmlns:p14="http://schemas.microsoft.com/office/powerpoint/2010/main" val="358548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551;p46"/>
          <p:cNvGraphicFramePr/>
          <p:nvPr>
            <p:extLst>
              <p:ext uri="{D42A27DB-BD31-4B8C-83A1-F6EECF244321}">
                <p14:modId xmlns:p14="http://schemas.microsoft.com/office/powerpoint/2010/main" val="3388497525"/>
              </p:ext>
            </p:extLst>
          </p:nvPr>
        </p:nvGraphicFramePr>
        <p:xfrm>
          <a:off x="8991600" y="561434"/>
          <a:ext cx="2585855" cy="4213343"/>
        </p:xfrm>
        <a:graphic>
          <a:graphicData uri="http://schemas.openxmlformats.org/drawingml/2006/table">
            <a:tbl>
              <a:tblPr/>
              <a:tblGrid>
                <a:gridCol w="46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①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현재 창의 이름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②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상인 캐릭터의 일러스트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③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아이템의 이름과 가격만을 현재 창에서 보여주고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아이콘을 터치 시 팝업창을 열어서 상세한 설명을 보여주도록 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④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한번 구매했던 항목은 판매 목록에 뜨지 않도록 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⑤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판매 목록의 필터링으로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터치 시 마다 순환되어서 필터가 바뀌도록 되어있다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⑥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선택한 아이템을 구매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77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895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상점창은 전체화면 팝업창으로 출력된다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endParaRPr lang="en-US" altLang="ko-KR" sz="10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화면이 출력되는 동안 뒤의 게임 화면은 일시 정지 상태로 존재한다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endParaRPr lang="en-US" altLang="ko-KR" sz="10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판매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목록은 스크롤이 가능하다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35725" marR="35725" marT="35725" marB="35725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Google Shape;564;p47"/>
          <p:cNvGraphicFramePr/>
          <p:nvPr>
            <p:extLst>
              <p:ext uri="{D42A27DB-BD31-4B8C-83A1-F6EECF244321}">
                <p14:modId xmlns:p14="http://schemas.microsoft.com/office/powerpoint/2010/main" val="1479949324"/>
              </p:ext>
            </p:extLst>
          </p:nvPr>
        </p:nvGraphicFramePr>
        <p:xfrm>
          <a:off x="542925" y="80010"/>
          <a:ext cx="11034530" cy="419100"/>
        </p:xfrm>
        <a:graphic>
          <a:graphicData uri="http://schemas.openxmlformats.org/drawingml/2006/table">
            <a:tbl>
              <a:tblPr/>
              <a:tblGrid>
                <a:gridCol w="42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19527256"/>
                    </a:ext>
                  </a:extLst>
                </a:gridCol>
                <a:gridCol w="5833880">
                  <a:extLst>
                    <a:ext uri="{9D8B030D-6E8A-4147-A177-3AD203B41FA5}">
                      <a16:colId xmlns:a16="http://schemas.microsoft.com/office/drawing/2014/main" val="2582623211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ID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3_1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상인 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NPC</a:t>
                      </a: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와 </a:t>
                      </a:r>
                      <a:r>
                        <a:rPr lang="ko-KR" altLang="en-US" sz="800" b="1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대화시에</a:t>
                      </a: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 나타나는 화면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도형 설명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상점 화면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5784083" y="191777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모서리가 둥근 사각형 설명선 51">
            <a:extLst>
              <a:ext uri="{FF2B5EF4-FFF2-40B4-BE49-F238E27FC236}">
                <a16:creationId xmlns:a16="http://schemas.microsoft.com/office/drawing/2014/main" id="{90957F9E-86D9-40FB-899B-8F113F20271A}"/>
              </a:ext>
            </a:extLst>
          </p:cNvPr>
          <p:cNvSpPr/>
          <p:nvPr/>
        </p:nvSpPr>
        <p:spPr>
          <a:xfrm>
            <a:off x="10074372" y="179259"/>
            <a:ext cx="612000" cy="216962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7157200" y="206059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7" name="모서리가 둥근 직사각형 53">
            <a:extLst>
              <a:ext uri="{FF2B5EF4-FFF2-40B4-BE49-F238E27FC236}">
                <a16:creationId xmlns:a16="http://schemas.microsoft.com/office/drawing/2014/main" id="{09767D1D-5316-4BA0-90AA-11E281EEA91E}"/>
              </a:ext>
            </a:extLst>
          </p:cNvPr>
          <p:cNvSpPr/>
          <p:nvPr/>
        </p:nvSpPr>
        <p:spPr>
          <a:xfrm>
            <a:off x="8548283" y="194421"/>
            <a:ext cx="612000" cy="21526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6472618" y="206059"/>
            <a:ext cx="612000" cy="1919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0E1BF6-2B5F-49AE-8334-269314AF8E76}"/>
              </a:ext>
            </a:extLst>
          </p:cNvPr>
          <p:cNvSpPr/>
          <p:nvPr/>
        </p:nvSpPr>
        <p:spPr>
          <a:xfrm>
            <a:off x="7849688" y="206059"/>
            <a:ext cx="612000" cy="1925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0718B7-3867-48A6-AE26-D3114F6EDB25}"/>
              </a:ext>
            </a:extLst>
          </p:cNvPr>
          <p:cNvSpPr/>
          <p:nvPr/>
        </p:nvSpPr>
        <p:spPr>
          <a:xfrm>
            <a:off x="9232865" y="218297"/>
            <a:ext cx="768925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프로그래스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바</a:t>
            </a:r>
          </a:p>
        </p:txBody>
      </p:sp>
      <p:pic>
        <p:nvPicPr>
          <p:cNvPr id="11" name="Picture 3" descr="C:\Users\Administrator\Downloads\Samsung-Galaxy-Note-9-PNG-Image-715x715__1.png">
            <a:extLst>
              <a:ext uri="{FF2B5EF4-FFF2-40B4-BE49-F238E27FC236}">
                <a16:creationId xmlns:a16="http://schemas.microsoft.com/office/drawing/2014/main" id="{B59BB411-83CC-4ED9-904E-AC45FA602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32354" y="80871"/>
            <a:ext cx="309562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54AE56-A8D4-45DA-95A7-27DEEBA72540}"/>
              </a:ext>
            </a:extLst>
          </p:cNvPr>
          <p:cNvSpPr/>
          <p:nvPr/>
        </p:nvSpPr>
        <p:spPr>
          <a:xfrm>
            <a:off x="5891633" y="1778465"/>
            <a:ext cx="670215" cy="16572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보유 재화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F101B-567A-44F8-8B1B-8E42D91BB7DB}"/>
              </a:ext>
            </a:extLst>
          </p:cNvPr>
          <p:cNvSpPr/>
          <p:nvPr/>
        </p:nvSpPr>
        <p:spPr>
          <a:xfrm>
            <a:off x="2088391" y="1799763"/>
            <a:ext cx="1148295" cy="2544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상점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12FA52-F173-4409-A700-67F8204ED078}"/>
              </a:ext>
            </a:extLst>
          </p:cNvPr>
          <p:cNvSpPr/>
          <p:nvPr/>
        </p:nvSpPr>
        <p:spPr>
          <a:xfrm>
            <a:off x="2075125" y="2127651"/>
            <a:ext cx="1818797" cy="24420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상인 </a:t>
            </a:r>
            <a:r>
              <a:rPr lang="en-US" altLang="ko-KR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NPC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일러스트</a:t>
            </a:r>
          </a:p>
        </p:txBody>
      </p:sp>
      <p:sp>
        <p:nvSpPr>
          <p:cNvPr id="15" name="모서리가 둥근 직사각형 53">
            <a:extLst>
              <a:ext uri="{FF2B5EF4-FFF2-40B4-BE49-F238E27FC236}">
                <a16:creationId xmlns:a16="http://schemas.microsoft.com/office/drawing/2014/main" id="{48473555-6A64-4D90-AABE-84BA533667F0}"/>
              </a:ext>
            </a:extLst>
          </p:cNvPr>
          <p:cNvSpPr/>
          <p:nvPr/>
        </p:nvSpPr>
        <p:spPr>
          <a:xfrm>
            <a:off x="4075077" y="2127652"/>
            <a:ext cx="3072929" cy="203372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017525-1904-4CC2-A907-D2AD779B336E}"/>
              </a:ext>
            </a:extLst>
          </p:cNvPr>
          <p:cNvSpPr/>
          <p:nvPr/>
        </p:nvSpPr>
        <p:spPr>
          <a:xfrm>
            <a:off x="4221818" y="2282549"/>
            <a:ext cx="399740" cy="399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34EDC0-0A6F-4247-B777-B3014A536756}"/>
              </a:ext>
            </a:extLst>
          </p:cNvPr>
          <p:cNvSpPr/>
          <p:nvPr/>
        </p:nvSpPr>
        <p:spPr>
          <a:xfrm>
            <a:off x="4628211" y="2499766"/>
            <a:ext cx="943925" cy="181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가격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3C4FF5-8843-4532-918D-109281A84C13}"/>
              </a:ext>
            </a:extLst>
          </p:cNvPr>
          <p:cNvSpPr/>
          <p:nvPr/>
        </p:nvSpPr>
        <p:spPr>
          <a:xfrm>
            <a:off x="4628211" y="2293522"/>
            <a:ext cx="943925" cy="20624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 이름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66B072-F583-4F0E-875B-7DFB285F87A9}"/>
              </a:ext>
            </a:extLst>
          </p:cNvPr>
          <p:cNvSpPr/>
          <p:nvPr/>
        </p:nvSpPr>
        <p:spPr>
          <a:xfrm>
            <a:off x="5705471" y="2282549"/>
            <a:ext cx="399740" cy="399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0E54FC-2D46-4AB0-BA1D-B1E9AA5606AD}"/>
              </a:ext>
            </a:extLst>
          </p:cNvPr>
          <p:cNvSpPr/>
          <p:nvPr/>
        </p:nvSpPr>
        <p:spPr>
          <a:xfrm>
            <a:off x="6111864" y="2499766"/>
            <a:ext cx="943925" cy="181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가격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32DDEB-2C53-485E-8723-C46DE506DE0F}"/>
              </a:ext>
            </a:extLst>
          </p:cNvPr>
          <p:cNvSpPr/>
          <p:nvPr/>
        </p:nvSpPr>
        <p:spPr>
          <a:xfrm>
            <a:off x="6111864" y="2293522"/>
            <a:ext cx="943925" cy="20624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 이름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0EA662-99BA-4232-9E84-F29CD45556CF}"/>
              </a:ext>
            </a:extLst>
          </p:cNvPr>
          <p:cNvSpPr/>
          <p:nvPr/>
        </p:nvSpPr>
        <p:spPr>
          <a:xfrm>
            <a:off x="5705471" y="2850379"/>
            <a:ext cx="399740" cy="399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9A2D25-FED4-4AC9-BA99-F5953281FC30}"/>
              </a:ext>
            </a:extLst>
          </p:cNvPr>
          <p:cNvSpPr/>
          <p:nvPr/>
        </p:nvSpPr>
        <p:spPr>
          <a:xfrm>
            <a:off x="6111864" y="3067596"/>
            <a:ext cx="943925" cy="181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가격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F2629F-D6F5-418A-B440-9610D27C2009}"/>
              </a:ext>
            </a:extLst>
          </p:cNvPr>
          <p:cNvSpPr/>
          <p:nvPr/>
        </p:nvSpPr>
        <p:spPr>
          <a:xfrm>
            <a:off x="6111864" y="2861352"/>
            <a:ext cx="943925" cy="20624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 이름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B4422A-6EBB-4699-BBAC-B4E52A205918}"/>
              </a:ext>
            </a:extLst>
          </p:cNvPr>
          <p:cNvSpPr/>
          <p:nvPr/>
        </p:nvSpPr>
        <p:spPr>
          <a:xfrm>
            <a:off x="4221818" y="2850379"/>
            <a:ext cx="399740" cy="399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6D27420-F66A-44AF-9F41-E690CD848A12}"/>
              </a:ext>
            </a:extLst>
          </p:cNvPr>
          <p:cNvSpPr/>
          <p:nvPr/>
        </p:nvSpPr>
        <p:spPr>
          <a:xfrm>
            <a:off x="4628211" y="3067596"/>
            <a:ext cx="943925" cy="181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30694B-6D44-424F-B706-A956F3AD5499}"/>
              </a:ext>
            </a:extLst>
          </p:cNvPr>
          <p:cNvSpPr/>
          <p:nvPr/>
        </p:nvSpPr>
        <p:spPr>
          <a:xfrm>
            <a:off x="4628211" y="2861352"/>
            <a:ext cx="943925" cy="20624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 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9C1D0D-639B-41A7-9322-5F561155F4DB}"/>
              </a:ext>
            </a:extLst>
          </p:cNvPr>
          <p:cNvSpPr/>
          <p:nvPr/>
        </p:nvSpPr>
        <p:spPr>
          <a:xfrm>
            <a:off x="4221818" y="3370055"/>
            <a:ext cx="399740" cy="399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2E310A-6AD6-4AB7-A43F-67AF8A4F56E4}"/>
              </a:ext>
            </a:extLst>
          </p:cNvPr>
          <p:cNvSpPr/>
          <p:nvPr/>
        </p:nvSpPr>
        <p:spPr>
          <a:xfrm>
            <a:off x="4628211" y="3587272"/>
            <a:ext cx="943925" cy="181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가격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40ECDB-3F60-4DEA-ADC5-6E11FEAD1F91}"/>
              </a:ext>
            </a:extLst>
          </p:cNvPr>
          <p:cNvSpPr/>
          <p:nvPr/>
        </p:nvSpPr>
        <p:spPr>
          <a:xfrm>
            <a:off x="4628211" y="3381028"/>
            <a:ext cx="943925" cy="20624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A73038-83DB-4EFA-9333-BF04837D97CC}"/>
              </a:ext>
            </a:extLst>
          </p:cNvPr>
          <p:cNvSpPr/>
          <p:nvPr/>
        </p:nvSpPr>
        <p:spPr>
          <a:xfrm>
            <a:off x="5705471" y="3370055"/>
            <a:ext cx="399740" cy="399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133DA1-9ACE-4B7D-9389-64756CE3EB3F}"/>
              </a:ext>
            </a:extLst>
          </p:cNvPr>
          <p:cNvSpPr/>
          <p:nvPr/>
        </p:nvSpPr>
        <p:spPr>
          <a:xfrm>
            <a:off x="6111864" y="3587272"/>
            <a:ext cx="943925" cy="181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가격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532B85-6CF0-4411-9E82-D5411F7EE4CF}"/>
              </a:ext>
            </a:extLst>
          </p:cNvPr>
          <p:cNvSpPr/>
          <p:nvPr/>
        </p:nvSpPr>
        <p:spPr>
          <a:xfrm>
            <a:off x="6111864" y="3381028"/>
            <a:ext cx="943925" cy="20624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 이름</a:t>
            </a:r>
          </a:p>
        </p:txBody>
      </p:sp>
      <p:sp>
        <p:nvSpPr>
          <p:cNvPr id="34" name="갈매기형 수장 73">
            <a:extLst>
              <a:ext uri="{FF2B5EF4-FFF2-40B4-BE49-F238E27FC236}">
                <a16:creationId xmlns:a16="http://schemas.microsoft.com/office/drawing/2014/main" id="{1127F2EF-1938-4E43-9BDB-C94E4A99864E}"/>
              </a:ext>
            </a:extLst>
          </p:cNvPr>
          <p:cNvSpPr/>
          <p:nvPr/>
        </p:nvSpPr>
        <p:spPr>
          <a:xfrm rot="5400000">
            <a:off x="5550281" y="3829792"/>
            <a:ext cx="177043" cy="339772"/>
          </a:xfrm>
          <a:prstGeom prst="chevr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2AD513B-CDD9-43C8-81E7-95508099DA21}"/>
              </a:ext>
            </a:extLst>
          </p:cNvPr>
          <p:cNvSpPr/>
          <p:nvPr/>
        </p:nvSpPr>
        <p:spPr>
          <a:xfrm>
            <a:off x="6187451" y="4229562"/>
            <a:ext cx="696811" cy="2740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구매</a:t>
            </a:r>
          </a:p>
        </p:txBody>
      </p:sp>
      <p:sp>
        <p:nvSpPr>
          <p:cNvPr id="36" name="모서리가 둥근 직사각형 53">
            <a:extLst>
              <a:ext uri="{FF2B5EF4-FFF2-40B4-BE49-F238E27FC236}">
                <a16:creationId xmlns:a16="http://schemas.microsoft.com/office/drawing/2014/main" id="{8E1F26FA-35B3-45E2-8D5B-C5C9D59A4CF1}"/>
              </a:ext>
            </a:extLst>
          </p:cNvPr>
          <p:cNvSpPr/>
          <p:nvPr/>
        </p:nvSpPr>
        <p:spPr>
          <a:xfrm>
            <a:off x="6118167" y="4833400"/>
            <a:ext cx="835376" cy="21526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구매 확인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6E5244-F401-4831-A5B7-4D0ACC17FEF9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6535856" y="4503635"/>
            <a:ext cx="1" cy="3297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62">
            <a:extLst>
              <a:ext uri="{FF2B5EF4-FFF2-40B4-BE49-F238E27FC236}">
                <a16:creationId xmlns:a16="http://schemas.microsoft.com/office/drawing/2014/main" id="{25A400C2-FF47-4C00-A858-4E0F78289A1E}"/>
              </a:ext>
            </a:extLst>
          </p:cNvPr>
          <p:cNvCxnSpPr>
            <a:cxnSpLocks/>
            <a:stCxn id="61" idx="3"/>
          </p:cNvCxnSpPr>
          <p:nvPr/>
        </p:nvCxnSpPr>
        <p:spPr>
          <a:xfrm flipH="1" flipV="1">
            <a:off x="7213537" y="4503635"/>
            <a:ext cx="184740" cy="866713"/>
          </a:xfrm>
          <a:prstGeom prst="bentConnector4">
            <a:avLst>
              <a:gd name="adj1" fmla="val -123741"/>
              <a:gd name="adj2" fmla="val 56209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62">
            <a:extLst>
              <a:ext uri="{FF2B5EF4-FFF2-40B4-BE49-F238E27FC236}">
                <a16:creationId xmlns:a16="http://schemas.microsoft.com/office/drawing/2014/main" id="{45D2405C-0B3C-4F4B-97AA-C70DA3DBB090}"/>
              </a:ext>
            </a:extLst>
          </p:cNvPr>
          <p:cNvCxnSpPr>
            <a:cxnSpLocks/>
            <a:stCxn id="19" idx="0"/>
            <a:endCxn id="45" idx="2"/>
          </p:cNvCxnSpPr>
          <p:nvPr/>
        </p:nvCxnSpPr>
        <p:spPr>
          <a:xfrm rot="16200000" flipV="1">
            <a:off x="5060045" y="1437253"/>
            <a:ext cx="754748" cy="93584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62">
            <a:extLst>
              <a:ext uri="{FF2B5EF4-FFF2-40B4-BE49-F238E27FC236}">
                <a16:creationId xmlns:a16="http://schemas.microsoft.com/office/drawing/2014/main" id="{AB2AEAA2-E8B8-4C92-836D-63476E44A15E}"/>
              </a:ext>
            </a:extLst>
          </p:cNvPr>
          <p:cNvCxnSpPr>
            <a:cxnSpLocks/>
            <a:stCxn id="16" idx="0"/>
            <a:endCxn id="45" idx="2"/>
          </p:cNvCxnSpPr>
          <p:nvPr/>
        </p:nvCxnSpPr>
        <p:spPr>
          <a:xfrm rot="5400000" flipH="1" flipV="1">
            <a:off x="4318218" y="1631271"/>
            <a:ext cx="754748" cy="54780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62">
            <a:extLst>
              <a:ext uri="{FF2B5EF4-FFF2-40B4-BE49-F238E27FC236}">
                <a16:creationId xmlns:a16="http://schemas.microsoft.com/office/drawing/2014/main" id="{0FFE663C-2523-47AB-A3F4-C4905600FA76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5405370" y="1380058"/>
            <a:ext cx="180264" cy="41970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8DDD207-704D-4768-B05F-B68D434E203B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7090344" y="1469371"/>
            <a:ext cx="0" cy="33340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921E3A-06AB-4C59-9448-C210FC37D76B}"/>
              </a:ext>
            </a:extLst>
          </p:cNvPr>
          <p:cNvSpPr/>
          <p:nvPr/>
        </p:nvSpPr>
        <p:spPr>
          <a:xfrm>
            <a:off x="6784344" y="1252385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닫기</a:t>
            </a:r>
          </a:p>
        </p:txBody>
      </p:sp>
      <p:sp>
        <p:nvSpPr>
          <p:cNvPr id="44" name="곱셈 기호 43"/>
          <p:cNvSpPr/>
          <p:nvPr/>
        </p:nvSpPr>
        <p:spPr>
          <a:xfrm>
            <a:off x="6908617" y="1746330"/>
            <a:ext cx="361328" cy="361328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53">
            <a:extLst>
              <a:ext uri="{FF2B5EF4-FFF2-40B4-BE49-F238E27FC236}">
                <a16:creationId xmlns:a16="http://schemas.microsoft.com/office/drawing/2014/main" id="{A592AC89-D591-4C72-B7CE-F13E77F6318D}"/>
              </a:ext>
            </a:extLst>
          </p:cNvPr>
          <p:cNvSpPr/>
          <p:nvPr/>
        </p:nvSpPr>
        <p:spPr>
          <a:xfrm>
            <a:off x="4533624" y="1232315"/>
            <a:ext cx="871746" cy="295486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 상세 설명 </a:t>
            </a:r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팝업창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C2A43B-0557-4BF9-B8D4-6CBA3853D2AC}"/>
              </a:ext>
            </a:extLst>
          </p:cNvPr>
          <p:cNvSpPr/>
          <p:nvPr/>
        </p:nvSpPr>
        <p:spPr>
          <a:xfrm>
            <a:off x="4357793" y="4229562"/>
            <a:ext cx="696811" cy="2740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구매한 항목 보이지 않기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6360348-AAA4-411A-AD5B-2ABE9BA8A456}"/>
              </a:ext>
            </a:extLst>
          </p:cNvPr>
          <p:cNvSpPr/>
          <p:nvPr/>
        </p:nvSpPr>
        <p:spPr>
          <a:xfrm>
            <a:off x="5272622" y="4229562"/>
            <a:ext cx="696811" cy="2740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모든 아이템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46B0755-6EA3-4A1C-877B-7C4CE3D209F1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5621027" y="4503635"/>
            <a:ext cx="1" cy="3496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CF56B2-178F-451A-8982-FDC7A1026DD1}"/>
              </a:ext>
            </a:extLst>
          </p:cNvPr>
          <p:cNvSpPr/>
          <p:nvPr/>
        </p:nvSpPr>
        <p:spPr>
          <a:xfrm>
            <a:off x="5315027" y="4853283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4FF19C-7E57-49AF-8378-2E3D27201763}"/>
              </a:ext>
            </a:extLst>
          </p:cNvPr>
          <p:cNvSpPr/>
          <p:nvPr/>
        </p:nvSpPr>
        <p:spPr>
          <a:xfrm>
            <a:off x="5686709" y="5285988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장비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583DBD-1FFC-4561-8C05-72DE808538E9}"/>
              </a:ext>
            </a:extLst>
          </p:cNvPr>
          <p:cNvSpPr/>
          <p:nvPr/>
        </p:nvSpPr>
        <p:spPr>
          <a:xfrm>
            <a:off x="4831567" y="5285988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</a:p>
        </p:txBody>
      </p:sp>
      <p:cxnSp>
        <p:nvCxnSpPr>
          <p:cNvPr id="52" name="직선 화살표 연결선 62">
            <a:extLst>
              <a:ext uri="{FF2B5EF4-FFF2-40B4-BE49-F238E27FC236}">
                <a16:creationId xmlns:a16="http://schemas.microsoft.com/office/drawing/2014/main" id="{70F43BBA-3DD5-4F0B-A75F-75A346C06A45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rot="16200000" flipH="1">
            <a:off x="5686513" y="4979791"/>
            <a:ext cx="240711" cy="371682"/>
          </a:xfrm>
          <a:prstGeom prst="bentConnector3">
            <a:avLst>
              <a:gd name="adj1" fmla="val 3495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62">
            <a:extLst>
              <a:ext uri="{FF2B5EF4-FFF2-40B4-BE49-F238E27FC236}">
                <a16:creationId xmlns:a16="http://schemas.microsoft.com/office/drawing/2014/main" id="{13637588-F9DB-4174-8975-8061A1A3B86F}"/>
              </a:ext>
            </a:extLst>
          </p:cNvPr>
          <p:cNvCxnSpPr>
            <a:cxnSpLocks/>
            <a:stCxn id="51" idx="0"/>
            <a:endCxn id="47" idx="1"/>
          </p:cNvCxnSpPr>
          <p:nvPr/>
        </p:nvCxnSpPr>
        <p:spPr>
          <a:xfrm rot="5400000" flipH="1" flipV="1">
            <a:off x="4745400" y="4758767"/>
            <a:ext cx="919389" cy="13505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01EF38F-030E-49CE-98FF-6A875F341A66}"/>
              </a:ext>
            </a:extLst>
          </p:cNvPr>
          <p:cNvCxnSpPr>
            <a:cxnSpLocks/>
            <a:stCxn id="50" idx="1"/>
            <a:endCxn id="51" idx="3"/>
          </p:cNvCxnSpPr>
          <p:nvPr/>
        </p:nvCxnSpPr>
        <p:spPr>
          <a:xfrm flipH="1">
            <a:off x="5443567" y="5381985"/>
            <a:ext cx="24314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02810B-A93A-4768-A9C8-84E105E22646}"/>
              </a:ext>
            </a:extLst>
          </p:cNvPr>
          <p:cNvSpPr/>
          <p:nvPr/>
        </p:nvSpPr>
        <p:spPr>
          <a:xfrm>
            <a:off x="2041483" y="1756920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2885729-63D4-480C-A59B-EF2E0DC0A71B}"/>
              </a:ext>
            </a:extLst>
          </p:cNvPr>
          <p:cNvSpPr/>
          <p:nvPr/>
        </p:nvSpPr>
        <p:spPr>
          <a:xfrm>
            <a:off x="2041483" y="2081248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00C5409-1BDE-43C1-979D-1CE4D940E14A}"/>
              </a:ext>
            </a:extLst>
          </p:cNvPr>
          <p:cNvSpPr/>
          <p:nvPr/>
        </p:nvSpPr>
        <p:spPr>
          <a:xfrm>
            <a:off x="4178903" y="2235014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022D413-B08C-4F98-BC4E-56FD0D2ECD31}"/>
              </a:ext>
            </a:extLst>
          </p:cNvPr>
          <p:cNvSpPr/>
          <p:nvPr/>
        </p:nvSpPr>
        <p:spPr>
          <a:xfrm>
            <a:off x="4272134" y="4184187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644714-70F2-4C8F-9AE9-4E7C7B5EC4F3}"/>
              </a:ext>
            </a:extLst>
          </p:cNvPr>
          <p:cNvSpPr/>
          <p:nvPr/>
        </p:nvSpPr>
        <p:spPr>
          <a:xfrm>
            <a:off x="5210313" y="4184187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EC542B-71F9-4B4B-B46D-2026635056B8}"/>
              </a:ext>
            </a:extLst>
          </p:cNvPr>
          <p:cNvSpPr/>
          <p:nvPr/>
        </p:nvSpPr>
        <p:spPr>
          <a:xfrm>
            <a:off x="6127392" y="4184187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1" name="모서리가 둥근 직사각형 53">
            <a:extLst>
              <a:ext uri="{FF2B5EF4-FFF2-40B4-BE49-F238E27FC236}">
                <a16:creationId xmlns:a16="http://schemas.microsoft.com/office/drawing/2014/main" id="{2B2D065D-F0E6-4D08-8907-C7D8D8D996B3}"/>
              </a:ext>
            </a:extLst>
          </p:cNvPr>
          <p:cNvSpPr/>
          <p:nvPr/>
        </p:nvSpPr>
        <p:spPr>
          <a:xfrm>
            <a:off x="6562901" y="5262713"/>
            <a:ext cx="835376" cy="21526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구매 완료 팝업</a:t>
            </a:r>
          </a:p>
        </p:txBody>
      </p:sp>
      <p:cxnSp>
        <p:nvCxnSpPr>
          <p:cNvPr id="62" name="직선 화살표 연결선 62">
            <a:extLst>
              <a:ext uri="{FF2B5EF4-FFF2-40B4-BE49-F238E27FC236}">
                <a16:creationId xmlns:a16="http://schemas.microsoft.com/office/drawing/2014/main" id="{F691B6FC-6CE2-4DEF-8C27-3BFDC817CDDA}"/>
              </a:ext>
            </a:extLst>
          </p:cNvPr>
          <p:cNvCxnSpPr>
            <a:cxnSpLocks/>
            <a:stCxn id="36" idx="2"/>
            <a:endCxn id="61" idx="0"/>
          </p:cNvCxnSpPr>
          <p:nvPr/>
        </p:nvCxnSpPr>
        <p:spPr>
          <a:xfrm rot="16200000" flipH="1">
            <a:off x="6651200" y="4933324"/>
            <a:ext cx="214044" cy="444734"/>
          </a:xfrm>
          <a:prstGeom prst="bentConnector3">
            <a:avLst>
              <a:gd name="adj1" fmla="val 33082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88906"/>
              </p:ext>
            </p:extLst>
          </p:nvPr>
        </p:nvGraphicFramePr>
        <p:xfrm>
          <a:off x="1183430" y="5790441"/>
          <a:ext cx="7254875" cy="914400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val="20052755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3856760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25847641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1323783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가로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세로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51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번 제목 필드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35pixel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527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아이템 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50pixel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50pixel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287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구매한 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모든 아이템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85pixel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27pixel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33312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5D86CFB7-3AEF-4035-AC7C-87543565C921}"/>
              </a:ext>
            </a:extLst>
          </p:cNvPr>
          <p:cNvSpPr/>
          <p:nvPr/>
        </p:nvSpPr>
        <p:spPr>
          <a:xfrm>
            <a:off x="10768763" y="206058"/>
            <a:ext cx="751542" cy="190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이미지필드</a:t>
            </a:r>
          </a:p>
        </p:txBody>
      </p:sp>
    </p:spTree>
    <p:extLst>
      <p:ext uri="{BB962C8B-B14F-4D97-AF65-F5344CB8AC3E}">
        <p14:creationId xmlns:p14="http://schemas.microsoft.com/office/powerpoint/2010/main" val="53867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551;p46"/>
          <p:cNvGraphicFramePr/>
          <p:nvPr>
            <p:extLst>
              <p:ext uri="{D42A27DB-BD31-4B8C-83A1-F6EECF244321}">
                <p14:modId xmlns:p14="http://schemas.microsoft.com/office/powerpoint/2010/main" val="6644861"/>
              </p:ext>
            </p:extLst>
          </p:nvPr>
        </p:nvGraphicFramePr>
        <p:xfrm>
          <a:off x="8991600" y="561434"/>
          <a:ext cx="2585855" cy="3997021"/>
        </p:xfrm>
        <a:graphic>
          <a:graphicData uri="http://schemas.openxmlformats.org/drawingml/2006/table">
            <a:tbl>
              <a:tblPr/>
              <a:tblGrid>
                <a:gridCol w="46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①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현재 창의 이름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②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상인 캐릭터의 일러스트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③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아이템의 이름과 가격만을 현재 창에서 보여주고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아이콘을 터치 시 팝업창을 열어서 상세한 설명을 보여주도록 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④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한번 제외 시켰던 아이템이라도 다시 복구 버튼을 눌러서 목록에 추가할 수 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돈은 복구되지 않음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⑤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해당 아이템을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회 제외시킴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7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부가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895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이 목록에서 제외시킨 아이템은 게임 진행 시에 등장하지 않지만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, 1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회만 적용되기 때문에 매번 제외할 필요가 있다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목록은 스크롤이 가능하다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35725" marR="35725" marT="35725" marB="35725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Google Shape;564;p47"/>
          <p:cNvGraphicFramePr/>
          <p:nvPr>
            <p:extLst>
              <p:ext uri="{D42A27DB-BD31-4B8C-83A1-F6EECF244321}">
                <p14:modId xmlns:p14="http://schemas.microsoft.com/office/powerpoint/2010/main" val="4132972709"/>
              </p:ext>
            </p:extLst>
          </p:nvPr>
        </p:nvGraphicFramePr>
        <p:xfrm>
          <a:off x="542925" y="80010"/>
          <a:ext cx="11034530" cy="419100"/>
        </p:xfrm>
        <a:graphic>
          <a:graphicData uri="http://schemas.openxmlformats.org/drawingml/2006/table">
            <a:tbl>
              <a:tblPr/>
              <a:tblGrid>
                <a:gridCol w="42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19527256"/>
                    </a:ext>
                  </a:extLst>
                </a:gridCol>
                <a:gridCol w="5833880">
                  <a:extLst>
                    <a:ext uri="{9D8B030D-6E8A-4147-A177-3AD203B41FA5}">
                      <a16:colId xmlns:a16="http://schemas.microsoft.com/office/drawing/2014/main" val="2582623211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ID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3_2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뒷골목 상인 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NPC</a:t>
                      </a: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와 대화 시에 나타나는 화면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도형 설명</a:t>
                      </a: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lang="en-US" altLang="ko-KR"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상점 화면</a:t>
                      </a: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38613CE-5B96-46E4-86E9-D2DD17ACA888}"/>
              </a:ext>
            </a:extLst>
          </p:cNvPr>
          <p:cNvSpPr/>
          <p:nvPr/>
        </p:nvSpPr>
        <p:spPr>
          <a:xfrm>
            <a:off x="5784083" y="191777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모서리가 둥근 사각형 설명선 51">
            <a:extLst>
              <a:ext uri="{FF2B5EF4-FFF2-40B4-BE49-F238E27FC236}">
                <a16:creationId xmlns:a16="http://schemas.microsoft.com/office/drawing/2014/main" id="{90957F9E-86D9-40FB-899B-8F113F20271A}"/>
              </a:ext>
            </a:extLst>
          </p:cNvPr>
          <p:cNvSpPr/>
          <p:nvPr/>
        </p:nvSpPr>
        <p:spPr>
          <a:xfrm>
            <a:off x="10074372" y="179259"/>
            <a:ext cx="612000" cy="216962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7157200" y="206059"/>
            <a:ext cx="612000" cy="1919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7" name="모서리가 둥근 직사각형 53">
            <a:extLst>
              <a:ext uri="{FF2B5EF4-FFF2-40B4-BE49-F238E27FC236}">
                <a16:creationId xmlns:a16="http://schemas.microsoft.com/office/drawing/2014/main" id="{09767D1D-5316-4BA0-90AA-11E281EEA91E}"/>
              </a:ext>
            </a:extLst>
          </p:cNvPr>
          <p:cNvSpPr/>
          <p:nvPr/>
        </p:nvSpPr>
        <p:spPr>
          <a:xfrm>
            <a:off x="8548283" y="194421"/>
            <a:ext cx="612000" cy="21526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E900A7-D487-4087-98B0-11181FC2E365}"/>
              </a:ext>
            </a:extLst>
          </p:cNvPr>
          <p:cNvSpPr/>
          <p:nvPr/>
        </p:nvSpPr>
        <p:spPr>
          <a:xfrm>
            <a:off x="6472618" y="206059"/>
            <a:ext cx="612000" cy="1919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0E1BF6-2B5F-49AE-8334-269314AF8E76}"/>
              </a:ext>
            </a:extLst>
          </p:cNvPr>
          <p:cNvSpPr/>
          <p:nvPr/>
        </p:nvSpPr>
        <p:spPr>
          <a:xfrm>
            <a:off x="7849688" y="206059"/>
            <a:ext cx="612000" cy="1925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0718B7-3867-48A6-AE26-D3114F6EDB25}"/>
              </a:ext>
            </a:extLst>
          </p:cNvPr>
          <p:cNvSpPr/>
          <p:nvPr/>
        </p:nvSpPr>
        <p:spPr>
          <a:xfrm>
            <a:off x="9232865" y="218297"/>
            <a:ext cx="768925" cy="19046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프로그래스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바</a:t>
            </a:r>
          </a:p>
        </p:txBody>
      </p:sp>
      <p:pic>
        <p:nvPicPr>
          <p:cNvPr id="11" name="Picture 3" descr="C:\Users\Administrator\Downloads\Samsung-Galaxy-Note-9-PNG-Image-715x715__1.png">
            <a:extLst>
              <a:ext uri="{FF2B5EF4-FFF2-40B4-BE49-F238E27FC236}">
                <a16:creationId xmlns:a16="http://schemas.microsoft.com/office/drawing/2014/main" id="{B59BB411-83CC-4ED9-904E-AC45FA602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32354" y="80871"/>
            <a:ext cx="309562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2F101B-567A-44F8-8B1B-8E42D91BB7DB}"/>
              </a:ext>
            </a:extLst>
          </p:cNvPr>
          <p:cNvSpPr/>
          <p:nvPr/>
        </p:nvSpPr>
        <p:spPr>
          <a:xfrm>
            <a:off x="2088388" y="1796661"/>
            <a:ext cx="1148295" cy="2544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뒷골목 상점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12FA52-F173-4409-A700-67F8204ED078}"/>
              </a:ext>
            </a:extLst>
          </p:cNvPr>
          <p:cNvSpPr/>
          <p:nvPr/>
        </p:nvSpPr>
        <p:spPr>
          <a:xfrm>
            <a:off x="2075122" y="2124549"/>
            <a:ext cx="1818797" cy="24420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뒷골목 상인 </a:t>
            </a:r>
            <a:r>
              <a:rPr lang="en-US" altLang="ko-KR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NPC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일러스트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DDD207-704D-4768-B05F-B68D434E203B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7090341" y="1466269"/>
            <a:ext cx="0" cy="33340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921E3A-06AB-4C59-9448-C210FC37D76B}"/>
              </a:ext>
            </a:extLst>
          </p:cNvPr>
          <p:cNvSpPr/>
          <p:nvPr/>
        </p:nvSpPr>
        <p:spPr>
          <a:xfrm>
            <a:off x="6784341" y="1249283"/>
            <a:ext cx="612000" cy="216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닫기</a:t>
            </a:r>
          </a:p>
        </p:txBody>
      </p:sp>
      <p:sp>
        <p:nvSpPr>
          <p:cNvPr id="16" name="곱셈 기호 15"/>
          <p:cNvSpPr/>
          <p:nvPr/>
        </p:nvSpPr>
        <p:spPr>
          <a:xfrm>
            <a:off x="6908614" y="1743228"/>
            <a:ext cx="361328" cy="361328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02810B-A93A-4768-A9C8-84E105E22646}"/>
              </a:ext>
            </a:extLst>
          </p:cNvPr>
          <p:cNvSpPr/>
          <p:nvPr/>
        </p:nvSpPr>
        <p:spPr>
          <a:xfrm>
            <a:off x="2041480" y="1753818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885729-63D4-480C-A59B-EF2E0DC0A71B}"/>
              </a:ext>
            </a:extLst>
          </p:cNvPr>
          <p:cNvSpPr/>
          <p:nvPr/>
        </p:nvSpPr>
        <p:spPr>
          <a:xfrm>
            <a:off x="2041480" y="2078146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54AE56-A8D4-45DA-95A7-27DEEBA72540}"/>
              </a:ext>
            </a:extLst>
          </p:cNvPr>
          <p:cNvSpPr/>
          <p:nvPr/>
        </p:nvSpPr>
        <p:spPr>
          <a:xfrm>
            <a:off x="5891630" y="1775363"/>
            <a:ext cx="670215" cy="16572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보유 재화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AD513B-CDD9-43C8-81E7-95508099DA21}"/>
              </a:ext>
            </a:extLst>
          </p:cNvPr>
          <p:cNvSpPr/>
          <p:nvPr/>
        </p:nvSpPr>
        <p:spPr>
          <a:xfrm>
            <a:off x="5775248" y="4226460"/>
            <a:ext cx="696811" cy="2740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제외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360348-AAA4-411A-AD5B-2ABE9BA8A456}"/>
              </a:ext>
            </a:extLst>
          </p:cNvPr>
          <p:cNvSpPr/>
          <p:nvPr/>
        </p:nvSpPr>
        <p:spPr>
          <a:xfrm>
            <a:off x="4860419" y="4226460"/>
            <a:ext cx="696811" cy="2740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복구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2" name="모서리가 둥근 직사각형 53">
            <a:extLst>
              <a:ext uri="{FF2B5EF4-FFF2-40B4-BE49-F238E27FC236}">
                <a16:creationId xmlns:a16="http://schemas.microsoft.com/office/drawing/2014/main" id="{48473555-6A64-4D90-AABE-84BA533667F0}"/>
              </a:ext>
            </a:extLst>
          </p:cNvPr>
          <p:cNvSpPr/>
          <p:nvPr/>
        </p:nvSpPr>
        <p:spPr>
          <a:xfrm>
            <a:off x="4075074" y="2124550"/>
            <a:ext cx="3072929" cy="203372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017525-1904-4CC2-A907-D2AD779B336E}"/>
              </a:ext>
            </a:extLst>
          </p:cNvPr>
          <p:cNvSpPr/>
          <p:nvPr/>
        </p:nvSpPr>
        <p:spPr>
          <a:xfrm>
            <a:off x="4221815" y="2279447"/>
            <a:ext cx="399740" cy="399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34EDC0-0A6F-4247-B777-B3014A536756}"/>
              </a:ext>
            </a:extLst>
          </p:cNvPr>
          <p:cNvSpPr/>
          <p:nvPr/>
        </p:nvSpPr>
        <p:spPr>
          <a:xfrm>
            <a:off x="4628208" y="2496664"/>
            <a:ext cx="943925" cy="181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가격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3C4FF5-8843-4532-918D-109281A84C13}"/>
              </a:ext>
            </a:extLst>
          </p:cNvPr>
          <p:cNvSpPr/>
          <p:nvPr/>
        </p:nvSpPr>
        <p:spPr>
          <a:xfrm>
            <a:off x="4628208" y="2290420"/>
            <a:ext cx="943925" cy="20624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 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66B072-F583-4F0E-875B-7DFB285F87A9}"/>
              </a:ext>
            </a:extLst>
          </p:cNvPr>
          <p:cNvSpPr/>
          <p:nvPr/>
        </p:nvSpPr>
        <p:spPr>
          <a:xfrm>
            <a:off x="5705468" y="2279447"/>
            <a:ext cx="399740" cy="399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0E54FC-2D46-4AB0-BA1D-B1E9AA5606AD}"/>
              </a:ext>
            </a:extLst>
          </p:cNvPr>
          <p:cNvSpPr/>
          <p:nvPr/>
        </p:nvSpPr>
        <p:spPr>
          <a:xfrm>
            <a:off x="6111861" y="2496664"/>
            <a:ext cx="943925" cy="181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가격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32DDEB-2C53-485E-8723-C46DE506DE0F}"/>
              </a:ext>
            </a:extLst>
          </p:cNvPr>
          <p:cNvSpPr/>
          <p:nvPr/>
        </p:nvSpPr>
        <p:spPr>
          <a:xfrm>
            <a:off x="6111861" y="2290420"/>
            <a:ext cx="943925" cy="20624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 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0EA662-99BA-4232-9E84-F29CD45556CF}"/>
              </a:ext>
            </a:extLst>
          </p:cNvPr>
          <p:cNvSpPr/>
          <p:nvPr/>
        </p:nvSpPr>
        <p:spPr>
          <a:xfrm>
            <a:off x="5705468" y="2847277"/>
            <a:ext cx="399740" cy="399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9A2D25-FED4-4AC9-BA99-F5953281FC30}"/>
              </a:ext>
            </a:extLst>
          </p:cNvPr>
          <p:cNvSpPr/>
          <p:nvPr/>
        </p:nvSpPr>
        <p:spPr>
          <a:xfrm>
            <a:off x="6111861" y="3064494"/>
            <a:ext cx="943925" cy="181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가격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F2629F-D6F5-418A-B440-9610D27C2009}"/>
              </a:ext>
            </a:extLst>
          </p:cNvPr>
          <p:cNvSpPr/>
          <p:nvPr/>
        </p:nvSpPr>
        <p:spPr>
          <a:xfrm>
            <a:off x="6111861" y="2858250"/>
            <a:ext cx="943925" cy="20624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 이름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B4422A-6EBB-4699-BBAC-B4E52A205918}"/>
              </a:ext>
            </a:extLst>
          </p:cNvPr>
          <p:cNvSpPr/>
          <p:nvPr/>
        </p:nvSpPr>
        <p:spPr>
          <a:xfrm>
            <a:off x="4221815" y="2847277"/>
            <a:ext cx="399740" cy="399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D27420-F66A-44AF-9F41-E690CD848A12}"/>
              </a:ext>
            </a:extLst>
          </p:cNvPr>
          <p:cNvSpPr/>
          <p:nvPr/>
        </p:nvSpPr>
        <p:spPr>
          <a:xfrm>
            <a:off x="4628208" y="3064494"/>
            <a:ext cx="943925" cy="181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가격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30694B-6D44-424F-B706-A956F3AD5499}"/>
              </a:ext>
            </a:extLst>
          </p:cNvPr>
          <p:cNvSpPr/>
          <p:nvPr/>
        </p:nvSpPr>
        <p:spPr>
          <a:xfrm>
            <a:off x="4628208" y="2858250"/>
            <a:ext cx="943925" cy="20624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 이름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9C1D0D-639B-41A7-9322-5F561155F4DB}"/>
              </a:ext>
            </a:extLst>
          </p:cNvPr>
          <p:cNvSpPr/>
          <p:nvPr/>
        </p:nvSpPr>
        <p:spPr>
          <a:xfrm>
            <a:off x="4221815" y="3366953"/>
            <a:ext cx="399740" cy="399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72E310A-6AD6-4AB7-A43F-67AF8A4F56E4}"/>
              </a:ext>
            </a:extLst>
          </p:cNvPr>
          <p:cNvSpPr/>
          <p:nvPr/>
        </p:nvSpPr>
        <p:spPr>
          <a:xfrm>
            <a:off x="4628208" y="3584170"/>
            <a:ext cx="943925" cy="181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가격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40ECDB-3F60-4DEA-ADC5-6E11FEAD1F91}"/>
              </a:ext>
            </a:extLst>
          </p:cNvPr>
          <p:cNvSpPr/>
          <p:nvPr/>
        </p:nvSpPr>
        <p:spPr>
          <a:xfrm>
            <a:off x="4628208" y="3377926"/>
            <a:ext cx="943925" cy="20624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 이름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6A73038-83DB-4EFA-9333-BF04837D97CC}"/>
              </a:ext>
            </a:extLst>
          </p:cNvPr>
          <p:cNvSpPr/>
          <p:nvPr/>
        </p:nvSpPr>
        <p:spPr>
          <a:xfrm>
            <a:off x="5705468" y="3366953"/>
            <a:ext cx="399740" cy="399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133DA1-9ACE-4B7D-9389-64756CE3EB3F}"/>
              </a:ext>
            </a:extLst>
          </p:cNvPr>
          <p:cNvSpPr/>
          <p:nvPr/>
        </p:nvSpPr>
        <p:spPr>
          <a:xfrm>
            <a:off x="6111861" y="3584170"/>
            <a:ext cx="943925" cy="181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가격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532B85-6CF0-4411-9E82-D5411F7EE4CF}"/>
              </a:ext>
            </a:extLst>
          </p:cNvPr>
          <p:cNvSpPr/>
          <p:nvPr/>
        </p:nvSpPr>
        <p:spPr>
          <a:xfrm>
            <a:off x="6111861" y="3377926"/>
            <a:ext cx="943925" cy="20624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 이름</a:t>
            </a:r>
          </a:p>
        </p:txBody>
      </p:sp>
      <p:sp>
        <p:nvSpPr>
          <p:cNvPr id="41" name="갈매기형 수장 73">
            <a:extLst>
              <a:ext uri="{FF2B5EF4-FFF2-40B4-BE49-F238E27FC236}">
                <a16:creationId xmlns:a16="http://schemas.microsoft.com/office/drawing/2014/main" id="{1127F2EF-1938-4E43-9BDB-C94E4A99864E}"/>
              </a:ext>
            </a:extLst>
          </p:cNvPr>
          <p:cNvSpPr/>
          <p:nvPr/>
        </p:nvSpPr>
        <p:spPr>
          <a:xfrm rot="5400000">
            <a:off x="5550278" y="3826690"/>
            <a:ext cx="177043" cy="339772"/>
          </a:xfrm>
          <a:prstGeom prst="chevr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42" name="직선 화살표 연결선 62">
            <a:extLst>
              <a:ext uri="{FF2B5EF4-FFF2-40B4-BE49-F238E27FC236}">
                <a16:creationId xmlns:a16="http://schemas.microsoft.com/office/drawing/2014/main" id="{45D2405C-0B3C-4F4B-97AA-C70DA3DBB090}"/>
              </a:ext>
            </a:extLst>
          </p:cNvPr>
          <p:cNvCxnSpPr>
            <a:cxnSpLocks/>
            <a:stCxn id="26" idx="0"/>
            <a:endCxn id="45" idx="2"/>
          </p:cNvCxnSpPr>
          <p:nvPr/>
        </p:nvCxnSpPr>
        <p:spPr>
          <a:xfrm rot="16200000" flipV="1">
            <a:off x="5060042" y="1434151"/>
            <a:ext cx="754748" cy="93584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62">
            <a:extLst>
              <a:ext uri="{FF2B5EF4-FFF2-40B4-BE49-F238E27FC236}">
                <a16:creationId xmlns:a16="http://schemas.microsoft.com/office/drawing/2014/main" id="{AB2AEAA2-E8B8-4C92-836D-63476E44A15E}"/>
              </a:ext>
            </a:extLst>
          </p:cNvPr>
          <p:cNvCxnSpPr>
            <a:cxnSpLocks/>
            <a:stCxn id="23" idx="0"/>
            <a:endCxn id="45" idx="2"/>
          </p:cNvCxnSpPr>
          <p:nvPr/>
        </p:nvCxnSpPr>
        <p:spPr>
          <a:xfrm rot="5400000" flipH="1" flipV="1">
            <a:off x="4318215" y="1628169"/>
            <a:ext cx="754748" cy="54780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62">
            <a:extLst>
              <a:ext uri="{FF2B5EF4-FFF2-40B4-BE49-F238E27FC236}">
                <a16:creationId xmlns:a16="http://schemas.microsoft.com/office/drawing/2014/main" id="{0FFE663C-2523-47AB-A3F4-C4905600FA76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5405367" y="1376956"/>
            <a:ext cx="180264" cy="41970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53">
            <a:extLst>
              <a:ext uri="{FF2B5EF4-FFF2-40B4-BE49-F238E27FC236}">
                <a16:creationId xmlns:a16="http://schemas.microsoft.com/office/drawing/2014/main" id="{A592AC89-D591-4C72-B7CE-F13E77F6318D}"/>
              </a:ext>
            </a:extLst>
          </p:cNvPr>
          <p:cNvSpPr/>
          <p:nvPr/>
        </p:nvSpPr>
        <p:spPr>
          <a:xfrm>
            <a:off x="4533621" y="1229213"/>
            <a:ext cx="871746" cy="295486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 상세 설명 </a:t>
            </a:r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팝업창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0C5409-1BDE-43C1-979D-1CE4D940E14A}"/>
              </a:ext>
            </a:extLst>
          </p:cNvPr>
          <p:cNvSpPr/>
          <p:nvPr/>
        </p:nvSpPr>
        <p:spPr>
          <a:xfrm>
            <a:off x="4178900" y="2231912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0C5409-1BDE-43C1-979D-1CE4D940E14A}"/>
              </a:ext>
            </a:extLst>
          </p:cNvPr>
          <p:cNvSpPr/>
          <p:nvPr/>
        </p:nvSpPr>
        <p:spPr>
          <a:xfrm>
            <a:off x="4748925" y="4158275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00C5409-1BDE-43C1-979D-1CE4D940E14A}"/>
              </a:ext>
            </a:extLst>
          </p:cNvPr>
          <p:cNvSpPr/>
          <p:nvPr/>
        </p:nvSpPr>
        <p:spPr>
          <a:xfrm>
            <a:off x="5702955" y="4158275"/>
            <a:ext cx="171317" cy="171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10E1BF6-2B5F-49AE-8334-269314AF8E76}"/>
              </a:ext>
            </a:extLst>
          </p:cNvPr>
          <p:cNvSpPr/>
          <p:nvPr/>
        </p:nvSpPr>
        <p:spPr>
          <a:xfrm>
            <a:off x="6105208" y="4792480"/>
            <a:ext cx="1106742" cy="34821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제외 시킨 아이템 버튼 비활성화</a:t>
            </a:r>
          </a:p>
        </p:txBody>
      </p:sp>
      <p:cxnSp>
        <p:nvCxnSpPr>
          <p:cNvPr id="50" name="직선 화살표 연결선 62">
            <a:extLst>
              <a:ext uri="{FF2B5EF4-FFF2-40B4-BE49-F238E27FC236}">
                <a16:creationId xmlns:a16="http://schemas.microsoft.com/office/drawing/2014/main" id="{0FFE663C-2523-47AB-A3F4-C4905600FA76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7211950" y="4363496"/>
            <a:ext cx="43518" cy="603091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8897B2-D9A5-4FE1-A8B3-8D70A8E77DB0}"/>
              </a:ext>
            </a:extLst>
          </p:cNvPr>
          <p:cNvSpPr/>
          <p:nvPr/>
        </p:nvSpPr>
        <p:spPr>
          <a:xfrm>
            <a:off x="4688448" y="4782928"/>
            <a:ext cx="1040752" cy="326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해당 아이템 버튼 활성화</a:t>
            </a:r>
          </a:p>
        </p:txBody>
      </p:sp>
      <p:cxnSp>
        <p:nvCxnSpPr>
          <p:cNvPr id="52" name="직선 화살표 연결선 62">
            <a:extLst>
              <a:ext uri="{FF2B5EF4-FFF2-40B4-BE49-F238E27FC236}">
                <a16:creationId xmlns:a16="http://schemas.microsoft.com/office/drawing/2014/main" id="{0FFE663C-2523-47AB-A3F4-C4905600FA76}"/>
              </a:ext>
            </a:extLst>
          </p:cNvPr>
          <p:cNvCxnSpPr>
            <a:cxnSpLocks/>
            <a:stCxn id="20" idx="3"/>
            <a:endCxn id="49" idx="0"/>
          </p:cNvCxnSpPr>
          <p:nvPr/>
        </p:nvCxnSpPr>
        <p:spPr>
          <a:xfrm>
            <a:off x="6472059" y="4363497"/>
            <a:ext cx="186520" cy="428983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8DDD207-704D-4768-B05F-B68D434E203B}"/>
              </a:ext>
            </a:extLst>
          </p:cNvPr>
          <p:cNvCxnSpPr>
            <a:cxnSpLocks/>
            <a:stCxn id="21" idx="2"/>
            <a:endCxn id="51" idx="0"/>
          </p:cNvCxnSpPr>
          <p:nvPr/>
        </p:nvCxnSpPr>
        <p:spPr>
          <a:xfrm flipH="1">
            <a:off x="5208824" y="4500533"/>
            <a:ext cx="1" cy="28239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62">
            <a:extLst>
              <a:ext uri="{FF2B5EF4-FFF2-40B4-BE49-F238E27FC236}">
                <a16:creationId xmlns:a16="http://schemas.microsoft.com/office/drawing/2014/main" id="{0FFE663C-2523-47AB-A3F4-C4905600FA76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>
            <a:off x="4466338" y="4486164"/>
            <a:ext cx="222110" cy="460014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50497"/>
              </p:ext>
            </p:extLst>
          </p:nvPr>
        </p:nvGraphicFramePr>
        <p:xfrm>
          <a:off x="1183430" y="5790441"/>
          <a:ext cx="7254875" cy="914400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val="20052755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3856760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25847641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1323783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가로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세로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51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번 제목 필드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35pixel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527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아이템 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50pixel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50pixel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287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구매한 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모든 아이템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85pixel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27pixel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33312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18ECC8AF-92DE-44AA-988B-EA8D80D93D19}"/>
              </a:ext>
            </a:extLst>
          </p:cNvPr>
          <p:cNvSpPr/>
          <p:nvPr/>
        </p:nvSpPr>
        <p:spPr>
          <a:xfrm>
            <a:off x="10768763" y="206058"/>
            <a:ext cx="751542" cy="190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이미지필드</a:t>
            </a:r>
          </a:p>
        </p:txBody>
      </p:sp>
    </p:spTree>
    <p:extLst>
      <p:ext uri="{BB962C8B-B14F-4D97-AF65-F5344CB8AC3E}">
        <p14:creationId xmlns:p14="http://schemas.microsoft.com/office/powerpoint/2010/main" val="171511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3632</Words>
  <Application>Microsoft Office PowerPoint</Application>
  <PresentationFormat>와이드스크린</PresentationFormat>
  <Paragraphs>1443</Paragraphs>
  <Slides>24</Slides>
  <Notes>3</Notes>
  <HiddenSlides>5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Gill Sans</vt:lpstr>
      <vt:lpstr>나눔고딕</vt:lpstr>
      <vt:lpstr>Malgun Gothic</vt:lpstr>
      <vt:lpstr>Malgun Gothic</vt:lpstr>
      <vt:lpstr>한양해서</vt:lpstr>
      <vt:lpstr>Arial</vt:lpstr>
      <vt:lpstr>Wingdings</vt:lpstr>
      <vt:lpstr>Office 테마</vt:lpstr>
      <vt:lpstr>Image</vt:lpstr>
      <vt:lpstr>PowerPoint 프레젠테이션</vt:lpstr>
      <vt:lpstr>UX 분석과 페르소나 설정</vt:lpstr>
      <vt:lpstr>김 원제 씨</vt:lpstr>
      <vt:lpstr>남 종환 씨</vt:lpstr>
      <vt:lpstr>UI 플로우차트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UI Naming Rules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 TU</dc:creator>
  <cp:lastModifiedBy>Administrator</cp:lastModifiedBy>
  <cp:revision>296</cp:revision>
  <dcterms:created xsi:type="dcterms:W3CDTF">2019-11-28T08:09:25Z</dcterms:created>
  <dcterms:modified xsi:type="dcterms:W3CDTF">2019-12-02T01:02:00Z</dcterms:modified>
</cp:coreProperties>
</file>