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20B7-4DD9-424B-9F13-6BF70D357C0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4B30B-0D9A-4C1C-B7AC-26C19B10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2a048e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2a048e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62a048e3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2a048e3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2a048e3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62a048e31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a048e31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a048e31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2a048e314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9" name="Google Shape;69;p6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8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6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55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 txBox="1">
            <a:spLocks noGrp="1"/>
          </p:cNvSpPr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63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/>
          <p:nvPr/>
        </p:nvSpPr>
        <p:spPr>
          <a:xfrm>
            <a:off x="0" y="4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5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569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/>
          <p:nvPr/>
        </p:nvSpPr>
        <p:spPr>
          <a:xfrm>
            <a:off x="0" y="4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6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60"/>
          <p:cNvCxnSpPr/>
          <p:nvPr/>
        </p:nvCxnSpPr>
        <p:spPr>
          <a:xfrm>
            <a:off x="323530" y="1196752"/>
            <a:ext cx="83529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621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1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37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26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92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8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6"/>
          <p:cNvSpPr txBox="1">
            <a:spLocks noGrp="1"/>
          </p:cNvSpPr>
          <p:nvPr>
            <p:ph type="body"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66"/>
          <p:cNvSpPr txBox="1">
            <a:spLocks noGrp="1"/>
          </p:cNvSpPr>
          <p:nvPr>
            <p:ph type="body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6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4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5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5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58716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Google Shape;546;g62a048e314_0_0"/>
          <p:cNvGraphicFramePr/>
          <p:nvPr>
            <p:extLst>
              <p:ext uri="{D42A27DB-BD31-4B8C-83A1-F6EECF244321}">
                <p14:modId xmlns:p14="http://schemas.microsoft.com/office/powerpoint/2010/main" val="2375556552"/>
              </p:ext>
            </p:extLst>
          </p:nvPr>
        </p:nvGraphicFramePr>
        <p:xfrm>
          <a:off x="387927" y="1309693"/>
          <a:ext cx="8246050" cy="4924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55681"/>
                <a:gridCol w="645169"/>
                <a:gridCol w="3401175"/>
                <a:gridCol w="3544025"/>
              </a:tblGrid>
              <a:tr h="3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b="1" u="none" strike="noStrike" cap="none" dirty="0" err="1" smtClean="0"/>
                        <a:t>플렛폼</a:t>
                      </a:r>
                      <a:endParaRPr sz="1200" b="1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/>
                        <a:t>구분</a:t>
                      </a:r>
                      <a:endParaRPr sz="1200" b="1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/>
                        <a:t>설 명</a:t>
                      </a:r>
                      <a:endParaRPr sz="1200" b="1" u="none" strike="noStrike" cap="none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/>
                        <a:t>고려사항</a:t>
                      </a:r>
                      <a:endParaRPr sz="1200" b="1" u="none" strike="noStrike" cap="none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</a:tr>
              <a:tr h="6971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PC</a:t>
                      </a:r>
                      <a:endParaRPr sz="800" b="1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디스플레이 및 조작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입력장치와 출력장치가 구분되어 있고 화면이 모바일에 비해 상대적으로 크다. 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91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</a:t>
                      </a:r>
                      <a:endParaRPr sz="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길다(장기적인 콘텐츠)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스토리를 게임 안에서 보여 줄 수 있는 시간적 여유가 상대적으로 많다.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9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 환경</a:t>
                      </a:r>
                      <a:endParaRPr sz="800" b="1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정해진 독립된 공간에서 플레이 함으로서 유저가 </a:t>
                      </a:r>
                      <a:r>
                        <a:rPr lang="ko-KR" sz="9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모바일에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비하여 상대적으로 더 집중해서 플레이가 가능하며 그로 인하여 스토리 </a:t>
                      </a:r>
                      <a:r>
                        <a:rPr lang="ko-KR" sz="9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텔링에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유리하다. 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971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모바일</a:t>
                      </a:r>
                      <a:endParaRPr sz="800" b="1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디스플레이 및 조작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입력장치와 출력장치가 한 화면에서 모두 진행되며 화면이 PC 및 타 플렛폼에 비해 상대적으로 작다. 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9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</a:t>
                      </a:r>
                      <a:endParaRPr sz="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짧다(단기적인 콘텐츠의 집합)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스토리를 게임 안에서 보여 줄 수 있는 시간적 여유가 상대적으로 없다. 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9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 환경</a:t>
                      </a:r>
                      <a:endParaRPr sz="8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시간적, 공간이 다양하며 대중교통 또는 길을 걷거나 또는 잠시 쉬는 시간 등 주변의 환경이 플레이에 몰 입할 수 있는 시간이 상대적으로 적어서 스토리 텔링에 상대적으로 불리하다.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g62a048e314_0_0"/>
          <p:cNvSpPr txBox="1"/>
          <p:nvPr/>
        </p:nvSpPr>
        <p:spPr>
          <a:xfrm>
            <a:off x="179512" y="764704"/>
            <a:ext cx="81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sz="2000" b="1" ker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매체에 따른 스토리 텔링</a:t>
            </a:r>
            <a:endParaRPr sz="2000" b="1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62a048e314_0_0"/>
          <p:cNvSpPr txBox="1"/>
          <p:nvPr/>
        </p:nvSpPr>
        <p:spPr>
          <a:xfrm>
            <a:off x="179512" y="107340"/>
            <a:ext cx="47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b="1" kern="0">
                <a:solidFill>
                  <a:srgbClr val="FFFFFF"/>
                </a:solidFill>
                <a:latin typeface="Malgun Gothic"/>
                <a:cs typeface="Malgun Gothic"/>
                <a:sym typeface="Malgun Gothic"/>
              </a:rPr>
              <a:t>스토리 텔링</a:t>
            </a:r>
            <a:endParaRPr b="1"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99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Google Shape;554;g62a048e314_0_5"/>
          <p:cNvGraphicFramePr/>
          <p:nvPr>
            <p:extLst>
              <p:ext uri="{D42A27DB-BD31-4B8C-83A1-F6EECF244321}">
                <p14:modId xmlns:p14="http://schemas.microsoft.com/office/powerpoint/2010/main" val="3684142119"/>
              </p:ext>
            </p:extLst>
          </p:nvPr>
        </p:nvGraphicFramePr>
        <p:xfrm>
          <a:off x="311727" y="1371293"/>
          <a:ext cx="8438150" cy="4809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5300"/>
                <a:gridCol w="2483475"/>
                <a:gridCol w="2580225"/>
                <a:gridCol w="2729150"/>
              </a:tblGrid>
              <a:tr h="31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1" u="none" strike="noStrike" cap="none" dirty="0"/>
                        <a:t>구 분</a:t>
                      </a:r>
                      <a:endParaRPr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스토리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</a:rPr>
                        <a:t>텔링이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 유리한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스토리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</a:rPr>
                        <a:t>텔링이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 불리한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고려사항</a:t>
                      </a:r>
                      <a:endParaRPr sz="1200" b="1" u="none" strike="noStrike" cap="none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</a:tr>
              <a:tr h="5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장르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어드벤쳐, 연애 </a:t>
                      </a:r>
                      <a:r>
                        <a:rPr lang="ko-KR" sz="1000" b="0" u="none" strike="noStrike" cap="none"/>
                        <a:t>시뮬레이션,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RPG, </a:t>
                      </a:r>
                      <a:r>
                        <a:rPr lang="ko-KR" sz="1000" b="0" u="none" strike="noStrike" cap="none"/>
                        <a:t>타이쿤 게임</a:t>
                      </a:r>
                      <a:endParaRPr sz="10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스포츠, 아케이드, FPS, 퍼즐,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액션(대전, 리듬), 슈팅</a:t>
                      </a:r>
                      <a:endParaRPr sz="1000" b="0" u="none" strike="noStrike" cap="none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스토리 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일차원 적인 것(권선징악, 선과악,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이차원 적인 것 (생존하기 위한 살생,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09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rgbClr val="000000"/>
                          </a:solidFill>
                        </a:rPr>
                        <a:t>소재</a:t>
                      </a:r>
                      <a:endParaRPr sz="1000" b="1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익숙한 것(현실세계, 중세판타지)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재미를 위한 스토리 및 소재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생소한 것(역사적 세계관, SF세계관, 아포칼립스)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교육이나 메시지를 위한 스토리 및 소재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9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심의 등급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19세이상</a:t>
                      </a:r>
                      <a:r>
                        <a:rPr lang="ko-KR" sz="1000"/>
                        <a:t>의 경우 제한된 유저에 원하는 소재와 표현방식을 사용 할 수 있기 때문에 전체이용가 보다 더 자유롭게 표현할 수 있다. </a:t>
                      </a:r>
                      <a:endParaRPr sz="10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전체 이용가</a:t>
                      </a:r>
                      <a:r>
                        <a:rPr lang="ko-KR" sz="1000"/>
                        <a:t>의 경우 다수의 유저를 고려해야 하고 폭력성, 도박성, 선정성등 여러 요소를 고려하여 내용을 구성해야 하기 때문에 19세 이상 이용가 보다 표현이 제한 된다. </a:t>
                      </a:r>
                      <a:endParaRPr sz="10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endParaRPr sz="1000" b="0" u="none" strike="noStrike" cap="none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2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서비스 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기간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신규게임 전체 스토리의 양이 많지 않기 때문에 이것을 파악하는데 있어 오래 된 게임에 비해 시간과 노력이 덜 필요하다.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장수게임은 신규 유저의 경우 전체 스토리의 양이 많기 때문에 이것을 파악하는데 있어 오랜 플레이가 필요하다.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5" name="Google Shape;555;g62a048e314_0_5"/>
          <p:cNvSpPr txBox="1"/>
          <p:nvPr/>
        </p:nvSpPr>
        <p:spPr>
          <a:xfrm>
            <a:off x="179512" y="764704"/>
            <a:ext cx="81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sz="2000" b="1" ker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스토리 텔링에 영향을 주는 요소</a:t>
            </a:r>
            <a:endParaRPr sz="2000" b="1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62a048e314_0_5"/>
          <p:cNvSpPr txBox="1"/>
          <p:nvPr/>
        </p:nvSpPr>
        <p:spPr>
          <a:xfrm>
            <a:off x="179512" y="107340"/>
            <a:ext cx="47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b="1" kern="0">
                <a:solidFill>
                  <a:srgbClr val="FFFFFF"/>
                </a:solidFill>
                <a:latin typeface="Malgun Gothic"/>
                <a:cs typeface="Malgun Gothic"/>
                <a:sym typeface="Malgun Gothic"/>
              </a:rPr>
              <a:t>스토리 텔링</a:t>
            </a:r>
            <a:endParaRPr b="1"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85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"/>
          <p:cNvSpPr/>
          <p:nvPr/>
        </p:nvSpPr>
        <p:spPr>
          <a:xfrm>
            <a:off x="433254" y="4200128"/>
            <a:ext cx="8262000" cy="1872300"/>
          </a:xfrm>
          <a:prstGeom prst="rect">
            <a:avLst/>
          </a:prstGeom>
          <a:noFill/>
          <a:ln w="25400" cap="flat" cmpd="sng">
            <a:solidFill>
              <a:srgbClr val="788C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8"/>
          <p:cNvSpPr/>
          <p:nvPr/>
        </p:nvSpPr>
        <p:spPr>
          <a:xfrm>
            <a:off x="531834" y="4473768"/>
            <a:ext cx="8064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스토리를 전달 하는 것은 게임 자체만으로 진행하고 있지 않다. 게임 외적 요소와 게임 플레이 내적 요소 크게 2가지로 볼 수 있고 </a:t>
            </a:r>
            <a:r>
              <a:rPr lang="ko-KR" sz="1800" b="1">
                <a:solidFill>
                  <a:srgbClr val="6AA8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요소를 우선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고려하고 게임의 플렛폼과 규모에 따라 게임 외적 요소의 규모가 달라진다.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179512" y="764704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전달 시점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179512" y="107340"/>
            <a:ext cx="4718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텔링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2220026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플레이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5568879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로딩화면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7243306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스토리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열람 시스템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8" name="Google Shape;568;p28"/>
          <p:cNvCxnSpPr>
            <a:stCxn id="569" idx="3"/>
            <a:endCxn id="566" idx="1"/>
          </p:cNvCxnSpPr>
          <p:nvPr/>
        </p:nvCxnSpPr>
        <p:spPr>
          <a:xfrm>
            <a:off x="5169753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28"/>
          <p:cNvCxnSpPr>
            <a:stCxn id="566" idx="3"/>
            <a:endCxn id="567" idx="1"/>
          </p:cNvCxnSpPr>
          <p:nvPr/>
        </p:nvCxnSpPr>
        <p:spPr>
          <a:xfrm>
            <a:off x="6844179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28"/>
          <p:cNvSpPr/>
          <p:nvPr/>
        </p:nvSpPr>
        <p:spPr>
          <a:xfrm>
            <a:off x="545600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튜로리얼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2" name="Google Shape;572;p28"/>
          <p:cNvCxnSpPr>
            <a:stCxn id="571" idx="3"/>
            <a:endCxn id="565" idx="1"/>
          </p:cNvCxnSpPr>
          <p:nvPr/>
        </p:nvCxnSpPr>
        <p:spPr>
          <a:xfrm>
            <a:off x="1820900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28"/>
          <p:cNvSpPr/>
          <p:nvPr/>
        </p:nvSpPr>
        <p:spPr>
          <a:xfrm>
            <a:off x="2787810" y="1677250"/>
            <a:ext cx="1313400" cy="766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스토어  /홈페이지 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5030019" y="1677250"/>
            <a:ext cx="1313400" cy="76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 및 패치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5" name="Google Shape;575;p28"/>
          <p:cNvCxnSpPr>
            <a:stCxn id="573" idx="3"/>
            <a:endCxn id="574" idx="1"/>
          </p:cNvCxnSpPr>
          <p:nvPr/>
        </p:nvCxnSpPr>
        <p:spPr>
          <a:xfrm>
            <a:off x="4101210" y="2060500"/>
            <a:ext cx="928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6" name="Google Shape;576;p28"/>
          <p:cNvSpPr/>
          <p:nvPr/>
        </p:nvSpPr>
        <p:spPr>
          <a:xfrm>
            <a:off x="545600" y="1677250"/>
            <a:ext cx="1313400" cy="766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광고 마케팅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7" name="Google Shape;577;p28"/>
          <p:cNvCxnSpPr>
            <a:stCxn id="576" idx="3"/>
            <a:endCxn id="573" idx="1"/>
          </p:cNvCxnSpPr>
          <p:nvPr/>
        </p:nvCxnSpPr>
        <p:spPr>
          <a:xfrm>
            <a:off x="1859000" y="2060500"/>
            <a:ext cx="928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8" name="Google Shape;578;p28"/>
          <p:cNvSpPr/>
          <p:nvPr/>
        </p:nvSpPr>
        <p:spPr>
          <a:xfrm>
            <a:off x="7272229" y="1677250"/>
            <a:ext cx="1313400" cy="76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콘텐츠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(웹툰, 웹소설)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9" name="Google Shape;579;p28"/>
          <p:cNvCxnSpPr>
            <a:stCxn id="574" idx="3"/>
            <a:endCxn id="578" idx="1"/>
          </p:cNvCxnSpPr>
          <p:nvPr/>
        </p:nvCxnSpPr>
        <p:spPr>
          <a:xfrm>
            <a:off x="6343419" y="2060500"/>
            <a:ext cx="928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28"/>
          <p:cNvSpPr txBox="1"/>
          <p:nvPr/>
        </p:nvSpPr>
        <p:spPr>
          <a:xfrm>
            <a:off x="484298" y="1321850"/>
            <a:ext cx="2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외적 요소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484298" y="2650350"/>
            <a:ext cx="2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요소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3894453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클리어 후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연출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2" name="Google Shape;582;p28"/>
          <p:cNvCxnSpPr>
            <a:stCxn id="565" idx="3"/>
            <a:endCxn id="569" idx="1"/>
          </p:cNvCxnSpPr>
          <p:nvPr/>
        </p:nvCxnSpPr>
        <p:spPr>
          <a:xfrm>
            <a:off x="3495326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121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9" name="Google Shape;599;g62a048e314_0_60"/>
          <p:cNvGraphicFramePr/>
          <p:nvPr/>
        </p:nvGraphicFramePr>
        <p:xfrm>
          <a:off x="311700" y="1512350"/>
          <a:ext cx="8520600" cy="45299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1000"/>
                <a:gridCol w="2486775"/>
                <a:gridCol w="4732825"/>
              </a:tblGrid>
              <a:tr h="45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11010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간접 경험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3인칭 관점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유일한 주인공, 플레이어와 캐릭터가 동일시 되지 않으며 싱글 플레이 게임이 많다.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95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중간적 관점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세계를 다수의 주인공(플레이어)이 공유 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플레이어의 캐릭터는 아바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</a:t>
                      </a: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1인칭 관점을 지향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플레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어이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</a:t>
                      </a: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함께 플레이(협력, 경쟁) MMORPG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8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직접경험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1인칭 관점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플레이어와 캐릭터가 동일시됨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플레이어의 실제 행동이 게임에 반영(시선, 이동, 움직임)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대부분의 VR게임, 일부 AR게임(포켓몬고)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3인칭 관점의 VR게임은 제외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00" name="Google Shape;600;g62a048e314_0_60"/>
          <p:cNvSpPr/>
          <p:nvPr/>
        </p:nvSpPr>
        <p:spPr>
          <a:xfrm>
            <a:off x="1842850" y="208706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62a048e314_0_60"/>
          <p:cNvSpPr/>
          <p:nvPr/>
        </p:nvSpPr>
        <p:spPr>
          <a:xfrm>
            <a:off x="2962831" y="208706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g62a048e314_0_60"/>
          <p:cNvSpPr/>
          <p:nvPr/>
        </p:nvSpPr>
        <p:spPr>
          <a:xfrm>
            <a:off x="2071450" y="330955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g62a048e314_0_60"/>
          <p:cNvSpPr/>
          <p:nvPr/>
        </p:nvSpPr>
        <p:spPr>
          <a:xfrm>
            <a:off x="2734231" y="330955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62a048e314_0_60"/>
          <p:cNvSpPr/>
          <p:nvPr/>
        </p:nvSpPr>
        <p:spPr>
          <a:xfrm>
            <a:off x="2348700" y="4834325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g62a048e314_0_60"/>
          <p:cNvSpPr txBox="1"/>
          <p:nvPr/>
        </p:nvSpPr>
        <p:spPr>
          <a:xfrm>
            <a:off x="179512" y="764704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 방식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g62a048e314_0_60"/>
          <p:cNvSpPr txBox="1"/>
          <p:nvPr/>
        </p:nvSpPr>
        <p:spPr>
          <a:xfrm>
            <a:off x="179512" y="107340"/>
            <a:ext cx="47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텔링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32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484</Words>
  <Application>Microsoft Office PowerPoint</Application>
  <PresentationFormat>화면 슬라이드 쇼(4:3)</PresentationFormat>
  <Paragraphs>93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</cp:revision>
  <dcterms:created xsi:type="dcterms:W3CDTF">2019-09-16T01:51:14Z</dcterms:created>
  <dcterms:modified xsi:type="dcterms:W3CDTF">2019-09-16T02:41:21Z</dcterms:modified>
</cp:coreProperties>
</file>