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61" r:id="rId5"/>
    <p:sldId id="268" r:id="rId6"/>
    <p:sldId id="269" r:id="rId7"/>
    <p:sldId id="270" r:id="rId8"/>
    <p:sldId id="266" r:id="rId9"/>
    <p:sldId id="265" r:id="rId10"/>
    <p:sldId id="271" r:id="rId11"/>
    <p:sldId id="272" r:id="rId12"/>
    <p:sldId id="273" r:id="rId13"/>
    <p:sldId id="264" r:id="rId14"/>
    <p:sldId id="258" r:id="rId15"/>
    <p:sldId id="260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BABA6-8A0E-4AAD-885B-ABEE12D95219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A29CF-C002-4C23-A9E9-D675EDED5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64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네트워크 구성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두 개의 서로 다른 네트워크 세그먼트를 사용하고 있으며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공격자는 이 경로를 이용하여 시스템 간 이동할 계획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서버는 주로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SSH(22/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tcp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HTTP(80/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tcp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통해 외부와 통신하며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공격자는 이 포트를 통해 서버를 장악시도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A29CF-C002-4C23-A9E9-D675EDED57F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07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D173-BAFB-0859-47A8-3CF9DFBF1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B41CD-789E-C4AE-1030-533352838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FF1DF-5E4A-52DD-8E58-FD90CCFB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377D-3812-4D47-ACB4-FABAADD2D468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B4D88-BED4-4EE9-77D0-673870B4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FCBCD-F89D-5671-74E9-9F121747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9972-A302-4A4B-ACE6-071172691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08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9D052-AF55-6074-EE1C-EE72E395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E7F36-4B08-AB63-5EEE-D4C02B422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C0FCD-F004-A5FA-C6F6-D0A86E9A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377D-3812-4D47-ACB4-FABAADD2D468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0FC5D-AAF6-64A4-1B29-8209FB87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7CF0B-A8F6-5A7D-5C08-2A2C6C3A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9972-A302-4A4B-ACE6-071172691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9D052-AF55-6074-EE1C-EE72E395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E7F36-4B08-AB63-5EEE-D4C02B422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25" y="749218"/>
            <a:ext cx="5643717" cy="565748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C0FCD-F004-A5FA-C6F6-D0A86E9A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377D-3812-4D47-ACB4-FABAADD2D468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0FC5D-AAF6-64A4-1B29-8209FB87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7CF0B-A8F6-5A7D-5C08-2A2C6C3A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9972-A302-4A4B-ACE6-0711726911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309FFA1-BC9D-48A6-25A4-73FA9171678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12760" y="749218"/>
            <a:ext cx="5643717" cy="565748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0199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A14F17-B172-0B03-558F-A71EB4CB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97" y="185491"/>
            <a:ext cx="11840005" cy="4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A7FCE0-ECEA-7B87-652B-4B7C01503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524" y="749218"/>
            <a:ext cx="11520949" cy="5657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FC20B-5B2C-9570-3AAD-1E0C618CE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60083"/>
            <a:ext cx="2743200" cy="297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</a:lstStyle>
          <a:p>
            <a:fld id="{B24E377D-3812-4D47-ACB4-FABAADD2D468}" type="datetimeFigureOut">
              <a:rPr lang="ko-KR" altLang="en-US" smtClean="0"/>
              <a:pPr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04C45-12A4-7920-DEE2-8D595C901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0083"/>
            <a:ext cx="4114800" cy="297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82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56B8F-0577-66BD-7C87-0A33FFBE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7154"/>
            <a:ext cx="2743200" cy="297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</a:lstStyle>
          <a:p>
            <a:fld id="{0F3A9972-A302-4A4B-ACE6-0711726911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0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>
              <a:lumMod val="75000"/>
              <a:lumOff val="25000"/>
            </a:schemeClr>
          </a:solidFill>
          <a:latin typeface="함초롬돋움" panose="02030504000101010101" pitchFamily="18" charset="-127"/>
          <a:ea typeface="함초롬돋움" panose="02030504000101010101" pitchFamily="18" charset="-127"/>
          <a:cs typeface="함초롬돋움" panose="02030504000101010101" pitchFamily="18" charset="-127"/>
        </a:defRPr>
      </a:lvl1pPr>
    </p:titleStyle>
    <p:bodyStyle>
      <a:lvl1pPr marL="176213" indent="-176213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함초롬돋움" panose="02030504000101010101" pitchFamily="18" charset="-127"/>
          <a:ea typeface="함초롬돋움" panose="02030504000101010101" pitchFamily="18" charset="-127"/>
          <a:cs typeface="함초롬돋움" panose="02030504000101010101" pitchFamily="18" charset="-127"/>
        </a:defRPr>
      </a:lvl1pPr>
      <a:lvl2pPr marL="447675" indent="-18256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>
              <a:lumMod val="75000"/>
              <a:lumOff val="25000"/>
            </a:schemeClr>
          </a:solidFill>
          <a:latin typeface="함초롬돋움" panose="02030504000101010101" pitchFamily="18" charset="-127"/>
          <a:ea typeface="함초롬돋움" panose="02030504000101010101" pitchFamily="18" charset="-127"/>
          <a:cs typeface="함초롬돋움" panose="02030504000101010101" pitchFamily="18" charset="-127"/>
        </a:defRPr>
      </a:lvl2pPr>
      <a:lvl3pPr marL="719138" indent="-18256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800" kern="1200">
          <a:solidFill>
            <a:schemeClr val="tx1">
              <a:lumMod val="75000"/>
              <a:lumOff val="25000"/>
            </a:schemeClr>
          </a:solidFill>
          <a:latin typeface="함초롬돋움" panose="02030504000101010101" pitchFamily="18" charset="-127"/>
          <a:ea typeface="함초롬돋움" panose="02030504000101010101" pitchFamily="18" charset="-127"/>
          <a:cs typeface="함초롬돋움" panose="02030504000101010101" pitchFamily="18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함초롬돋움" panose="02030504000101010101" pitchFamily="18" charset="-127"/>
          <a:ea typeface="함초롬돋움" panose="02030504000101010101" pitchFamily="18" charset="-127"/>
          <a:cs typeface="함초롬돋움" panose="02030504000101010101" pitchFamily="18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함초롬돋움" panose="02030504000101010101" pitchFamily="18" charset="-127"/>
          <a:ea typeface="함초롬돋움" panose="02030504000101010101" pitchFamily="18" charset="-127"/>
          <a:cs typeface="함초롬돋움" panose="02030504000101010101" pitchFamily="18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sv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.png"/><Relationship Id="rId5" Type="http://schemas.openxmlformats.org/officeDocument/2006/relationships/image" Target="../media/image3.png"/><Relationship Id="rId10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A7358-2EC9-B689-002A-CCCE821EA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4956"/>
            <a:ext cx="9144000" cy="2387600"/>
          </a:xfrm>
        </p:spPr>
        <p:txBody>
          <a:bodyPr/>
          <a:lstStyle/>
          <a:p>
            <a:r>
              <a:rPr lang="en-US" altLang="ko-KR" dirty="0"/>
              <a:t>CTF </a:t>
            </a:r>
            <a:r>
              <a:rPr lang="ko-KR" altLang="en-US" dirty="0"/>
              <a:t>아이디어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23CC65-DCA8-816A-C553-02DF26005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4631"/>
            <a:ext cx="9144000" cy="1655762"/>
          </a:xfrm>
        </p:spPr>
        <p:txBody>
          <a:bodyPr/>
          <a:lstStyle/>
          <a:p>
            <a:r>
              <a:rPr lang="en-US" altLang="ko-KR" dirty="0"/>
              <a:t>Windows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Linux + Web + DB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5BEC67-8447-D04B-BD4F-6EC79A0809D5}"/>
              </a:ext>
            </a:extLst>
          </p:cNvPr>
          <p:cNvGrpSpPr/>
          <p:nvPr/>
        </p:nvGrpSpPr>
        <p:grpSpPr>
          <a:xfrm>
            <a:off x="3774741" y="3568635"/>
            <a:ext cx="4642517" cy="900000"/>
            <a:chOff x="4022884" y="4011934"/>
            <a:chExt cx="4642517" cy="9000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7AD34B2-2748-1503-0FA7-B534124225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2884" y="4011934"/>
              <a:ext cx="820513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Unix Linux PNG Transparent Images Free Download | Vector Files | Pngtree">
              <a:extLst>
                <a:ext uri="{FF2B5EF4-FFF2-40B4-BE49-F238E27FC236}">
                  <a16:creationId xmlns:a16="http://schemas.microsoft.com/office/drawing/2014/main" id="{9BBD70E2-9A28-713B-E806-CE07186EC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7398" y="4011934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nternet Website Icon Stroke PNG &amp; SVG Design For T-Shirts">
              <a:extLst>
                <a:ext uri="{FF2B5EF4-FFF2-40B4-BE49-F238E27FC236}">
                  <a16:creationId xmlns:a16="http://schemas.microsoft.com/office/drawing/2014/main" id="{5E4BEC8D-15C0-1FFF-78EE-BBEB0D9105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1399" y="4011934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데이터 베이스 - 무료 컴퓨터개 아이콘">
              <a:extLst>
                <a:ext uri="{FF2B5EF4-FFF2-40B4-BE49-F238E27FC236}">
                  <a16:creationId xmlns:a16="http://schemas.microsoft.com/office/drawing/2014/main" id="{B8E668BC-2CCD-C799-429E-AF17C465C0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5401" y="4011934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164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F18F-3EA8-314A-69F8-16F9F585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침해 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93A64-A6C4-4F5F-96E1-0F6D7608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86C42F-1CE5-4C22-A919-E156D9F9B606}"/>
              </a:ext>
            </a:extLst>
          </p:cNvPr>
          <p:cNvSpPr/>
          <p:nvPr/>
        </p:nvSpPr>
        <p:spPr>
          <a:xfrm>
            <a:off x="335524" y="749218"/>
            <a:ext cx="11520949" cy="56574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B095E5-9321-48D9-8DB6-C781E540BA30}"/>
              </a:ext>
            </a:extLst>
          </p:cNvPr>
          <p:cNvSpPr/>
          <p:nvPr/>
        </p:nvSpPr>
        <p:spPr>
          <a:xfrm>
            <a:off x="335524" y="749217"/>
            <a:ext cx="11520949" cy="4856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DF51C-5316-48D5-8C16-20A1F6BDE3EC}"/>
              </a:ext>
            </a:extLst>
          </p:cNvPr>
          <p:cNvSpPr txBox="1"/>
          <p:nvPr/>
        </p:nvSpPr>
        <p:spPr>
          <a:xfrm>
            <a:off x="489824" y="853563"/>
            <a:ext cx="728084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 </a:t>
            </a:r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0E0F1E-39A8-49F7-AFE8-CBBCCEBD88F0}"/>
              </a:ext>
            </a:extLst>
          </p:cNvPr>
          <p:cNvSpPr txBox="1"/>
          <p:nvPr/>
        </p:nvSpPr>
        <p:spPr>
          <a:xfrm>
            <a:off x="9563820" y="853563"/>
            <a:ext cx="1257075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 : </a:t>
            </a:r>
            <a:r>
              <a:rPr lang="en-US" altLang="ko-KR" sz="12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xxxxxxxxxx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DEBAE-C5B5-4FE3-B753-FDA4E91188E0}"/>
              </a:ext>
            </a:extLst>
          </p:cNvPr>
          <p:cNvSpPr txBox="1"/>
          <p:nvPr/>
        </p:nvSpPr>
        <p:spPr>
          <a:xfrm>
            <a:off x="10934017" y="853563"/>
            <a:ext cx="76815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EEC025-7FEA-47A4-B758-C6977056EB18}"/>
              </a:ext>
            </a:extLst>
          </p:cNvPr>
          <p:cNvSpPr/>
          <p:nvPr/>
        </p:nvSpPr>
        <p:spPr>
          <a:xfrm>
            <a:off x="335525" y="1234907"/>
            <a:ext cx="1417862" cy="51717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9A518-0631-4C23-84F8-B60A4AADEAD9}"/>
              </a:ext>
            </a:extLst>
          </p:cNvPr>
          <p:cNvSpPr txBox="1"/>
          <p:nvPr/>
        </p:nvSpPr>
        <p:spPr>
          <a:xfrm>
            <a:off x="427428" y="1443600"/>
            <a:ext cx="768159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데시보드</a:t>
            </a:r>
            <a:endParaRPr lang="ko-KR" altLang="en-US" sz="1200" b="1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54DFC-3A9F-4C38-978B-3524F966E569}"/>
              </a:ext>
            </a:extLst>
          </p:cNvPr>
          <p:cNvSpPr txBox="1"/>
          <p:nvPr/>
        </p:nvSpPr>
        <p:spPr>
          <a:xfrm>
            <a:off x="427428" y="1824944"/>
            <a:ext cx="861903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2174B-9C0B-4B11-9B7A-6D8F8362ADA5}"/>
              </a:ext>
            </a:extLst>
          </p:cNvPr>
          <p:cNvSpPr txBox="1"/>
          <p:nvPr/>
        </p:nvSpPr>
        <p:spPr>
          <a:xfrm>
            <a:off x="427428" y="2203597"/>
            <a:ext cx="1270604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SQL Worksheet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2DCC48-98DF-4B0B-B2BA-E95089F17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473" y="6892388"/>
            <a:ext cx="12192000" cy="672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5E9CC4-FDB8-4874-ACC2-BAA14A68072D}"/>
              </a:ext>
            </a:extLst>
          </p:cNvPr>
          <p:cNvSpPr/>
          <p:nvPr/>
        </p:nvSpPr>
        <p:spPr>
          <a:xfrm>
            <a:off x="1753387" y="1234907"/>
            <a:ext cx="10103086" cy="59003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B010F-3907-48D8-8E6D-44CFF27E06B6}"/>
              </a:ext>
            </a:extLst>
          </p:cNvPr>
          <p:cNvSpPr txBox="1"/>
          <p:nvPr/>
        </p:nvSpPr>
        <p:spPr>
          <a:xfrm>
            <a:off x="1864144" y="1391425"/>
            <a:ext cx="76815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데시보드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FF7AA5-9453-4ADB-AF61-C07AD224C230}"/>
              </a:ext>
            </a:extLst>
          </p:cNvPr>
          <p:cNvSpPr txBox="1"/>
          <p:nvPr/>
        </p:nvSpPr>
        <p:spPr>
          <a:xfrm>
            <a:off x="6420850" y="3820803"/>
            <a:ext cx="813043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공지 사항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C80982-9032-4102-AFAE-43C0666D25D1}"/>
              </a:ext>
            </a:extLst>
          </p:cNvPr>
          <p:cNvSpPr txBox="1"/>
          <p:nvPr/>
        </p:nvSpPr>
        <p:spPr>
          <a:xfrm>
            <a:off x="1221369" y="853563"/>
            <a:ext cx="154882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IP: 000.000.000.000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A87329-27A7-4082-AE9F-5BA3482CF481}"/>
              </a:ext>
            </a:extLst>
          </p:cNvPr>
          <p:cNvSpPr/>
          <p:nvPr/>
        </p:nvSpPr>
        <p:spPr>
          <a:xfrm>
            <a:off x="11745717" y="1824944"/>
            <a:ext cx="110755" cy="45817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403229-899F-451C-8E08-6898D0D511D7}"/>
              </a:ext>
            </a:extLst>
          </p:cNvPr>
          <p:cNvSpPr/>
          <p:nvPr/>
        </p:nvSpPr>
        <p:spPr>
          <a:xfrm>
            <a:off x="11745717" y="1824945"/>
            <a:ext cx="110755" cy="10125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1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F18F-3EA8-314A-69F8-16F9F585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침해 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93A64-A6C4-4F5F-96E1-0F6D7608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86C42F-1CE5-4C22-A919-E156D9F9B606}"/>
              </a:ext>
            </a:extLst>
          </p:cNvPr>
          <p:cNvSpPr/>
          <p:nvPr/>
        </p:nvSpPr>
        <p:spPr>
          <a:xfrm>
            <a:off x="335524" y="749218"/>
            <a:ext cx="11520949" cy="56574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B095E5-9321-48D9-8DB6-C781E540BA30}"/>
              </a:ext>
            </a:extLst>
          </p:cNvPr>
          <p:cNvSpPr/>
          <p:nvPr/>
        </p:nvSpPr>
        <p:spPr>
          <a:xfrm>
            <a:off x="335524" y="749217"/>
            <a:ext cx="11520949" cy="4856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DF51C-5316-48D5-8C16-20A1F6BDE3EC}"/>
              </a:ext>
            </a:extLst>
          </p:cNvPr>
          <p:cNvSpPr txBox="1"/>
          <p:nvPr/>
        </p:nvSpPr>
        <p:spPr>
          <a:xfrm>
            <a:off x="489824" y="853563"/>
            <a:ext cx="728084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 </a:t>
            </a:r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0E0F1E-39A8-49F7-AFE8-CBBCCEBD88F0}"/>
              </a:ext>
            </a:extLst>
          </p:cNvPr>
          <p:cNvSpPr txBox="1"/>
          <p:nvPr/>
        </p:nvSpPr>
        <p:spPr>
          <a:xfrm>
            <a:off x="9563820" y="853563"/>
            <a:ext cx="1257075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 : </a:t>
            </a:r>
            <a:r>
              <a:rPr lang="en-US" altLang="ko-KR" sz="12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xxxxxxxxxx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DEBAE-C5B5-4FE3-B753-FDA4E91188E0}"/>
              </a:ext>
            </a:extLst>
          </p:cNvPr>
          <p:cNvSpPr txBox="1"/>
          <p:nvPr/>
        </p:nvSpPr>
        <p:spPr>
          <a:xfrm>
            <a:off x="10934017" y="853563"/>
            <a:ext cx="76815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EEC025-7FEA-47A4-B758-C6977056EB18}"/>
              </a:ext>
            </a:extLst>
          </p:cNvPr>
          <p:cNvSpPr/>
          <p:nvPr/>
        </p:nvSpPr>
        <p:spPr>
          <a:xfrm>
            <a:off x="335525" y="1234907"/>
            <a:ext cx="1417862" cy="51717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9A518-0631-4C23-84F8-B60A4AADEAD9}"/>
              </a:ext>
            </a:extLst>
          </p:cNvPr>
          <p:cNvSpPr txBox="1"/>
          <p:nvPr/>
        </p:nvSpPr>
        <p:spPr>
          <a:xfrm>
            <a:off x="446282" y="1443600"/>
            <a:ext cx="76815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데시보드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54DFC-3A9F-4C38-978B-3524F966E569}"/>
              </a:ext>
            </a:extLst>
          </p:cNvPr>
          <p:cNvSpPr txBox="1"/>
          <p:nvPr/>
        </p:nvSpPr>
        <p:spPr>
          <a:xfrm>
            <a:off x="446282" y="1824944"/>
            <a:ext cx="861903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ko-KR" altLang="en-US" sz="1200" b="1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2174B-9C0B-4B11-9B7A-6D8F8362ADA5}"/>
              </a:ext>
            </a:extLst>
          </p:cNvPr>
          <p:cNvSpPr txBox="1"/>
          <p:nvPr/>
        </p:nvSpPr>
        <p:spPr>
          <a:xfrm>
            <a:off x="446282" y="2203597"/>
            <a:ext cx="1270604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SQL Worksheet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2DCC48-98DF-4B0B-B2BA-E95089F17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473" y="6892388"/>
            <a:ext cx="12192000" cy="672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5E9CC4-FDB8-4874-ACC2-BAA14A68072D}"/>
              </a:ext>
            </a:extLst>
          </p:cNvPr>
          <p:cNvSpPr/>
          <p:nvPr/>
        </p:nvSpPr>
        <p:spPr>
          <a:xfrm>
            <a:off x="1753387" y="1234907"/>
            <a:ext cx="10103086" cy="59003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B010F-3907-48D8-8E6D-44CFF27E06B6}"/>
              </a:ext>
            </a:extLst>
          </p:cNvPr>
          <p:cNvSpPr txBox="1"/>
          <p:nvPr/>
        </p:nvSpPr>
        <p:spPr>
          <a:xfrm>
            <a:off x="1864144" y="1391425"/>
            <a:ext cx="861903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C80982-9032-4102-AFAE-43C0666D25D1}"/>
              </a:ext>
            </a:extLst>
          </p:cNvPr>
          <p:cNvSpPr txBox="1"/>
          <p:nvPr/>
        </p:nvSpPr>
        <p:spPr>
          <a:xfrm>
            <a:off x="1221369" y="853563"/>
            <a:ext cx="154882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IP: 000.000.000.000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6A0D96-7327-440A-AD84-FC1CF7008807}"/>
              </a:ext>
            </a:extLst>
          </p:cNvPr>
          <p:cNvSpPr/>
          <p:nvPr/>
        </p:nvSpPr>
        <p:spPr>
          <a:xfrm>
            <a:off x="1995780" y="1981459"/>
            <a:ext cx="730267" cy="3024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테이블 </a:t>
            </a:r>
            <a:r>
              <a:rPr lang="en-US" altLang="ko-KR" sz="1000" b="1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6947B2-4CF2-4B23-8FC9-8CE268DBB420}"/>
              </a:ext>
            </a:extLst>
          </p:cNvPr>
          <p:cNvSpPr/>
          <p:nvPr/>
        </p:nvSpPr>
        <p:spPr>
          <a:xfrm>
            <a:off x="2853619" y="1981459"/>
            <a:ext cx="730267" cy="3024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테이블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80D56B-74EC-4ECF-99A2-7FC210E52057}"/>
              </a:ext>
            </a:extLst>
          </p:cNvPr>
          <p:cNvSpPr/>
          <p:nvPr/>
        </p:nvSpPr>
        <p:spPr>
          <a:xfrm>
            <a:off x="3711458" y="1981459"/>
            <a:ext cx="730267" cy="3024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테이블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FA4575-03F8-411D-9CDD-73D2801DD9E4}"/>
              </a:ext>
            </a:extLst>
          </p:cNvPr>
          <p:cNvSpPr/>
          <p:nvPr/>
        </p:nvSpPr>
        <p:spPr>
          <a:xfrm>
            <a:off x="1753387" y="2440396"/>
            <a:ext cx="10103086" cy="39663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데이터테이블 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71D4C17-C552-4934-98B0-E9E447B5FC64}"/>
              </a:ext>
            </a:extLst>
          </p:cNvPr>
          <p:cNvGrpSpPr/>
          <p:nvPr/>
        </p:nvGrpSpPr>
        <p:grpSpPr>
          <a:xfrm>
            <a:off x="11745717" y="2440395"/>
            <a:ext cx="110755" cy="3966304"/>
            <a:chOff x="11745717" y="2440395"/>
            <a:chExt cx="110755" cy="396630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4807E36-9CCD-487A-8454-6E341166D3A0}"/>
                </a:ext>
              </a:extLst>
            </p:cNvPr>
            <p:cNvSpPr/>
            <p:nvPr/>
          </p:nvSpPr>
          <p:spPr>
            <a:xfrm>
              <a:off x="11745717" y="2440395"/>
              <a:ext cx="110755" cy="3966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AFEA5F7-BB92-4FE1-BB68-38BED378E318}"/>
                </a:ext>
              </a:extLst>
            </p:cNvPr>
            <p:cNvSpPr/>
            <p:nvPr/>
          </p:nvSpPr>
          <p:spPr>
            <a:xfrm>
              <a:off x="11745717" y="2440395"/>
              <a:ext cx="110755" cy="10125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74420D1-986F-464D-A35C-0EB9D8B87081}"/>
              </a:ext>
            </a:extLst>
          </p:cNvPr>
          <p:cNvGrpSpPr/>
          <p:nvPr/>
        </p:nvGrpSpPr>
        <p:grpSpPr>
          <a:xfrm rot="16200000">
            <a:off x="6696682" y="1357662"/>
            <a:ext cx="113961" cy="9984113"/>
            <a:chOff x="11745717" y="2440395"/>
            <a:chExt cx="110755" cy="396630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F9E5015-B659-44BF-B3AA-E787350D3A07}"/>
                </a:ext>
              </a:extLst>
            </p:cNvPr>
            <p:cNvSpPr/>
            <p:nvPr/>
          </p:nvSpPr>
          <p:spPr>
            <a:xfrm>
              <a:off x="11745717" y="2440395"/>
              <a:ext cx="110755" cy="3966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4195C66-CBFE-4D74-975B-97253C74A543}"/>
                </a:ext>
              </a:extLst>
            </p:cNvPr>
            <p:cNvSpPr/>
            <p:nvPr/>
          </p:nvSpPr>
          <p:spPr>
            <a:xfrm>
              <a:off x="11745717" y="2440395"/>
              <a:ext cx="110755" cy="10125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79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F18F-3EA8-314A-69F8-16F9F585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침해 시나리오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86C42F-1CE5-4C22-A919-E156D9F9B606}"/>
              </a:ext>
            </a:extLst>
          </p:cNvPr>
          <p:cNvSpPr/>
          <p:nvPr/>
        </p:nvSpPr>
        <p:spPr>
          <a:xfrm>
            <a:off x="335524" y="749218"/>
            <a:ext cx="11520949" cy="56574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B095E5-9321-48D9-8DB6-C781E540BA30}"/>
              </a:ext>
            </a:extLst>
          </p:cNvPr>
          <p:cNvSpPr/>
          <p:nvPr/>
        </p:nvSpPr>
        <p:spPr>
          <a:xfrm>
            <a:off x="335524" y="749217"/>
            <a:ext cx="11520949" cy="4856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DF51C-5316-48D5-8C16-20A1F6BDE3EC}"/>
              </a:ext>
            </a:extLst>
          </p:cNvPr>
          <p:cNvSpPr txBox="1"/>
          <p:nvPr/>
        </p:nvSpPr>
        <p:spPr>
          <a:xfrm>
            <a:off x="489824" y="853563"/>
            <a:ext cx="728084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 </a:t>
            </a:r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0E0F1E-39A8-49F7-AFE8-CBBCCEBD88F0}"/>
              </a:ext>
            </a:extLst>
          </p:cNvPr>
          <p:cNvSpPr txBox="1"/>
          <p:nvPr/>
        </p:nvSpPr>
        <p:spPr>
          <a:xfrm>
            <a:off x="9563820" y="853563"/>
            <a:ext cx="1257075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 : </a:t>
            </a:r>
            <a:r>
              <a:rPr lang="en-US" altLang="ko-KR" sz="12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xxxxxxxxxx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DEBAE-C5B5-4FE3-B753-FDA4E91188E0}"/>
              </a:ext>
            </a:extLst>
          </p:cNvPr>
          <p:cNvSpPr txBox="1"/>
          <p:nvPr/>
        </p:nvSpPr>
        <p:spPr>
          <a:xfrm>
            <a:off x="10934017" y="853563"/>
            <a:ext cx="76815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EEC025-7FEA-47A4-B758-C6977056EB18}"/>
              </a:ext>
            </a:extLst>
          </p:cNvPr>
          <p:cNvSpPr/>
          <p:nvPr/>
        </p:nvSpPr>
        <p:spPr>
          <a:xfrm>
            <a:off x="335525" y="1234907"/>
            <a:ext cx="1417862" cy="51717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9A518-0631-4C23-84F8-B60A4AADEAD9}"/>
              </a:ext>
            </a:extLst>
          </p:cNvPr>
          <p:cNvSpPr txBox="1"/>
          <p:nvPr/>
        </p:nvSpPr>
        <p:spPr>
          <a:xfrm>
            <a:off x="436855" y="1443600"/>
            <a:ext cx="76815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데시보드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54DFC-3A9F-4C38-978B-3524F966E569}"/>
              </a:ext>
            </a:extLst>
          </p:cNvPr>
          <p:cNvSpPr txBox="1"/>
          <p:nvPr/>
        </p:nvSpPr>
        <p:spPr>
          <a:xfrm>
            <a:off x="436855" y="1824944"/>
            <a:ext cx="861903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2174B-9C0B-4B11-9B7A-6D8F8362ADA5}"/>
              </a:ext>
            </a:extLst>
          </p:cNvPr>
          <p:cNvSpPr txBox="1"/>
          <p:nvPr/>
        </p:nvSpPr>
        <p:spPr>
          <a:xfrm>
            <a:off x="436855" y="2203597"/>
            <a:ext cx="1270604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SQL Worksheet</a:t>
            </a:r>
            <a:endParaRPr lang="ko-KR" altLang="en-US" sz="1200" b="1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5E9CC4-FDB8-4874-ACC2-BAA14A68072D}"/>
              </a:ext>
            </a:extLst>
          </p:cNvPr>
          <p:cNvSpPr/>
          <p:nvPr/>
        </p:nvSpPr>
        <p:spPr>
          <a:xfrm>
            <a:off x="1753387" y="1234907"/>
            <a:ext cx="10103086" cy="59003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B010F-3907-48D8-8E6D-44CFF27E06B6}"/>
              </a:ext>
            </a:extLst>
          </p:cNvPr>
          <p:cNvSpPr txBox="1"/>
          <p:nvPr/>
        </p:nvSpPr>
        <p:spPr>
          <a:xfrm>
            <a:off x="1864144" y="1391425"/>
            <a:ext cx="1270604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SQL Worksheet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C80982-9032-4102-AFAE-43C0666D25D1}"/>
              </a:ext>
            </a:extLst>
          </p:cNvPr>
          <p:cNvSpPr txBox="1"/>
          <p:nvPr/>
        </p:nvSpPr>
        <p:spPr>
          <a:xfrm>
            <a:off x="1221369" y="853563"/>
            <a:ext cx="154882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IP: 000.000.000.000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6A0D96-7327-440A-AD84-FC1CF7008807}"/>
              </a:ext>
            </a:extLst>
          </p:cNvPr>
          <p:cNvSpPr/>
          <p:nvPr/>
        </p:nvSpPr>
        <p:spPr>
          <a:xfrm>
            <a:off x="10952962" y="1391425"/>
            <a:ext cx="730267" cy="3024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Run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74420D1-986F-464D-A35C-0EB9D8B87081}"/>
              </a:ext>
            </a:extLst>
          </p:cNvPr>
          <p:cNvGrpSpPr/>
          <p:nvPr/>
        </p:nvGrpSpPr>
        <p:grpSpPr>
          <a:xfrm rot="16200000">
            <a:off x="6696682" y="1357662"/>
            <a:ext cx="113961" cy="9984113"/>
            <a:chOff x="11745717" y="2440395"/>
            <a:chExt cx="110755" cy="396630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F9E5015-B659-44BF-B3AA-E787350D3A07}"/>
                </a:ext>
              </a:extLst>
            </p:cNvPr>
            <p:cNvSpPr/>
            <p:nvPr/>
          </p:nvSpPr>
          <p:spPr>
            <a:xfrm>
              <a:off x="11745717" y="2440395"/>
              <a:ext cx="110755" cy="3966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4195C66-CBFE-4D74-975B-97253C74A543}"/>
                </a:ext>
              </a:extLst>
            </p:cNvPr>
            <p:cNvSpPr/>
            <p:nvPr/>
          </p:nvSpPr>
          <p:spPr>
            <a:xfrm>
              <a:off x="11745717" y="2440395"/>
              <a:ext cx="110755" cy="10125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A5A84B-52F0-462B-ABA4-A3E314310B61}"/>
              </a:ext>
            </a:extLst>
          </p:cNvPr>
          <p:cNvSpPr/>
          <p:nvPr/>
        </p:nvSpPr>
        <p:spPr>
          <a:xfrm>
            <a:off x="10089511" y="1391425"/>
            <a:ext cx="730267" cy="3024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Clear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909529-124D-4B43-AB09-08D10E12DB21}"/>
              </a:ext>
            </a:extLst>
          </p:cNvPr>
          <p:cNvSpPr/>
          <p:nvPr/>
        </p:nvSpPr>
        <p:spPr>
          <a:xfrm>
            <a:off x="1753386" y="1824940"/>
            <a:ext cx="10103086" cy="21908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스크립트 입력 영역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AC1689-387F-4002-AFEB-633B1F4F41A3}"/>
              </a:ext>
            </a:extLst>
          </p:cNvPr>
          <p:cNvSpPr/>
          <p:nvPr/>
        </p:nvSpPr>
        <p:spPr>
          <a:xfrm>
            <a:off x="1753386" y="1824940"/>
            <a:ext cx="565608" cy="21908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1E602-71FD-4385-A85A-86F2244F5DB7}"/>
              </a:ext>
            </a:extLst>
          </p:cNvPr>
          <p:cNvSpPr txBox="1"/>
          <p:nvPr/>
        </p:nvSpPr>
        <p:spPr>
          <a:xfrm>
            <a:off x="2089639" y="184535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8C4756-6D42-4727-82DD-8D6CF13BEA97}"/>
              </a:ext>
            </a:extLst>
          </p:cNvPr>
          <p:cNvSpPr txBox="1"/>
          <p:nvPr/>
        </p:nvSpPr>
        <p:spPr>
          <a:xfrm>
            <a:off x="2370244" y="1845354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SELECT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*</a:t>
            </a:r>
            <a:endParaRPr lang="ko-KR" altLang="en-US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A45CF0-7CC9-4052-8CAB-ABE7EF999D57}"/>
              </a:ext>
            </a:extLst>
          </p:cNvPr>
          <p:cNvSpPr txBox="1"/>
          <p:nvPr/>
        </p:nvSpPr>
        <p:spPr>
          <a:xfrm>
            <a:off x="2089639" y="2079780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21F4D9-11A2-4206-956E-BB0AC90E8256}"/>
              </a:ext>
            </a:extLst>
          </p:cNvPr>
          <p:cNvSpPr txBox="1"/>
          <p:nvPr/>
        </p:nvSpPr>
        <p:spPr>
          <a:xfrm>
            <a:off x="2370244" y="2079780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FROM </a:t>
            </a:r>
            <a:r>
              <a:rPr lang="ko-KR" altLang="en-US" sz="1000" b="1" dirty="0"/>
              <a:t>머시기 </a:t>
            </a:r>
            <a:r>
              <a:rPr lang="ko-KR" altLang="en-US" sz="1000" b="1" dirty="0" err="1"/>
              <a:t>머시기</a:t>
            </a:r>
            <a:endParaRPr lang="ko-KR" altLang="en-US" sz="1000" b="1" dirty="0"/>
          </a:p>
        </p:txBody>
      </p:sp>
      <p:graphicFrame>
        <p:nvGraphicFramePr>
          <p:cNvPr id="41" name="내용 개체 틀 21">
            <a:extLst>
              <a:ext uri="{FF2B5EF4-FFF2-40B4-BE49-F238E27FC236}">
                <a16:creationId xmlns:a16="http://schemas.microsoft.com/office/drawing/2014/main" id="{03BAC3C1-80B9-4956-B4E6-7FF68AE56E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588917"/>
              </p:ext>
            </p:extLst>
          </p:nvPr>
        </p:nvGraphicFramePr>
        <p:xfrm>
          <a:off x="1761605" y="4022660"/>
          <a:ext cx="9940570" cy="2270080"/>
        </p:xfrm>
        <a:graphic>
          <a:graphicData uri="http://schemas.openxmlformats.org/drawingml/2006/table">
            <a:tbl>
              <a:tblPr/>
              <a:tblGrid>
                <a:gridCol w="911282">
                  <a:extLst>
                    <a:ext uri="{9D8B030D-6E8A-4147-A177-3AD203B41FA5}">
                      <a16:colId xmlns:a16="http://schemas.microsoft.com/office/drawing/2014/main" val="687216343"/>
                    </a:ext>
                  </a:extLst>
                </a:gridCol>
                <a:gridCol w="2312378">
                  <a:extLst>
                    <a:ext uri="{9D8B030D-6E8A-4147-A177-3AD203B41FA5}">
                      <a16:colId xmlns:a16="http://schemas.microsoft.com/office/drawing/2014/main" val="4049676576"/>
                    </a:ext>
                  </a:extLst>
                </a:gridCol>
                <a:gridCol w="2312378">
                  <a:extLst>
                    <a:ext uri="{9D8B030D-6E8A-4147-A177-3AD203B41FA5}">
                      <a16:colId xmlns:a16="http://schemas.microsoft.com/office/drawing/2014/main" val="2684969057"/>
                    </a:ext>
                  </a:extLst>
                </a:gridCol>
                <a:gridCol w="1777001">
                  <a:extLst>
                    <a:ext uri="{9D8B030D-6E8A-4147-A177-3AD203B41FA5}">
                      <a16:colId xmlns:a16="http://schemas.microsoft.com/office/drawing/2014/main" val="3231933132"/>
                    </a:ext>
                  </a:extLst>
                </a:gridCol>
                <a:gridCol w="1625120">
                  <a:extLst>
                    <a:ext uri="{9D8B030D-6E8A-4147-A177-3AD203B41FA5}">
                      <a16:colId xmlns:a16="http://schemas.microsoft.com/office/drawing/2014/main" val="4043699266"/>
                    </a:ext>
                  </a:extLst>
                </a:gridCol>
                <a:gridCol w="1002411">
                  <a:extLst>
                    <a:ext uri="{9D8B030D-6E8A-4147-A177-3AD203B41FA5}">
                      <a16:colId xmlns:a16="http://schemas.microsoft.com/office/drawing/2014/main" val="2217500040"/>
                    </a:ext>
                  </a:extLst>
                </a:gridCol>
              </a:tblGrid>
              <a:tr h="2270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fdNum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fdVirtualItemDescNum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fdSupplyItemDescNum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fdHasExpireTime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fdExpireMinute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fdCount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48710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664418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336301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966752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143912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25255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861583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39916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208621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664536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4BE7DBF4-D98B-494B-9A6E-C3588F132A71}"/>
              </a:ext>
            </a:extLst>
          </p:cNvPr>
          <p:cNvGrpSpPr/>
          <p:nvPr/>
        </p:nvGrpSpPr>
        <p:grpSpPr>
          <a:xfrm>
            <a:off x="11745716" y="4022660"/>
            <a:ext cx="110757" cy="2384039"/>
            <a:chOff x="11745717" y="2440395"/>
            <a:chExt cx="110755" cy="396630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5C846E4-FDB2-485B-921C-739C3E0AC0F4}"/>
                </a:ext>
              </a:extLst>
            </p:cNvPr>
            <p:cNvSpPr/>
            <p:nvPr/>
          </p:nvSpPr>
          <p:spPr>
            <a:xfrm>
              <a:off x="11745717" y="2440395"/>
              <a:ext cx="110755" cy="3966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C706FBF-1D2C-4152-8027-22DFEB2720EC}"/>
                </a:ext>
              </a:extLst>
            </p:cNvPr>
            <p:cNvSpPr/>
            <p:nvPr/>
          </p:nvSpPr>
          <p:spPr>
            <a:xfrm>
              <a:off x="11745717" y="2440395"/>
              <a:ext cx="110755" cy="10125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792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F18F-3EA8-314A-69F8-16F9F585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CTF</a:t>
            </a:r>
            <a:r>
              <a:rPr lang="ko-KR" altLang="en-US" dirty="0"/>
              <a:t> 작업 과정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097899-F0F3-7F61-C680-225E9189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환경 구성</a:t>
            </a:r>
            <a:endParaRPr lang="en-US" altLang="ko-KR" dirty="0"/>
          </a:p>
          <a:p>
            <a:r>
              <a:rPr lang="ko-KR" altLang="en-US" dirty="0"/>
              <a:t>리눅스 환경 구성</a:t>
            </a:r>
            <a:endParaRPr lang="en-US" altLang="ko-KR" dirty="0"/>
          </a:p>
          <a:p>
            <a:r>
              <a:rPr lang="ko-KR" altLang="en-US" dirty="0"/>
              <a:t>웹 페이지 구성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ko-KR" altLang="en-US" dirty="0"/>
              <a:t>네트워크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취약점 설정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 공격 시뮬레이션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힌트 숨기기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 공격 시뮬레이션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Flag </a:t>
            </a:r>
            <a:r>
              <a:rPr lang="ko-KR" altLang="en-US" dirty="0"/>
              <a:t>숨기기</a:t>
            </a:r>
            <a:endParaRPr lang="en-US" altLang="ko-KR" dirty="0"/>
          </a:p>
          <a:p>
            <a:r>
              <a:rPr lang="en-US" altLang="ko-KR" dirty="0"/>
              <a:t>Flag.html </a:t>
            </a:r>
            <a:r>
              <a:rPr lang="ko-KR" altLang="en-US" dirty="0"/>
              <a:t>페이지 구현</a:t>
            </a:r>
            <a:endParaRPr lang="en-US" altLang="ko-KR" dirty="0"/>
          </a:p>
          <a:p>
            <a:r>
              <a:rPr lang="ko-KR" altLang="en-US" dirty="0"/>
              <a:t>최종 공격 시뮬레이션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공유 파일 제작</a:t>
            </a:r>
          </a:p>
        </p:txBody>
      </p:sp>
    </p:spTree>
    <p:extLst>
      <p:ext uri="{BB962C8B-B14F-4D97-AF65-F5344CB8AC3E}">
        <p14:creationId xmlns:p14="http://schemas.microsoft.com/office/powerpoint/2010/main" val="5708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6F96F5-8717-4392-87D0-691930C1F08D}"/>
              </a:ext>
            </a:extLst>
          </p:cNvPr>
          <p:cNvSpPr/>
          <p:nvPr/>
        </p:nvSpPr>
        <p:spPr>
          <a:xfrm>
            <a:off x="5514240" y="978347"/>
            <a:ext cx="6036182" cy="4900771"/>
          </a:xfrm>
          <a:prstGeom prst="roundRect">
            <a:avLst>
              <a:gd name="adj" fmla="val 435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A634E04-ED55-4A29-B223-93A5422EF893}"/>
              </a:ext>
            </a:extLst>
          </p:cNvPr>
          <p:cNvGrpSpPr/>
          <p:nvPr/>
        </p:nvGrpSpPr>
        <p:grpSpPr>
          <a:xfrm>
            <a:off x="8159541" y="4780984"/>
            <a:ext cx="1889634" cy="770262"/>
            <a:chOff x="9176150" y="4127868"/>
            <a:chExt cx="1889634" cy="770262"/>
          </a:xfrm>
        </p:grpSpPr>
        <p:pic>
          <p:nvPicPr>
            <p:cNvPr id="46" name="내용 개체 틀 9" descr="서버 단색으로 채워진">
              <a:extLst>
                <a:ext uri="{FF2B5EF4-FFF2-40B4-BE49-F238E27FC236}">
                  <a16:creationId xmlns:a16="http://schemas.microsoft.com/office/drawing/2014/main" id="{5397DDEC-25BF-5EB3-6944-BBD8A4FE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76150" y="4162225"/>
              <a:ext cx="735905" cy="735905"/>
            </a:xfrm>
            <a:prstGeom prst="rect">
              <a:avLst/>
            </a:prstGeom>
          </p:spPr>
        </p:pic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850A308-862C-43BA-B7D2-F3B30105CDA8}"/>
                </a:ext>
              </a:extLst>
            </p:cNvPr>
            <p:cNvGrpSpPr/>
            <p:nvPr/>
          </p:nvGrpSpPr>
          <p:grpSpPr>
            <a:xfrm>
              <a:off x="9924007" y="4266642"/>
              <a:ext cx="554960" cy="577669"/>
              <a:chOff x="9248327" y="4687647"/>
              <a:chExt cx="554960" cy="577669"/>
            </a:xfrm>
          </p:grpSpPr>
          <p:pic>
            <p:nvPicPr>
              <p:cNvPr id="3074" name="Picture 2" descr="Ssh - Free computer icons">
                <a:extLst>
                  <a:ext uri="{FF2B5EF4-FFF2-40B4-BE49-F238E27FC236}">
                    <a16:creationId xmlns:a16="http://schemas.microsoft.com/office/drawing/2014/main" id="{DF3EBD96-8207-5B2B-6FBB-581AF5D6BE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5807" y="4687647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BCDF3E-3F69-73F4-8921-669AEA29F27E}"/>
                  </a:ext>
                </a:extLst>
              </p:cNvPr>
              <p:cNvSpPr txBox="1"/>
              <p:nvPr/>
            </p:nvSpPr>
            <p:spPr>
              <a:xfrm>
                <a:off x="9248327" y="4972607"/>
                <a:ext cx="554960" cy="2927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22/</a:t>
                </a:r>
                <a:r>
                  <a:rPr lang="en-US" altLang="ko-KR" sz="1000" dirty="0" err="1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tcp</a:t>
                </a:r>
                <a:endPara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98E2B20-89CB-1E25-61DE-91F28B371772}"/>
                </a:ext>
              </a:extLst>
            </p:cNvPr>
            <p:cNvGrpSpPr/>
            <p:nvPr/>
          </p:nvGrpSpPr>
          <p:grpSpPr>
            <a:xfrm>
              <a:off x="10510824" y="4266405"/>
              <a:ext cx="554960" cy="577669"/>
              <a:chOff x="9877249" y="4687647"/>
              <a:chExt cx="554960" cy="577669"/>
            </a:xfrm>
          </p:grpSpPr>
          <p:pic>
            <p:nvPicPr>
              <p:cNvPr id="51" name="Picture 6" descr="Internet Website Icon Stroke PNG &amp; SVG Design For T-Shirts">
                <a:extLst>
                  <a:ext uri="{FF2B5EF4-FFF2-40B4-BE49-F238E27FC236}">
                    <a16:creationId xmlns:a16="http://schemas.microsoft.com/office/drawing/2014/main" id="{59143B19-529E-8EC5-7E65-4D970F7ACE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74729" y="4687647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55C99EC-65AF-AE33-9AD1-0591BE80D47F}"/>
                  </a:ext>
                </a:extLst>
              </p:cNvPr>
              <p:cNvSpPr txBox="1"/>
              <p:nvPr/>
            </p:nvSpPr>
            <p:spPr>
              <a:xfrm>
                <a:off x="9877249" y="4972607"/>
                <a:ext cx="554960" cy="2927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80/</a:t>
                </a:r>
                <a:r>
                  <a:rPr lang="en-US" altLang="ko-KR" sz="1000" dirty="0" err="1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tcp</a:t>
                </a:r>
                <a:endPara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pic>
          <p:nvPicPr>
            <p:cNvPr id="1026" name="Picture 2" descr="Gamepad - Free entertainment icons">
              <a:extLst>
                <a:ext uri="{FF2B5EF4-FFF2-40B4-BE49-F238E27FC236}">
                  <a16:creationId xmlns:a16="http://schemas.microsoft.com/office/drawing/2014/main" id="{9371789F-9F83-45BA-B59F-CD9A15E86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4007" y="412786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6BBE11E5-F039-7332-DB0E-F97B470A2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0253" y="1222842"/>
            <a:ext cx="914479" cy="914479"/>
          </a:xfrm>
          <a:prstGeom prst="rect">
            <a:avLst/>
          </a:prstGeom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4E42D15-29E7-4D4C-8CA8-C91A08CC19C5}"/>
              </a:ext>
            </a:extLst>
          </p:cNvPr>
          <p:cNvCxnSpPr>
            <a:cxnSpLocks/>
          </p:cNvCxnSpPr>
          <p:nvPr/>
        </p:nvCxnSpPr>
        <p:spPr>
          <a:xfrm>
            <a:off x="8679634" y="2137524"/>
            <a:ext cx="760300" cy="7951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AE9AE97-F530-4F76-80DF-1DB926352A7B}"/>
              </a:ext>
            </a:extLst>
          </p:cNvPr>
          <p:cNvCxnSpPr>
            <a:cxnSpLocks/>
          </p:cNvCxnSpPr>
          <p:nvPr/>
        </p:nvCxnSpPr>
        <p:spPr>
          <a:xfrm flipH="1" flipV="1">
            <a:off x="7669827" y="3870536"/>
            <a:ext cx="760300" cy="7951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6A0FDA6-08BB-4478-B16E-5B9A1B10013F}"/>
              </a:ext>
            </a:extLst>
          </p:cNvPr>
          <p:cNvCxnSpPr>
            <a:cxnSpLocks/>
            <a:stCxn id="70" idx="1"/>
            <a:endCxn id="60" idx="1"/>
          </p:cNvCxnSpPr>
          <p:nvPr/>
        </p:nvCxnSpPr>
        <p:spPr>
          <a:xfrm flipH="1" flipV="1">
            <a:off x="5514240" y="3428733"/>
            <a:ext cx="1498482" cy="9186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C21E4D4-5386-4E8D-A093-861A7D4F7F06}"/>
              </a:ext>
            </a:extLst>
          </p:cNvPr>
          <p:cNvGrpSpPr/>
          <p:nvPr/>
        </p:nvGrpSpPr>
        <p:grpSpPr>
          <a:xfrm>
            <a:off x="7012722" y="2980719"/>
            <a:ext cx="914400" cy="914400"/>
            <a:chOff x="6638620" y="2987383"/>
            <a:chExt cx="914400" cy="914400"/>
          </a:xfrm>
        </p:grpSpPr>
        <p:pic>
          <p:nvPicPr>
            <p:cNvPr id="70" name="내용 개체 틀 4" descr="컴퓨터 단색으로 채워진">
              <a:extLst>
                <a:ext uri="{FF2B5EF4-FFF2-40B4-BE49-F238E27FC236}">
                  <a16:creationId xmlns:a16="http://schemas.microsoft.com/office/drawing/2014/main" id="{4EBAA53D-4A90-4F2A-A245-0A04F87C5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38620" y="2987383"/>
              <a:ext cx="914400" cy="914400"/>
            </a:xfrm>
            <a:prstGeom prst="rect">
              <a:avLst/>
            </a:prstGeom>
          </p:spPr>
        </p:pic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1F168F29-8643-47C4-8AEF-FD6137C9B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5988" y="3254349"/>
              <a:ext cx="240249" cy="263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16A3CC0-75BB-4215-A5BC-904D24161755}"/>
              </a:ext>
            </a:extLst>
          </p:cNvPr>
          <p:cNvGrpSpPr/>
          <p:nvPr/>
        </p:nvGrpSpPr>
        <p:grpSpPr>
          <a:xfrm>
            <a:off x="9264364" y="2983162"/>
            <a:ext cx="1302818" cy="815245"/>
            <a:chOff x="9176149" y="1311446"/>
            <a:chExt cx="1302818" cy="815245"/>
          </a:xfrm>
        </p:grpSpPr>
        <p:pic>
          <p:nvPicPr>
            <p:cNvPr id="73" name="내용 개체 틀 9" descr="서버 단색으로 채워진">
              <a:extLst>
                <a:ext uri="{FF2B5EF4-FFF2-40B4-BE49-F238E27FC236}">
                  <a16:creationId xmlns:a16="http://schemas.microsoft.com/office/drawing/2014/main" id="{F96C1134-3099-4633-A456-AFC70E3E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76149" y="1390786"/>
              <a:ext cx="735905" cy="735905"/>
            </a:xfrm>
            <a:prstGeom prst="rect">
              <a:avLst/>
            </a:prstGeom>
          </p:spPr>
        </p:pic>
        <p:pic>
          <p:nvPicPr>
            <p:cNvPr id="74" name="Picture 4" descr="Unix Linux PNG Transparent Images Free Download | Vector Files | Pngtree">
              <a:extLst>
                <a:ext uri="{FF2B5EF4-FFF2-40B4-BE49-F238E27FC236}">
                  <a16:creationId xmlns:a16="http://schemas.microsoft.com/office/drawing/2014/main" id="{5AE6061D-91F3-48B5-874D-D02C0A3D0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5959" y="1311446"/>
              <a:ext cx="336096" cy="33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BDA00AB-A337-4769-BE57-10DF5BA09C4E}"/>
                </a:ext>
              </a:extLst>
            </p:cNvPr>
            <p:cNvGrpSpPr/>
            <p:nvPr/>
          </p:nvGrpSpPr>
          <p:grpSpPr>
            <a:xfrm>
              <a:off x="9924007" y="1469903"/>
              <a:ext cx="554960" cy="577669"/>
              <a:chOff x="9877249" y="4687647"/>
              <a:chExt cx="554960" cy="577669"/>
            </a:xfrm>
          </p:grpSpPr>
          <p:pic>
            <p:nvPicPr>
              <p:cNvPr id="76" name="Picture 6" descr="Internet Website Icon Stroke PNG &amp; SVG Design For T-Shirts">
                <a:extLst>
                  <a:ext uri="{FF2B5EF4-FFF2-40B4-BE49-F238E27FC236}">
                    <a16:creationId xmlns:a16="http://schemas.microsoft.com/office/drawing/2014/main" id="{5E131D05-8015-4BD6-84A6-50BEE8A5FF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74729" y="4687647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219A42-BB6B-4EBA-8D5F-39A406B5A9F3}"/>
                  </a:ext>
                </a:extLst>
              </p:cNvPr>
              <p:cNvSpPr txBox="1"/>
              <p:nvPr/>
            </p:nvSpPr>
            <p:spPr>
              <a:xfrm>
                <a:off x="9877249" y="4972607"/>
                <a:ext cx="554960" cy="2927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80/</a:t>
                </a:r>
                <a:r>
                  <a:rPr lang="en-US" altLang="ko-KR" sz="1000" dirty="0" err="1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tcp</a:t>
                </a:r>
                <a:endPara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1441582-F8ED-4F17-B09E-AE670B8021F2}"/>
              </a:ext>
            </a:extLst>
          </p:cNvPr>
          <p:cNvCxnSpPr>
            <a:cxnSpLocks/>
            <a:stCxn id="73" idx="1"/>
            <a:endCxn id="70" idx="3"/>
          </p:cNvCxnSpPr>
          <p:nvPr/>
        </p:nvCxnSpPr>
        <p:spPr>
          <a:xfrm flipH="1">
            <a:off x="7927122" y="3430455"/>
            <a:ext cx="1337242" cy="7464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AE32CA5-E358-49A0-B305-3CD57D09D15A}"/>
              </a:ext>
            </a:extLst>
          </p:cNvPr>
          <p:cNvCxnSpPr>
            <a:cxnSpLocks/>
            <a:stCxn id="60" idx="3"/>
            <a:endCxn id="73" idx="3"/>
          </p:cNvCxnSpPr>
          <p:nvPr/>
        </p:nvCxnSpPr>
        <p:spPr>
          <a:xfrm flipH="1">
            <a:off x="10000269" y="3428733"/>
            <a:ext cx="1550153" cy="1722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EB8F3CF-D884-4C74-90D4-7489BB1CC34F}"/>
              </a:ext>
            </a:extLst>
          </p:cNvPr>
          <p:cNvSpPr txBox="1"/>
          <p:nvPr/>
        </p:nvSpPr>
        <p:spPr>
          <a:xfrm>
            <a:off x="5503375" y="3116195"/>
            <a:ext cx="832279" cy="29270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10.0.2.0/24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4092F7-6BA2-489F-92FD-F313C4116F8A}"/>
              </a:ext>
            </a:extLst>
          </p:cNvPr>
          <p:cNvSpPr txBox="1"/>
          <p:nvPr/>
        </p:nvSpPr>
        <p:spPr>
          <a:xfrm>
            <a:off x="5503375" y="3462283"/>
            <a:ext cx="1114408" cy="29270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192.168.56.0/24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C270922-DAFB-06A2-C6BE-C01456E37A6E}"/>
              </a:ext>
            </a:extLst>
          </p:cNvPr>
          <p:cNvSpPr/>
          <p:nvPr/>
        </p:nvSpPr>
        <p:spPr>
          <a:xfrm>
            <a:off x="659055" y="4713289"/>
            <a:ext cx="4628368" cy="1195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6D689D5-01E5-4BAE-9E07-232F835506FD}"/>
              </a:ext>
            </a:extLst>
          </p:cNvPr>
          <p:cNvSpPr/>
          <p:nvPr/>
        </p:nvSpPr>
        <p:spPr>
          <a:xfrm>
            <a:off x="659055" y="3458503"/>
            <a:ext cx="4628368" cy="1195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AB33489-C954-4DE1-9D9A-978B7B2BB68F}"/>
              </a:ext>
            </a:extLst>
          </p:cNvPr>
          <p:cNvSpPr/>
          <p:nvPr/>
        </p:nvSpPr>
        <p:spPr>
          <a:xfrm>
            <a:off x="659055" y="2203717"/>
            <a:ext cx="4628368" cy="1195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01E558F-E17F-46CB-A115-B5C6EF2223C7}"/>
              </a:ext>
            </a:extLst>
          </p:cNvPr>
          <p:cNvSpPr/>
          <p:nvPr/>
        </p:nvSpPr>
        <p:spPr>
          <a:xfrm>
            <a:off x="659055" y="948931"/>
            <a:ext cx="4628368" cy="1195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FBA1CB0-A41B-4B95-AD53-BFCEC5DF02CE}"/>
              </a:ext>
            </a:extLst>
          </p:cNvPr>
          <p:cNvGrpSpPr/>
          <p:nvPr/>
        </p:nvGrpSpPr>
        <p:grpSpPr>
          <a:xfrm>
            <a:off x="955916" y="1087237"/>
            <a:ext cx="914400" cy="914400"/>
            <a:chOff x="1868467" y="1891430"/>
            <a:chExt cx="914400" cy="914400"/>
          </a:xfrm>
        </p:grpSpPr>
        <p:pic>
          <p:nvPicPr>
            <p:cNvPr id="93" name="Picture 2" descr="Kali Community Themes | Kali Linux Blog">
              <a:extLst>
                <a:ext uri="{FF2B5EF4-FFF2-40B4-BE49-F238E27FC236}">
                  <a16:creationId xmlns:a16="http://schemas.microsoft.com/office/drawing/2014/main" id="{E010CC1E-9B54-4A93-87DE-DBD9027A1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464" y="2124479"/>
              <a:ext cx="356992" cy="356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내용 개체 틀 4" descr="컴퓨터 단색으로 채워진">
              <a:extLst>
                <a:ext uri="{FF2B5EF4-FFF2-40B4-BE49-F238E27FC236}">
                  <a16:creationId xmlns:a16="http://schemas.microsoft.com/office/drawing/2014/main" id="{BBCADA47-0F26-4575-A4FB-ACD28F156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68467" y="1891430"/>
              <a:ext cx="914400" cy="914400"/>
            </a:xfrm>
            <a:prstGeom prst="rect">
              <a:avLst/>
            </a:prstGeom>
          </p:spPr>
        </p:pic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120C8C9-3BC4-4E83-AA38-5439739F52CA}"/>
              </a:ext>
            </a:extLst>
          </p:cNvPr>
          <p:cNvGrpSpPr/>
          <p:nvPr/>
        </p:nvGrpSpPr>
        <p:grpSpPr>
          <a:xfrm>
            <a:off x="955916" y="2348149"/>
            <a:ext cx="914400" cy="914400"/>
            <a:chOff x="-3225416" y="2971552"/>
            <a:chExt cx="914400" cy="914400"/>
          </a:xfrm>
        </p:grpSpPr>
        <p:pic>
          <p:nvPicPr>
            <p:cNvPr id="100" name="내용 개체 틀 4" descr="컴퓨터 단색으로 채워진">
              <a:extLst>
                <a:ext uri="{FF2B5EF4-FFF2-40B4-BE49-F238E27FC236}">
                  <a16:creationId xmlns:a16="http://schemas.microsoft.com/office/drawing/2014/main" id="{0B0722B5-D1CE-45C8-85F9-D5205D4C6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3225416" y="2971552"/>
              <a:ext cx="914400" cy="914400"/>
            </a:xfrm>
            <a:prstGeom prst="rect">
              <a:avLst/>
            </a:prstGeom>
          </p:spPr>
        </p:pic>
        <p:pic>
          <p:nvPicPr>
            <p:cNvPr id="101" name="Picture 2">
              <a:extLst>
                <a:ext uri="{FF2B5EF4-FFF2-40B4-BE49-F238E27FC236}">
                  <a16:creationId xmlns:a16="http://schemas.microsoft.com/office/drawing/2014/main" id="{6F2B802F-11BB-4E14-B074-F4CB5F8C9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48048" y="3238518"/>
              <a:ext cx="240249" cy="263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79D6E99-67A3-4279-9DDD-A17843BF0D95}"/>
              </a:ext>
            </a:extLst>
          </p:cNvPr>
          <p:cNvGrpSpPr/>
          <p:nvPr/>
        </p:nvGrpSpPr>
        <p:grpSpPr>
          <a:xfrm>
            <a:off x="935400" y="3638556"/>
            <a:ext cx="951112" cy="914400"/>
            <a:chOff x="-3273467" y="4717367"/>
            <a:chExt cx="951112" cy="914400"/>
          </a:xfrm>
        </p:grpSpPr>
        <p:pic>
          <p:nvPicPr>
            <p:cNvPr id="106" name="내용 개체 틀 9" descr="서버 단색으로 채워진">
              <a:extLst>
                <a:ext uri="{FF2B5EF4-FFF2-40B4-BE49-F238E27FC236}">
                  <a16:creationId xmlns:a16="http://schemas.microsoft.com/office/drawing/2014/main" id="{7908ADDC-6623-4C45-A7C1-E7B55BFA6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3273467" y="4717367"/>
              <a:ext cx="914400" cy="914400"/>
            </a:xfrm>
            <a:prstGeom prst="rect">
              <a:avLst/>
            </a:prstGeom>
          </p:spPr>
        </p:pic>
        <p:pic>
          <p:nvPicPr>
            <p:cNvPr id="107" name="Picture 4" descr="Unix Linux PNG Transparent Images Free Download | Vector Files | Pngtree">
              <a:extLst>
                <a:ext uri="{FF2B5EF4-FFF2-40B4-BE49-F238E27FC236}">
                  <a16:creationId xmlns:a16="http://schemas.microsoft.com/office/drawing/2014/main" id="{E84174C7-03C6-4EB7-A1ED-F37D938190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39972" y="4740538"/>
              <a:ext cx="417617" cy="417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9" name="내용 개체 틀 9" descr="서버 단색으로 채워진">
            <a:extLst>
              <a:ext uri="{FF2B5EF4-FFF2-40B4-BE49-F238E27FC236}">
                <a16:creationId xmlns:a16="http://schemas.microsoft.com/office/drawing/2014/main" id="{CB13537B-C4D0-4159-AA6E-DAB9138BC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400" y="4856363"/>
            <a:ext cx="914400" cy="914400"/>
          </a:xfrm>
          <a:prstGeom prst="rect">
            <a:avLst/>
          </a:prstGeom>
        </p:spPr>
      </p:pic>
      <p:pic>
        <p:nvPicPr>
          <p:cNvPr id="111" name="Picture 2" descr="Gamepad - Free entertainment icons">
            <a:extLst>
              <a:ext uri="{FF2B5EF4-FFF2-40B4-BE49-F238E27FC236}">
                <a16:creationId xmlns:a16="http://schemas.microsoft.com/office/drawing/2014/main" id="{492B47C1-2C1A-462B-8556-FFBA45733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34" y="491493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DCD25F7A-4C2A-4CD5-9EED-9B5BD1440FAF}"/>
              </a:ext>
            </a:extLst>
          </p:cNvPr>
          <p:cNvGrpSpPr/>
          <p:nvPr/>
        </p:nvGrpSpPr>
        <p:grpSpPr>
          <a:xfrm>
            <a:off x="1989313" y="1298564"/>
            <a:ext cx="3142207" cy="486433"/>
            <a:chOff x="1989313" y="1298564"/>
            <a:chExt cx="3142207" cy="486433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9E3140B-59A8-4BA0-80F3-B1053AC018FB}"/>
                </a:ext>
              </a:extLst>
            </p:cNvPr>
            <p:cNvSpPr txBox="1"/>
            <p:nvPr/>
          </p:nvSpPr>
          <p:spPr>
            <a:xfrm>
              <a:off x="1989313" y="1298564"/>
              <a:ext cx="14541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공격자 </a:t>
              </a:r>
              <a:r>
                <a:rPr lang="en-US" altLang="ko-KR" sz="12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(Kali Linux)</a:t>
              </a:r>
              <a:endPara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6110A9A-A312-4D5B-AFBA-C3A1ED694CAF}"/>
                </a:ext>
              </a:extLst>
            </p:cNvPr>
            <p:cNvSpPr txBox="1"/>
            <p:nvPr/>
          </p:nvSpPr>
          <p:spPr>
            <a:xfrm>
              <a:off x="1989313" y="1492288"/>
              <a:ext cx="3142207" cy="2927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목적</a:t>
              </a:r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: </a:t>
              </a: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시스템 잠입 </a:t>
              </a:r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&amp; </a:t>
              </a: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서버 시스템 장악 </a:t>
              </a:r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&amp; </a:t>
              </a: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데이터 유출</a:t>
              </a:r>
              <a:endParaRPr lang="en-US" altLang="ko-KR" sz="1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5FE71E9-5211-4BB4-A9D0-9749466A0874}"/>
              </a:ext>
            </a:extLst>
          </p:cNvPr>
          <p:cNvGrpSpPr/>
          <p:nvPr/>
        </p:nvGrpSpPr>
        <p:grpSpPr>
          <a:xfrm>
            <a:off x="1989313" y="2558390"/>
            <a:ext cx="2263761" cy="486433"/>
            <a:chOff x="1989313" y="1298564"/>
            <a:chExt cx="2263761" cy="486433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4E96796-8F02-43FB-BC83-D6336D85B363}"/>
                </a:ext>
              </a:extLst>
            </p:cNvPr>
            <p:cNvSpPr txBox="1"/>
            <p:nvPr/>
          </p:nvSpPr>
          <p:spPr>
            <a:xfrm>
              <a:off x="1989313" y="1298564"/>
              <a:ext cx="18517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피해자 </a:t>
              </a:r>
              <a:r>
                <a:rPr lang="en-US" altLang="ko-KR" sz="12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PC (Windows 10)</a:t>
              </a:r>
              <a:endPara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8DBA0F-F165-40A6-AE3F-9CE865F6CFAD}"/>
                </a:ext>
              </a:extLst>
            </p:cNvPr>
            <p:cNvSpPr txBox="1"/>
            <p:nvPr/>
          </p:nvSpPr>
          <p:spPr>
            <a:xfrm>
              <a:off x="1989313" y="1492288"/>
              <a:ext cx="2263761" cy="2927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DB </a:t>
              </a: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웹 접속 </a:t>
              </a:r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/ </a:t>
              </a: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이메일 수신 </a:t>
              </a:r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/ </a:t>
              </a: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문서 작업</a:t>
              </a:r>
              <a:endParaRPr lang="en-US" altLang="ko-KR" sz="1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02F197D-AEDF-4F1B-833F-6D25645EBB5C}"/>
              </a:ext>
            </a:extLst>
          </p:cNvPr>
          <p:cNvGrpSpPr/>
          <p:nvPr/>
        </p:nvGrpSpPr>
        <p:grpSpPr>
          <a:xfrm>
            <a:off x="1989313" y="3852539"/>
            <a:ext cx="2941896" cy="486433"/>
            <a:chOff x="1989313" y="1298564"/>
            <a:chExt cx="2941896" cy="48643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8540A51-AC42-4997-A43C-0C423DD0987B}"/>
                </a:ext>
              </a:extLst>
            </p:cNvPr>
            <p:cNvSpPr txBox="1"/>
            <p:nvPr/>
          </p:nvSpPr>
          <p:spPr>
            <a:xfrm>
              <a:off x="1989313" y="1298564"/>
              <a:ext cx="2941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웹 인트라넷 </a:t>
              </a:r>
              <a:r>
                <a:rPr lang="en-US" altLang="ko-KR" sz="12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(Rocky Linux 5.14 / Wp 5.7 )</a:t>
              </a:r>
              <a:endPara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870A6D1-4402-4EDF-9E92-ECA09002FE9E}"/>
                </a:ext>
              </a:extLst>
            </p:cNvPr>
            <p:cNvSpPr txBox="1"/>
            <p:nvPr/>
          </p:nvSpPr>
          <p:spPr>
            <a:xfrm>
              <a:off x="1989313" y="1492288"/>
              <a:ext cx="1800493" cy="2927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직원 관리 </a:t>
              </a:r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/ </a:t>
              </a: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회사 데이터 관리</a:t>
              </a:r>
              <a:endParaRPr lang="en-US" altLang="ko-KR" sz="1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7B14758-BAB8-4B89-B465-8BBEF694AF64}"/>
              </a:ext>
            </a:extLst>
          </p:cNvPr>
          <p:cNvGrpSpPr/>
          <p:nvPr/>
        </p:nvGrpSpPr>
        <p:grpSpPr>
          <a:xfrm>
            <a:off x="1989313" y="5073003"/>
            <a:ext cx="3260380" cy="486433"/>
            <a:chOff x="1989313" y="1298564"/>
            <a:chExt cx="3260380" cy="486433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1ECB789-6934-4A09-AA8A-ED02457D5875}"/>
                </a:ext>
              </a:extLst>
            </p:cNvPr>
            <p:cNvSpPr txBox="1"/>
            <p:nvPr/>
          </p:nvSpPr>
          <p:spPr>
            <a:xfrm>
              <a:off x="1989313" y="1298564"/>
              <a:ext cx="32603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게임 </a:t>
              </a:r>
              <a:r>
                <a:rPr lang="en-US" altLang="ko-KR" sz="12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DB/Server (Rocky Linux 5.14 / DB 15.1)</a:t>
              </a:r>
              <a:endPara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F7AA265-A56A-49DD-92E7-C4DB3F713D5E}"/>
                </a:ext>
              </a:extLst>
            </p:cNvPr>
            <p:cNvSpPr txBox="1"/>
            <p:nvPr/>
          </p:nvSpPr>
          <p:spPr>
            <a:xfrm>
              <a:off x="1989313" y="1492288"/>
              <a:ext cx="1175322" cy="2927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게임 데이터 관리</a:t>
              </a:r>
              <a:endParaRPr lang="en-US" altLang="ko-KR" sz="1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20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8" name="그룹 4147">
            <a:extLst>
              <a:ext uri="{FF2B5EF4-FFF2-40B4-BE49-F238E27FC236}">
                <a16:creationId xmlns:a16="http://schemas.microsoft.com/office/drawing/2014/main" id="{F716A07C-276D-75D9-EF4F-0341F2807DD2}"/>
              </a:ext>
            </a:extLst>
          </p:cNvPr>
          <p:cNvGrpSpPr/>
          <p:nvPr/>
        </p:nvGrpSpPr>
        <p:grpSpPr>
          <a:xfrm>
            <a:off x="701459" y="451877"/>
            <a:ext cx="6349002" cy="5357100"/>
            <a:chOff x="701459" y="451877"/>
            <a:chExt cx="6349002" cy="5357100"/>
          </a:xfrm>
        </p:grpSpPr>
        <p:sp>
          <p:nvSpPr>
            <p:cNvPr id="4142" name="사각형: 둥근 모서리 4141">
              <a:extLst>
                <a:ext uri="{FF2B5EF4-FFF2-40B4-BE49-F238E27FC236}">
                  <a16:creationId xmlns:a16="http://schemas.microsoft.com/office/drawing/2014/main" id="{21823120-78B9-1A38-804B-D3F413967456}"/>
                </a:ext>
              </a:extLst>
            </p:cNvPr>
            <p:cNvSpPr/>
            <p:nvPr/>
          </p:nvSpPr>
          <p:spPr>
            <a:xfrm>
              <a:off x="701459" y="451877"/>
              <a:ext cx="6349002" cy="140917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29" name="그림 4128">
              <a:extLst>
                <a:ext uri="{FF2B5EF4-FFF2-40B4-BE49-F238E27FC236}">
                  <a16:creationId xmlns:a16="http://schemas.microsoft.com/office/drawing/2014/main" id="{17E720B3-9EE9-BCF8-1E17-24641AFC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9269" y="680434"/>
              <a:ext cx="914479" cy="914479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4141" name="그룹 4140">
              <a:extLst>
                <a:ext uri="{FF2B5EF4-FFF2-40B4-BE49-F238E27FC236}">
                  <a16:creationId xmlns:a16="http://schemas.microsoft.com/office/drawing/2014/main" id="{9C274F2B-F8D4-4147-C578-D62171AF1A0F}"/>
                </a:ext>
              </a:extLst>
            </p:cNvPr>
            <p:cNvGrpSpPr/>
            <p:nvPr/>
          </p:nvGrpSpPr>
          <p:grpSpPr>
            <a:xfrm>
              <a:off x="2432058" y="621314"/>
              <a:ext cx="2746242" cy="985206"/>
              <a:chOff x="2432058" y="621314"/>
              <a:chExt cx="2746242" cy="985206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1BE169-C002-6FC5-55E9-A057990F684B}"/>
                  </a:ext>
                </a:extLst>
              </p:cNvPr>
              <p:cNvSpPr txBox="1"/>
              <p:nvPr/>
            </p:nvSpPr>
            <p:spPr>
              <a:xfrm>
                <a:off x="2561878" y="621314"/>
                <a:ext cx="2616422" cy="98520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Step-1</a:t>
                </a:r>
              </a:p>
              <a:p>
                <a:pPr marL="177800" indent="-177800">
                  <a:lnSpc>
                    <a:spcPct val="150000"/>
                  </a:lnSpc>
                  <a:buAutoNum type="arabicParenR"/>
                </a:pPr>
                <a:r>
                  <a:rPr lang="ko-KR" altLang="en-US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윈도우 시스템 탐색</a:t>
                </a:r>
                <a:endPara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  <a:p>
                <a:pPr marL="177800" indent="-177800">
                  <a:lnSpc>
                    <a:spcPct val="150000"/>
                  </a:lnSpc>
                  <a:buAutoNum type="arabicParenR"/>
                </a:pPr>
                <a:r>
                  <a:rPr lang="ko-KR" altLang="en-US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발견한 취약점을 활용해 </a:t>
                </a:r>
                <a:r>
                  <a:rPr lang="ko-KR" altLang="en-US" sz="1000" dirty="0" err="1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익스플로잇</a:t>
                </a:r>
                <a:endPara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  <a:p>
                <a:pPr marL="177800" indent="-177800">
                  <a:lnSpc>
                    <a:spcPct val="150000"/>
                  </a:lnSpc>
                  <a:buAutoNum type="arabicParenR"/>
                </a:pPr>
                <a:r>
                  <a:rPr lang="ko-KR" altLang="en-US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시스템 장악 후 </a:t>
                </a:r>
                <a:r>
                  <a:rPr lang="en-US" altLang="ko-KR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Step-2</a:t>
                </a:r>
                <a:r>
                  <a:rPr lang="ko-KR" altLang="en-US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를</a:t>
                </a:r>
                <a:r>
                  <a:rPr lang="en-US" altLang="ko-KR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 </a:t>
                </a:r>
                <a:r>
                  <a:rPr lang="ko-KR" altLang="en-US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위한 자료 수집</a:t>
                </a:r>
                <a:endPara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pic>
            <p:nvPicPr>
              <p:cNvPr id="4136" name="Picture 6" descr="Flag pole - Free communications icons">
                <a:extLst>
                  <a:ext uri="{FF2B5EF4-FFF2-40B4-BE49-F238E27FC236}">
                    <a16:creationId xmlns:a16="http://schemas.microsoft.com/office/drawing/2014/main" id="{D8433763-4E08-F3BC-EEBA-026EAE5553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058" y="648684"/>
                <a:ext cx="221140" cy="2211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43" name="사각형: 둥근 모서리 4142">
              <a:extLst>
                <a:ext uri="{FF2B5EF4-FFF2-40B4-BE49-F238E27FC236}">
                  <a16:creationId xmlns:a16="http://schemas.microsoft.com/office/drawing/2014/main" id="{7C3CCD27-9B70-89D5-2554-8BF4B0482417}"/>
                </a:ext>
              </a:extLst>
            </p:cNvPr>
            <p:cNvSpPr/>
            <p:nvPr/>
          </p:nvSpPr>
          <p:spPr>
            <a:xfrm>
              <a:off x="701459" y="2425838"/>
              <a:ext cx="6349002" cy="140917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31" name="그림 4130">
              <a:extLst>
                <a:ext uri="{FF2B5EF4-FFF2-40B4-BE49-F238E27FC236}">
                  <a16:creationId xmlns:a16="http://schemas.microsoft.com/office/drawing/2014/main" id="{BC456A79-D713-9CA4-D6CA-9290A8460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3172" y="2670139"/>
              <a:ext cx="926672" cy="920576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4140" name="그룹 4139">
              <a:extLst>
                <a:ext uri="{FF2B5EF4-FFF2-40B4-BE49-F238E27FC236}">
                  <a16:creationId xmlns:a16="http://schemas.microsoft.com/office/drawing/2014/main" id="{AB9B5E77-A204-5C09-D884-30ABFD833D7B}"/>
                </a:ext>
              </a:extLst>
            </p:cNvPr>
            <p:cNvGrpSpPr/>
            <p:nvPr/>
          </p:nvGrpSpPr>
          <p:grpSpPr>
            <a:xfrm>
              <a:off x="2432058" y="2522408"/>
              <a:ext cx="3780178" cy="1216039"/>
              <a:chOff x="2432058" y="2495917"/>
              <a:chExt cx="3780178" cy="121603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DECAFA-FC19-0458-CCB7-E91F51998901}"/>
                  </a:ext>
                </a:extLst>
              </p:cNvPr>
              <p:cNvSpPr txBox="1"/>
              <p:nvPr/>
            </p:nvSpPr>
            <p:spPr>
              <a:xfrm>
                <a:off x="2561878" y="2495917"/>
                <a:ext cx="3650358" cy="121603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Step-2</a:t>
                </a:r>
              </a:p>
              <a:p>
                <a:pPr marL="177800" indent="-177800">
                  <a:lnSpc>
                    <a:spcPct val="150000"/>
                  </a:lnSpc>
                  <a:buAutoNum type="arabicParenR"/>
                </a:pPr>
                <a:r>
                  <a:rPr lang="en-US" altLang="ko-KR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Step-1</a:t>
                </a:r>
                <a:r>
                  <a:rPr lang="ko-KR" altLang="en-US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에서 획득한 </a:t>
                </a:r>
                <a:r>
                  <a:rPr lang="en-US" altLang="ko-KR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ID:PW</a:t>
                </a:r>
                <a:r>
                  <a:rPr lang="ko-KR" altLang="en-US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를 활용해 일반 사용자로 웹 접속</a:t>
                </a:r>
                <a:endPara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  <a:p>
                <a:pPr marL="177800" indent="-177800">
                  <a:lnSpc>
                    <a:spcPct val="150000"/>
                  </a:lnSpc>
                  <a:buAutoNum type="arabicParenR"/>
                </a:pPr>
                <a:r>
                  <a:rPr lang="ko-KR" altLang="en-US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페이지 관리자 접속 페이지 탐색 후 권한 인증 우회</a:t>
                </a:r>
                <a:endPara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  <a:p>
                <a:pPr marL="177800" indent="-177800">
                  <a:lnSpc>
                    <a:spcPct val="150000"/>
                  </a:lnSpc>
                  <a:buAutoNum type="arabicParenR"/>
                </a:pPr>
                <a:r>
                  <a:rPr lang="ko-KR" altLang="en-US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관리자 패널 장악</a:t>
                </a:r>
                <a:endPara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  <a:p>
                <a:pPr marL="177800" indent="-177800">
                  <a:lnSpc>
                    <a:spcPct val="150000"/>
                  </a:lnSpc>
                  <a:buAutoNum type="arabicParenR"/>
                </a:pPr>
                <a:r>
                  <a:rPr lang="en-US" altLang="ko-KR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Step-3</a:t>
                </a:r>
                <a:r>
                  <a:rPr lang="ko-KR" altLang="en-US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을 위한 자료 수집</a:t>
                </a:r>
                <a:endPara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pic>
            <p:nvPicPr>
              <p:cNvPr id="4137" name="Picture 6" descr="Flag pole - Free communications icons">
                <a:extLst>
                  <a:ext uri="{FF2B5EF4-FFF2-40B4-BE49-F238E27FC236}">
                    <a16:creationId xmlns:a16="http://schemas.microsoft.com/office/drawing/2014/main" id="{D9E2B964-AF34-CA43-F2DE-A3DC55484C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058" y="2520635"/>
                <a:ext cx="221140" cy="2211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44" name="사각형: 둥근 모서리 4143">
              <a:extLst>
                <a:ext uri="{FF2B5EF4-FFF2-40B4-BE49-F238E27FC236}">
                  <a16:creationId xmlns:a16="http://schemas.microsoft.com/office/drawing/2014/main" id="{A3758F79-84FB-B274-7E13-DD84CCE20D9D}"/>
                </a:ext>
              </a:extLst>
            </p:cNvPr>
            <p:cNvSpPr/>
            <p:nvPr/>
          </p:nvSpPr>
          <p:spPr>
            <a:xfrm>
              <a:off x="701459" y="4399799"/>
              <a:ext cx="6349002" cy="140917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35" name="그림 4134">
              <a:extLst>
                <a:ext uri="{FF2B5EF4-FFF2-40B4-BE49-F238E27FC236}">
                  <a16:creationId xmlns:a16="http://schemas.microsoft.com/office/drawing/2014/main" id="{8D0D4EB0-8C69-9FAC-FFFC-41909EC7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7668" y="4708114"/>
              <a:ext cx="737680" cy="792549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4139" name="그룹 4138">
              <a:extLst>
                <a:ext uri="{FF2B5EF4-FFF2-40B4-BE49-F238E27FC236}">
                  <a16:creationId xmlns:a16="http://schemas.microsoft.com/office/drawing/2014/main" id="{26C1B6B8-5271-79D9-F566-5FCF1259E9E7}"/>
                </a:ext>
              </a:extLst>
            </p:cNvPr>
            <p:cNvGrpSpPr/>
            <p:nvPr/>
          </p:nvGrpSpPr>
          <p:grpSpPr>
            <a:xfrm>
              <a:off x="2432058" y="4613726"/>
              <a:ext cx="4357259" cy="985206"/>
              <a:chOff x="2432058" y="4613726"/>
              <a:chExt cx="4357259" cy="985206"/>
            </a:xfrm>
          </p:grpSpPr>
          <p:sp>
            <p:nvSpPr>
              <p:cNvPr id="4096" name="TextBox 4095">
                <a:extLst>
                  <a:ext uri="{FF2B5EF4-FFF2-40B4-BE49-F238E27FC236}">
                    <a16:creationId xmlns:a16="http://schemas.microsoft.com/office/drawing/2014/main" id="{528DF4B7-1929-2FA1-6913-360EDDEF3432}"/>
                  </a:ext>
                </a:extLst>
              </p:cNvPr>
              <p:cNvSpPr txBox="1"/>
              <p:nvPr/>
            </p:nvSpPr>
            <p:spPr>
              <a:xfrm>
                <a:off x="2561878" y="4613726"/>
                <a:ext cx="4227439" cy="98520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Step-3</a:t>
                </a:r>
              </a:p>
              <a:p>
                <a:pPr marL="177800" indent="-177800">
                  <a:lnSpc>
                    <a:spcPct val="150000"/>
                  </a:lnSpc>
                  <a:buAutoNum type="arabicParenR"/>
                </a:pPr>
                <a:r>
                  <a:rPr lang="en-US" altLang="ko-KR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Step-2</a:t>
                </a:r>
                <a:r>
                  <a:rPr lang="ko-KR" altLang="en-US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에서 획득한 </a:t>
                </a:r>
                <a:r>
                  <a:rPr lang="en-US" altLang="ko-KR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ssh key</a:t>
                </a:r>
                <a:r>
                  <a:rPr lang="ko-KR" altLang="en-US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와 계정명을 통해 리눅스 서버에 </a:t>
                </a:r>
                <a:r>
                  <a:rPr lang="en-US" altLang="ko-KR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SSH</a:t>
                </a:r>
                <a:r>
                  <a:rPr lang="ko-KR" altLang="en-US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접속</a:t>
                </a:r>
                <a:endPara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  <a:p>
                <a:pPr marL="177800" indent="-177800">
                  <a:lnSpc>
                    <a:spcPct val="150000"/>
                  </a:lnSpc>
                  <a:buAutoNum type="arabicParenR"/>
                </a:pPr>
                <a:r>
                  <a:rPr lang="ko-KR" altLang="en-US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시스템 취약점 탐색</a:t>
                </a:r>
                <a:endPara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  <a:p>
                <a:pPr marL="177800" indent="-177800">
                  <a:lnSpc>
                    <a:spcPct val="150000"/>
                  </a:lnSpc>
                  <a:buAutoNum type="arabicParenR"/>
                </a:pPr>
                <a:r>
                  <a:rPr lang="ko-KR" altLang="en-US" sz="10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탐색한 취약점을 활용해 관리자 권한 장악</a:t>
                </a:r>
                <a:endPara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pic>
            <p:nvPicPr>
              <p:cNvPr id="4138" name="Picture 6" descr="Flag pole - Free communications icons">
                <a:extLst>
                  <a:ext uri="{FF2B5EF4-FFF2-40B4-BE49-F238E27FC236}">
                    <a16:creationId xmlns:a16="http://schemas.microsoft.com/office/drawing/2014/main" id="{8C4DF33B-3465-7012-68C7-F0C5F5C7AC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058" y="4653419"/>
                <a:ext cx="221140" cy="2211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149" name="화살표: 오른쪽 4148">
            <a:extLst>
              <a:ext uri="{FF2B5EF4-FFF2-40B4-BE49-F238E27FC236}">
                <a16:creationId xmlns:a16="http://schemas.microsoft.com/office/drawing/2014/main" id="{EDE2E509-84A3-2EC8-880C-1D0C3C66E51D}"/>
              </a:ext>
            </a:extLst>
          </p:cNvPr>
          <p:cNvSpPr/>
          <p:nvPr/>
        </p:nvSpPr>
        <p:spPr>
          <a:xfrm rot="5400000">
            <a:off x="3708441" y="2036098"/>
            <a:ext cx="323296" cy="26304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0" name="화살표: 오른쪽 4149">
            <a:extLst>
              <a:ext uri="{FF2B5EF4-FFF2-40B4-BE49-F238E27FC236}">
                <a16:creationId xmlns:a16="http://schemas.microsoft.com/office/drawing/2014/main" id="{B0122817-7A35-9431-3A05-50C06D942F6E}"/>
              </a:ext>
            </a:extLst>
          </p:cNvPr>
          <p:cNvSpPr/>
          <p:nvPr/>
        </p:nvSpPr>
        <p:spPr>
          <a:xfrm rot="5400000">
            <a:off x="3708441" y="4010060"/>
            <a:ext cx="323296" cy="26304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3" name="사각형: 둥근 모서리 4152">
            <a:extLst>
              <a:ext uri="{FF2B5EF4-FFF2-40B4-BE49-F238E27FC236}">
                <a16:creationId xmlns:a16="http://schemas.microsoft.com/office/drawing/2014/main" id="{2952DBAD-17E9-EAE1-6292-C7DA305E83A3}"/>
              </a:ext>
            </a:extLst>
          </p:cNvPr>
          <p:cNvSpPr/>
          <p:nvPr/>
        </p:nvSpPr>
        <p:spPr>
          <a:xfrm>
            <a:off x="7438771" y="451877"/>
            <a:ext cx="4273571" cy="5362283"/>
          </a:xfrm>
          <a:prstGeom prst="roundRect">
            <a:avLst>
              <a:gd name="adj" fmla="val 450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정리중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54" name="Picture 2" descr="악성 코드 - 무료 보안개 아이콘">
            <a:extLst>
              <a:ext uri="{FF2B5EF4-FFF2-40B4-BE49-F238E27FC236}">
                <a16:creationId xmlns:a16="http://schemas.microsoft.com/office/drawing/2014/main" id="{557F0571-0224-1386-EDA4-AD61DD444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951" y="115646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5" name="Picture 4" descr="돋보기 - 무료 ui개 아이콘">
            <a:extLst>
              <a:ext uri="{FF2B5EF4-FFF2-40B4-BE49-F238E27FC236}">
                <a16:creationId xmlns:a16="http://schemas.microsoft.com/office/drawing/2014/main" id="{41E31E17-7DFB-45CA-8861-FC85CAA41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39" y="177002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7" name="Picture 8" descr="주입 - 무료 의료 및 의료개 아이콘">
            <a:extLst>
              <a:ext uri="{FF2B5EF4-FFF2-40B4-BE49-F238E27FC236}">
                <a16:creationId xmlns:a16="http://schemas.microsoft.com/office/drawing/2014/main" id="{3D8196BD-C0BE-65BE-6E7C-D03E86CE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655" y="277042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10" descr="GitHub - computefoundation/gnu-linux-shell-scripting: A foundation for GNU/Linux  shell scripting">
            <a:extLst>
              <a:ext uri="{FF2B5EF4-FFF2-40B4-BE49-F238E27FC236}">
                <a16:creationId xmlns:a16="http://schemas.microsoft.com/office/drawing/2014/main" id="{112336BE-913D-B315-4E55-C98AAC5F2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149" y="2187126"/>
            <a:ext cx="120214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9" name="Picture 12" descr="Docker, logo, logos icon - Free download on Iconfinder">
            <a:extLst>
              <a:ext uri="{FF2B5EF4-FFF2-40B4-BE49-F238E27FC236}">
                <a16:creationId xmlns:a16="http://schemas.microsoft.com/office/drawing/2014/main" id="{940103EB-B79E-B731-2BC9-447680434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539" y="328064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" name="사각형: 둥근 모서리 3071">
            <a:extLst>
              <a:ext uri="{FF2B5EF4-FFF2-40B4-BE49-F238E27FC236}">
                <a16:creationId xmlns:a16="http://schemas.microsoft.com/office/drawing/2014/main" id="{5EC22D4D-5E8C-F529-7780-F9BEDBFA5E34}"/>
              </a:ext>
            </a:extLst>
          </p:cNvPr>
          <p:cNvSpPr/>
          <p:nvPr/>
        </p:nvSpPr>
        <p:spPr>
          <a:xfrm>
            <a:off x="7438771" y="445532"/>
            <a:ext cx="4273571" cy="406304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아이디어</a:t>
            </a:r>
          </a:p>
        </p:txBody>
      </p:sp>
    </p:spTree>
    <p:extLst>
      <p:ext uri="{BB962C8B-B14F-4D97-AF65-F5344CB8AC3E}">
        <p14:creationId xmlns:p14="http://schemas.microsoft.com/office/powerpoint/2010/main" val="1141034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C22D249-6955-CB7E-40FE-EBA355E31E59}"/>
              </a:ext>
            </a:extLst>
          </p:cNvPr>
          <p:cNvSpPr/>
          <p:nvPr/>
        </p:nvSpPr>
        <p:spPr>
          <a:xfrm>
            <a:off x="576194" y="438163"/>
            <a:ext cx="5141937" cy="14091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7200B9-233C-8605-7EF7-B3CDEAAD9289}"/>
              </a:ext>
            </a:extLst>
          </p:cNvPr>
          <p:cNvGrpSpPr/>
          <p:nvPr/>
        </p:nvGrpSpPr>
        <p:grpSpPr>
          <a:xfrm>
            <a:off x="1884991" y="646645"/>
            <a:ext cx="2388795" cy="948098"/>
            <a:chOff x="2248247" y="2525874"/>
            <a:chExt cx="2388795" cy="9480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0AF4F0-4BE5-3C38-5163-1C9C3708292D}"/>
                </a:ext>
              </a:extLst>
            </p:cNvPr>
            <p:cNvSpPr txBox="1"/>
            <p:nvPr/>
          </p:nvSpPr>
          <p:spPr>
            <a:xfrm>
              <a:off x="2248247" y="2525874"/>
              <a:ext cx="1345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취약한 윈도우 </a:t>
              </a:r>
              <a:r>
                <a:rPr lang="en-US" altLang="ko-KR" sz="12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PC</a:t>
              </a:r>
              <a:endPara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CF39790-4A4A-F8ED-FBB1-1D2EC03A5482}"/>
                </a:ext>
              </a:extLst>
            </p:cNvPr>
            <p:cNvSpPr txBox="1"/>
            <p:nvPr/>
          </p:nvSpPr>
          <p:spPr>
            <a:xfrm>
              <a:off x="2248247" y="2719598"/>
              <a:ext cx="2388795" cy="75437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윈도우 버전</a:t>
              </a:r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: 7 or 10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취약점 탐색 </a:t>
              </a:r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&amp; </a:t>
              </a: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다수의 취약점 적용 필요</a:t>
              </a:r>
              <a:endParaRPr lang="en-US" altLang="ko-KR" sz="1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Flag (hint) </a:t>
              </a: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숨기기</a:t>
              </a:r>
              <a:endParaRPr lang="en-US" altLang="ko-KR" sz="1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32" name="내용 개체 틀 4" descr="컴퓨터 단색으로 채워진">
            <a:extLst>
              <a:ext uri="{FF2B5EF4-FFF2-40B4-BE49-F238E27FC236}">
                <a16:creationId xmlns:a16="http://schemas.microsoft.com/office/drawing/2014/main" id="{B9AE465B-A7C5-CC66-7DCF-079A61749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958" y="685552"/>
            <a:ext cx="914400" cy="914400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BDA4C96C-B105-357B-7582-8FE6769E0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26" y="952518"/>
            <a:ext cx="240249" cy="26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FCBD1FF-DF86-D1A2-0693-2D5C9478D04B}"/>
              </a:ext>
            </a:extLst>
          </p:cNvPr>
          <p:cNvSpPr/>
          <p:nvPr/>
        </p:nvSpPr>
        <p:spPr>
          <a:xfrm>
            <a:off x="576194" y="2249547"/>
            <a:ext cx="5141937" cy="14091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" descr="Internet Website Icon Stroke PNG &amp; SVG Design For T-Shirts">
            <a:extLst>
              <a:ext uri="{FF2B5EF4-FFF2-40B4-BE49-F238E27FC236}">
                <a16:creationId xmlns:a16="http://schemas.microsoft.com/office/drawing/2014/main" id="{BACA421A-3DD5-1339-96EB-596DDDC8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75" y="252900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BFA657E-AE8D-9C46-409A-E5DF7921929B}"/>
              </a:ext>
            </a:extLst>
          </p:cNvPr>
          <p:cNvGrpSpPr/>
          <p:nvPr/>
        </p:nvGrpSpPr>
        <p:grpSpPr>
          <a:xfrm>
            <a:off x="1884991" y="2448626"/>
            <a:ext cx="3514104" cy="717265"/>
            <a:chOff x="1884991" y="2448626"/>
            <a:chExt cx="3514104" cy="7172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425C31-AA23-057A-0214-E78BB246F317}"/>
                </a:ext>
              </a:extLst>
            </p:cNvPr>
            <p:cNvSpPr txBox="1"/>
            <p:nvPr/>
          </p:nvSpPr>
          <p:spPr>
            <a:xfrm>
              <a:off x="1884991" y="2448626"/>
              <a:ext cx="12955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취약한 웹 페이지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8072DC-31B5-E442-B37B-FCCC0BCF78C2}"/>
                </a:ext>
              </a:extLst>
            </p:cNvPr>
            <p:cNvSpPr txBox="1"/>
            <p:nvPr/>
          </p:nvSpPr>
          <p:spPr>
            <a:xfrm>
              <a:off x="1884991" y="2642350"/>
              <a:ext cx="3514104" cy="52354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err="1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Wordpress</a:t>
              </a:r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or html/</a:t>
              </a:r>
              <a:r>
                <a:rPr lang="en-US" altLang="ko-KR" sz="1000" dirty="0" err="1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css</a:t>
              </a:r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/</a:t>
              </a:r>
              <a:r>
                <a:rPr lang="en-US" altLang="ko-KR" sz="1000" dirty="0" err="1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javascript</a:t>
              </a:r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or Node </a:t>
              </a:r>
              <a:r>
                <a:rPr lang="en-US" altLang="ko-KR" sz="1000" dirty="0" err="1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js</a:t>
              </a:r>
              <a:endParaRPr lang="en-US" altLang="ko-KR" sz="1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DB </a:t>
              </a: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데이터 페이지 </a:t>
              </a:r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/ </a:t>
              </a: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대시보드 </a:t>
              </a:r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/ </a:t>
              </a: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로그인 </a:t>
              </a:r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/</a:t>
              </a: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관리자 패이지 구성</a:t>
              </a:r>
              <a:endParaRPr lang="en-US" altLang="ko-KR" sz="1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9EB5132-9ECE-432E-B050-30077D7AB421}"/>
              </a:ext>
            </a:extLst>
          </p:cNvPr>
          <p:cNvSpPr/>
          <p:nvPr/>
        </p:nvSpPr>
        <p:spPr>
          <a:xfrm>
            <a:off x="576194" y="3941766"/>
            <a:ext cx="5141937" cy="14091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34D61B-49F2-BD00-8221-934845182F32}"/>
              </a:ext>
            </a:extLst>
          </p:cNvPr>
          <p:cNvGrpSpPr/>
          <p:nvPr/>
        </p:nvGrpSpPr>
        <p:grpSpPr>
          <a:xfrm>
            <a:off x="1884991" y="4150248"/>
            <a:ext cx="2388795" cy="948098"/>
            <a:chOff x="2248247" y="2525874"/>
            <a:chExt cx="2388795" cy="94809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D60C78-A8DE-628D-A844-C2C26CE97BB1}"/>
                </a:ext>
              </a:extLst>
            </p:cNvPr>
            <p:cNvSpPr txBox="1"/>
            <p:nvPr/>
          </p:nvSpPr>
          <p:spPr>
            <a:xfrm>
              <a:off x="2248247" y="2525874"/>
              <a:ext cx="1345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취약한 윈도우 </a:t>
              </a:r>
              <a:r>
                <a:rPr lang="en-US" altLang="ko-KR" sz="12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PC</a:t>
              </a:r>
              <a:endPara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B9C397-515A-3C11-EA19-7598CEABE9C3}"/>
                </a:ext>
              </a:extLst>
            </p:cNvPr>
            <p:cNvSpPr txBox="1"/>
            <p:nvPr/>
          </p:nvSpPr>
          <p:spPr>
            <a:xfrm>
              <a:off x="2248247" y="2719598"/>
              <a:ext cx="2388795" cy="75437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윈도우 버전</a:t>
              </a:r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: 7 or 10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취약점 탐색 </a:t>
              </a:r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&amp; </a:t>
              </a: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다수의 취약점 적용 필요</a:t>
              </a:r>
              <a:endParaRPr lang="en-US" altLang="ko-KR" sz="1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Flag (hint) </a:t>
              </a: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숨기기</a:t>
              </a:r>
              <a:endParaRPr lang="en-US" altLang="ko-KR" sz="1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96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F18F-3EA8-314A-69F8-16F9F585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토폴로지</a:t>
            </a:r>
          </a:p>
        </p:txBody>
      </p:sp>
      <p:pic>
        <p:nvPicPr>
          <p:cNvPr id="67" name="내용 개체 틀 66">
            <a:extLst>
              <a:ext uri="{FF2B5EF4-FFF2-40B4-BE49-F238E27FC236}">
                <a16:creationId xmlns:a16="http://schemas.microsoft.com/office/drawing/2014/main" id="{DE60EA1F-E257-46E4-9A01-503D2A885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607" y="1090841"/>
            <a:ext cx="10912786" cy="49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DB502-6A02-4AF9-BAC6-EF9B471E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CTF </a:t>
            </a:r>
            <a:r>
              <a:rPr lang="ko-KR" altLang="en-US" dirty="0"/>
              <a:t>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90C9C-7D65-4E2D-AF92-713295246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dirty="0"/>
              <a:t>모 게임사의 서비스를 공격할 것을 제안 받은 공격자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dirty="0"/>
              <a:t>외부 네트워크에 공개된 게임 홈페이지를 공격 </a:t>
            </a:r>
            <a:r>
              <a:rPr lang="en-US" altLang="ko-KR" dirty="0"/>
              <a:t>-&gt; </a:t>
            </a:r>
            <a:r>
              <a:rPr lang="ko-KR" altLang="en-US" dirty="0"/>
              <a:t>웹 사이트의 인트라넷 정보를 통해 </a:t>
            </a:r>
            <a:r>
              <a:rPr lang="en-US" altLang="ko-KR" dirty="0"/>
              <a:t>2</a:t>
            </a:r>
            <a:r>
              <a:rPr lang="ko-KR" altLang="en-US" dirty="0"/>
              <a:t>차 공격 준비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dirty="0"/>
              <a:t>인트라넷 정보를 통해 취약한 웹 관리자의 업무용 </a:t>
            </a:r>
            <a:r>
              <a:rPr lang="en-US" altLang="ko-KR" dirty="0"/>
              <a:t>PC </a:t>
            </a:r>
            <a:r>
              <a:rPr lang="ko-KR" altLang="en-US" dirty="0"/>
              <a:t>공격 </a:t>
            </a:r>
            <a:r>
              <a:rPr lang="en-US" altLang="ko-KR" dirty="0"/>
              <a:t>-&gt; </a:t>
            </a:r>
            <a:r>
              <a:rPr lang="ko-KR" altLang="en-US" dirty="0"/>
              <a:t>게임 </a:t>
            </a:r>
            <a:r>
              <a:rPr lang="en-US" altLang="ko-KR" dirty="0"/>
              <a:t>DB </a:t>
            </a:r>
            <a:r>
              <a:rPr lang="ko-KR" altLang="en-US" dirty="0"/>
              <a:t>서버의 정보 취득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dirty="0"/>
              <a:t>게임 </a:t>
            </a:r>
            <a:r>
              <a:rPr lang="en-US" altLang="ko-KR" dirty="0"/>
              <a:t>DB(&amp; Web) </a:t>
            </a:r>
            <a:r>
              <a:rPr lang="ko-KR" altLang="en-US" dirty="0"/>
              <a:t>서버 공격 후</a:t>
            </a:r>
            <a:r>
              <a:rPr lang="en-US" altLang="ko-KR" dirty="0"/>
              <a:t> </a:t>
            </a:r>
            <a:r>
              <a:rPr lang="ko-KR" altLang="en-US" dirty="0"/>
              <a:t>최종 </a:t>
            </a:r>
            <a:r>
              <a:rPr lang="en-US" altLang="ko-KR" dirty="0"/>
              <a:t>Flag </a:t>
            </a:r>
            <a:r>
              <a:rPr lang="ko-KR" altLang="en-US" dirty="0"/>
              <a:t>획득</a:t>
            </a:r>
            <a:endParaRPr lang="en-US" altLang="ko-KR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F408146-4DD8-44DA-82BB-81C405581FBC}"/>
              </a:ext>
            </a:extLst>
          </p:cNvPr>
          <p:cNvGrpSpPr/>
          <p:nvPr/>
        </p:nvGrpSpPr>
        <p:grpSpPr>
          <a:xfrm>
            <a:off x="1228345" y="4131875"/>
            <a:ext cx="10295112" cy="1061466"/>
            <a:chOff x="1228345" y="4131875"/>
            <a:chExt cx="10295112" cy="106146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2DC3360-3086-41C5-92DE-0699CDC2B6B7}"/>
                </a:ext>
              </a:extLst>
            </p:cNvPr>
            <p:cNvGrpSpPr/>
            <p:nvPr/>
          </p:nvGrpSpPr>
          <p:grpSpPr>
            <a:xfrm>
              <a:off x="8368578" y="4321247"/>
              <a:ext cx="747857" cy="770262"/>
              <a:chOff x="9176150" y="4127868"/>
              <a:chExt cx="747857" cy="770262"/>
            </a:xfrm>
          </p:grpSpPr>
          <p:pic>
            <p:nvPicPr>
              <p:cNvPr id="5" name="내용 개체 틀 9" descr="서버 단색으로 채워진">
                <a:extLst>
                  <a:ext uri="{FF2B5EF4-FFF2-40B4-BE49-F238E27FC236}">
                    <a16:creationId xmlns:a16="http://schemas.microsoft.com/office/drawing/2014/main" id="{739EEF75-7621-401F-93C7-D853A375EA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76150" y="4162225"/>
                <a:ext cx="735905" cy="735905"/>
              </a:xfrm>
              <a:prstGeom prst="rect">
                <a:avLst/>
              </a:prstGeom>
            </p:spPr>
          </p:pic>
          <p:pic>
            <p:nvPicPr>
              <p:cNvPr id="8" name="Picture 2" descr="Gamepad - Free entertainment icons">
                <a:extLst>
                  <a:ext uri="{FF2B5EF4-FFF2-40B4-BE49-F238E27FC236}">
                    <a16:creationId xmlns:a16="http://schemas.microsoft.com/office/drawing/2014/main" id="{FB7B2362-176F-43CC-B8B8-F06AEC51F5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4007" y="4127868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F0EEE8E-3548-4CDC-86EF-5A32741D2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8346" y="4249139"/>
              <a:ext cx="914479" cy="914479"/>
            </a:xfrm>
            <a:prstGeom prst="rect">
              <a:avLst/>
            </a:prstGeom>
          </p:spPr>
        </p:pic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AE8F5E9-C389-42F4-AE74-B6E369F650F3}"/>
                </a:ext>
              </a:extLst>
            </p:cNvPr>
            <p:cNvGrpSpPr/>
            <p:nvPr/>
          </p:nvGrpSpPr>
          <p:grpSpPr>
            <a:xfrm>
              <a:off x="6021754" y="4249178"/>
              <a:ext cx="914400" cy="914400"/>
              <a:chOff x="3667974" y="4249178"/>
              <a:chExt cx="914400" cy="914400"/>
            </a:xfrm>
          </p:grpSpPr>
          <p:pic>
            <p:nvPicPr>
              <p:cNvPr id="15" name="내용 개체 틀 4" descr="컴퓨터 단색으로 채워진">
                <a:extLst>
                  <a:ext uri="{FF2B5EF4-FFF2-40B4-BE49-F238E27FC236}">
                    <a16:creationId xmlns:a16="http://schemas.microsoft.com/office/drawing/2014/main" id="{2E312B29-F73D-4D47-803E-8A6E26A64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67974" y="424917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1EB4631F-8382-4081-A7CA-FD6BEDB1FA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5342" y="4516144"/>
                <a:ext cx="240249" cy="263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C9697A2-649E-4CDF-AB51-1AF4817F7E2B}"/>
                </a:ext>
              </a:extLst>
            </p:cNvPr>
            <p:cNvGrpSpPr/>
            <p:nvPr/>
          </p:nvGrpSpPr>
          <p:grpSpPr>
            <a:xfrm>
              <a:off x="3714336" y="4298756"/>
              <a:ext cx="735906" cy="815245"/>
              <a:chOff x="9176149" y="1311446"/>
              <a:chExt cx="735906" cy="815245"/>
            </a:xfrm>
          </p:grpSpPr>
          <p:pic>
            <p:nvPicPr>
              <p:cNvPr id="18" name="내용 개체 틀 9" descr="서버 단색으로 채워진">
                <a:extLst>
                  <a:ext uri="{FF2B5EF4-FFF2-40B4-BE49-F238E27FC236}">
                    <a16:creationId xmlns:a16="http://schemas.microsoft.com/office/drawing/2014/main" id="{B3BCCB52-E502-4D76-AE4C-93B06FA3BD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76149" y="1390786"/>
                <a:ext cx="735905" cy="735905"/>
              </a:xfrm>
              <a:prstGeom prst="rect">
                <a:avLst/>
              </a:prstGeom>
            </p:spPr>
          </p:pic>
          <p:pic>
            <p:nvPicPr>
              <p:cNvPr id="19" name="Picture 4" descr="Unix Linux PNG Transparent Images Free Download | Vector Files | Pngtree">
                <a:extLst>
                  <a:ext uri="{FF2B5EF4-FFF2-40B4-BE49-F238E27FC236}">
                    <a16:creationId xmlns:a16="http://schemas.microsoft.com/office/drawing/2014/main" id="{EE9AA2C0-A75E-47DE-9F20-7A8CA0281C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5959" y="1311446"/>
                <a:ext cx="336096" cy="3360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" name="Picture 6" descr="Flag pole - Free communications icons">
              <a:extLst>
                <a:ext uri="{FF2B5EF4-FFF2-40B4-BE49-F238E27FC236}">
                  <a16:creationId xmlns:a16="http://schemas.microsoft.com/office/drawing/2014/main" id="{CA756C86-FE51-4122-ADF4-21736CB8B8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1583" y="4265441"/>
              <a:ext cx="881874" cy="881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4743CD99-00C7-433D-ACE3-D0221A7EFEED}"/>
                </a:ext>
              </a:extLst>
            </p:cNvPr>
            <p:cNvSpPr/>
            <p:nvPr/>
          </p:nvSpPr>
          <p:spPr>
            <a:xfrm>
              <a:off x="1228345" y="5044180"/>
              <a:ext cx="9339101" cy="149161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2ABECC-F3B2-44C2-BEED-93812D5DB4F8}"/>
                </a:ext>
              </a:extLst>
            </p:cNvPr>
            <p:cNvSpPr txBox="1"/>
            <p:nvPr/>
          </p:nvSpPr>
          <p:spPr>
            <a:xfrm>
              <a:off x="3686527" y="4131875"/>
              <a:ext cx="7981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Step 1</a:t>
              </a:r>
              <a:endParaRPr lang="ko-KR" altLang="en-US" sz="10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109F2B-87EB-475F-87BB-8613B94E6041}"/>
                </a:ext>
              </a:extLst>
            </p:cNvPr>
            <p:cNvSpPr txBox="1"/>
            <p:nvPr/>
          </p:nvSpPr>
          <p:spPr>
            <a:xfrm>
              <a:off x="6076376" y="4131875"/>
              <a:ext cx="7981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Step 2</a:t>
              </a:r>
              <a:endParaRPr lang="ko-KR" altLang="en-US" sz="10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540302-7CE5-48A1-8683-DC376BFF6141}"/>
                </a:ext>
              </a:extLst>
            </p:cNvPr>
            <p:cNvSpPr txBox="1"/>
            <p:nvPr/>
          </p:nvSpPr>
          <p:spPr>
            <a:xfrm>
              <a:off x="8337466" y="4131875"/>
              <a:ext cx="7981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Step 3</a:t>
              </a:r>
              <a:endParaRPr lang="ko-KR" altLang="en-US" sz="10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79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F18F-3EA8-314A-69F8-16F9F585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CTF</a:t>
            </a:r>
            <a:r>
              <a:rPr lang="ko-KR" altLang="en-US" dirty="0"/>
              <a:t> 작업 과정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097899-F0F3-7F61-C680-225E9189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총 소요 기간 </a:t>
            </a:r>
            <a:r>
              <a:rPr lang="en-US" altLang="ko-KR" dirty="0"/>
              <a:t>(10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일 기준 </a:t>
            </a:r>
            <a:r>
              <a:rPr lang="en-US" altLang="ko-KR" dirty="0"/>
              <a:t>– 23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소요</a:t>
            </a:r>
            <a:r>
              <a:rPr lang="en-US" altLang="ko-KR" dirty="0"/>
              <a:t>)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784898D-E725-4259-ADAF-571C61ADC9DC}"/>
              </a:ext>
            </a:extLst>
          </p:cNvPr>
          <p:cNvSpPr/>
          <p:nvPr/>
        </p:nvSpPr>
        <p:spPr>
          <a:xfrm>
            <a:off x="618833" y="1520098"/>
            <a:ext cx="2752441" cy="724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환경 구성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윈도우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리눅스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웹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DB,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네트워크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99A1CB0-4F6F-4871-9D96-947C464C4107}"/>
              </a:ext>
            </a:extLst>
          </p:cNvPr>
          <p:cNvSpPr/>
          <p:nvPr/>
        </p:nvSpPr>
        <p:spPr>
          <a:xfrm>
            <a:off x="1551709" y="2285646"/>
            <a:ext cx="6345382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CTF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환경 구성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취약점 설정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3E6C3E-74A9-45D8-A642-BC93D1A3D3FE}"/>
              </a:ext>
            </a:extLst>
          </p:cNvPr>
          <p:cNvSpPr/>
          <p:nvPr/>
        </p:nvSpPr>
        <p:spPr>
          <a:xfrm>
            <a:off x="4327230" y="3268227"/>
            <a:ext cx="4521206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난이도 설정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힌트 숨기기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6116E01-0511-4604-B703-CD68226D9CC5}"/>
              </a:ext>
            </a:extLst>
          </p:cNvPr>
          <p:cNvSpPr/>
          <p:nvPr/>
        </p:nvSpPr>
        <p:spPr>
          <a:xfrm>
            <a:off x="6587833" y="4250808"/>
            <a:ext cx="4089403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CTF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완료 조건 설정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Flag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숨기기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CTF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웹 페이지 구성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F324FF-D856-4223-A927-5EA0753B4964}"/>
              </a:ext>
            </a:extLst>
          </p:cNvPr>
          <p:cNvSpPr/>
          <p:nvPr/>
        </p:nvSpPr>
        <p:spPr>
          <a:xfrm>
            <a:off x="8632534" y="5233389"/>
            <a:ext cx="2558473" cy="8753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테스트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&amp;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유지 보수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가상 머신 공유 방법 구상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8397F123-7E72-4A08-8027-9556440E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29951"/>
              </p:ext>
            </p:extLst>
          </p:nvPr>
        </p:nvGraphicFramePr>
        <p:xfrm>
          <a:off x="618833" y="1081078"/>
          <a:ext cx="109543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31">
                  <a:extLst>
                    <a:ext uri="{9D8B030D-6E8A-4147-A177-3AD203B41FA5}">
                      <a16:colId xmlns:a16="http://schemas.microsoft.com/office/drawing/2014/main" val="1345310100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965144391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455433196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3478123790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1440254727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557225997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1681436092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43321220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3463450835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4202966121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1195095783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1619546487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55028456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3817111074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835551621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839570877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579118741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2089046903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3278028145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313276924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116503172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1387578030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4228589696"/>
                    </a:ext>
                  </a:extLst>
                </a:gridCol>
                <a:gridCol w="456431">
                  <a:extLst>
                    <a:ext uri="{9D8B030D-6E8A-4147-A177-3AD203B41FA5}">
                      <a16:colId xmlns:a16="http://schemas.microsoft.com/office/drawing/2014/main" val="282545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859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24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51C59-41E5-4D65-8A86-026A88FA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홈페이지 환경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13AB4-1855-4B3F-A820-5ED2EC885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Rocky Linux</a:t>
            </a:r>
            <a:r>
              <a:rPr lang="ko-KR" altLang="en-US" dirty="0"/>
              <a:t> </a:t>
            </a:r>
            <a:r>
              <a:rPr lang="en-US" altLang="ko-KR" dirty="0"/>
              <a:t>9 (Linux 5.14)</a:t>
            </a:r>
          </a:p>
          <a:p>
            <a:r>
              <a:rPr lang="en-US" altLang="ko-KR" dirty="0" err="1"/>
              <a:t>Wordpress</a:t>
            </a:r>
            <a:r>
              <a:rPr lang="en-US" altLang="ko-KR" dirty="0"/>
              <a:t> (</a:t>
            </a:r>
            <a:r>
              <a:rPr lang="en-US" altLang="ko-KR" dirty="0" err="1"/>
              <a:t>relese</a:t>
            </a:r>
            <a:r>
              <a:rPr lang="en-US" altLang="ko-KR" dirty="0"/>
              <a:t> 5.7)</a:t>
            </a:r>
          </a:p>
          <a:p>
            <a:r>
              <a:rPr lang="ko-KR" altLang="en-US" dirty="0" err="1"/>
              <a:t>덥피</a:t>
            </a:r>
            <a:r>
              <a:rPr lang="ko-KR" altLang="en-US" dirty="0"/>
              <a:t> 스캔으로 취약점 탐색 </a:t>
            </a:r>
            <a:r>
              <a:rPr lang="en-US" altLang="ko-KR" dirty="0"/>
              <a:t>&gt; </a:t>
            </a:r>
            <a:r>
              <a:rPr lang="ko-KR" altLang="en-US" dirty="0"/>
              <a:t>암호화 해독 </a:t>
            </a:r>
            <a:r>
              <a:rPr lang="en-US" altLang="ko-KR" dirty="0"/>
              <a:t>&gt; </a:t>
            </a:r>
            <a:r>
              <a:rPr lang="ko-KR" altLang="en-US" dirty="0" err="1"/>
              <a:t>도커</a:t>
            </a:r>
            <a:r>
              <a:rPr lang="ko-KR" altLang="en-US" dirty="0"/>
              <a:t> 취약점을 활용한 </a:t>
            </a:r>
            <a:r>
              <a:rPr lang="en-US" altLang="ko-KR" dirty="0"/>
              <a:t>root </a:t>
            </a:r>
            <a:r>
              <a:rPr lang="ko-KR" altLang="en-US" dirty="0"/>
              <a:t>권한 획득 시나리오</a:t>
            </a:r>
          </a:p>
        </p:txBody>
      </p:sp>
    </p:spTree>
    <p:extLst>
      <p:ext uri="{BB962C8B-B14F-4D97-AF65-F5344CB8AC3E}">
        <p14:creationId xmlns:p14="http://schemas.microsoft.com/office/powerpoint/2010/main" val="42175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51C59-41E5-4D65-8A86-026A88FA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DB</a:t>
            </a:r>
            <a:r>
              <a:rPr lang="ko-KR" altLang="en-US" dirty="0"/>
              <a:t> 환경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13AB4-1855-4B3F-A820-5ED2EC885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Rocky Linux</a:t>
            </a:r>
            <a:r>
              <a:rPr lang="ko-KR" altLang="en-US" dirty="0"/>
              <a:t> </a:t>
            </a:r>
            <a:r>
              <a:rPr lang="en-US" altLang="ko-KR" dirty="0"/>
              <a:t>9 (Linux 5.14)</a:t>
            </a:r>
          </a:p>
          <a:p>
            <a:r>
              <a:rPr lang="en-US" altLang="ko-KR" dirty="0"/>
              <a:t>MariaDB (version 15.1)</a:t>
            </a:r>
          </a:p>
          <a:p>
            <a:r>
              <a:rPr lang="en-US" altLang="ko-KR" dirty="0"/>
              <a:t>Web (</a:t>
            </a:r>
            <a:r>
              <a:rPr lang="ko-KR" altLang="en-US" dirty="0"/>
              <a:t>자료 탐색 중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웹 </a:t>
            </a:r>
            <a:r>
              <a:rPr lang="en-US" altLang="ko-KR" dirty="0"/>
              <a:t>DB </a:t>
            </a:r>
            <a:r>
              <a:rPr lang="ko-KR" altLang="en-US" dirty="0"/>
              <a:t>로그인을 위해 취약점 탐색 </a:t>
            </a:r>
            <a:r>
              <a:rPr lang="en-US" altLang="ko-KR" dirty="0"/>
              <a:t>&gt; DB </a:t>
            </a:r>
            <a:r>
              <a:rPr lang="ko-KR" altLang="en-US" dirty="0"/>
              <a:t>관리자 계정 획득 </a:t>
            </a:r>
            <a:r>
              <a:rPr lang="en-US" altLang="ko-KR" dirty="0"/>
              <a:t>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80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51C59-41E5-4D65-8A86-026A88FA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</a:t>
            </a:r>
            <a:r>
              <a:rPr lang="en-US" altLang="ko-KR" dirty="0"/>
              <a:t>PC </a:t>
            </a:r>
            <a:r>
              <a:rPr lang="ko-KR" altLang="en-US" dirty="0"/>
              <a:t>환경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13AB4-1855-4B3F-A820-5ED2EC885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</a:t>
            </a:r>
            <a:r>
              <a:rPr lang="en-US" altLang="ko-KR" dirty="0"/>
              <a:t>7 </a:t>
            </a:r>
            <a:r>
              <a:rPr lang="ko-KR" altLang="en-US" dirty="0"/>
              <a:t>또는 </a:t>
            </a:r>
            <a:r>
              <a:rPr lang="en-US" altLang="ko-KR"/>
              <a:t>10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96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F18F-3EA8-314A-69F8-16F9F585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097899-F0F3-7F61-C680-225E9189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VirtualBox Base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39E8693-F002-4793-9C20-0046BE7E852C}"/>
              </a:ext>
            </a:extLst>
          </p:cNvPr>
          <p:cNvSpPr/>
          <p:nvPr/>
        </p:nvSpPr>
        <p:spPr>
          <a:xfrm>
            <a:off x="4207232" y="1110933"/>
            <a:ext cx="3777534" cy="4045529"/>
          </a:xfrm>
          <a:prstGeom prst="roundRect">
            <a:avLst>
              <a:gd name="adj" fmla="val 105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4272D14-ADD5-49A7-B20B-D8111795FB7C}"/>
              </a:ext>
            </a:extLst>
          </p:cNvPr>
          <p:cNvSpPr/>
          <p:nvPr/>
        </p:nvSpPr>
        <p:spPr>
          <a:xfrm>
            <a:off x="335524" y="1110933"/>
            <a:ext cx="3777534" cy="4045529"/>
          </a:xfrm>
          <a:prstGeom prst="roundRect">
            <a:avLst>
              <a:gd name="adj" fmla="val 105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C28D5A4-E5CB-437E-9028-908477DBA272}"/>
              </a:ext>
            </a:extLst>
          </p:cNvPr>
          <p:cNvSpPr/>
          <p:nvPr/>
        </p:nvSpPr>
        <p:spPr>
          <a:xfrm>
            <a:off x="8078939" y="1109470"/>
            <a:ext cx="3777534" cy="4045529"/>
          </a:xfrm>
          <a:prstGeom prst="roundRect">
            <a:avLst>
              <a:gd name="adj" fmla="val 105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1734B47-960E-4A3F-852F-B1D33F1262E9}"/>
              </a:ext>
            </a:extLst>
          </p:cNvPr>
          <p:cNvGrpSpPr/>
          <p:nvPr/>
        </p:nvGrpSpPr>
        <p:grpSpPr>
          <a:xfrm>
            <a:off x="1767091" y="1266560"/>
            <a:ext cx="914400" cy="914400"/>
            <a:chOff x="1868467" y="1891430"/>
            <a:chExt cx="914400" cy="914400"/>
          </a:xfrm>
        </p:grpSpPr>
        <p:pic>
          <p:nvPicPr>
            <p:cNvPr id="40" name="Picture 2" descr="Kali Community Themes | Kali Linux Blog">
              <a:extLst>
                <a:ext uri="{FF2B5EF4-FFF2-40B4-BE49-F238E27FC236}">
                  <a16:creationId xmlns:a16="http://schemas.microsoft.com/office/drawing/2014/main" id="{6EFC509A-4B0C-4D97-A9EE-DB7819BF43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464" y="2124479"/>
              <a:ext cx="356992" cy="356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내용 개체 틀 4" descr="컴퓨터 단색으로 채워진">
              <a:extLst>
                <a:ext uri="{FF2B5EF4-FFF2-40B4-BE49-F238E27FC236}">
                  <a16:creationId xmlns:a16="http://schemas.microsoft.com/office/drawing/2014/main" id="{4C669A34-2B9E-4014-B26F-16908333A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68467" y="1891430"/>
              <a:ext cx="914400" cy="914400"/>
            </a:xfrm>
            <a:prstGeom prst="rect">
              <a:avLst/>
            </a:prstGeom>
          </p:spPr>
        </p:pic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35470691-F31F-47AC-883D-DAB2B1A28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939" y="1266521"/>
            <a:ext cx="914479" cy="91447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29B935F4-0EF5-4001-B0A3-1D04AA4EF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8866" y="1327486"/>
            <a:ext cx="737680" cy="79254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3B03DBF-9088-438A-8770-98F80018925D}"/>
              </a:ext>
            </a:extLst>
          </p:cNvPr>
          <p:cNvSpPr txBox="1"/>
          <p:nvPr/>
        </p:nvSpPr>
        <p:spPr>
          <a:xfrm>
            <a:off x="335523" y="2400515"/>
            <a:ext cx="3744936" cy="25055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외부에서 피해자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접근해야 하므로</a:t>
            </a:r>
            <a:b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네트워크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사용하여 인터넷에 접근할 수 있도록 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어댑터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NAT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네트워크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어댑터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내부 네트워크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(Internal Network)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어댑터를 통해 피해자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같은 </a:t>
            </a:r>
            <a:b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네트워크 세그먼트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(10.0.2.0/24)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연결합니다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어댑터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활성화한 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b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내부 네트워크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선택합니다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CA1F0C-38E0-4066-891B-3D8603EF69CD}"/>
              </a:ext>
            </a:extLst>
          </p:cNvPr>
          <p:cNvSpPr txBox="1"/>
          <p:nvPr/>
        </p:nvSpPr>
        <p:spPr>
          <a:xfrm>
            <a:off x="1914378" y="207981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공격자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40E71E-F421-4372-ADF9-3611B3637431}"/>
              </a:ext>
            </a:extLst>
          </p:cNvPr>
          <p:cNvSpPr txBox="1"/>
          <p:nvPr/>
        </p:nvSpPr>
        <p:spPr>
          <a:xfrm>
            <a:off x="5708809" y="207981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피해자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PC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F46114-BA08-45A2-888A-F960E76CC8BD}"/>
              </a:ext>
            </a:extLst>
          </p:cNvPr>
          <p:cNvSpPr txBox="1"/>
          <p:nvPr/>
        </p:nvSpPr>
        <p:spPr>
          <a:xfrm>
            <a:off x="4207231" y="2400515"/>
            <a:ext cx="3861955" cy="21970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공격자와 같은 내부 네트워크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(10.0.2.0/24)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있어야 하며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b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동시에 서버에 접근할 수 있어야 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어댑터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내부 네트워크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(Internal Network)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피해자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PC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어댑터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활성화하고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b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내부 네트워크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선택합니다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어댑터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두 번째 내부 네트워크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(Internal Network)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어댑터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활성화하고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내부 네트워크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선택합니다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CA7776-23B3-4588-82CA-BB5ED846270B}"/>
              </a:ext>
            </a:extLst>
          </p:cNvPr>
          <p:cNvSpPr txBox="1"/>
          <p:nvPr/>
        </p:nvSpPr>
        <p:spPr>
          <a:xfrm>
            <a:off x="8078939" y="2400515"/>
            <a:ext cx="3579826" cy="1889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피해자 서버는 피해자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PC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</a:t>
            </a:r>
            <a:b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같은 네트워크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(192.168.56.0/24)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있어야 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어댑터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내부 네트워크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(Internal Network)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피해자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PC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같은 네트워크에 연결되도록 설정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어댑터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활성화하고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b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내부 네트워크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선택합니다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B5BDD5-0044-4841-9B1A-2B0189BA82CC}"/>
              </a:ext>
            </a:extLst>
          </p:cNvPr>
          <p:cNvSpPr txBox="1"/>
          <p:nvPr/>
        </p:nvSpPr>
        <p:spPr>
          <a:xfrm>
            <a:off x="9403737" y="20935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피해자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Server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6AACBE-4989-47E9-817D-F4F3262ADA66}"/>
              </a:ext>
            </a:extLst>
          </p:cNvPr>
          <p:cNvSpPr txBox="1"/>
          <p:nvPr/>
        </p:nvSpPr>
        <p:spPr>
          <a:xfrm>
            <a:off x="335522" y="5288540"/>
            <a:ext cx="6097044" cy="127374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네트워크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IP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설정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각 가상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머신에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고정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IP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할당해주는 것이 좋습니다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b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예를 들어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피해자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10.0.2.15 (InternalNetwork1), 192.168.56.10 (InternalNetwork2)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피해자 서버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192.168.56.20 (InternalNetwork2)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공격자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10.0.2.30 (InternalNetwork1)</a:t>
            </a:r>
          </a:p>
        </p:txBody>
      </p:sp>
    </p:spTree>
    <p:extLst>
      <p:ext uri="{BB962C8B-B14F-4D97-AF65-F5344CB8AC3E}">
        <p14:creationId xmlns:p14="http://schemas.microsoft.com/office/powerpoint/2010/main" val="181643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F18F-3EA8-314A-69F8-16F9F585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침해 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93A64-A6C4-4F5F-96E1-0F6D7608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86C42F-1CE5-4C22-A919-E156D9F9B606}"/>
              </a:ext>
            </a:extLst>
          </p:cNvPr>
          <p:cNvSpPr/>
          <p:nvPr/>
        </p:nvSpPr>
        <p:spPr>
          <a:xfrm>
            <a:off x="335524" y="749218"/>
            <a:ext cx="11520949" cy="56574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DF51C-5316-48D5-8C16-20A1F6BDE3EC}"/>
              </a:ext>
            </a:extLst>
          </p:cNvPr>
          <p:cNvSpPr txBox="1"/>
          <p:nvPr/>
        </p:nvSpPr>
        <p:spPr>
          <a:xfrm>
            <a:off x="621799" y="46990"/>
            <a:ext cx="728084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 </a:t>
            </a:r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0E0F1E-39A8-49F7-AFE8-CBBCCEBD88F0}"/>
              </a:ext>
            </a:extLst>
          </p:cNvPr>
          <p:cNvSpPr txBox="1"/>
          <p:nvPr/>
        </p:nvSpPr>
        <p:spPr>
          <a:xfrm>
            <a:off x="10053644" y="126082"/>
            <a:ext cx="1257075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 : </a:t>
            </a:r>
            <a:r>
              <a:rPr lang="en-US" altLang="ko-KR" sz="12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xxxxxxxxxx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DEBAE-C5B5-4FE3-B753-FDA4E91188E0}"/>
              </a:ext>
            </a:extLst>
          </p:cNvPr>
          <p:cNvSpPr txBox="1"/>
          <p:nvPr/>
        </p:nvSpPr>
        <p:spPr>
          <a:xfrm>
            <a:off x="11423841" y="126082"/>
            <a:ext cx="76815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로그아웃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2DCC48-98DF-4B0B-B2BA-E95089F17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473" y="6892388"/>
            <a:ext cx="12192000" cy="672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C80982-9032-4102-AFAE-43C0666D25D1}"/>
              </a:ext>
            </a:extLst>
          </p:cNvPr>
          <p:cNvSpPr txBox="1"/>
          <p:nvPr/>
        </p:nvSpPr>
        <p:spPr>
          <a:xfrm>
            <a:off x="1353344" y="46990"/>
            <a:ext cx="154882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IP: 000.000.000.000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B095E5-9321-48D9-8DB6-C781E540BA30}"/>
              </a:ext>
            </a:extLst>
          </p:cNvPr>
          <p:cNvSpPr/>
          <p:nvPr/>
        </p:nvSpPr>
        <p:spPr>
          <a:xfrm>
            <a:off x="4716540" y="2129217"/>
            <a:ext cx="2758916" cy="28974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FF7AA5-9453-4ADB-AF61-C07AD224C230}"/>
              </a:ext>
            </a:extLst>
          </p:cNvPr>
          <p:cNvSpPr txBox="1"/>
          <p:nvPr/>
        </p:nvSpPr>
        <p:spPr>
          <a:xfrm>
            <a:off x="5779661" y="2288985"/>
            <a:ext cx="632674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LOGIN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51B9F1-33AB-4BCB-AC01-61FA77DA6227}"/>
              </a:ext>
            </a:extLst>
          </p:cNvPr>
          <p:cNvSpPr/>
          <p:nvPr/>
        </p:nvSpPr>
        <p:spPr>
          <a:xfrm>
            <a:off x="5405716" y="3101343"/>
            <a:ext cx="1800875" cy="3024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아이디 입력 자리 영역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00211-A90E-482A-A548-347AE790DE90}"/>
              </a:ext>
            </a:extLst>
          </p:cNvPr>
          <p:cNvSpPr txBox="1"/>
          <p:nvPr/>
        </p:nvSpPr>
        <p:spPr>
          <a:xfrm>
            <a:off x="4985409" y="3101343"/>
            <a:ext cx="338554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57B686-9CA2-40F2-AFB1-98854EE393F5}"/>
              </a:ext>
            </a:extLst>
          </p:cNvPr>
          <p:cNvSpPr/>
          <p:nvPr/>
        </p:nvSpPr>
        <p:spPr>
          <a:xfrm>
            <a:off x="5405716" y="3665011"/>
            <a:ext cx="1800875" cy="3024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비밀번호 입력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CDDA9D-6F9B-4E29-9492-7B8717B23275}"/>
              </a:ext>
            </a:extLst>
          </p:cNvPr>
          <p:cNvSpPr txBox="1"/>
          <p:nvPr/>
        </p:nvSpPr>
        <p:spPr>
          <a:xfrm>
            <a:off x="4985409" y="3665011"/>
            <a:ext cx="420308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PW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8107EF8-0A68-4A5A-B460-C7E0E29460CF}"/>
              </a:ext>
            </a:extLst>
          </p:cNvPr>
          <p:cNvSpPr/>
          <p:nvPr/>
        </p:nvSpPr>
        <p:spPr>
          <a:xfrm>
            <a:off x="5195563" y="4502033"/>
            <a:ext cx="1800875" cy="30242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C3B8E-DE9D-49BD-9C15-948E1A7CC88F}"/>
              </a:ext>
            </a:extLst>
          </p:cNvPr>
          <p:cNvSpPr txBox="1"/>
          <p:nvPr/>
        </p:nvSpPr>
        <p:spPr>
          <a:xfrm>
            <a:off x="5689476" y="2673138"/>
            <a:ext cx="813043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b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에러 멘트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5447DE9-9846-462C-B33E-F3F84FF9B057}"/>
              </a:ext>
            </a:extLst>
          </p:cNvPr>
          <p:cNvGrpSpPr/>
          <p:nvPr/>
        </p:nvGrpSpPr>
        <p:grpSpPr>
          <a:xfrm>
            <a:off x="5360689" y="4104583"/>
            <a:ext cx="1470616" cy="276999"/>
            <a:chOff x="5295304" y="4104583"/>
            <a:chExt cx="1470616" cy="27699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3041C0A-9044-4D79-8253-E9A1CC802BF6}"/>
                </a:ext>
              </a:extLst>
            </p:cNvPr>
            <p:cNvSpPr/>
            <p:nvPr/>
          </p:nvSpPr>
          <p:spPr>
            <a:xfrm>
              <a:off x="5295304" y="4157443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70DC3C-D605-4B6C-BB6B-5B9D8F37E765}"/>
                </a:ext>
              </a:extLst>
            </p:cNvPr>
            <p:cNvSpPr txBox="1"/>
            <p:nvPr/>
          </p:nvSpPr>
          <p:spPr>
            <a:xfrm>
              <a:off x="5515257" y="4104583"/>
              <a:ext cx="1250663" cy="27699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아이디 기억하기</a:t>
              </a:r>
            </a:p>
          </p:txBody>
        </p:sp>
      </p:grpSp>
      <p:sp>
        <p:nvSpPr>
          <p:cNvPr id="32" name="L 도형 31">
            <a:extLst>
              <a:ext uri="{FF2B5EF4-FFF2-40B4-BE49-F238E27FC236}">
                <a16:creationId xmlns:a16="http://schemas.microsoft.com/office/drawing/2014/main" id="{CF2937C1-38B5-42D6-8897-A2754062B424}"/>
              </a:ext>
            </a:extLst>
          </p:cNvPr>
          <p:cNvSpPr/>
          <p:nvPr/>
        </p:nvSpPr>
        <p:spPr>
          <a:xfrm rot="18900000">
            <a:off x="5388543" y="4138647"/>
            <a:ext cx="156550" cy="116964"/>
          </a:xfrm>
          <a:prstGeom prst="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07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890</Words>
  <Application>Microsoft Office PowerPoint</Application>
  <PresentationFormat>와이드스크린</PresentationFormat>
  <Paragraphs>254</Paragraphs>
  <Slides>16</Slides>
  <Notes>1</Notes>
  <HiddenSlides>9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함초롬돋움</vt:lpstr>
      <vt:lpstr>Arial</vt:lpstr>
      <vt:lpstr>Office 테마</vt:lpstr>
      <vt:lpstr>CTF 아이디어</vt:lpstr>
      <vt:lpstr>토폴로지</vt:lpstr>
      <vt:lpstr>CTF 시나리오</vt:lpstr>
      <vt:lpstr>CTF 작업 과정</vt:lpstr>
      <vt:lpstr>게임 홈페이지 환경 구성</vt:lpstr>
      <vt:lpstr>게임 DB 환경 구성</vt:lpstr>
      <vt:lpstr>윈도우 PC 환경 구성</vt:lpstr>
      <vt:lpstr>네트워크 구성</vt:lpstr>
      <vt:lpstr>침해 시나리오</vt:lpstr>
      <vt:lpstr>침해 시나리오</vt:lpstr>
      <vt:lpstr>침해 시나리오</vt:lpstr>
      <vt:lpstr>침해 시나리오</vt:lpstr>
      <vt:lpstr>CTF 작업 과정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 아이디어</dc:title>
  <dc:creator>정재영</dc:creator>
  <cp:lastModifiedBy>FullName</cp:lastModifiedBy>
  <cp:revision>18</cp:revision>
  <dcterms:created xsi:type="dcterms:W3CDTF">2024-10-01T12:27:08Z</dcterms:created>
  <dcterms:modified xsi:type="dcterms:W3CDTF">2024-10-02T09:12:00Z</dcterms:modified>
</cp:coreProperties>
</file>