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9651" autoAdjust="0"/>
  </p:normalViewPr>
  <p:slideViewPr>
    <p:cSldViewPr snapToGrid="0" showGuides="1">
      <p:cViewPr>
        <p:scale>
          <a:sx n="75" d="100"/>
          <a:sy n="75" d="100"/>
        </p:scale>
        <p:origin x="1098" y="171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9C78E-163D-49B7-B9E4-34743479606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E888E-2D43-4814-95A8-0FA5E1A3C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1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스테이지 마다 사용할 스킬을 제한하는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쳅터를</a:t>
            </a:r>
            <a:r>
              <a:rPr lang="ko-KR" altLang="en-US" dirty="0"/>
              <a:t> 하나씩 클리어 하면서 미래가 바뀌는 모습을 연출한다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쳅터</a:t>
            </a:r>
            <a:r>
              <a:rPr lang="ko-KR" altLang="en-US" dirty="0"/>
              <a:t> 하나를 클리어하면 미래에 함께 작전을 수행하던 동료가 과거로 넘어오는 것 </a:t>
            </a:r>
            <a:r>
              <a:rPr lang="ko-KR" altLang="en-US" dirty="0" err="1"/>
              <a:t>처럼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미래에 있을 위험을 알려주는 연출을 통해 앞으로 있을 미래를 </a:t>
            </a:r>
            <a:r>
              <a:rPr lang="ko-KR" altLang="en-US" dirty="0" err="1"/>
              <a:t>시간제어할</a:t>
            </a:r>
            <a:r>
              <a:rPr lang="ko-KR" altLang="en-US" dirty="0"/>
              <a:t> 수 있는 주인공의 컨셉의 입장에서 납득이 가능</a:t>
            </a:r>
            <a:endParaRPr lang="en-US" altLang="ko-KR" dirty="0"/>
          </a:p>
          <a:p>
            <a:r>
              <a:rPr lang="ko-KR" altLang="en-US" dirty="0"/>
              <a:t>에테르를 소비해서 죽은 직후에 바로 </a:t>
            </a:r>
            <a:r>
              <a:rPr lang="ko-KR" altLang="en-US" dirty="0" err="1"/>
              <a:t>시간이동하는</a:t>
            </a:r>
            <a:r>
              <a:rPr lang="ko-KR" altLang="en-US" dirty="0"/>
              <a:t> 것을 연출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유저가 사망해도 스테이지 맵 데이터는 그대로 두고 유저가 다시 사망했던 그 룸에 도착하게 되면 유저의 캐릭터가 죽는 연출을 하면서 과거에 죽었던 방식에 대해 다시한번 상기 시키도록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크로노</a:t>
            </a:r>
            <a:r>
              <a:rPr lang="ko-KR" altLang="en-US" dirty="0"/>
              <a:t> 트리거 </a:t>
            </a:r>
            <a:r>
              <a:rPr lang="en-US" altLang="ko-KR" dirty="0"/>
              <a:t>: </a:t>
            </a:r>
            <a:r>
              <a:rPr lang="ko-KR" altLang="en-US" dirty="0"/>
              <a:t>시간여행을 컨셉으로 진행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과거 시간대에서 행동이 미래에 영향을 미침 </a:t>
            </a:r>
            <a:r>
              <a:rPr lang="en-US" altLang="ko-KR" dirty="0"/>
              <a:t>( ex . </a:t>
            </a:r>
            <a:r>
              <a:rPr lang="ko-KR" altLang="en-US" dirty="0" err="1"/>
              <a:t>히든</a:t>
            </a:r>
            <a:r>
              <a:rPr lang="ko-KR" altLang="en-US" dirty="0"/>
              <a:t> 아이템 획득 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 err="1"/>
              <a:t>브레이드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시간을 조종하는 것이 컨셉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 플레이 전반에 걸쳐 다양한 시간의 흐름이라는 것을 활용한 연출을 보여줌 시간의 흐름이라는 요소를 통해 퍼즐을 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888E-2D43-4814-95A8-0FA5E1A3CD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7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E2CBE-AC4F-4F86-A57A-08F37CD65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9B23ED-DDA6-4CFC-BA8A-AA9C7894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CE55-ADAB-4534-A0F5-BE10B952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F35-985E-4CF2-B726-F3B0F9A09C1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AA073-E187-4D05-ABA0-4B67EEA5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4D50F-7438-4106-8C28-EACBB82D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3A03-A1CE-4973-8ADD-B78A2A9A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8B6CD-4DF2-429F-B8BE-E21A8BDE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4B4D7-1E0C-470D-845D-30BDFB04D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39265-A254-4D1A-BCD9-FE6AE40E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F35-985E-4CF2-B726-F3B0F9A09C1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91D02-A0ED-4714-A7D3-A541333D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E82A3-2EAD-4C8D-A484-8E302683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3A03-A1CE-4973-8ADD-B78A2A9A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4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28937D-1E08-4275-854B-BB137798E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CA6CC-7ECA-4602-BA1B-F5CE0EBF7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78EC4-C8CE-4BDB-BC15-B5C468FB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F35-985E-4CF2-B726-F3B0F9A09C1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C8DC9-28C0-4B37-AC8B-6082A95A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D24A4-3BA9-40EA-B899-308DD4BF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3A03-A1CE-4973-8ADD-B78A2A9A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6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0B345-1829-455C-BCC1-C7CD12CA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D06F6-AD3E-45A7-90A5-73CA748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F8A09-BB9F-4DA0-A461-E740443C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F35-985E-4CF2-B726-F3B0F9A09C1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D73D7-EC27-4C15-A197-5D5A22CB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0C17E-EF48-4D08-80EC-2CD9423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3A03-A1CE-4973-8ADD-B78A2A9A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A69D9-A07E-4AED-BD5C-22D5A191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1CB06-D918-4E4F-9CDC-42FF17E4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4ABFC-3F4E-4412-8465-F0347C8A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F35-985E-4CF2-B726-F3B0F9A09C1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98A13-C232-490C-9706-B69AFBE5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1CD58-7B9E-427E-BC77-F791FDAF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3A03-A1CE-4973-8ADD-B78A2A9A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9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6E0F-C38D-477E-8E30-EDC81D51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B8AC3-99FB-4DFF-ABCB-1664E2766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9B47C9-4D70-4886-BA9F-E660DC1B6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C666E-B8A5-4D3F-BAAE-508013A0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F35-985E-4CF2-B726-F3B0F9A09C1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DADCC-397B-4195-9CCE-B5B3BDA6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58AE8-EA01-4A71-AD9A-5B087EDF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3A03-A1CE-4973-8ADD-B78A2A9A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9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27178-4000-4DD8-B3A0-0523F9FB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8F805-DE15-44FE-8D80-D4AC0D6F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5D39C-2975-4328-A157-5DDC59C4A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35FD66-47ED-458F-9665-337C077AF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1CC02B-B218-4C5A-898A-66C0D2D0D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FF02D3-DCEB-41AE-A1D1-B381837A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F35-985E-4CF2-B726-F3B0F9A09C1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C17CA2-00E2-4D0B-80EF-C2714FB2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475E3C-ACC6-42F7-8A66-DB718583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3A03-A1CE-4973-8ADD-B78A2A9A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0F935-B9C8-4CA5-B422-A810F39E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38AD4-9D08-487B-B222-B6227375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F35-985E-4CF2-B726-F3B0F9A09C1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98D24-F61B-472E-A76F-6BC33B86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362C3A-CB37-4D74-9FD2-923337B2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3A03-A1CE-4973-8ADD-B78A2A9A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6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62E6F-984D-4BB2-84F9-C4CBD567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F35-985E-4CF2-B726-F3B0F9A09C1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A1611F-271B-4C90-926F-B2D0077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BA439E-3820-4AF7-B46A-34F52945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3A03-A1CE-4973-8ADD-B78A2A9A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0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E93A5-5BA6-489F-9B6B-2A732764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6CDBA-1B79-4A8B-BF59-15FDC1FA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83FA7-F1D4-4E02-9EFE-87CEDB32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446992-7D06-41C9-8ABD-4C03EAC3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F35-985E-4CF2-B726-F3B0F9A09C1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18359-6A32-4728-936F-D8871B29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4EE34-7F32-4424-A7EC-F94BFDFC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3A03-A1CE-4973-8ADD-B78A2A9A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0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78031-519F-43E8-8692-4FBC11DD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223DC6-C7AF-4B25-BDB5-AD53AE34B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F2DDC-9E90-4D33-8221-1793BF2AE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B973E-87BD-4565-AEB7-A3CB2E81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F35-985E-4CF2-B726-F3B0F9A09C1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0E3E7-F125-4966-A943-9263EB24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2BE1F-DCD6-46F5-A8FA-5B9ABD6D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3A03-A1CE-4973-8ADD-B78A2A9A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23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64339D-2284-4393-9A17-0CC82ADA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983D9-207E-433A-990A-E36CECE70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9D308-0742-49C6-AA67-3582F6928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5F35-985E-4CF2-B726-F3B0F9A09C1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FF254-540E-499F-A801-B2D77D1A7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44C45-9113-41E2-ACFC-937E91097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3A03-A1CE-4973-8ADD-B78A2A9A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E84E4-9F73-462A-80B3-E41A5DFC9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시장 조사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584459-F587-46A1-98AF-2DC5C9EBA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소울 나이트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96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29CFC-B8A3-4ADA-BA0E-1D068960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1468"/>
            <a:ext cx="10515600" cy="1325563"/>
          </a:xfrm>
        </p:spPr>
        <p:txBody>
          <a:bodyPr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스테이터스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BD000-E62D-4575-96E3-792F2D0E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700820" y="-1212543"/>
            <a:ext cx="10515600" cy="4351338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0F48D7E-9D68-4FE7-93D3-024515FB0D8C}"/>
              </a:ext>
            </a:extLst>
          </p:cNvPr>
          <p:cNvGrpSpPr/>
          <p:nvPr/>
        </p:nvGrpSpPr>
        <p:grpSpPr>
          <a:xfrm>
            <a:off x="-5016500" y="4159540"/>
            <a:ext cx="4459075" cy="2580695"/>
            <a:chOff x="1230525" y="1107590"/>
            <a:chExt cx="4459075" cy="258069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894EEC7-B45E-4541-8241-C3A9CE725FAD}"/>
                </a:ext>
              </a:extLst>
            </p:cNvPr>
            <p:cNvGrpSpPr/>
            <p:nvPr/>
          </p:nvGrpSpPr>
          <p:grpSpPr>
            <a:xfrm>
              <a:off x="3014568" y="1107590"/>
              <a:ext cx="1630006" cy="2580695"/>
              <a:chOff x="895480" y="1731704"/>
              <a:chExt cx="3135005" cy="496347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AEC7BB3-61AD-481E-95F2-0FB3B5DB26AD}"/>
                  </a:ext>
                </a:extLst>
              </p:cNvPr>
              <p:cNvSpPr/>
              <p:nvPr/>
            </p:nvSpPr>
            <p:spPr>
              <a:xfrm>
                <a:off x="1651821" y="1885182"/>
                <a:ext cx="1622322" cy="2507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1BC111C-F7F7-46CA-8966-A4D12AFD82F7}"/>
                  </a:ext>
                </a:extLst>
              </p:cNvPr>
              <p:cNvSpPr/>
              <p:nvPr/>
            </p:nvSpPr>
            <p:spPr>
              <a:xfrm rot="900000">
                <a:off x="1463426" y="4187952"/>
                <a:ext cx="523875" cy="2507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05CBE0E-2A77-4D53-9801-C4034E6DDD4D}"/>
                  </a:ext>
                </a:extLst>
              </p:cNvPr>
              <p:cNvSpPr/>
              <p:nvPr/>
            </p:nvSpPr>
            <p:spPr>
              <a:xfrm rot="20700000">
                <a:off x="2938664" y="4187952"/>
                <a:ext cx="523875" cy="2507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A8B682F-F9DE-4686-B299-31AB32043D9F}"/>
                  </a:ext>
                </a:extLst>
              </p:cNvPr>
              <p:cNvSpPr/>
              <p:nvPr/>
            </p:nvSpPr>
            <p:spPr>
              <a:xfrm rot="1425517">
                <a:off x="895480" y="1747787"/>
                <a:ext cx="504825" cy="1649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B1BDE5E-D911-425C-9C03-4C12FC1E16A1}"/>
                  </a:ext>
                </a:extLst>
              </p:cNvPr>
              <p:cNvSpPr/>
              <p:nvPr/>
            </p:nvSpPr>
            <p:spPr>
              <a:xfrm rot="19800000">
                <a:off x="3525660" y="1731704"/>
                <a:ext cx="504825" cy="1649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EE125AFB-0114-450B-A815-41BE08791FF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567543" y="1187389"/>
              <a:ext cx="1458147" cy="3044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E0E9444E-3B99-43C8-815C-E69B54636108}"/>
                </a:ext>
              </a:extLst>
            </p:cNvPr>
            <p:cNvCxnSpPr/>
            <p:nvPr/>
          </p:nvCxnSpPr>
          <p:spPr>
            <a:xfrm>
              <a:off x="1230525" y="2911969"/>
              <a:ext cx="1959428" cy="4536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F595DE5B-9669-4152-9D29-F75A5E1D07B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251324" y="1544747"/>
              <a:ext cx="1438276" cy="6033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그림 개체 틀 8">
            <a:extLst>
              <a:ext uri="{FF2B5EF4-FFF2-40B4-BE49-F238E27FC236}">
                <a16:creationId xmlns:a16="http://schemas.microsoft.com/office/drawing/2014/main" id="{FBD42DA3-89C2-47EE-8DC9-9F6E527B3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53926"/>
              </p:ext>
            </p:extLst>
          </p:nvPr>
        </p:nvGraphicFramePr>
        <p:xfrm>
          <a:off x="588327" y="3983842"/>
          <a:ext cx="11015347" cy="1559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19">
                  <a:extLst>
                    <a:ext uri="{9D8B030D-6E8A-4147-A177-3AD203B41FA5}">
                      <a16:colId xmlns:a16="http://schemas.microsoft.com/office/drawing/2014/main" val="3670767515"/>
                    </a:ext>
                  </a:extLst>
                </a:gridCol>
                <a:gridCol w="1881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366">
                  <a:extLst>
                    <a:ext uri="{9D8B030D-6E8A-4147-A177-3AD203B41FA5}">
                      <a16:colId xmlns:a16="http://schemas.microsoft.com/office/drawing/2014/main" val="1369834093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휘발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 err="1"/>
                        <a:t>스텟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특수 장치의 부가능력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의도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신체 효율 증가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전체적인 캐릭터 능력치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공격력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이동속도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체력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증가시킴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엘리트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이벤트 룸을 클리어 시 획득가능한 </a:t>
                      </a:r>
                      <a:r>
                        <a:rPr lang="ko-KR" altLang="en-US" sz="1200" dirty="0" err="1"/>
                        <a:t>스텟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해당 스테이지를 클리어하기 위해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25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장치 효율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전체적인 스킬의 제사용 대기시간을 단축시킴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효율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사용하는 무기의 성능 증가 </a:t>
                      </a:r>
                      <a:endParaRPr lang="en-US" altLang="ko-KR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869D582D-FA76-463D-88FD-BD8EE4973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11770"/>
              </p:ext>
            </p:extLst>
          </p:nvPr>
        </p:nvGraphicFramePr>
        <p:xfrm>
          <a:off x="588327" y="2099907"/>
          <a:ext cx="11015346" cy="149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1295281571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3075628082"/>
                    </a:ext>
                  </a:extLst>
                </a:gridCol>
                <a:gridCol w="2891155">
                  <a:extLst>
                    <a:ext uri="{9D8B030D-6E8A-4147-A177-3AD203B41FA5}">
                      <a16:colId xmlns:a16="http://schemas.microsoft.com/office/drawing/2014/main" val="913008810"/>
                    </a:ext>
                  </a:extLst>
                </a:gridCol>
                <a:gridCol w="4326255">
                  <a:extLst>
                    <a:ext uri="{9D8B030D-6E8A-4147-A177-3AD203B41FA5}">
                      <a16:colId xmlns:a16="http://schemas.microsoft.com/office/drawing/2014/main" val="3283056138"/>
                    </a:ext>
                  </a:extLst>
                </a:gridCol>
              </a:tblGrid>
              <a:tr h="38219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고정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 err="1"/>
                        <a:t>스텟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부위 이름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의도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666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공격력 상승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스테이지를 진행정도에 따라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제한을 둠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유저의 성향에 따라 원하는 방향으로 게임의 난이도를 조절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338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기본 이동 속도 상승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24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기본 체력이 상승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19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DC85A-7DED-4540-81CC-B7794414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F88E0-2B7B-4D58-815B-DCB7556A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4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B90F-A60B-4D1C-92C9-25D726E1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15AFD-84F7-4763-BD00-2C6A8E05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스테이지를 클리어 하게 되면 스테이지를 클리어 하며 획득했던 무기들이 나온다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06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B606-D64B-4B8F-82B1-81AE9036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950" y="-3770192"/>
            <a:ext cx="10515600" cy="1325563"/>
          </a:xfrm>
        </p:spPr>
        <p:txBody>
          <a:bodyPr/>
          <a:lstStyle/>
          <a:p>
            <a:r>
              <a:rPr lang="ko-KR" altLang="en-US" dirty="0"/>
              <a:t>플레이 방식 예상</a:t>
            </a:r>
          </a:p>
        </p:txBody>
      </p:sp>
      <p:pic>
        <p:nvPicPr>
          <p:cNvPr id="80" name="내용 개체 틀 79">
            <a:extLst>
              <a:ext uri="{FF2B5EF4-FFF2-40B4-BE49-F238E27FC236}">
                <a16:creationId xmlns:a16="http://schemas.microsoft.com/office/drawing/2014/main" id="{C2AD0429-5F51-4BEC-9AAC-905377034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81" y="1369445"/>
            <a:ext cx="4094969" cy="4351338"/>
          </a:xfrm>
        </p:spPr>
      </p:pic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E906D01C-037B-4FE9-A444-DC8FFDF01196}"/>
              </a:ext>
            </a:extLst>
          </p:cNvPr>
          <p:cNvSpPr/>
          <p:nvPr/>
        </p:nvSpPr>
        <p:spPr>
          <a:xfrm>
            <a:off x="670317" y="1238946"/>
            <a:ext cx="4356096" cy="4612336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4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03F18-EF96-4F4D-BE3E-E9ACC76D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186C0-E083-46B3-A700-CE07C35E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3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A92BB-82A8-495D-9F73-96F7E3F2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8F5BA-04C3-4988-819B-5446EB7D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050" dirty="0"/>
              <a:t>도트 그래픽의 복고풍의 비주얼</a:t>
            </a:r>
            <a:r>
              <a:rPr lang="en-US" altLang="ko-KR" sz="1050" dirty="0"/>
              <a:t>, </a:t>
            </a:r>
            <a:r>
              <a:rPr lang="ko-KR" altLang="en-US" sz="1050" dirty="0"/>
              <a:t>로그 라이트 장르의 게임성 </a:t>
            </a:r>
            <a:r>
              <a:rPr lang="en-US" altLang="ko-KR" sz="1050" dirty="0"/>
              <a:t>+ </a:t>
            </a:r>
            <a:r>
              <a:rPr lang="ko-KR" altLang="en-US" sz="1050" dirty="0"/>
              <a:t>핵 엔 슬래시 게임의 </a:t>
            </a:r>
            <a:r>
              <a:rPr lang="en-US" altLang="ko-KR" sz="1050" dirty="0"/>
              <a:t>1</a:t>
            </a:r>
            <a:r>
              <a:rPr lang="ko-KR" altLang="en-US" sz="1050" dirty="0"/>
              <a:t>대 다수 전투의 쾌감 </a:t>
            </a:r>
            <a:r>
              <a:rPr lang="en-US" altLang="ko-KR" sz="1050" dirty="0"/>
              <a:t>+ </a:t>
            </a:r>
            <a:r>
              <a:rPr lang="ko-KR" altLang="en-US" sz="1050" dirty="0"/>
              <a:t>탄막 슈팅 게임의 유저의 즉각적인 반응과 피드백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던전의 랜덤 조합</a:t>
            </a:r>
            <a:r>
              <a:rPr lang="en-US" altLang="ko-KR" sz="1050" dirty="0"/>
              <a:t>, </a:t>
            </a:r>
            <a:r>
              <a:rPr lang="ko-KR" altLang="en-US" sz="1050" dirty="0"/>
              <a:t>사망 시 리스크에 대한 긴장감 싱글 플레이를 반복적으로 했을 때 지루함을 일부 상쇠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 복고풍 그래픽으로 개발의 난이도 감소와 기존 </a:t>
            </a:r>
            <a:r>
              <a:rPr lang="ko-KR" altLang="en-US" sz="1050" dirty="0" err="1"/>
              <a:t>메니아</a:t>
            </a:r>
            <a:r>
              <a:rPr lang="ko-KR" altLang="en-US" sz="1050" dirty="0"/>
              <a:t> 유저와 향수를 그리워하는 유저의 유입</a:t>
            </a:r>
            <a:endParaRPr lang="en-US" altLang="ko-KR" sz="1050" dirty="0"/>
          </a:p>
          <a:p>
            <a:r>
              <a:rPr lang="en-US" altLang="ko-KR" sz="1050" dirty="0"/>
              <a:t>- 1</a:t>
            </a:r>
            <a:r>
              <a:rPr lang="ko-KR" altLang="en-US" sz="1050" dirty="0"/>
              <a:t>대 다수의 전투를 통한 액션 성 </a:t>
            </a:r>
            <a:r>
              <a:rPr lang="en-US" altLang="ko-KR" sz="1050" dirty="0"/>
              <a:t>( </a:t>
            </a:r>
            <a:r>
              <a:rPr lang="ko-KR" altLang="en-US" sz="1050" dirty="0"/>
              <a:t>때리는 맛 </a:t>
            </a:r>
            <a:r>
              <a:rPr lang="en-US" altLang="ko-KR" sz="1050" dirty="0"/>
              <a:t>)</a:t>
            </a:r>
            <a:r>
              <a:rPr lang="ko-KR" altLang="en-US" sz="1050" dirty="0"/>
              <a:t> 부여 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적의 공격 패턴을 회피하고 빈틈을 노리는 전략적 즐거움을 의도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차별점으로 시간을 조종하는 컨셉의 스킬로 액션을 연출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49933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A6599-3FFC-4A27-BB4F-1CC362C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유저 분석 </a:t>
            </a:r>
            <a:r>
              <a:rPr lang="en-US" altLang="ko-KR" dirty="0"/>
              <a:t>(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장르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39DAE-5F0C-4D73-83BA-21B484CA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액션</a:t>
            </a:r>
          </a:p>
        </p:txBody>
      </p:sp>
    </p:spTree>
    <p:extLst>
      <p:ext uri="{BB962C8B-B14F-4D97-AF65-F5344CB8AC3E}">
        <p14:creationId xmlns:p14="http://schemas.microsoft.com/office/powerpoint/2010/main" val="366814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CAA12-58F5-4ACA-A1D9-20D09DFD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40"/>
            <a:ext cx="10515600" cy="1325563"/>
          </a:xfrm>
        </p:spPr>
        <p:txBody>
          <a:bodyPr/>
          <a:lstStyle/>
          <a:p>
            <a:r>
              <a:rPr lang="ko-KR" altLang="en-US" dirty="0"/>
              <a:t>모티브 게임 소개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89B3CEA-7854-46D7-B163-8EE32C56A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053329"/>
              </p:ext>
            </p:extLst>
          </p:nvPr>
        </p:nvGraphicFramePr>
        <p:xfrm>
          <a:off x="838200" y="4209691"/>
          <a:ext cx="10515600" cy="2240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66">
                  <a:extLst>
                    <a:ext uri="{9D8B030D-6E8A-4147-A177-3AD203B41FA5}">
                      <a16:colId xmlns:a16="http://schemas.microsoft.com/office/drawing/2014/main" val="1534092653"/>
                    </a:ext>
                  </a:extLst>
                </a:gridCol>
                <a:gridCol w="2570672">
                  <a:extLst>
                    <a:ext uri="{9D8B030D-6E8A-4147-A177-3AD203B41FA5}">
                      <a16:colId xmlns:a16="http://schemas.microsoft.com/office/drawing/2014/main" val="2324608418"/>
                    </a:ext>
                  </a:extLst>
                </a:gridCol>
                <a:gridCol w="7161362">
                  <a:extLst>
                    <a:ext uri="{9D8B030D-6E8A-4147-A177-3AD203B41FA5}">
                      <a16:colId xmlns:a16="http://schemas.microsoft.com/office/drawing/2014/main" val="752017847"/>
                    </a:ext>
                  </a:extLst>
                </a:gridCol>
              </a:tblGrid>
              <a:tr h="34991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간략한정보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08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소울 나이트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던전을 탐험하며 몬스터를 처치하는 게임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총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층으로 이루어진 던전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한 층마다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개의 스테이지로 구분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스테이지 또한 여러가지 방으로 구성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각 층의 마지막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번째 스테이지에 보스가 등장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날라오는 탄을 피하며 적을 처치하기에 좁은 방으로 인해 게임의 난이도가 높음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다양한 캐릭터를 수집하며 캐릭터의 특징에 맞는 특성과 무기 선택으로 던전을 클리어 하는 재미를 유저에게 줌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자동 조준 시스템으로 화면에 보이는 적을 알아서 타겟팅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근접무기로 적의 공격 탄을 지울 수 있음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392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로그라이크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슈팅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06072"/>
                  </a:ext>
                </a:extLst>
              </a:tr>
              <a:tr h="171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플랫폼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안드로이드</a:t>
                      </a:r>
                      <a:r>
                        <a:rPr lang="en-US" altLang="ko-KR" sz="1000" dirty="0"/>
                        <a:t>, IOS, </a:t>
                      </a:r>
                      <a:r>
                        <a:rPr lang="ko-KR" altLang="en-US" sz="1000" dirty="0"/>
                        <a:t>닌텐도 스위치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057281"/>
                  </a:ext>
                </a:extLst>
              </a:tr>
              <a:tr h="267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출시일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02.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7781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 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던전 탐험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클리어 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캐릭터 수집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업적 달성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99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85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BDAF-A88D-44B6-8022-08929B17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E2821-657D-41B3-BE83-3A1DECA5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9AF9D510-1F09-4250-BB3B-34F94BF06B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479031"/>
              </p:ext>
            </p:extLst>
          </p:nvPr>
        </p:nvGraphicFramePr>
        <p:xfrm>
          <a:off x="838200" y="4209691"/>
          <a:ext cx="10515600" cy="1891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66">
                  <a:extLst>
                    <a:ext uri="{9D8B030D-6E8A-4147-A177-3AD203B41FA5}">
                      <a16:colId xmlns:a16="http://schemas.microsoft.com/office/drawing/2014/main" val="1534092653"/>
                    </a:ext>
                  </a:extLst>
                </a:gridCol>
                <a:gridCol w="2570672">
                  <a:extLst>
                    <a:ext uri="{9D8B030D-6E8A-4147-A177-3AD203B41FA5}">
                      <a16:colId xmlns:a16="http://schemas.microsoft.com/office/drawing/2014/main" val="2324608418"/>
                    </a:ext>
                  </a:extLst>
                </a:gridCol>
                <a:gridCol w="7161362">
                  <a:extLst>
                    <a:ext uri="{9D8B030D-6E8A-4147-A177-3AD203B41FA5}">
                      <a16:colId xmlns:a16="http://schemas.microsoft.com/office/drawing/2014/main" val="752017847"/>
                    </a:ext>
                  </a:extLst>
                </a:gridCol>
              </a:tblGrid>
              <a:tr h="34991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간략한정보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08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카타나</a:t>
                      </a:r>
                      <a:r>
                        <a:rPr lang="ko-KR" altLang="en-US" sz="1000" dirty="0"/>
                        <a:t> 제로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사이버 펑크 분위기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부드럽고 섬세한 도트 연출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박진감 넘치는 액션이 특징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진행하면 할 수 록 올라가는 난이도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시도의 제한이 없어 무한히 도전할 수 있는 게임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체력이라는 것이 따로 없고 적에게 한번 맞으면 그 자리에서 캐릭터가 사망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스테이지를 다시 도전하게 됨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선제 공격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회피를 통해 클리어 시 까지 공격을 받지 않도록 하는 것이 목표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적의 총알 공격을 타이밍에 맞춰 검을 휘두르는 것으로 튕겨 낼 수 있음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캐릭터의 특수 효과와 함께 사용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게임 내 동작들을 일시적으로 느리게 만들어 유저가 보다 원활하게 동작을 할 수 있음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392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핵 앤 슬래시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플랫포머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06072"/>
                  </a:ext>
                </a:extLst>
              </a:tr>
              <a:tr h="171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플랫폼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PC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 닌텐도 스위치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057281"/>
                  </a:ext>
                </a:extLst>
              </a:tr>
              <a:tr h="267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출시일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04.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7781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 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스테이지 클리어 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차별화 된 전투 방식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99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74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18E73-FE44-41D3-89FD-CB399A94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6F380-0883-4422-99AD-6D040B61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 의도 </a:t>
            </a:r>
            <a:r>
              <a:rPr lang="en-US" altLang="ko-KR" dirty="0"/>
              <a:t>/ </a:t>
            </a:r>
            <a:r>
              <a:rPr lang="ko-KR" altLang="en-US" dirty="0"/>
              <a:t>방향성</a:t>
            </a:r>
            <a:endParaRPr lang="en-US" altLang="ko-KR" dirty="0"/>
          </a:p>
          <a:p>
            <a:pPr lvl="1"/>
            <a:r>
              <a:rPr lang="ko-KR" altLang="en-US" dirty="0"/>
              <a:t>모바일 환경에 맞게 편의 기능을 지원</a:t>
            </a:r>
            <a:endParaRPr lang="en-US" altLang="ko-KR" dirty="0"/>
          </a:p>
          <a:p>
            <a:pPr lvl="1"/>
            <a:r>
              <a:rPr lang="ko-KR" altLang="en-US" dirty="0"/>
              <a:t>스테이지를 탐험하고 그것으로 점차 강해지는 캐릭터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 대 다수의 멋진 전투 액션을 유저가 경험하도록 </a:t>
            </a:r>
            <a:endParaRPr lang="en-US" altLang="ko-KR" dirty="0"/>
          </a:p>
          <a:p>
            <a:r>
              <a:rPr lang="ko-KR" altLang="en-US" dirty="0"/>
              <a:t>기존 게임 유사 </a:t>
            </a:r>
            <a:r>
              <a:rPr lang="en-US" altLang="ko-KR" dirty="0"/>
              <a:t>/ </a:t>
            </a:r>
            <a:r>
              <a:rPr lang="ko-KR" altLang="en-US" dirty="0" err="1"/>
              <a:t>차별점</a:t>
            </a:r>
            <a:endParaRPr lang="en-US" altLang="ko-KR" dirty="0"/>
          </a:p>
          <a:p>
            <a:pPr lvl="1"/>
            <a:r>
              <a:rPr lang="ko-KR" altLang="en-US" dirty="0" err="1"/>
              <a:t>로그라이크</a:t>
            </a:r>
            <a:r>
              <a:rPr lang="ko-KR" altLang="en-US" dirty="0"/>
              <a:t> 특유의 게임 난이도 약화 </a:t>
            </a:r>
            <a:r>
              <a:rPr lang="en-US" altLang="ko-KR" dirty="0"/>
              <a:t>( </a:t>
            </a:r>
            <a:r>
              <a:rPr lang="ko-KR" altLang="en-US" dirty="0"/>
              <a:t>로그 라이트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시간을 조종한다는 느낌의 스킬과 기타 요소들</a:t>
            </a:r>
            <a:endParaRPr lang="en-US" altLang="ko-KR" dirty="0"/>
          </a:p>
          <a:p>
            <a:pPr lvl="1"/>
            <a:r>
              <a:rPr lang="en-US" altLang="ko-KR" dirty="0"/>
              <a:t>SF,</a:t>
            </a:r>
            <a:r>
              <a:rPr lang="ko-KR" altLang="en-US" dirty="0"/>
              <a:t> </a:t>
            </a:r>
            <a:r>
              <a:rPr lang="ko-KR" altLang="en-US" dirty="0" err="1"/>
              <a:t>스팀펑크</a:t>
            </a:r>
            <a:r>
              <a:rPr lang="ko-KR" altLang="en-US" dirty="0"/>
              <a:t> 느낌의 그래픽 디자인</a:t>
            </a:r>
          </a:p>
        </p:txBody>
      </p:sp>
    </p:spTree>
    <p:extLst>
      <p:ext uri="{BB962C8B-B14F-4D97-AF65-F5344CB8AC3E}">
        <p14:creationId xmlns:p14="http://schemas.microsoft.com/office/powerpoint/2010/main" val="191997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949A0-804F-42B7-A2A9-3CE90C46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23701-BADF-4042-91E7-095A4D5E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627" y="503050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룸에 생성된 몬스터는 유저를 공격하기 위해 따라 다님</a:t>
            </a:r>
            <a:endParaRPr lang="en-US" altLang="ko-KR" sz="1400" dirty="0"/>
          </a:p>
          <a:p>
            <a:r>
              <a:rPr lang="ko-KR" altLang="en-US" sz="1400" dirty="0"/>
              <a:t>적절한 회피를 통해 안전을 확보한 뒤 공격을 통해 다수의 몬스터를 처치</a:t>
            </a:r>
            <a:endParaRPr lang="en-US" altLang="ko-KR" sz="1400" dirty="0"/>
          </a:p>
          <a:p>
            <a:r>
              <a:rPr lang="ko-KR" altLang="en-US" sz="1400" dirty="0"/>
              <a:t>몬스터 마다 공격 패턴이 다르며 원거리 몬스터의 공격을 조심해야함 </a:t>
            </a:r>
            <a:endParaRPr lang="en-US" altLang="ko-KR" sz="1400" dirty="0"/>
          </a:p>
          <a:p>
            <a:r>
              <a:rPr lang="ko-KR" altLang="en-US" sz="1400" dirty="0" err="1"/>
              <a:t>토트</a:t>
            </a:r>
            <a:r>
              <a:rPr lang="ko-KR" altLang="en-US" sz="1400" dirty="0"/>
              <a:t> 그래픽의 단점을 이펙트 연출로 보완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8832023-D7FD-4926-A78B-6F43B0CB85F3}"/>
              </a:ext>
            </a:extLst>
          </p:cNvPr>
          <p:cNvGrpSpPr/>
          <p:nvPr/>
        </p:nvGrpSpPr>
        <p:grpSpPr>
          <a:xfrm>
            <a:off x="2940050" y="1027906"/>
            <a:ext cx="6311900" cy="3483715"/>
            <a:chOff x="778166" y="1027906"/>
            <a:chExt cx="8975434" cy="4953794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AB5D9EBF-9D70-47B1-8874-EB4B5816F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798" y="1222446"/>
              <a:ext cx="4068009" cy="2277588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41FCCAF3-EF46-441E-B923-EAE3E7C5A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798" y="3555457"/>
              <a:ext cx="4063937" cy="2273944"/>
            </a:xfrm>
            <a:prstGeom prst="rect">
              <a:avLst/>
            </a:prstGeom>
          </p:spPr>
        </p:pic>
        <p:pic>
          <p:nvPicPr>
            <p:cNvPr id="110" name="그림 109" descr="테이블, 노트북, 컴퓨터, 그룹이(가) 표시된 사진&#10;&#10;자동 생성된 설명">
              <a:extLst>
                <a:ext uri="{FF2B5EF4-FFF2-40B4-BE49-F238E27FC236}">
                  <a16:creationId xmlns:a16="http://schemas.microsoft.com/office/drawing/2014/main" id="{8D64F960-80C6-45F4-8065-C748EC62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0225" y="3555457"/>
              <a:ext cx="4067042" cy="2273945"/>
            </a:xfrm>
            <a:prstGeom prst="rect">
              <a:avLst/>
            </a:prstGeom>
          </p:spPr>
        </p:pic>
        <p:pic>
          <p:nvPicPr>
            <p:cNvPr id="112" name="그림 111" descr="실내, 지도, 테이블, 걸린이(가) 표시된 사진&#10;&#10;자동 생성된 설명">
              <a:extLst>
                <a:ext uri="{FF2B5EF4-FFF2-40B4-BE49-F238E27FC236}">
                  <a16:creationId xmlns:a16="http://schemas.microsoft.com/office/drawing/2014/main" id="{4F90A5CE-E8B8-4F7A-988B-850E58D3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0225" y="1222446"/>
              <a:ext cx="4067043" cy="2275681"/>
            </a:xfrm>
            <a:prstGeom prst="rect">
              <a:avLst/>
            </a:prstGeom>
          </p:spPr>
        </p:pic>
        <p:sp>
          <p:nvSpPr>
            <p:cNvPr id="113" name="곱하기 기호 112">
              <a:extLst>
                <a:ext uri="{FF2B5EF4-FFF2-40B4-BE49-F238E27FC236}">
                  <a16:creationId xmlns:a16="http://schemas.microsoft.com/office/drawing/2014/main" id="{1AA0B541-CA5D-40E6-84BC-9D286CD12A3A}"/>
                </a:ext>
              </a:extLst>
            </p:cNvPr>
            <p:cNvSpPr/>
            <p:nvPr/>
          </p:nvSpPr>
          <p:spPr>
            <a:xfrm>
              <a:off x="7972425" y="3291585"/>
              <a:ext cx="973936" cy="1783413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58BC8F1-F7D0-4444-A65F-3F6AF58EA5CD}"/>
                </a:ext>
              </a:extLst>
            </p:cNvPr>
            <p:cNvSpPr/>
            <p:nvPr/>
          </p:nvSpPr>
          <p:spPr>
            <a:xfrm>
              <a:off x="5486400" y="1027906"/>
              <a:ext cx="4267200" cy="49537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3F60382-7011-4C59-8BED-D793789A8E4E}"/>
                </a:ext>
              </a:extLst>
            </p:cNvPr>
            <p:cNvSpPr/>
            <p:nvPr/>
          </p:nvSpPr>
          <p:spPr>
            <a:xfrm>
              <a:off x="778166" y="1027906"/>
              <a:ext cx="4267200" cy="49537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626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54999-D64F-4377-A6F7-D6C9D4A3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123" y="-742311"/>
            <a:ext cx="10515600" cy="1325563"/>
          </a:xfrm>
        </p:spPr>
        <p:txBody>
          <a:bodyPr/>
          <a:lstStyle/>
          <a:p>
            <a:r>
              <a:rPr lang="en-US" altLang="ko-KR" dirty="0"/>
              <a:t> UI</a:t>
            </a:r>
            <a:r>
              <a:rPr lang="ko-KR" altLang="en-US" dirty="0"/>
              <a:t> 배치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2F5213-EFD4-467D-8F6E-9874B2DA452B}"/>
              </a:ext>
            </a:extLst>
          </p:cNvPr>
          <p:cNvGrpSpPr/>
          <p:nvPr/>
        </p:nvGrpSpPr>
        <p:grpSpPr>
          <a:xfrm>
            <a:off x="838200" y="1538658"/>
            <a:ext cx="5021214" cy="2811728"/>
            <a:chOff x="3792682" y="2592311"/>
            <a:chExt cx="2857930" cy="16003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A12E026-EF73-4DF7-8E36-3B8962651D88}"/>
                </a:ext>
              </a:extLst>
            </p:cNvPr>
            <p:cNvSpPr/>
            <p:nvPr/>
          </p:nvSpPr>
          <p:spPr>
            <a:xfrm>
              <a:off x="3792682" y="2592311"/>
              <a:ext cx="2857930" cy="16003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8" name="내용 개체 틀 5" descr="그리기이(가) 표시된 사진&#10;&#10;자동 생성된 설명">
              <a:extLst>
                <a:ext uri="{FF2B5EF4-FFF2-40B4-BE49-F238E27FC236}">
                  <a16:creationId xmlns:a16="http://schemas.microsoft.com/office/drawing/2014/main" id="{AAB9FC49-1CD1-4F7A-8E2B-B46A07B0B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965" y="3251200"/>
              <a:ext cx="201364" cy="174626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D577A2E-E460-4941-A2F2-2738B416C336}"/>
                </a:ext>
              </a:extLst>
            </p:cNvPr>
            <p:cNvSpPr/>
            <p:nvPr/>
          </p:nvSpPr>
          <p:spPr>
            <a:xfrm>
              <a:off x="4003675" y="3619500"/>
              <a:ext cx="450850" cy="450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403B091-0F73-4CD0-9BC9-22A435F2C894}"/>
                </a:ext>
              </a:extLst>
            </p:cNvPr>
            <p:cNvSpPr/>
            <p:nvPr/>
          </p:nvSpPr>
          <p:spPr>
            <a:xfrm>
              <a:off x="6147813" y="3728463"/>
              <a:ext cx="232924" cy="2329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AE25F6-D7EB-480C-B0BB-D3D6FC728646}"/>
                </a:ext>
              </a:extLst>
            </p:cNvPr>
            <p:cNvSpPr/>
            <p:nvPr/>
          </p:nvSpPr>
          <p:spPr>
            <a:xfrm>
              <a:off x="3792682" y="2592311"/>
              <a:ext cx="992043" cy="211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B786B1C-DF1B-4513-8AA9-8A4F3BD4CD15}"/>
                </a:ext>
              </a:extLst>
            </p:cNvPr>
            <p:cNvSpPr/>
            <p:nvPr/>
          </p:nvSpPr>
          <p:spPr>
            <a:xfrm>
              <a:off x="5868892" y="3728463"/>
              <a:ext cx="175296" cy="175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78D0259-9587-4267-B9D5-A3098A9DF756}"/>
                </a:ext>
              </a:extLst>
            </p:cNvPr>
            <p:cNvSpPr/>
            <p:nvPr/>
          </p:nvSpPr>
          <p:spPr>
            <a:xfrm>
              <a:off x="6357937" y="3432175"/>
              <a:ext cx="149226" cy="149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505F89B-9F99-4B2E-A1D9-495A25A16226}"/>
                </a:ext>
              </a:extLst>
            </p:cNvPr>
            <p:cNvSpPr/>
            <p:nvPr/>
          </p:nvSpPr>
          <p:spPr>
            <a:xfrm>
              <a:off x="6052698" y="3457710"/>
              <a:ext cx="161790" cy="16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5D5FB80-5145-48EE-915F-6747F3F51B26}"/>
                </a:ext>
              </a:extLst>
            </p:cNvPr>
            <p:cNvSpPr/>
            <p:nvPr/>
          </p:nvSpPr>
          <p:spPr>
            <a:xfrm>
              <a:off x="5322329" y="3338513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4688552-1A08-47E0-B211-312380A7437B}"/>
                </a:ext>
              </a:extLst>
            </p:cNvPr>
            <p:cNvSpPr/>
            <p:nvPr/>
          </p:nvSpPr>
          <p:spPr>
            <a:xfrm>
              <a:off x="6502822" y="2631787"/>
              <a:ext cx="98847" cy="988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6A0898-D26D-429A-A7C0-D5266DB41C36}"/>
                </a:ext>
              </a:extLst>
            </p:cNvPr>
            <p:cNvSpPr/>
            <p:nvPr/>
          </p:nvSpPr>
          <p:spPr>
            <a:xfrm>
              <a:off x="3792682" y="3425826"/>
              <a:ext cx="871393" cy="766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0C6642-DCCA-4DD9-9AEB-7C3FF5139ADC}"/>
                </a:ext>
              </a:extLst>
            </p:cNvPr>
            <p:cNvSpPr/>
            <p:nvPr/>
          </p:nvSpPr>
          <p:spPr>
            <a:xfrm>
              <a:off x="5779219" y="3425826"/>
              <a:ext cx="871393" cy="766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C17BF8-6D92-45E3-967E-7C8CD355104C}"/>
                </a:ext>
              </a:extLst>
            </p:cNvPr>
            <p:cNvSpPr/>
            <p:nvPr/>
          </p:nvSpPr>
          <p:spPr>
            <a:xfrm>
              <a:off x="5120965" y="3251200"/>
              <a:ext cx="247084" cy="174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9723096-F716-4F22-B1DB-03CE00CEA8D8}"/>
                </a:ext>
              </a:extLst>
            </p:cNvPr>
            <p:cNvSpPr/>
            <p:nvPr/>
          </p:nvSpPr>
          <p:spPr>
            <a:xfrm>
              <a:off x="6146198" y="2631787"/>
              <a:ext cx="307681" cy="98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739FEE-FABC-47BB-9D86-872D6D7250CF}"/>
              </a:ext>
            </a:extLst>
          </p:cNvPr>
          <p:cNvGrpSpPr/>
          <p:nvPr/>
        </p:nvGrpSpPr>
        <p:grpSpPr>
          <a:xfrm>
            <a:off x="6220577" y="1653316"/>
            <a:ext cx="5133224" cy="2721868"/>
            <a:chOff x="7084333" y="1905000"/>
            <a:chExt cx="4282167" cy="2270599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8FA6607-B23A-4024-B85B-3B8347997649}"/>
                </a:ext>
              </a:extLst>
            </p:cNvPr>
            <p:cNvGrpSpPr/>
            <p:nvPr/>
          </p:nvGrpSpPr>
          <p:grpSpPr>
            <a:xfrm>
              <a:off x="7252061" y="2056855"/>
              <a:ext cx="3956732" cy="2063242"/>
              <a:chOff x="7481433" y="1198382"/>
              <a:chExt cx="3956732" cy="206324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9C6A03F0-C47B-4DF3-A523-C91E7D14C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3217" y="2308907"/>
                <a:ext cx="558927" cy="952717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DF881666-5295-4FA1-8E45-02F1485730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8786" y="2652028"/>
                <a:ext cx="393790" cy="558927"/>
              </a:xfrm>
              <a:prstGeom prst="rect">
                <a:avLst/>
              </a:prstGeom>
            </p:spPr>
          </p:pic>
          <p:pic>
            <p:nvPicPr>
              <p:cNvPr id="31" name="그림 3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A7E3A5F-430D-4B10-ABE4-7A35FEA91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1433" y="2733902"/>
                <a:ext cx="444003" cy="385048"/>
              </a:xfrm>
              <a:prstGeom prst="rect">
                <a:avLst/>
              </a:prstGeom>
            </p:spPr>
          </p:pic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26557AA-475B-4BBF-8F32-3C9C559D78BF}"/>
                  </a:ext>
                </a:extLst>
              </p:cNvPr>
              <p:cNvSpPr/>
              <p:nvPr/>
            </p:nvSpPr>
            <p:spPr>
              <a:xfrm>
                <a:off x="8127528" y="2714091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B5AA3C8-4711-4E4F-8787-FEA74C4B5CE1}"/>
                  </a:ext>
                </a:extLst>
              </p:cNvPr>
              <p:cNvSpPr/>
              <p:nvPr/>
            </p:nvSpPr>
            <p:spPr>
              <a:xfrm>
                <a:off x="7510910" y="2714091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CBB2D80-0B5F-429C-AC4B-11F4BD7A1ED5}"/>
                  </a:ext>
                </a:extLst>
              </p:cNvPr>
              <p:cNvSpPr/>
              <p:nvPr/>
            </p:nvSpPr>
            <p:spPr>
              <a:xfrm>
                <a:off x="8700156" y="2714091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29E88BB-1109-49A1-A01A-03316281DFEA}"/>
                  </a:ext>
                </a:extLst>
              </p:cNvPr>
              <p:cNvSpPr/>
              <p:nvPr/>
            </p:nvSpPr>
            <p:spPr>
              <a:xfrm>
                <a:off x="8700156" y="2337204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그림 40" descr="장난감, 시계, 방, 그리기이(가) 표시된 사진&#10;&#10;자동 생성된 설명">
                <a:extLst>
                  <a:ext uri="{FF2B5EF4-FFF2-40B4-BE49-F238E27FC236}">
                    <a16:creationId xmlns:a16="http://schemas.microsoft.com/office/drawing/2014/main" id="{E00EFB5A-7C36-4A45-B652-79985F2F3D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422" t="30556" r="17721" b="52300"/>
              <a:stretch/>
            </p:blipFill>
            <p:spPr>
              <a:xfrm>
                <a:off x="9270813" y="2306822"/>
                <a:ext cx="772347" cy="833430"/>
              </a:xfrm>
              <a:prstGeom prst="rect">
                <a:avLst/>
              </a:prstGeom>
            </p:spPr>
          </p:pic>
          <p:pic>
            <p:nvPicPr>
              <p:cNvPr id="42" name="그림 41" descr="장난감, 시계, 방, 그리기이(가) 표시된 사진&#10;&#10;자동 생성된 설명">
                <a:extLst>
                  <a:ext uri="{FF2B5EF4-FFF2-40B4-BE49-F238E27FC236}">
                    <a16:creationId xmlns:a16="http://schemas.microsoft.com/office/drawing/2014/main" id="{F8C9B7A9-4B07-4B7E-A51B-650AF7BA3B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76" t="329" r="29190" b="78059"/>
              <a:stretch/>
            </p:blipFill>
            <p:spPr>
              <a:xfrm>
                <a:off x="10224198" y="1248148"/>
                <a:ext cx="1213967" cy="1951377"/>
              </a:xfrm>
              <a:prstGeom prst="rect">
                <a:avLst/>
              </a:prstGeom>
            </p:spPr>
          </p:pic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ECB2CF3-BE62-4BD8-A3D0-89FDC1F22082}"/>
                  </a:ext>
                </a:extLst>
              </p:cNvPr>
              <p:cNvSpPr/>
              <p:nvPr/>
            </p:nvSpPr>
            <p:spPr>
              <a:xfrm>
                <a:off x="9331887" y="2714091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D0625D5-F7F5-4480-9DC2-B01F7FAE6B82}"/>
                  </a:ext>
                </a:extLst>
              </p:cNvPr>
              <p:cNvSpPr/>
              <p:nvPr/>
            </p:nvSpPr>
            <p:spPr>
              <a:xfrm>
                <a:off x="9331887" y="2337204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210D778-66A4-407E-87EF-BE7CEB97CC0C}"/>
                  </a:ext>
                </a:extLst>
              </p:cNvPr>
              <p:cNvSpPr/>
              <p:nvPr/>
            </p:nvSpPr>
            <p:spPr>
              <a:xfrm>
                <a:off x="9716935" y="2714091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74B9AA9-96A6-4845-A616-76E8A42E42D9}"/>
                  </a:ext>
                </a:extLst>
              </p:cNvPr>
              <p:cNvSpPr/>
              <p:nvPr/>
            </p:nvSpPr>
            <p:spPr>
              <a:xfrm>
                <a:off x="9716935" y="2337204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5D540E5-C6B3-47A5-B236-F580037A6161}"/>
                  </a:ext>
                </a:extLst>
              </p:cNvPr>
              <p:cNvSpPr/>
              <p:nvPr/>
            </p:nvSpPr>
            <p:spPr>
              <a:xfrm>
                <a:off x="10283021" y="2714091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9339EE5-A1BB-4059-87CA-90CD3C8868AF}"/>
                  </a:ext>
                </a:extLst>
              </p:cNvPr>
              <p:cNvSpPr/>
              <p:nvPr/>
            </p:nvSpPr>
            <p:spPr>
              <a:xfrm>
                <a:off x="10283021" y="2337204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B106043-6736-49ED-BD60-3C589FA98E7E}"/>
                  </a:ext>
                </a:extLst>
              </p:cNvPr>
              <p:cNvSpPr/>
              <p:nvPr/>
            </p:nvSpPr>
            <p:spPr>
              <a:xfrm>
                <a:off x="10668069" y="2714091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CBE3AF0-EF9A-4CCD-B034-1C3AACA9EC80}"/>
                  </a:ext>
                </a:extLst>
              </p:cNvPr>
              <p:cNvSpPr/>
              <p:nvPr/>
            </p:nvSpPr>
            <p:spPr>
              <a:xfrm>
                <a:off x="10668069" y="2337204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27E8891-209B-4DBD-BB4D-C023752E98D2}"/>
                  </a:ext>
                </a:extLst>
              </p:cNvPr>
              <p:cNvSpPr/>
              <p:nvPr/>
            </p:nvSpPr>
            <p:spPr>
              <a:xfrm>
                <a:off x="10283021" y="1956237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0C7EE9C-59D6-4C98-B2F3-9FC9323EF712}"/>
                  </a:ext>
                </a:extLst>
              </p:cNvPr>
              <p:cNvSpPr/>
              <p:nvPr/>
            </p:nvSpPr>
            <p:spPr>
              <a:xfrm>
                <a:off x="10668069" y="1956237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824D7B6-A435-4322-BEC4-F121224DA250}"/>
                  </a:ext>
                </a:extLst>
              </p:cNvPr>
              <p:cNvSpPr/>
              <p:nvPr/>
            </p:nvSpPr>
            <p:spPr>
              <a:xfrm>
                <a:off x="11053117" y="2714091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9FAE664-FD44-438C-AE7B-E7C5AFFDB4D3}"/>
                  </a:ext>
                </a:extLst>
              </p:cNvPr>
              <p:cNvSpPr/>
              <p:nvPr/>
            </p:nvSpPr>
            <p:spPr>
              <a:xfrm>
                <a:off x="11053117" y="2337204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9B8B985-2BCD-4E48-947B-ED43662F58D3}"/>
                  </a:ext>
                </a:extLst>
              </p:cNvPr>
              <p:cNvSpPr/>
              <p:nvPr/>
            </p:nvSpPr>
            <p:spPr>
              <a:xfrm>
                <a:off x="11053117" y="1952156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D811D52-8D17-4614-8DA7-279D47016B58}"/>
                  </a:ext>
                </a:extLst>
              </p:cNvPr>
              <p:cNvSpPr/>
              <p:nvPr/>
            </p:nvSpPr>
            <p:spPr>
              <a:xfrm>
                <a:off x="11053117" y="1575269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14B8D92-A9B6-4B81-8639-29BF81CAA62F}"/>
                  </a:ext>
                </a:extLst>
              </p:cNvPr>
              <p:cNvSpPr/>
              <p:nvPr/>
            </p:nvSpPr>
            <p:spPr>
              <a:xfrm>
                <a:off x="10283021" y="1579350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447127C-0BEE-4BCB-B2E7-7089E68CBEE2}"/>
                  </a:ext>
                </a:extLst>
              </p:cNvPr>
              <p:cNvSpPr/>
              <p:nvPr/>
            </p:nvSpPr>
            <p:spPr>
              <a:xfrm>
                <a:off x="10668069" y="1579350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4AE23AC-B36C-4C2E-A925-E7FF69E996FB}"/>
                  </a:ext>
                </a:extLst>
              </p:cNvPr>
              <p:cNvSpPr/>
              <p:nvPr/>
            </p:nvSpPr>
            <p:spPr>
              <a:xfrm>
                <a:off x="11053117" y="1198382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2BEF036-DB17-463D-8722-B85A757DC236}"/>
                  </a:ext>
                </a:extLst>
              </p:cNvPr>
              <p:cNvSpPr/>
              <p:nvPr/>
            </p:nvSpPr>
            <p:spPr>
              <a:xfrm>
                <a:off x="10283021" y="1202463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CDF708-C626-4CB0-BFE9-E679FA06037B}"/>
                  </a:ext>
                </a:extLst>
              </p:cNvPr>
              <p:cNvSpPr/>
              <p:nvPr/>
            </p:nvSpPr>
            <p:spPr>
              <a:xfrm>
                <a:off x="10668069" y="1202463"/>
                <a:ext cx="385048" cy="385048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77E74CA-7009-4EF3-A50C-BBD1BFDDFEA0}"/>
                </a:ext>
              </a:extLst>
            </p:cNvPr>
            <p:cNvSpPr/>
            <p:nvPr/>
          </p:nvSpPr>
          <p:spPr>
            <a:xfrm>
              <a:off x="7084333" y="1905000"/>
              <a:ext cx="4282167" cy="22705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내용 개체 틀 66">
            <a:extLst>
              <a:ext uri="{FF2B5EF4-FFF2-40B4-BE49-F238E27FC236}">
                <a16:creationId xmlns:a16="http://schemas.microsoft.com/office/drawing/2014/main" id="{80DCD322-09FD-46A7-94F1-95F1B64F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1931"/>
            <a:ext cx="10515600" cy="159503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4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671E6-830B-4873-9EE1-A1DB0883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던전 시스템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0ED638FB-D996-4A03-8B6E-8829FEDAA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70262"/>
              </p:ext>
            </p:extLst>
          </p:nvPr>
        </p:nvGraphicFramePr>
        <p:xfrm>
          <a:off x="838200" y="3292475"/>
          <a:ext cx="716121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89">
                  <a:extLst>
                    <a:ext uri="{9D8B030D-6E8A-4147-A177-3AD203B41FA5}">
                      <a16:colId xmlns:a16="http://schemas.microsoft.com/office/drawing/2014/main" val="84878139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2268210592"/>
                    </a:ext>
                  </a:extLst>
                </a:gridCol>
                <a:gridCol w="5207000">
                  <a:extLst>
                    <a:ext uri="{9D8B030D-6E8A-4147-A177-3AD203B41FA5}">
                      <a16:colId xmlns:a16="http://schemas.microsoft.com/office/drawing/2014/main" val="39227199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룸 이름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449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일반 전투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매우 자주 등장하는 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대체로 보상의 양이 적으며 대신 몬스터의 공략난이도가 낮다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05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엘리트 전투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 전투에 비해 상대적으로 많은 보상과 높은 공략난이도의 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일반전투와 달리 확률적으로 특수한 보상을 지급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04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이벤트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보너스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 전투와 엘리트 전투와 달리 매우 낮은 확률도 등장하는 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작은 미니게임을 통해 유저에게 매우 높은 보상을 지급하는 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이벤트 룸의 종류도 다양하게 구분</a:t>
                      </a:r>
                      <a:r>
                        <a:rPr lang="en-US" altLang="ko-KR" sz="1100" dirty="0"/>
                        <a:t>( </a:t>
                      </a:r>
                      <a:r>
                        <a:rPr lang="ko-KR" altLang="en-US" sz="1100" dirty="0"/>
                        <a:t>무 전투 보상 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18700"/>
                  </a:ext>
                </a:extLst>
              </a:tr>
              <a:tr h="33521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스테이지</a:t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일정량의 룸을 진행하면 확정적으로 나타나는 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클리어 시 다음 스테이지로 자동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692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챕터 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유저가 선택한 챕터의 마지막 스테이지의 마지막 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최종 보스가 등장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다른 스테이지의 룸들에 비해 고난이도의 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대신 클리어 시 해당 보 </a:t>
                      </a:r>
                      <a:r>
                        <a:rPr lang="ko-KR" altLang="en-US" sz="1100" dirty="0" err="1"/>
                        <a:t>스몬스터의</a:t>
                      </a:r>
                      <a:r>
                        <a:rPr lang="ko-KR" altLang="en-US" sz="1100" dirty="0"/>
                        <a:t> 특징을 </a:t>
                      </a:r>
                      <a:r>
                        <a:rPr lang="ko-KR" altLang="en-US" sz="1100" dirty="0" err="1"/>
                        <a:t>컨셉으로한</a:t>
                      </a:r>
                      <a:r>
                        <a:rPr lang="ko-KR" altLang="en-US" sz="1100" dirty="0"/>
                        <a:t> 무기를 획득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매우 많은 양의 재화와 경험치를 획득</a:t>
                      </a:r>
                      <a:r>
                        <a:rPr lang="en-US" altLang="ko-KR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68711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03524349-8F5C-4674-9896-9136EE17E432}"/>
              </a:ext>
            </a:extLst>
          </p:cNvPr>
          <p:cNvGrpSpPr/>
          <p:nvPr/>
        </p:nvGrpSpPr>
        <p:grpSpPr>
          <a:xfrm>
            <a:off x="838200" y="1690688"/>
            <a:ext cx="7310299" cy="1543905"/>
            <a:chOff x="4526101" y="283269"/>
            <a:chExt cx="7310299" cy="154390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1F17AE7-6AA4-4F76-80AF-E9EB25F82DD8}"/>
                </a:ext>
              </a:extLst>
            </p:cNvPr>
            <p:cNvGrpSpPr/>
            <p:nvPr/>
          </p:nvGrpSpPr>
          <p:grpSpPr>
            <a:xfrm>
              <a:off x="4526101" y="797769"/>
              <a:ext cx="7310299" cy="1029405"/>
              <a:chOff x="4526101" y="797769"/>
              <a:chExt cx="7310299" cy="1029405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34FB13C-7C0B-4E7B-B125-DD8F99F902E0}"/>
                  </a:ext>
                </a:extLst>
              </p:cNvPr>
              <p:cNvSpPr/>
              <p:nvPr/>
            </p:nvSpPr>
            <p:spPr>
              <a:xfrm>
                <a:off x="4675188" y="797769"/>
                <a:ext cx="7161212" cy="316955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쳅터</a:t>
                </a:r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52E05F1-AF24-4747-9A30-2FBD97092CB6}"/>
                  </a:ext>
                </a:extLst>
              </p:cNvPr>
              <p:cNvSpPr/>
              <p:nvPr/>
            </p:nvSpPr>
            <p:spPr>
              <a:xfrm>
                <a:off x="4675188" y="1114724"/>
                <a:ext cx="2152995" cy="3169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스테이지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9065ED9-2281-44F5-8EE8-C98D0A3BE516}"/>
                  </a:ext>
                </a:extLst>
              </p:cNvPr>
              <p:cNvSpPr/>
              <p:nvPr/>
            </p:nvSpPr>
            <p:spPr>
              <a:xfrm>
                <a:off x="6828183" y="1114724"/>
                <a:ext cx="2152995" cy="3169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스테이지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D8F4DF3-8A47-45C7-8205-9D6FD46935BE}"/>
                  </a:ext>
                </a:extLst>
              </p:cNvPr>
              <p:cNvSpPr/>
              <p:nvPr/>
            </p:nvSpPr>
            <p:spPr>
              <a:xfrm>
                <a:off x="8981178" y="1114724"/>
                <a:ext cx="2152995" cy="3169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스테이지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3504F71-3F0F-487D-9121-AB0B0B8CCE78}"/>
                  </a:ext>
                </a:extLst>
              </p:cNvPr>
              <p:cNvSpPr/>
              <p:nvPr/>
            </p:nvSpPr>
            <p:spPr>
              <a:xfrm>
                <a:off x="11134173" y="1114724"/>
                <a:ext cx="702227" cy="3169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화살표: 위쪽 14">
                <a:extLst>
                  <a:ext uri="{FF2B5EF4-FFF2-40B4-BE49-F238E27FC236}">
                    <a16:creationId xmlns:a16="http://schemas.microsoft.com/office/drawing/2014/main" id="{DC40599D-D5B2-4CCA-9D71-9C20E290DDAF}"/>
                  </a:ext>
                </a:extLst>
              </p:cNvPr>
              <p:cNvSpPr/>
              <p:nvPr/>
            </p:nvSpPr>
            <p:spPr>
              <a:xfrm>
                <a:off x="4526101" y="1510219"/>
                <a:ext cx="298174" cy="31695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화살표: 위쪽 15">
                <a:extLst>
                  <a:ext uri="{FF2B5EF4-FFF2-40B4-BE49-F238E27FC236}">
                    <a16:creationId xmlns:a16="http://schemas.microsoft.com/office/drawing/2014/main" id="{F8F07826-44F5-45E0-B3E7-BC2767575682}"/>
                  </a:ext>
                </a:extLst>
              </p:cNvPr>
              <p:cNvSpPr/>
              <p:nvPr/>
            </p:nvSpPr>
            <p:spPr>
              <a:xfrm>
                <a:off x="6679096" y="1510219"/>
                <a:ext cx="298174" cy="31695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화살표: 위쪽 16">
                <a:extLst>
                  <a:ext uri="{FF2B5EF4-FFF2-40B4-BE49-F238E27FC236}">
                    <a16:creationId xmlns:a16="http://schemas.microsoft.com/office/drawing/2014/main" id="{06169CA0-5C73-4D6D-B53D-328D0EA32AFE}"/>
                  </a:ext>
                </a:extLst>
              </p:cNvPr>
              <p:cNvSpPr/>
              <p:nvPr/>
            </p:nvSpPr>
            <p:spPr>
              <a:xfrm>
                <a:off x="8832091" y="1510219"/>
                <a:ext cx="298174" cy="31695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화살표: 위쪽 17">
                <a:extLst>
                  <a:ext uri="{FF2B5EF4-FFF2-40B4-BE49-F238E27FC236}">
                    <a16:creationId xmlns:a16="http://schemas.microsoft.com/office/drawing/2014/main" id="{BB896EB8-3EF4-430F-BF0E-0D957F679D3A}"/>
                  </a:ext>
                </a:extLst>
              </p:cNvPr>
              <p:cNvSpPr/>
              <p:nvPr/>
            </p:nvSpPr>
            <p:spPr>
              <a:xfrm>
                <a:off x="10985086" y="1510219"/>
                <a:ext cx="298174" cy="31695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90253B5-577F-41BB-A5E7-F024982EA32A}"/>
                </a:ext>
              </a:extLst>
            </p:cNvPr>
            <p:cNvGrpSpPr/>
            <p:nvPr/>
          </p:nvGrpSpPr>
          <p:grpSpPr>
            <a:xfrm>
              <a:off x="9150022" y="283269"/>
              <a:ext cx="2686378" cy="316955"/>
              <a:chOff x="4529898" y="2312793"/>
              <a:chExt cx="2686378" cy="316955"/>
            </a:xfrm>
          </p:grpSpPr>
          <p:sp>
            <p:nvSpPr>
              <p:cNvPr id="8" name="화살표: 위쪽 7">
                <a:extLst>
                  <a:ext uri="{FF2B5EF4-FFF2-40B4-BE49-F238E27FC236}">
                    <a16:creationId xmlns:a16="http://schemas.microsoft.com/office/drawing/2014/main" id="{9D7DEE9F-1E11-4CA3-9B5E-AD93BF43E1C9}"/>
                  </a:ext>
                </a:extLst>
              </p:cNvPr>
              <p:cNvSpPr/>
              <p:nvPr/>
            </p:nvSpPr>
            <p:spPr>
              <a:xfrm>
                <a:off x="4529898" y="2312793"/>
                <a:ext cx="298174" cy="31695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1B6E5C-6CAD-4415-9145-C815F0E3F20F}"/>
                  </a:ext>
                </a:extLst>
              </p:cNvPr>
              <p:cNvSpPr txBox="1"/>
              <p:nvPr/>
            </p:nvSpPr>
            <p:spPr>
              <a:xfrm>
                <a:off x="4824275" y="2343361"/>
                <a:ext cx="23920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: </a:t>
                </a:r>
                <a:r>
                  <a:rPr lang="ko-KR" altLang="en-US" sz="1200" dirty="0"/>
                  <a:t>유저 캐릭터 사망 시 리셋 위치</a:t>
                </a:r>
              </a:p>
            </p:txBody>
          </p:sp>
        </p:grpSp>
      </p:grpSp>
      <p:pic>
        <p:nvPicPr>
          <p:cNvPr id="19" name="그림 18" descr="모니터, 시계, 검은색, 탑재이(가) 표시된 사진&#10;&#10;자동 생성된 설명">
            <a:extLst>
              <a:ext uri="{FF2B5EF4-FFF2-40B4-BE49-F238E27FC236}">
                <a16:creationId xmlns:a16="http://schemas.microsoft.com/office/drawing/2014/main" id="{F301401E-1B53-4DED-9631-670E1D865F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71" y="1514916"/>
            <a:ext cx="6524511" cy="35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4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789</Words>
  <Application>Microsoft Office PowerPoint</Application>
  <PresentationFormat>와이드스크린</PresentationFormat>
  <Paragraphs>152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시장 조사 </vt:lpstr>
      <vt:lpstr>게임의 특징</vt:lpstr>
      <vt:lpstr>타겟 유저 분석 (시장, 장르 분석)</vt:lpstr>
      <vt:lpstr>모티브 게임 소개</vt:lpstr>
      <vt:lpstr>PowerPoint 프레젠테이션</vt:lpstr>
      <vt:lpstr>게임 컨셉</vt:lpstr>
      <vt:lpstr>설명</vt:lpstr>
      <vt:lpstr> UI 배치</vt:lpstr>
      <vt:lpstr>던전 시스템</vt:lpstr>
      <vt:lpstr>캐릭터 스테이터스</vt:lpstr>
      <vt:lpstr>스킬 시스템</vt:lpstr>
      <vt:lpstr>무기 시스템</vt:lpstr>
      <vt:lpstr>플레이 방식 예상</vt:lpstr>
      <vt:lpstr>시간적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시장 조사</dc:title>
  <dc:creator>정재영</dc:creator>
  <cp:lastModifiedBy>정재영</cp:lastModifiedBy>
  <cp:revision>28</cp:revision>
  <dcterms:created xsi:type="dcterms:W3CDTF">2019-10-07T12:22:55Z</dcterms:created>
  <dcterms:modified xsi:type="dcterms:W3CDTF">2019-10-08T01:07:19Z</dcterms:modified>
</cp:coreProperties>
</file>