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2"/>
  </p:notesMasterIdLst>
  <p:sldIdLst>
    <p:sldId id="256" r:id="rId2"/>
    <p:sldId id="267" r:id="rId3"/>
    <p:sldId id="268" r:id="rId4"/>
    <p:sldId id="269" r:id="rId5"/>
    <p:sldId id="270" r:id="rId6"/>
    <p:sldId id="272" r:id="rId7"/>
    <p:sldId id="273" r:id="rId8"/>
    <p:sldId id="274" r:id="rId9"/>
    <p:sldId id="275" r:id="rId10"/>
    <p:sldId id="257" r:id="rId11"/>
    <p:sldId id="258" r:id="rId12"/>
    <p:sldId id="259" r:id="rId13"/>
    <p:sldId id="263" r:id="rId14"/>
    <p:sldId id="260" r:id="rId15"/>
    <p:sldId id="261" r:id="rId16"/>
    <p:sldId id="262" r:id="rId17"/>
    <p:sldId id="264" r:id="rId18"/>
    <p:sldId id="265" r:id="rId19"/>
    <p:sldId id="266" r:id="rId20"/>
    <p:sldId id="271" r:id="rId2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  <a:srgbClr val="FFF6DD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2890" autoAdjust="0"/>
  </p:normalViewPr>
  <p:slideViewPr>
    <p:cSldViewPr snapToGrid="0" showGuides="1">
      <p:cViewPr>
        <p:scale>
          <a:sx n="66" d="100"/>
          <a:sy n="66" d="100"/>
        </p:scale>
        <p:origin x="2088" y="54"/>
      </p:cViewPr>
      <p:guideLst>
        <p:guide orient="horz" pos="21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538A972-07EF-4CCE-A167-573DA90D68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9E4C67-A036-4DB4-866B-6859B7C8DD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001E963-5943-4EAF-8E50-BF51129C0213}" type="datetimeFigureOut">
              <a:rPr lang="ko-KR" altLang="en-US"/>
              <a:pPr>
                <a:defRPr/>
              </a:pPr>
              <a:t>2019-12-12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66479A67-131C-434E-B4D1-08C0532DCB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AF0FF0D4-DAC8-4859-AEC8-4FB19146A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E8DA39-7252-46CD-9AF0-CD5BC99CC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00637-E632-4A93-A81F-F533D5234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956D9C-3F47-4DAE-A09B-35B7D7D1A9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8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30596"/>
            <a:ext cx="9144000" cy="15569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50000"/>
              </a:lnSpc>
              <a:defRPr sz="6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b, gear icon">
            <a:extLst>
              <a:ext uri="{FF2B5EF4-FFF2-40B4-BE49-F238E27FC236}">
                <a16:creationId xmlns:a16="http://schemas.microsoft.com/office/drawing/2014/main" id="{4E286B9D-C87F-4663-A0A7-650CEFA71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0400" y="-290283"/>
            <a:ext cx="2409372" cy="240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, gear icon">
            <a:extLst>
              <a:ext uri="{FF2B5EF4-FFF2-40B4-BE49-F238E27FC236}">
                <a16:creationId xmlns:a16="http://schemas.microsoft.com/office/drawing/2014/main" id="{8BF9BE8F-9D3E-466D-9064-FA3D51EB85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5400000" flipH="1" flipV="1">
            <a:off x="125207" y="-125210"/>
            <a:ext cx="2743201" cy="29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, gear icon">
            <a:extLst>
              <a:ext uri="{FF2B5EF4-FFF2-40B4-BE49-F238E27FC236}">
                <a16:creationId xmlns:a16="http://schemas.microsoft.com/office/drawing/2014/main" id="{C5FAD6AF-0AC2-42F4-8508-0CFDB19BB9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flipH="1" flipV="1">
            <a:off x="10208378" y="4905024"/>
            <a:ext cx="1983622" cy="19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C211CF1-9FE7-4EBB-B296-C13500E37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8912" y="3587750"/>
            <a:ext cx="6734175" cy="852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141154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450854-3991-4237-A378-245379E7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8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63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F4FE016-4513-4AB9-9FFF-E05DB636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A37E7E1-8A08-44FD-929B-8247D7B94BC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1114425"/>
            <a:ext cx="5248275" cy="48387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8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4689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8670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5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811849"/>
            <a:ext cx="5638801" cy="252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888" y="811850"/>
            <a:ext cx="5410913" cy="52556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8" y="3538539"/>
            <a:ext cx="5638801" cy="252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7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58887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7" y="3632993"/>
            <a:ext cx="11277603" cy="25820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F7CDF5-D5A0-4CBE-A1E3-CCFA381BD5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199" y="1254919"/>
            <a:ext cx="5562601" cy="2322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0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13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70000"/>
            <a:ext cx="11315700" cy="4914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2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C4289-9F51-446E-8159-38AD6BEB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4044950"/>
            <a:ext cx="11315700" cy="213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8454DD-A9F9-40A2-A4A9-D609BEB35B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9100" y="1136828"/>
            <a:ext cx="11315700" cy="29081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0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19980D-D383-4A48-B01F-D628C18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767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755F1805-225C-4793-91F5-42034BB694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568" y="3411898"/>
            <a:ext cx="5625376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변경시스템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FA61591-46B7-4507-B2EB-1056A2769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3274" y="3411898"/>
            <a:ext cx="5624945" cy="28606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ko-KR" altLang="en-US" dirty="0"/>
              <a:t>기존 시스템</a:t>
            </a:r>
          </a:p>
        </p:txBody>
      </p:sp>
      <p:sp>
        <p:nvSpPr>
          <p:cNvPr id="13" name="내용 개체 틀 9">
            <a:extLst>
              <a:ext uri="{FF2B5EF4-FFF2-40B4-BE49-F238E27FC236}">
                <a16:creationId xmlns:a16="http://schemas.microsoft.com/office/drawing/2014/main" id="{478C6C13-2795-46A9-81A3-0D17BD48BE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34367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내용 개체 틀 9">
            <a:extLst>
              <a:ext uri="{FF2B5EF4-FFF2-40B4-BE49-F238E27FC236}">
                <a16:creationId xmlns:a16="http://schemas.microsoft.com/office/drawing/2014/main" id="{47379FD2-3AEF-45EB-83E0-40CD8EE449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097621" y="1201380"/>
            <a:ext cx="5653088" cy="216582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그림</a:t>
            </a:r>
            <a:r>
              <a:rPr lang="en-US" altLang="ko-KR" dirty="0"/>
              <a:t>&lt;</a:t>
            </a:r>
            <a:r>
              <a:rPr lang="ko-KR" altLang="en-US" dirty="0"/>
              <a:t>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1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12/12/2019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EB8855-E70C-49B9-A0FF-9F0D300D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3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689D09-6813-4FCA-BF82-426299613A6D}"/>
              </a:ext>
            </a:extLst>
          </p:cNvPr>
          <p:cNvSpPr/>
          <p:nvPr userDrawn="1"/>
        </p:nvSpPr>
        <p:spPr>
          <a:xfrm>
            <a:off x="0" y="0"/>
            <a:ext cx="12192000" cy="647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b, gear icon">
            <a:extLst>
              <a:ext uri="{FF2B5EF4-FFF2-40B4-BE49-F238E27FC236}">
                <a16:creationId xmlns:a16="http://schemas.microsoft.com/office/drawing/2014/main" id="{D4A7D178-8926-4A65-8F50-9913D4963E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55602" y="0"/>
            <a:ext cx="622301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, gear icon">
            <a:extLst>
              <a:ext uri="{FF2B5EF4-FFF2-40B4-BE49-F238E27FC236}">
                <a16:creationId xmlns:a16="http://schemas.microsoft.com/office/drawing/2014/main" id="{2816B83A-7D66-4D7A-8F68-CADB4060E06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 r="50000"/>
          <a:stretch/>
        </p:blipFill>
        <p:spPr bwMode="auto">
          <a:xfrm rot="10800000" flipH="1" flipV="1">
            <a:off x="11467818" y="0"/>
            <a:ext cx="724182" cy="7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, gear icon">
            <a:extLst>
              <a:ext uri="{FF2B5EF4-FFF2-40B4-BE49-F238E27FC236}">
                <a16:creationId xmlns:a16="http://schemas.microsoft.com/office/drawing/2014/main" id="{29709758-8EDC-4D65-8D29-B39F3FB519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b="-4564"/>
          <a:stretch/>
        </p:blipFill>
        <p:spPr bwMode="auto">
          <a:xfrm rot="10800000" flipH="1" flipV="1">
            <a:off x="-12983" y="-14383"/>
            <a:ext cx="584130" cy="63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62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95" r:id="rId2"/>
    <p:sldLayoutId id="2147483764" r:id="rId3"/>
    <p:sldLayoutId id="2147483766" r:id="rId4"/>
    <p:sldLayoutId id="2147483791" r:id="rId5"/>
    <p:sldLayoutId id="2147483792" r:id="rId6"/>
    <p:sldLayoutId id="2147483793" r:id="rId7"/>
    <p:sldLayoutId id="2147483794" r:id="rId8"/>
    <p:sldLayoutId id="2147483767" r:id="rId9"/>
    <p:sldLayoutId id="2147483769" r:id="rId10"/>
    <p:sldLayoutId id="214748369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jpe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5.png"/><Relationship Id="rId2" Type="http://schemas.openxmlformats.org/officeDocument/2006/relationships/hyperlink" Target="http://www.roguebasin.com/index.php?title=Berlin_Interpretation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5B0AC-02DA-493F-831F-82A262BD6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로그라이크</a:t>
            </a:r>
            <a:r>
              <a:rPr lang="ko-KR" altLang="en-US" dirty="0"/>
              <a:t> 장르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131C1-7FDC-4C5F-9FDD-DEF09B7976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정재호</a:t>
            </a:r>
          </a:p>
        </p:txBody>
      </p:sp>
    </p:spTree>
    <p:extLst>
      <p:ext uri="{BB962C8B-B14F-4D97-AF65-F5344CB8AC3E}">
        <p14:creationId xmlns:p14="http://schemas.microsoft.com/office/powerpoint/2010/main" val="426130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A936-D146-4012-B823-FF044D8EB6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8AA03-CA79-4538-9652-50E8AC1AC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로그라이크</a:t>
            </a:r>
            <a:r>
              <a:rPr lang="ko-KR" altLang="en-US" dirty="0"/>
              <a:t> 란</a:t>
            </a:r>
            <a:endParaRPr lang="en-US" altLang="ko-KR" dirty="0"/>
          </a:p>
          <a:p>
            <a:r>
              <a:rPr lang="ko-KR" altLang="en-US" dirty="0" err="1"/>
              <a:t>로그라이크</a:t>
            </a:r>
            <a:r>
              <a:rPr lang="ko-KR" altLang="en-US" dirty="0"/>
              <a:t> 장르의 특징</a:t>
            </a:r>
            <a:endParaRPr lang="en-US" altLang="ko-KR" dirty="0"/>
          </a:p>
          <a:p>
            <a:r>
              <a:rPr lang="ko-KR" altLang="en-US" dirty="0" err="1"/>
              <a:t>로그라이크</a:t>
            </a:r>
            <a:r>
              <a:rPr lang="ko-KR" altLang="en-US" dirty="0"/>
              <a:t> 장르의 대표적인 게임</a:t>
            </a:r>
            <a:endParaRPr lang="en-US" altLang="ko-KR" dirty="0"/>
          </a:p>
          <a:p>
            <a:r>
              <a:rPr lang="ko-KR" altLang="en-US" dirty="0"/>
              <a:t>개발 방향</a:t>
            </a:r>
            <a:endParaRPr lang="en-US" altLang="ko-KR" dirty="0"/>
          </a:p>
          <a:p>
            <a:r>
              <a:rPr lang="ko-KR" altLang="en-US" dirty="0"/>
              <a:t>발전 방향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50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D4822-BC79-4499-B9A6-A88A625C47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로그라이크란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E9FF2-2C0A-4E0F-99AF-699A7A29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670"/>
            <a:ext cx="10515600" cy="35335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로그류</a:t>
            </a:r>
            <a:r>
              <a:rPr lang="ko-KR" altLang="en-US" sz="1200" dirty="0"/>
              <a:t> 게임의 통칭하는 장르이름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1980</a:t>
            </a:r>
            <a:r>
              <a:rPr lang="ko-KR" altLang="en-US" sz="1200" dirty="0"/>
              <a:t>년 게임 </a:t>
            </a:r>
            <a:r>
              <a:rPr lang="en-US" altLang="ko-KR" sz="1200" dirty="0"/>
              <a:t>‘</a:t>
            </a:r>
            <a:r>
              <a:rPr lang="ko-KR" altLang="en-US" sz="1200" dirty="0"/>
              <a:t>로그</a:t>
            </a:r>
            <a:r>
              <a:rPr lang="en-US" altLang="ko-KR" sz="1200" dirty="0"/>
              <a:t>’</a:t>
            </a:r>
            <a:r>
              <a:rPr lang="ko-KR" altLang="en-US" sz="1200" dirty="0"/>
              <a:t>를 시초로 하는</a:t>
            </a:r>
            <a:r>
              <a:rPr lang="en-US" altLang="ko-KR" sz="1200" dirty="0"/>
              <a:t>, </a:t>
            </a:r>
            <a:r>
              <a:rPr lang="ko-KR" altLang="en-US" sz="1200" dirty="0"/>
              <a:t>공통된 특징들을 공유하는 게임의 분류군이다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‘</a:t>
            </a:r>
            <a:r>
              <a:rPr lang="ko-KR" altLang="en-US" sz="1200" dirty="0"/>
              <a:t>로그</a:t>
            </a:r>
            <a:r>
              <a:rPr lang="en-US" altLang="ko-KR" sz="1200" dirty="0"/>
              <a:t>’</a:t>
            </a:r>
            <a:r>
              <a:rPr lang="ko-KR" altLang="en-US" sz="1200" dirty="0"/>
              <a:t>는 최초의 </a:t>
            </a:r>
            <a:r>
              <a:rPr lang="en-US" altLang="ko-KR" sz="1200" dirty="0"/>
              <a:t>pc RPG </a:t>
            </a:r>
            <a:r>
              <a:rPr lang="ko-KR" altLang="en-US" sz="1200" dirty="0"/>
              <a:t>비디오 게임으로 이후 출시되는 </a:t>
            </a:r>
            <a:r>
              <a:rPr lang="en-US" altLang="ko-KR" sz="1200" dirty="0"/>
              <a:t>RPG </a:t>
            </a:r>
            <a:r>
              <a:rPr lang="ko-KR" altLang="en-US" sz="1200" dirty="0"/>
              <a:t>비디오 게임들에 많은 영향을 주었다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때문에 서구권에서 게임의 역사를 다룰 때 빠지지 않고 등장하게 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유명 </a:t>
            </a:r>
            <a:r>
              <a:rPr lang="ko-KR" altLang="en-US" sz="1200" dirty="0" err="1"/>
              <a:t>로그라이크</a:t>
            </a:r>
            <a:r>
              <a:rPr lang="en-US" altLang="ko-KR" sz="1200" dirty="0"/>
              <a:t> : Omega, </a:t>
            </a:r>
            <a:r>
              <a:rPr lang="en-US" altLang="ko-KR" sz="1200" dirty="0" err="1"/>
              <a:t>Nethack</a:t>
            </a:r>
            <a:r>
              <a:rPr lang="en-US" altLang="ko-KR" sz="1200" dirty="0"/>
              <a:t>, Ancient Domains of Mystery(</a:t>
            </a:r>
            <a:r>
              <a:rPr lang="ko-KR" altLang="en-US" sz="1200" dirty="0"/>
              <a:t>줄여서 </a:t>
            </a:r>
            <a:r>
              <a:rPr lang="en-US" altLang="ko-KR" sz="1200" dirty="0"/>
              <a:t>ADOM)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로그라이크</a:t>
            </a:r>
            <a:r>
              <a:rPr lang="ko-KR" altLang="en-US" sz="1200" dirty="0"/>
              <a:t> 특징</a:t>
            </a:r>
            <a:endParaRPr lang="en-US" altLang="ko-KR" sz="1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dirty="0"/>
              <a:t>스토리 형식으로 시작하는 경우가 많으며 </a:t>
            </a:r>
            <a:r>
              <a:rPr lang="en-US" altLang="ko-KR" sz="800" dirty="0"/>
              <a:t>SRPG, RPG, FPS </a:t>
            </a:r>
            <a:r>
              <a:rPr lang="ko-KR" altLang="en-US" sz="800" dirty="0"/>
              <a:t>등 여러 장르와 결합이 가능</a:t>
            </a:r>
            <a:endParaRPr lang="en-US" altLang="ko-KR" sz="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dirty="0"/>
              <a:t>모든 진행은 거의 오프라인 상태로 이뤄지며</a:t>
            </a:r>
            <a:r>
              <a:rPr lang="en-US" altLang="ko-KR" sz="800" dirty="0"/>
              <a:t>, </a:t>
            </a:r>
            <a:r>
              <a:rPr lang="ko-KR" altLang="en-US" sz="800" dirty="0"/>
              <a:t>플레이어의 결정에 따라 게임 라인이 바뀜</a:t>
            </a:r>
            <a:endParaRPr lang="en-US" altLang="ko-KR" sz="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dirty="0"/>
              <a:t>방과 통로로 이루어진 던전을 비롯한 대부분의 요소가 무작위로 출현</a:t>
            </a:r>
            <a:endParaRPr lang="en-US" altLang="ko-KR" sz="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dirty="0"/>
              <a:t>난이도가 상당히 높고 긴 시간을 필요로 하며 점수 판 기능으로 플레이어들을 경쟁</a:t>
            </a:r>
            <a:endParaRPr lang="en-US" altLang="ko-KR" sz="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dirty="0"/>
              <a:t>주로 던전을 배경으로 하여 몬스터를 무찌르고 무언가를 차지하거나 구하는 내용을 진행</a:t>
            </a:r>
            <a:endParaRPr lang="en-US" altLang="ko-KR" sz="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dirty="0"/>
              <a:t>일반적으로 하나의 던전을 돌 때 세이브가 없거나 세이브를 할 수 있는 기회가 적음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87895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70778-BB65-43DC-BC38-477A3456C0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Rogue</a:t>
            </a:r>
            <a:r>
              <a:rPr lang="ko-KR" altLang="en-US" dirty="0"/>
              <a:t>와 파생 작품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F84A2-8907-4D16-A4D9-74C50C5C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아스키 부호를 활용해 그래픽을 표시 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당시 단말기가 아스키  부호 말고는 기호를 출력할 수 없었기 때문이다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이전에도 문자를 활용한 게임은 많았지만 캐릭터를 직접 움직여 던전을 탐험하는 방식은 비디오 게임 역사상 최초이다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‘</a:t>
            </a:r>
            <a:r>
              <a:rPr lang="ko-KR" altLang="en-US" sz="1000" dirty="0"/>
              <a:t>판단과 선택</a:t>
            </a:r>
            <a:r>
              <a:rPr lang="en-US" altLang="ko-KR" sz="1000" dirty="0"/>
              <a:t>’</a:t>
            </a:r>
            <a:r>
              <a:rPr lang="ko-KR" altLang="en-US" sz="1000" dirty="0"/>
              <a:t>이 매우 중요시 되는 시스템이다</a:t>
            </a:r>
            <a:r>
              <a:rPr lang="en-US" altLang="ko-KR" sz="1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게임 도중 저장 및 불러오기가 불가능하다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당연히 데이터를 저장하는 기능이 있었지만 사용자에게 풀어주지 않고 게임을 끌 때 세이브 파일이 작성되고</a:t>
            </a:r>
            <a:r>
              <a:rPr lang="en-US" altLang="ko-KR" sz="1000" dirty="0"/>
              <a:t>, </a:t>
            </a:r>
            <a:r>
              <a:rPr lang="ko-KR" altLang="en-US" sz="1000" dirty="0"/>
              <a:t>게임을 다시 켜면 작성해둔 세이브 파일을 불러온 뒤 남아있던 세이브 파일을 삭제하는 방식으로 세이브와 로드가 이뤄진다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때문에 선택을 되돌릴 수 없는 </a:t>
            </a:r>
            <a:r>
              <a:rPr lang="en-US" altLang="ko-KR" sz="1000" dirty="0"/>
              <a:t>‘</a:t>
            </a:r>
            <a:r>
              <a:rPr lang="ko-KR" altLang="en-US" sz="1000" dirty="0"/>
              <a:t>영구적 죽음</a:t>
            </a:r>
            <a:r>
              <a:rPr lang="en-US" altLang="ko-KR" sz="1000" dirty="0"/>
              <a:t>’</a:t>
            </a:r>
            <a:r>
              <a:rPr lang="ko-KR" altLang="en-US" sz="1000" dirty="0"/>
              <a:t>으로 통칭되었다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출시 당시 하드웨어적 한계가 있었으나 참신한 게임성으로 인기를 끌었으며 많은 프로그래머들이 </a:t>
            </a:r>
            <a:r>
              <a:rPr lang="en-US" altLang="ko-KR" sz="1000" dirty="0"/>
              <a:t>Rogue</a:t>
            </a:r>
            <a:r>
              <a:rPr lang="ko-KR" altLang="en-US" sz="1000" dirty="0"/>
              <a:t>요소를 가미한 다양한 게임을 개발하게 되었다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이때부터 로그와 유사한 게임의 통칭으로 로그</a:t>
            </a:r>
            <a:r>
              <a:rPr lang="en-US" altLang="ko-KR" sz="1000" dirty="0"/>
              <a:t>-</a:t>
            </a:r>
            <a:r>
              <a:rPr lang="ko-KR" altLang="en-US" sz="1000" dirty="0" err="1"/>
              <a:t>라이크</a:t>
            </a:r>
            <a:r>
              <a:rPr lang="en-US" altLang="ko-KR" sz="1000" dirty="0"/>
              <a:t>(Rogue-Like)</a:t>
            </a:r>
            <a:r>
              <a:rPr lang="ko-KR" altLang="en-US" sz="1000" dirty="0"/>
              <a:t>라는 단어를 사용했다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Rogue</a:t>
            </a:r>
            <a:r>
              <a:rPr lang="ko-KR" altLang="en-US" sz="1000" dirty="0"/>
              <a:t>의 실행 파일과 소스 코드가 </a:t>
            </a:r>
            <a:r>
              <a:rPr lang="ko-KR" altLang="en-US" sz="1000" dirty="0" err="1"/>
              <a:t>서드</a:t>
            </a:r>
            <a:r>
              <a:rPr lang="ko-KR" altLang="en-US" sz="1000" dirty="0"/>
              <a:t> 파티 개발자들에게 완전히 열려 있는 만큼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로그라이크</a:t>
            </a:r>
            <a:r>
              <a:rPr lang="ko-KR" altLang="en-US" sz="1000" dirty="0"/>
              <a:t> 다수가 이를 따라 비 </a:t>
            </a:r>
            <a:r>
              <a:rPr lang="ko-KR" altLang="en-US" sz="1000" dirty="0" err="1"/>
              <a:t>상업용</a:t>
            </a:r>
            <a:r>
              <a:rPr lang="ko-KR" altLang="en-US" sz="1000" dirty="0"/>
              <a:t> 라이선스 아래에서 사용자들에게 실행 파일과 소스코드가 무료로 제공되고 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로그와 그 파생 작품들은 </a:t>
            </a:r>
            <a:r>
              <a:rPr lang="en-US" altLang="ko-KR" sz="1000" dirty="0"/>
              <a:t>1990</a:t>
            </a:r>
            <a:r>
              <a:rPr lang="ko-KR" altLang="en-US" sz="1000" dirty="0"/>
              <a:t>년대 중반 당시에 많은 게임 개발자들에게 플레이 되었고</a:t>
            </a:r>
            <a:r>
              <a:rPr lang="en-US" altLang="ko-KR" sz="1000" dirty="0"/>
              <a:t>, </a:t>
            </a:r>
            <a:r>
              <a:rPr lang="ko-KR" altLang="en-US" sz="1000" dirty="0"/>
              <a:t>현대 게임 발달사에 큰 영향을 미치기도 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대표적은 예로 디아블로가 있으며 영구적 죽음을 도입한 하드코어 모드는 로그 계통 작품에 바치는 일종의 </a:t>
            </a:r>
            <a:r>
              <a:rPr lang="ko-KR" altLang="en-US" sz="1000" dirty="0" err="1"/>
              <a:t>오마주이다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리니지</a:t>
            </a:r>
            <a:r>
              <a:rPr lang="en-US" altLang="ko-KR" sz="1000" dirty="0"/>
              <a:t>, </a:t>
            </a:r>
            <a:r>
              <a:rPr lang="ko-KR" altLang="en-US" sz="1000" dirty="0"/>
              <a:t>바람의 나라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울티마</a:t>
            </a:r>
            <a:r>
              <a:rPr lang="ko-KR" altLang="en-US" sz="1000" dirty="0"/>
              <a:t> 온라인을 비롯한 초창기 </a:t>
            </a:r>
            <a:r>
              <a:rPr lang="en-US" altLang="ko-KR" sz="1000" dirty="0"/>
              <a:t>MMORPG, EVE </a:t>
            </a:r>
            <a:r>
              <a:rPr lang="ko-KR" altLang="en-US" sz="1000" dirty="0"/>
              <a:t>온라인 에서 캐릭터의 사망에 페널티가 다른 </a:t>
            </a:r>
            <a:r>
              <a:rPr lang="en-US" altLang="ko-KR" sz="1000" dirty="0"/>
              <a:t>MMORPG </a:t>
            </a:r>
            <a:r>
              <a:rPr lang="ko-KR" altLang="en-US" sz="1000" dirty="0"/>
              <a:t>보다 큰 이유도 개발자들이 학창시절 </a:t>
            </a:r>
            <a:r>
              <a:rPr lang="en-US" altLang="ko-KR" sz="1000" dirty="0" err="1"/>
              <a:t>Nethack</a:t>
            </a:r>
            <a:r>
              <a:rPr lang="ko-KR" altLang="en-US" sz="1000" dirty="0"/>
              <a:t>을 플레이하며 영구적 죽음의 개념을 자주 접했기 때문으로 분석하기도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0132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39062-1249-4929-B386-22337CA303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로그와 인공지능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2BE6A-0861-4505-BFF2-E989D981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로그는 현대 컴퓨터 게임 가운데</a:t>
            </a:r>
            <a:r>
              <a:rPr lang="en-US" altLang="ko-KR" sz="1200" dirty="0"/>
              <a:t> </a:t>
            </a:r>
            <a:r>
              <a:rPr lang="ko-KR" altLang="en-US" sz="1200" dirty="0"/>
              <a:t>인간의 간섭 없이 게임을 클리어하도록 제작된 인공지능 봇이 최초로 개발된 게임이기도 하다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‘Rog-O-Matic’</a:t>
            </a:r>
            <a:r>
              <a:rPr lang="ko-KR" altLang="en-US" sz="1200" dirty="0"/>
              <a:t>으로 불리는 이 인공지능은 여러 개의 전문가 시스템 모듈을 유전 알고리즘으로 개선되는 행동 체계와 연결시켜 작동시켰다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턴마다 아스키로 주어진 화면을 인식하여 상황에 따라 적합한 전문가 시스템을 불러와 가장 적합한 행동을 산출하는 방식으로 가동되었다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소모성 아이템의 이름이 판마다 무작위로 바뀌고</a:t>
            </a:r>
            <a:r>
              <a:rPr lang="en-US" altLang="ko-KR" sz="1200" dirty="0"/>
              <a:t>, </a:t>
            </a:r>
            <a:r>
              <a:rPr lang="ko-KR" altLang="en-US" sz="1200" dirty="0"/>
              <a:t>매번 새로운 장소에서 새로운 어려움을 마주쳐야 하는 동적인 환경에 대처할 수 있도록 제작된 인공지능이다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인공지능을 가동한지 </a:t>
            </a:r>
            <a:r>
              <a:rPr lang="en-US" altLang="ko-KR" sz="1200" dirty="0"/>
              <a:t>3 </a:t>
            </a:r>
            <a:r>
              <a:rPr lang="ko-KR" altLang="en-US" sz="1200" dirty="0"/>
              <a:t>개월만에 클리어하는 등 로그에 빠져 있던 인간 실험 대상들과 비교해도 밀리지 않는 실력을 보여줬다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덕분에 인공지능 학계에서 </a:t>
            </a:r>
            <a:r>
              <a:rPr lang="en-US" altLang="ko-KR" sz="1200" dirty="0"/>
              <a:t>‘</a:t>
            </a:r>
            <a:r>
              <a:rPr lang="ko-KR" altLang="en-US" sz="1200" dirty="0"/>
              <a:t>전문 전사 시스템</a:t>
            </a:r>
            <a:r>
              <a:rPr lang="en-US" altLang="ko-KR" sz="1200" dirty="0"/>
              <a:t>‘</a:t>
            </a:r>
            <a:r>
              <a:rPr lang="ko-KR" altLang="en-US" sz="1200" dirty="0"/>
              <a:t>이라는 이름으로 불리며 연구가 진행된 적도 있었다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222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33314-40CD-4F3A-8E90-484DE95E91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로그라이크</a:t>
            </a:r>
            <a:r>
              <a:rPr lang="ko-KR" altLang="en-US" dirty="0"/>
              <a:t> 게임들이 공유하는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2D26B-0337-4C28-8010-D863A1DE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669"/>
            <a:ext cx="10515600" cy="56778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영구적 죽음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캐릭터가 죽으면 그 </a:t>
            </a:r>
            <a:r>
              <a:rPr lang="ko-KR" altLang="en-US" sz="800" dirty="0" err="1"/>
              <a:t>회차는</a:t>
            </a:r>
            <a:r>
              <a:rPr lang="ko-KR" altLang="en-US" sz="800" dirty="0"/>
              <a:t> 거기서 끝이다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플레이어가 어떤 선택을 하든</a:t>
            </a:r>
            <a:r>
              <a:rPr lang="en-US" altLang="ko-KR" sz="800" dirty="0"/>
              <a:t> </a:t>
            </a:r>
            <a:r>
              <a:rPr lang="ko-KR" altLang="en-US" sz="800" dirty="0"/>
              <a:t>한번 결정되면 결코 돌이킬 수 없다는 점이 특유의 긴장감과 신중한 선택의 필요성을 제공한다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절차적 맵 생성 시스템과 함께 결코 빠지지 않는 </a:t>
            </a:r>
            <a:r>
              <a:rPr lang="ko-KR" altLang="en-US" sz="800" dirty="0" err="1"/>
              <a:t>로그라이크의</a:t>
            </a:r>
            <a:r>
              <a:rPr lang="ko-KR" altLang="en-US" sz="800" dirty="0"/>
              <a:t> 전통이자 정체성</a:t>
            </a:r>
            <a:endParaRPr lang="en-US" altLang="ko-KR" sz="800" dirty="0"/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죽으면 끝이라는 점보다 선택한 것을 무를 수 없다는 점이 시스템의 핵심</a:t>
            </a:r>
            <a:r>
              <a:rPr lang="en-US" altLang="ko-KR" sz="800" dirty="0"/>
              <a:t>, ‘</a:t>
            </a:r>
            <a:r>
              <a:rPr lang="ko-KR" altLang="en-US" sz="800" dirty="0"/>
              <a:t>죽으면 끝</a:t>
            </a:r>
            <a:r>
              <a:rPr lang="en-US" altLang="ko-KR" sz="800" dirty="0"/>
              <a:t>’</a:t>
            </a:r>
            <a:r>
              <a:rPr lang="ko-KR" altLang="en-US" sz="800" dirty="0"/>
              <a:t>이라는 특징이 임팩트가 컸기 때문에 해외에서 영구적 죽음</a:t>
            </a:r>
            <a:r>
              <a:rPr lang="en-US" altLang="ko-KR" sz="800" dirty="0"/>
              <a:t>(Perma-death)</a:t>
            </a:r>
            <a:r>
              <a:rPr lang="ko-KR" altLang="en-US" sz="800" dirty="0"/>
              <a:t>라 호칭한다</a:t>
            </a:r>
            <a:r>
              <a:rPr lang="en-US" altLang="ko-KR" sz="800" dirty="0"/>
              <a:t>.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랜덤 요소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대부분의 판정이 주사위 굴림을 하는 것처럼 난수 생성으로 이루어진다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흔히 </a:t>
            </a:r>
            <a:r>
              <a:rPr lang="en-US" altLang="ko-KR" sz="800" dirty="0"/>
              <a:t>‘</a:t>
            </a:r>
            <a:r>
              <a:rPr lang="ko-KR" altLang="en-US" sz="800" dirty="0"/>
              <a:t>절차적 레벨 생성</a:t>
            </a:r>
            <a:r>
              <a:rPr lang="en-US" altLang="ko-KR" sz="800" dirty="0"/>
              <a:t>’</a:t>
            </a:r>
            <a:r>
              <a:rPr lang="ko-KR" altLang="en-US" sz="800" dirty="0"/>
              <a:t>이라 부르는 시스템으로</a:t>
            </a:r>
            <a:r>
              <a:rPr lang="en-US" altLang="ko-KR" sz="800" dirty="0"/>
              <a:t>, </a:t>
            </a:r>
            <a:r>
              <a:rPr lang="ko-KR" altLang="en-US" sz="800" dirty="0"/>
              <a:t>던전 구조와 아이템</a:t>
            </a:r>
            <a:r>
              <a:rPr lang="en-US" altLang="ko-KR" sz="800" dirty="0"/>
              <a:t>, NPC </a:t>
            </a:r>
            <a:r>
              <a:rPr lang="ko-KR" altLang="en-US" sz="800" dirty="0"/>
              <a:t>등의 배치가 완전히 랜덤하게 이루어진다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그 과정에서 하나하나 플레이에도 많은 변수가 생긴다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극단적인 경우 운이 적절히 따라 쉽게 클리어 하는 경우도 있으며</a:t>
            </a:r>
            <a:r>
              <a:rPr lang="en-US" altLang="ko-KR" sz="800" dirty="0"/>
              <a:t>, </a:t>
            </a:r>
            <a:r>
              <a:rPr lang="ko-KR" altLang="en-US" sz="800" dirty="0"/>
              <a:t>반대로 운이 따라 주지 않아 얼마 못 가 허무하게 죽는 경우도 있다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당시에는 램 용량 등의 리소스를 아끼는 용도로 쓰인 면도 있었으나</a:t>
            </a:r>
            <a:r>
              <a:rPr lang="en-US" altLang="ko-KR" sz="800" dirty="0"/>
              <a:t>, </a:t>
            </a:r>
            <a:r>
              <a:rPr lang="ko-KR" altLang="en-US" sz="800" dirty="0"/>
              <a:t>위 영구적 죽음과 시너지가 매우 좋아 게임적으로 장점이 되었다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턴제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게임 진행은 철저하게 </a:t>
            </a:r>
            <a:r>
              <a:rPr lang="ko-KR" altLang="en-US" sz="800" dirty="0" err="1"/>
              <a:t>턴제로</a:t>
            </a:r>
            <a:r>
              <a:rPr lang="ko-KR" altLang="en-US" sz="800" dirty="0"/>
              <a:t> 전개된다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플레이어가 커맨드를 입력하지 않으면 </a:t>
            </a:r>
            <a:r>
              <a:rPr lang="en-US" altLang="ko-KR" sz="800" dirty="0"/>
              <a:t>NPC</a:t>
            </a:r>
            <a:r>
              <a:rPr lang="ko-KR" altLang="en-US" sz="800" dirty="0"/>
              <a:t>나 구조물들의 활동이나 시간 경과도 일절 진행 되지 않는다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플레이어가 행동하는 순간해당 턴에 이루어지는 모든 활동과 시간 경과가 일관 진행된다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동시에 그 턴에 행동을 결정한 이후 도출된 결과는 돌이킬 수 없다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게임 진행의 지연을 통해 플레이어에게 무한한 전략 구상 시간을 제공하되</a:t>
            </a:r>
            <a:r>
              <a:rPr lang="en-US" altLang="ko-KR" sz="800" dirty="0"/>
              <a:t>, </a:t>
            </a:r>
            <a:r>
              <a:rPr lang="ko-KR" altLang="en-US" sz="800" dirty="0"/>
              <a:t>플레이어가 행동에 들어가면 적들에게도 똑같이 행동권이 주어진다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다만</a:t>
            </a:r>
            <a:r>
              <a:rPr lang="en-US" altLang="ko-KR" sz="800" dirty="0"/>
              <a:t>, </a:t>
            </a:r>
            <a:r>
              <a:rPr lang="ko-KR" altLang="en-US" sz="800" dirty="0" err="1"/>
              <a:t>턴체</a:t>
            </a:r>
            <a:r>
              <a:rPr lang="ko-KR" altLang="en-US" sz="800" dirty="0"/>
              <a:t> 자체는 당시 게임들의 시대적 한계에서 비롯되었다는 지적이 있다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로그나 </a:t>
            </a:r>
            <a:r>
              <a:rPr lang="ko-KR" altLang="en-US" sz="800" dirty="0" err="1"/>
              <a:t>넷핵</a:t>
            </a:r>
            <a:r>
              <a:rPr lang="ko-KR" altLang="en-US" sz="800" dirty="0"/>
              <a:t> 등이 나올 시대에는 </a:t>
            </a:r>
            <a:r>
              <a:rPr lang="ko-KR" altLang="en-US" sz="800" dirty="0" err="1"/>
              <a:t>턴제가</a:t>
            </a:r>
            <a:r>
              <a:rPr lang="ko-KR" altLang="en-US" sz="800" dirty="0"/>
              <a:t> 훨씬 당연한 시대였기 때문에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이것도 당시 </a:t>
            </a:r>
            <a:r>
              <a:rPr lang="en-US" altLang="ko-KR" sz="800" dirty="0"/>
              <a:t>PC</a:t>
            </a:r>
            <a:r>
              <a:rPr lang="ko-KR" altLang="en-US" sz="800" dirty="0"/>
              <a:t>의 성능에서 기인한 바가 크다</a:t>
            </a:r>
            <a:r>
              <a:rPr lang="en-US" altLang="ko-KR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247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33314-40CD-4F3A-8E90-484DE95E91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로그라이크</a:t>
            </a:r>
            <a:r>
              <a:rPr lang="ko-KR" altLang="en-US" dirty="0"/>
              <a:t> 게임들이 공유하는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2D26B-0337-4C28-8010-D863A1DE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669"/>
            <a:ext cx="10515600" cy="56778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식별 요소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아이템의 경우 처음 획득 시 효과나 능력치</a:t>
            </a:r>
            <a:r>
              <a:rPr lang="en-US" altLang="ko-KR" sz="800" dirty="0"/>
              <a:t>, </a:t>
            </a:r>
            <a:r>
              <a:rPr lang="ko-KR" altLang="en-US" sz="800" dirty="0"/>
              <a:t>소모성 아이템의 경우에는 종류까지도 감춰져 있다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감별하거나 효과가 명시적으로 발동하기 전까지는 절대로 아이템의 기능을 알 수 없다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게다가 소모성 아이템은 색</a:t>
            </a:r>
            <a:r>
              <a:rPr lang="en-US" altLang="ko-KR" sz="800" dirty="0"/>
              <a:t>, </a:t>
            </a:r>
            <a:r>
              <a:rPr lang="ko-KR" altLang="en-US" sz="800" dirty="0"/>
              <a:t>모양</a:t>
            </a:r>
            <a:r>
              <a:rPr lang="en-US" altLang="ko-KR" sz="800" dirty="0"/>
              <a:t>, </a:t>
            </a:r>
            <a:r>
              <a:rPr lang="ko-KR" altLang="en-US" sz="800" dirty="0"/>
              <a:t>이름만으로 나타나는데</a:t>
            </a:r>
            <a:r>
              <a:rPr lang="en-US" altLang="ko-KR" sz="800" dirty="0"/>
              <a:t>,  </a:t>
            </a:r>
            <a:r>
              <a:rPr lang="ko-KR" altLang="en-US" sz="800" dirty="0"/>
              <a:t>그 색과 모양은 플레이할 때마다 랜덤이다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대표적인 예로 처음 플레이 했을 때 힐링 </a:t>
            </a:r>
            <a:r>
              <a:rPr lang="ko-KR" altLang="en-US" sz="800" dirty="0" err="1"/>
              <a:t>포션은</a:t>
            </a:r>
            <a:r>
              <a:rPr lang="ko-KR" altLang="en-US" sz="800" dirty="0"/>
              <a:t> 빨강 이었다 해도 이후 플레이에서 동일하게 빨강일 확률이 없다</a:t>
            </a:r>
            <a:r>
              <a:rPr lang="en-US" altLang="ko-KR" sz="8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식별 요소를 보조하는 개념으로 축복</a:t>
            </a:r>
            <a:r>
              <a:rPr lang="en-US" altLang="ko-KR" sz="800" dirty="0"/>
              <a:t>/</a:t>
            </a:r>
            <a:r>
              <a:rPr lang="ko-KR" altLang="en-US" sz="800" dirty="0"/>
              <a:t>저주</a:t>
            </a:r>
            <a:r>
              <a:rPr lang="en-US" altLang="ko-KR" sz="800" dirty="0"/>
              <a:t>/</a:t>
            </a:r>
            <a:r>
              <a:rPr lang="ko-KR" altLang="en-US" sz="800" dirty="0"/>
              <a:t>강화 시스템이 있다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저주 받은 아이템을 식별하지 않고 사용시 좋은 효과를 주는 아이템이었다 해도 강한 페널티가 주어지며</a:t>
            </a:r>
            <a:r>
              <a:rPr lang="en-US" altLang="ko-KR" sz="800" dirty="0"/>
              <a:t>, </a:t>
            </a:r>
            <a:r>
              <a:rPr lang="ko-KR" altLang="en-US" sz="800" dirty="0"/>
              <a:t>식별을 충실하게 할 시 비슷한 종류의 아이템이라 해도 좀 더 효율적이고</a:t>
            </a:r>
            <a:r>
              <a:rPr lang="en-US" altLang="ko-KR" sz="800" dirty="0"/>
              <a:t> </a:t>
            </a:r>
            <a:r>
              <a:rPr lang="ko-KR" altLang="en-US" sz="800" dirty="0"/>
              <a:t>강력한 아이템을 구분해서 사용할 수 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자원 관리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만복도 개념이 있다</a:t>
            </a:r>
            <a:r>
              <a:rPr lang="en-US" altLang="ko-KR" sz="800" dirty="0"/>
              <a:t>. </a:t>
            </a:r>
            <a:r>
              <a:rPr lang="ko-KR" altLang="en-US" sz="800" dirty="0"/>
              <a:t>안 먹으면 굶어 죽음</a:t>
            </a:r>
            <a:endParaRPr lang="en-US" altLang="ko-KR" sz="800" dirty="0"/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던전 한 곳에 머물러 레벨을 올리는 행위를 방지한다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800" dirty="0"/>
              <a:t>식량을 안정적으로 보급받기 위해 끊임없이 가본적 없는 영역으로 이동하게끔 유도하는 시스템이다</a:t>
            </a:r>
            <a:r>
              <a:rPr lang="en-US" altLang="ko-KR" sz="8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3626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BD479-7EEC-4753-814B-D1E9BD1AD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베를린 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3ECE5-04DC-4147-96CC-AB69242B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08013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050" dirty="0"/>
              <a:t>2008</a:t>
            </a:r>
            <a:r>
              <a:rPr lang="ko-KR" altLang="en-US" sz="1050" dirty="0"/>
              <a:t>년 독일 베를린에서 열린 </a:t>
            </a:r>
            <a:r>
              <a:rPr lang="en-US" altLang="ko-KR" sz="1050" dirty="0"/>
              <a:t>Roguelike Development Conference 2008</a:t>
            </a:r>
            <a:r>
              <a:rPr lang="ko-KR" altLang="en-US" sz="1050" dirty="0"/>
              <a:t>에서 </a:t>
            </a:r>
            <a:r>
              <a:rPr lang="ko-KR" altLang="en-US" sz="1050" dirty="0" err="1"/>
              <a:t>로그라이크</a:t>
            </a:r>
            <a:r>
              <a:rPr lang="ko-KR" altLang="en-US" sz="1050" dirty="0"/>
              <a:t> 개발자들은 </a:t>
            </a:r>
            <a:r>
              <a:rPr lang="ko-KR" altLang="en-US" sz="1050" dirty="0" err="1"/>
              <a:t>로그라이크</a:t>
            </a:r>
            <a:r>
              <a:rPr lang="ko-KR" altLang="en-US" sz="1050" dirty="0"/>
              <a:t> 게임에 필수적인 요소들을 목록으로 정리했다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이것을 베를린 해석</a:t>
            </a:r>
            <a:r>
              <a:rPr lang="en-US" altLang="ko-KR" sz="1050" dirty="0"/>
              <a:t>(Berlin Interpretation)</a:t>
            </a:r>
            <a:r>
              <a:rPr lang="ko-KR" altLang="en-US" sz="1050" dirty="0"/>
              <a:t>이라는 이름으로 발표되었다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Roguelike</a:t>
            </a:r>
            <a:r>
              <a:rPr lang="ko-KR" altLang="en-US" sz="1050" dirty="0"/>
              <a:t> </a:t>
            </a:r>
            <a:r>
              <a:rPr lang="en-US" altLang="ko-KR" sz="1050" dirty="0"/>
              <a:t>Conference </a:t>
            </a:r>
            <a:r>
              <a:rPr lang="ko-KR" altLang="en-US" sz="1050" dirty="0"/>
              <a:t>라는 이름으로 계속해서 개최되고 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‘</a:t>
            </a:r>
            <a:r>
              <a:rPr lang="ko-KR" altLang="en-US" sz="1050" dirty="0"/>
              <a:t>로그 </a:t>
            </a:r>
            <a:r>
              <a:rPr lang="ko-KR" altLang="en-US" sz="1050" dirty="0" err="1"/>
              <a:t>라이크</a:t>
            </a:r>
            <a:r>
              <a:rPr lang="en-US" altLang="ko-KR" sz="1050" dirty="0"/>
              <a:t>’</a:t>
            </a:r>
            <a:r>
              <a:rPr lang="ko-KR" altLang="en-US" sz="1050" dirty="0"/>
              <a:t>란 하나의 장르로서</a:t>
            </a:r>
            <a:r>
              <a:rPr lang="en-US" altLang="ko-KR" sz="1050" dirty="0"/>
              <a:t>, </a:t>
            </a:r>
            <a:r>
              <a:rPr lang="ko-KR" altLang="en-US" sz="1050" dirty="0"/>
              <a:t>단지 </a:t>
            </a:r>
            <a:r>
              <a:rPr lang="en-US" altLang="ko-KR" sz="1050" dirty="0"/>
              <a:t>‘</a:t>
            </a:r>
            <a:r>
              <a:rPr lang="ko-KR" altLang="en-US" sz="1050" dirty="0"/>
              <a:t>로그 비슷한 것</a:t>
            </a:r>
            <a:r>
              <a:rPr lang="en-US" altLang="ko-KR" sz="1050" dirty="0"/>
              <a:t>‘</a:t>
            </a:r>
            <a:r>
              <a:rPr lang="ko-KR" altLang="en-US" sz="1050" dirty="0"/>
              <a:t>만이 아니다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ADOM, </a:t>
            </a:r>
            <a:r>
              <a:rPr lang="en-US" altLang="ko-KR" sz="1050" dirty="0" err="1"/>
              <a:t>Angband</a:t>
            </a:r>
            <a:r>
              <a:rPr lang="en-US" altLang="ko-KR" sz="1050" dirty="0"/>
              <a:t>, Crawl, </a:t>
            </a:r>
            <a:r>
              <a:rPr lang="en-US" altLang="ko-KR" sz="1050" dirty="0" err="1"/>
              <a:t>Nethack</a:t>
            </a:r>
            <a:r>
              <a:rPr lang="en-US" altLang="ko-KR" sz="1050" dirty="0"/>
              <a:t>, Rouge</a:t>
            </a:r>
            <a:r>
              <a:rPr lang="ko-KR" altLang="en-US" sz="1050" dirty="0"/>
              <a:t>을 예로 로그 </a:t>
            </a:r>
            <a:r>
              <a:rPr lang="ko-KR" altLang="en-US" sz="1050" dirty="0" err="1"/>
              <a:t>라이크</a:t>
            </a:r>
            <a:r>
              <a:rPr lang="ko-KR" altLang="en-US" sz="1050" dirty="0"/>
              <a:t> 게임이 가지는 특징을 목록화 한다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아래 목록들은 어떤 게임이 로그 </a:t>
            </a:r>
            <a:r>
              <a:rPr lang="ko-KR" altLang="en-US" sz="1050" dirty="0" err="1"/>
              <a:t>라이크</a:t>
            </a:r>
            <a:r>
              <a:rPr lang="ko-KR" altLang="en-US" sz="1050" dirty="0"/>
              <a:t> 인지 결정하는 데 사용할 수 있다</a:t>
            </a:r>
            <a:r>
              <a:rPr lang="en-US" altLang="ko-KR" sz="105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어느 요소가 누락되었다고 해서 특성 게임이 로그 </a:t>
            </a:r>
            <a:r>
              <a:rPr lang="ko-KR" altLang="en-US" sz="1050" dirty="0" err="1"/>
              <a:t>라이크가</a:t>
            </a:r>
            <a:r>
              <a:rPr lang="ko-KR" altLang="en-US" sz="1050" dirty="0"/>
              <a:t> 아니라는 의미는 아니다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마찬가지로</a:t>
            </a:r>
            <a:r>
              <a:rPr lang="en-US" altLang="ko-KR" sz="1050" dirty="0"/>
              <a:t>, </a:t>
            </a:r>
            <a:r>
              <a:rPr lang="ko-KR" altLang="en-US" sz="1050" dirty="0"/>
              <a:t>몇 가지 요소를 갖고 있다고 해서 특정 게임이 로그 </a:t>
            </a:r>
            <a:r>
              <a:rPr lang="ko-KR" altLang="en-US" sz="1050" dirty="0" err="1"/>
              <a:t>라이크</a:t>
            </a:r>
            <a:r>
              <a:rPr lang="ko-KR" altLang="en-US" sz="1050" dirty="0"/>
              <a:t> 라는 의미는 아니다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이 정의를 만드는 목적은 로그 </a:t>
            </a:r>
            <a:r>
              <a:rPr lang="ko-KR" altLang="en-US" sz="1050" dirty="0" err="1"/>
              <a:t>라이크</a:t>
            </a:r>
            <a:r>
              <a:rPr lang="ko-KR" altLang="en-US" sz="1050" dirty="0"/>
              <a:t> 커뮤니티가 자신들이 배우고 익히는 것을 더 잘 이해할 수 있도록 돕기 위해서 이다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/>
              <a:t>개발자나 게임에 어떤 제약을 가하려고 하는 것은 아니다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endParaRPr lang="ko-KR" altLang="en-US" sz="105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D63D13E-01D5-4679-B673-BC0A8304D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5216526"/>
            <a:ext cx="6648450" cy="44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769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DE7B9-0174-468C-86D8-280F99AE76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01D7D-E500-479E-8BF5-B043C348D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높은 가치 요소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절차적 환경 생성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게임의 세계는 리플레이 가치를 높이기 위해 무작위로 생성된다</a:t>
            </a:r>
            <a:r>
              <a:rPr lang="en-US" altLang="ko-KR" sz="1000" dirty="0"/>
              <a:t>. 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아이템의 외관이나 배치는 무작위이다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몬스터의 외관은 고정되어 있지만</a:t>
            </a:r>
            <a:r>
              <a:rPr lang="en-US" altLang="ko-KR" sz="1000" dirty="0"/>
              <a:t>, </a:t>
            </a:r>
            <a:r>
              <a:rPr lang="ko-KR" altLang="en-US" sz="1000" dirty="0"/>
              <a:t>배치는 무작위 이다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고정된 요소</a:t>
            </a:r>
            <a:r>
              <a:rPr lang="en-US" altLang="ko-KR" sz="1000" dirty="0"/>
              <a:t>(</a:t>
            </a:r>
            <a:r>
              <a:rPr lang="ko-KR" altLang="en-US" sz="1000" dirty="0"/>
              <a:t>플롯이나 퍼즐이나 장소</a:t>
            </a:r>
            <a:r>
              <a:rPr lang="en-US" altLang="ko-KR" sz="1000" dirty="0"/>
              <a:t>)</a:t>
            </a:r>
            <a:r>
              <a:rPr lang="ko-KR" altLang="en-US" sz="1000" dirty="0"/>
              <a:t>는 무작위 성에서 제외한다</a:t>
            </a:r>
            <a:r>
              <a:rPr lang="en-US" altLang="ko-KR" sz="1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영구적 죽음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플레이어는 처음 게임을 시작해서 클리어할 확률이 매우 낮다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사망 시 제일 낮은 레벨로 돌아가며 처음부터 다시 게임을 진행해야 한다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게임을 저장할 수 있지만 데이터를 불러오면 삭제된다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무작위 요소는 영구적 죽음의 고통보다 즐거움을 줄 수 있다</a:t>
            </a:r>
            <a:r>
              <a:rPr lang="en-US" altLang="ko-KR" sz="1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턴 기반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모든 명령은 하나의 행동</a:t>
            </a:r>
            <a:r>
              <a:rPr lang="en-US" altLang="ko-KR" sz="1000" dirty="0"/>
              <a:t>/</a:t>
            </a:r>
            <a:r>
              <a:rPr lang="ko-KR" altLang="en-US" sz="1000" dirty="0"/>
              <a:t>움직임에 대응한다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시간에 영향을 받지 않으며</a:t>
            </a:r>
            <a:r>
              <a:rPr lang="en-US" altLang="ko-KR" sz="1000" dirty="0"/>
              <a:t>, </a:t>
            </a:r>
            <a:r>
              <a:rPr lang="ko-KR" altLang="en-US" sz="1000" dirty="0"/>
              <a:t>오랜 시간 행동 결정을 할 수 있다</a:t>
            </a:r>
            <a:r>
              <a:rPr lang="en-US" altLang="ko-KR" sz="1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칸 기반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던전이 타일 단위로 이루어 져 있다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몬스터</a:t>
            </a:r>
            <a:r>
              <a:rPr lang="en-US" altLang="ko-KR" sz="1000" dirty="0"/>
              <a:t>, </a:t>
            </a:r>
            <a:r>
              <a:rPr lang="ko-KR" altLang="en-US" sz="1000" dirty="0"/>
              <a:t>플레이어 캐릭터</a:t>
            </a:r>
            <a:r>
              <a:rPr lang="en-US" altLang="ko-KR" sz="1000" dirty="0"/>
              <a:t> </a:t>
            </a:r>
            <a:r>
              <a:rPr lang="ko-KR" altLang="en-US" sz="1000" dirty="0"/>
              <a:t>등 크기에 상관 없이 한 칸을 차지 한다</a:t>
            </a:r>
            <a:r>
              <a:rPr lang="en-US" altLang="ko-KR" sz="1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비 </a:t>
            </a:r>
            <a:r>
              <a:rPr lang="ko-KR" altLang="en-US" sz="1400" dirty="0" err="1"/>
              <a:t>모달</a:t>
            </a:r>
            <a:r>
              <a:rPr lang="ko-KR" altLang="en-US" sz="1400" dirty="0"/>
              <a:t> 형식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이동</a:t>
            </a:r>
            <a:r>
              <a:rPr lang="en-US" altLang="ko-KR" sz="1000" dirty="0"/>
              <a:t>, </a:t>
            </a:r>
            <a:r>
              <a:rPr lang="ko-KR" altLang="en-US" sz="1000" dirty="0"/>
              <a:t>전투</a:t>
            </a:r>
            <a:r>
              <a:rPr lang="en-US" altLang="ko-KR" sz="1000" dirty="0"/>
              <a:t>, </a:t>
            </a:r>
            <a:r>
              <a:rPr lang="ko-KR" altLang="en-US" sz="1000" dirty="0"/>
              <a:t>기타 행동들은 같은 방식으로 조작 된다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모든 행동은 이 게임의 어느 </a:t>
            </a:r>
            <a:r>
              <a:rPr lang="ko-KR" altLang="en-US" sz="1000" dirty="0" err="1"/>
              <a:t>지점에서든</a:t>
            </a:r>
            <a:r>
              <a:rPr lang="ko-KR" altLang="en-US" sz="1000" dirty="0"/>
              <a:t> 사용 가능하다</a:t>
            </a:r>
            <a:r>
              <a:rPr lang="en-US" altLang="ko-KR" sz="1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복잡성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목표를 달성하는데 여러 방식을 사용할 수 있도록 복잡해야 한다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아이템과 몬스터</a:t>
            </a:r>
            <a:r>
              <a:rPr lang="en-US" altLang="ko-KR" sz="1000" dirty="0"/>
              <a:t>, </a:t>
            </a:r>
            <a:r>
              <a:rPr lang="ko-KR" altLang="en-US" sz="1000" dirty="0"/>
              <a:t>아이템과 아이템 사이 상호작용을 만든다</a:t>
            </a:r>
            <a:r>
              <a:rPr lang="en-US" altLang="ko-KR" sz="1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자원 관리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제한된 자원들을 관리하고 획득한 자원들의 사용법을 정해야 한다</a:t>
            </a:r>
            <a:r>
              <a:rPr lang="en-US" altLang="ko-KR" sz="1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핵 앤 슬래시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게임에 많은 요소들이 존재할 수 있지만</a:t>
            </a:r>
            <a:r>
              <a:rPr lang="en-US" altLang="ko-KR" sz="1000" dirty="0"/>
              <a:t>, </a:t>
            </a:r>
            <a:r>
              <a:rPr lang="ko-KR" altLang="en-US" sz="1000" dirty="0"/>
              <a:t>많은 몬스터를 죽이는 것이 </a:t>
            </a:r>
            <a:r>
              <a:rPr lang="ko-KR" altLang="en-US" sz="1000" dirty="0" err="1"/>
              <a:t>로그라이크의</a:t>
            </a:r>
            <a:r>
              <a:rPr lang="ko-KR" altLang="en-US" sz="1000" dirty="0"/>
              <a:t> 핵심이다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플레이어와 게임 세계의 싸움으로 몬스터 간의 적대 관계는 있을 수 없다</a:t>
            </a:r>
            <a:r>
              <a:rPr lang="en-US" altLang="ko-KR" sz="1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탐험과 발견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던전의 각 층을 탐험하고 식별되지 않은 아이템의 용도를 찾아내는 신중함이 있어야 한다</a:t>
            </a:r>
            <a:r>
              <a:rPr lang="en-US" altLang="ko-KR" sz="1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000" dirty="0"/>
              <a:t>이것은 플레이어가 게임을 다시 시작할 때마다 새로운 감각을 느끼게 해준다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52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BBAAF-65C2-4D52-A6AC-A61BE58387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153BD-502A-4FA6-928F-9C6AA2EED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낮은 가치 요소</a:t>
            </a:r>
            <a:endParaRPr lang="en-US" altLang="ko-KR" sz="1400" dirty="0"/>
          </a:p>
          <a:p>
            <a:pPr lvl="1"/>
            <a:r>
              <a:rPr lang="ko-KR" altLang="en-US" sz="1200" dirty="0"/>
              <a:t>싱글 플레이어 캐릭터</a:t>
            </a:r>
            <a:endParaRPr lang="en-US" altLang="ko-KR" sz="1200" dirty="0"/>
          </a:p>
          <a:p>
            <a:pPr lvl="2"/>
            <a:r>
              <a:rPr lang="ko-KR" altLang="en-US" sz="1000" dirty="0"/>
              <a:t>플레이어는 단 하나의 캐릭터만 조작한다</a:t>
            </a:r>
            <a:r>
              <a:rPr lang="en-US" altLang="ko-KR" sz="1000" dirty="0"/>
              <a:t>.</a:t>
            </a:r>
          </a:p>
          <a:p>
            <a:pPr lvl="2"/>
            <a:r>
              <a:rPr lang="ko-KR" altLang="en-US" sz="1000" dirty="0"/>
              <a:t>캐릭터의 죽음은 게임의 끝이다</a:t>
            </a:r>
            <a:r>
              <a:rPr lang="en-US" altLang="ko-KR" sz="1000" dirty="0"/>
              <a:t>.</a:t>
            </a:r>
          </a:p>
          <a:p>
            <a:pPr lvl="1"/>
            <a:r>
              <a:rPr lang="ko-KR" altLang="en-US" sz="1200" dirty="0"/>
              <a:t>몬스터와 플레이어가 비슷함</a:t>
            </a:r>
            <a:endParaRPr lang="en-US" altLang="ko-KR" sz="1200" dirty="0"/>
          </a:p>
          <a:p>
            <a:pPr lvl="2"/>
            <a:r>
              <a:rPr lang="ko-KR" altLang="en-US" sz="1000" dirty="0"/>
              <a:t>플레이의 설정은 몬스터 역시 따른다</a:t>
            </a:r>
            <a:r>
              <a:rPr lang="en-US" altLang="ko-KR" sz="1000" dirty="0"/>
              <a:t>.</a:t>
            </a:r>
          </a:p>
          <a:p>
            <a:pPr lvl="2"/>
            <a:r>
              <a:rPr lang="ko-KR" altLang="en-US" sz="1000" dirty="0"/>
              <a:t>소지품과 장비를 가지며 아이템이나 주문을 사용한다</a:t>
            </a:r>
            <a:r>
              <a:rPr lang="en-US" altLang="ko-KR" sz="1000" dirty="0"/>
              <a:t>.</a:t>
            </a:r>
          </a:p>
          <a:p>
            <a:pPr lvl="1"/>
            <a:r>
              <a:rPr lang="ko-KR" altLang="en-US" sz="1200" dirty="0"/>
              <a:t>전술적 도전</a:t>
            </a:r>
            <a:endParaRPr lang="en-US" altLang="ko-KR" sz="1200" dirty="0"/>
          </a:p>
          <a:p>
            <a:pPr lvl="2"/>
            <a:r>
              <a:rPr lang="ko-KR" altLang="en-US" sz="1000" dirty="0"/>
              <a:t>승리를 위해서는 전술을 공부해야 한다</a:t>
            </a:r>
            <a:r>
              <a:rPr lang="en-US" altLang="ko-KR" sz="1000" dirty="0"/>
              <a:t>.</a:t>
            </a:r>
          </a:p>
          <a:p>
            <a:pPr lvl="2"/>
            <a:r>
              <a:rPr lang="ko-KR" altLang="en-US" sz="1000" dirty="0"/>
              <a:t>초기의 게임 정보로는 후반에 클리어 하기 힘들어진다</a:t>
            </a:r>
            <a:r>
              <a:rPr lang="en-US" altLang="ko-KR" sz="1000" dirty="0"/>
              <a:t>.</a:t>
            </a:r>
          </a:p>
          <a:p>
            <a:pPr lvl="2"/>
            <a:r>
              <a:rPr lang="ko-KR" altLang="en-US" sz="1000" dirty="0"/>
              <a:t>이 게임의 중점은 전술적 도전에 있다</a:t>
            </a:r>
            <a:r>
              <a:rPr lang="en-US" altLang="ko-KR" sz="1000" dirty="0"/>
              <a:t>.</a:t>
            </a:r>
          </a:p>
          <a:p>
            <a:pPr lvl="1"/>
            <a:r>
              <a:rPr lang="ko-KR" altLang="en-US" sz="1200" dirty="0"/>
              <a:t>던전</a:t>
            </a:r>
            <a:endParaRPr lang="en-US" altLang="ko-KR" sz="1200" dirty="0"/>
          </a:p>
          <a:p>
            <a:pPr lvl="2"/>
            <a:r>
              <a:rPr lang="ko-KR" altLang="en-US" sz="1000" dirty="0"/>
              <a:t>방과 복도로 이루어진 층이 던전으로 칭한다</a:t>
            </a:r>
            <a:r>
              <a:rPr lang="en-US" altLang="ko-KR" sz="1000" dirty="0"/>
              <a:t>.</a:t>
            </a:r>
          </a:p>
          <a:p>
            <a:pPr lvl="1"/>
            <a:r>
              <a:rPr lang="ko-KR" altLang="en-US" sz="1200" dirty="0"/>
              <a:t>숫자</a:t>
            </a:r>
            <a:endParaRPr lang="en-US" altLang="ko-KR" sz="1200" dirty="0"/>
          </a:p>
          <a:p>
            <a:pPr lvl="2"/>
            <a:r>
              <a:rPr lang="ko-KR" altLang="en-US" sz="1000" dirty="0"/>
              <a:t>캐릭터를 설명하는데 숫자가 사용된다</a:t>
            </a:r>
            <a:r>
              <a:rPr lang="en-US" altLang="ko-KR" sz="1000" dirty="0"/>
              <a:t>.(</a:t>
            </a:r>
            <a:r>
              <a:rPr lang="ko-KR" altLang="en-US" sz="1000" dirty="0"/>
              <a:t>체력</a:t>
            </a:r>
            <a:r>
              <a:rPr lang="en-US" altLang="ko-KR" sz="1000" dirty="0"/>
              <a:t>,</a:t>
            </a:r>
            <a:r>
              <a:rPr lang="ko-KR" altLang="en-US" sz="1000" dirty="0"/>
              <a:t> 기타 속성 등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5745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D72A7-4AB9-42DE-BC26-A33C355661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36525"/>
            <a:ext cx="10515600" cy="4746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랜덤 생성에 대한 오해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C040-F001-4153-A644-6906B18C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나무가 얼마나 랜덤하게 배치되어 있든 사람은 똑같은 숲으로 본다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게임내 모든 요소를 랜덤 생성 요소로 만드는 것은 컨텐츠 볼륨이 늘어나는 것이 아니며 동시에 재미있지도 않다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랜덤으로 짜 맞춰진 컨텐츠가 재미있었다면 영화 감독이 열심히 영상을 촬영해 편집할 필요가 없다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게임 제작자들이 굳이 골머리 앓으며 재미있는 게임을 만들기 위해 고민할 필요도 없는 것이다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엔터</a:t>
            </a:r>
            <a:r>
              <a:rPr lang="ko-KR" altLang="en-US" sz="1400" dirty="0"/>
              <a:t> 더 </a:t>
            </a:r>
            <a:r>
              <a:rPr lang="ko-KR" altLang="en-US" sz="1400" dirty="0" err="1"/>
              <a:t>건즈</a:t>
            </a:r>
            <a:r>
              <a:rPr lang="ko-KR" altLang="en-US" sz="1400" dirty="0"/>
              <a:t> 같은 게임처럼 적절한 곳에 제한적으로 배치할 때 좋은 효과를 얻을 수 있다는 것을 명심해야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좋지 않은 예시 게임으로 </a:t>
            </a:r>
            <a:r>
              <a:rPr lang="ko-KR" altLang="en-US" sz="1400" dirty="0" err="1"/>
              <a:t>폴아웃</a:t>
            </a:r>
            <a:r>
              <a:rPr lang="ko-KR" altLang="en-US" sz="1400" dirty="0"/>
              <a:t> </a:t>
            </a:r>
            <a:r>
              <a:rPr lang="en-US" altLang="ko-KR" sz="1400" dirty="0"/>
              <a:t>4, </a:t>
            </a:r>
            <a:r>
              <a:rPr lang="ko-KR" altLang="en-US" sz="1400" dirty="0"/>
              <a:t>노 </a:t>
            </a:r>
            <a:r>
              <a:rPr lang="ko-KR" altLang="en-US" sz="1400" dirty="0" err="1"/>
              <a:t>맨즈</a:t>
            </a:r>
            <a:r>
              <a:rPr lang="ko-KR" altLang="en-US" sz="1400" dirty="0"/>
              <a:t> 스카이를 들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315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E3F8F-7B8C-4E8A-95D3-4482EA07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문서에서 다루는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43234-D553-40E4-9542-C30BC4D783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08600" y="1114425"/>
            <a:ext cx="6138653" cy="483870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ko-KR" altLang="en-US" dirty="0"/>
              <a:t>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무엇인지</a:t>
            </a:r>
            <a:r>
              <a:rPr lang="en-US" altLang="ko-KR" dirty="0"/>
              <a:t>?</a:t>
            </a:r>
          </a:p>
          <a:p>
            <a:pPr>
              <a:lnSpc>
                <a:spcPct val="250000"/>
              </a:lnSpc>
            </a:pPr>
            <a:r>
              <a:rPr lang="ko-KR" altLang="en-US" dirty="0"/>
              <a:t>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의 특징은</a:t>
            </a:r>
            <a:r>
              <a:rPr lang="en-US" altLang="ko-KR" dirty="0"/>
              <a:t>?</a:t>
            </a:r>
          </a:p>
          <a:p>
            <a:pPr>
              <a:lnSpc>
                <a:spcPct val="250000"/>
              </a:lnSpc>
            </a:pPr>
            <a:r>
              <a:rPr lang="ko-KR" altLang="en-US" dirty="0"/>
              <a:t>대표적인 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장르 게임은</a:t>
            </a:r>
            <a:r>
              <a:rPr lang="en-US" altLang="ko-KR" dirty="0"/>
              <a:t>?</a:t>
            </a:r>
          </a:p>
          <a:p>
            <a:pPr>
              <a:lnSpc>
                <a:spcPct val="250000"/>
              </a:lnSpc>
            </a:pPr>
            <a:r>
              <a:rPr lang="ko-KR" altLang="en-US" dirty="0"/>
              <a:t>유저가 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장르에 빠져드는 이유</a:t>
            </a:r>
            <a:r>
              <a:rPr lang="en-US" altLang="ko-KR" dirty="0"/>
              <a:t>?</a:t>
            </a:r>
          </a:p>
          <a:p>
            <a:pPr>
              <a:lnSpc>
                <a:spcPct val="250000"/>
              </a:lnSpc>
            </a:pPr>
            <a:r>
              <a:rPr lang="ko-KR" altLang="en-US" dirty="0"/>
              <a:t>앞으로 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장르는</a:t>
            </a:r>
            <a:r>
              <a:rPr lang="en-US" altLang="ko-KR" dirty="0"/>
              <a:t>?</a:t>
            </a:r>
          </a:p>
        </p:txBody>
      </p:sp>
      <p:pic>
        <p:nvPicPr>
          <p:cNvPr id="4" name="Picture 6" descr="Roguelike Development Conference에 대한 이미지 검색결과">
            <a:extLst>
              <a:ext uri="{FF2B5EF4-FFF2-40B4-BE49-F238E27FC236}">
                <a16:creationId xmlns:a16="http://schemas.microsoft.com/office/drawing/2014/main" id="{72633EC8-78FA-43FB-88EF-B6AB3BCD3F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16"/>
          <a:stretch/>
        </p:blipFill>
        <p:spPr bwMode="auto">
          <a:xfrm>
            <a:off x="744747" y="4770011"/>
            <a:ext cx="3747767" cy="184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1980년 게임 로그에 대한 이미지 검색결과">
            <a:extLst>
              <a:ext uri="{FF2B5EF4-FFF2-40B4-BE49-F238E27FC236}">
                <a16:creationId xmlns:a16="http://schemas.microsoft.com/office/drawing/2014/main" id="{00525F32-BFCE-4694-B3E8-6B43A70EF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47" y="720891"/>
            <a:ext cx="3745164" cy="173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ncient domains of mystery에 대한 이미지 검색결과">
            <a:extLst>
              <a:ext uri="{FF2B5EF4-FFF2-40B4-BE49-F238E27FC236}">
                <a16:creationId xmlns:a16="http://schemas.microsoft.com/office/drawing/2014/main" id="{099AFA81-A2DA-4E18-8A00-6EB1D84F1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46" y="2554473"/>
            <a:ext cx="3747851" cy="21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698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5FA86C-B951-4364-96E8-61E530B6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영구적 죽음이 플레이어 에게 주는 영향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ko-KR" altLang="en-US" dirty="0"/>
              <a:t> 게임이 재미 있는 이유</a:t>
            </a:r>
          </a:p>
        </p:txBody>
      </p:sp>
    </p:spTree>
    <p:extLst>
      <p:ext uri="{BB962C8B-B14F-4D97-AF65-F5344CB8AC3E}">
        <p14:creationId xmlns:p14="http://schemas.microsoft.com/office/powerpoint/2010/main" val="2204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EB2339-E33D-4BD5-8055-16DD2C565133}"/>
              </a:ext>
            </a:extLst>
          </p:cNvPr>
          <p:cNvSpPr/>
          <p:nvPr/>
        </p:nvSpPr>
        <p:spPr>
          <a:xfrm>
            <a:off x="419099" y="5075467"/>
            <a:ext cx="7566705" cy="13220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F3E4D7-B5AD-48F8-B66C-F73D9933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란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CC6E67E-478A-423B-B7DE-D23319F4F4E8}"/>
              </a:ext>
            </a:extLst>
          </p:cNvPr>
          <p:cNvGrpSpPr/>
          <p:nvPr/>
        </p:nvGrpSpPr>
        <p:grpSpPr>
          <a:xfrm>
            <a:off x="419100" y="2742666"/>
            <a:ext cx="3745163" cy="2332801"/>
            <a:chOff x="419100" y="2742666"/>
            <a:chExt cx="3745163" cy="233280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3406A4F-9F22-48C8-AEEF-D1E24A0AF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139" t="10869" r="25555" b="50003"/>
            <a:stretch/>
          </p:blipFill>
          <p:spPr>
            <a:xfrm>
              <a:off x="419100" y="2742666"/>
              <a:ext cx="3745163" cy="208980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15E793-9D49-4FAE-B92D-BB9B909B335C}"/>
                </a:ext>
              </a:extLst>
            </p:cNvPr>
            <p:cNvSpPr txBox="1"/>
            <p:nvPr/>
          </p:nvSpPr>
          <p:spPr>
            <a:xfrm>
              <a:off x="3062087" y="4829246"/>
              <a:ext cx="11021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오메가</a:t>
              </a:r>
              <a:r>
                <a:rPr lang="en-US" altLang="ko-KR" sz="1000" dirty="0"/>
                <a:t>(Omega)</a:t>
              </a:r>
              <a:endParaRPr lang="ko-KR" altLang="en-US" sz="1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6CBBC21-1B35-4790-8ADA-47CEE1AC1AD2}"/>
              </a:ext>
            </a:extLst>
          </p:cNvPr>
          <p:cNvSpPr txBox="1"/>
          <p:nvPr/>
        </p:nvSpPr>
        <p:spPr>
          <a:xfrm>
            <a:off x="10912264" y="692604"/>
            <a:ext cx="860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</a:t>
            </a:r>
            <a:r>
              <a:rPr lang="en-US" altLang="ko-KR" sz="1000" dirty="0"/>
              <a:t>(Rogue)</a:t>
            </a:r>
            <a:endParaRPr lang="ko-KR" altLang="en-US" sz="10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94FA263-0380-4576-ABBA-5277E373CDEA}"/>
              </a:ext>
            </a:extLst>
          </p:cNvPr>
          <p:cNvGrpSpPr/>
          <p:nvPr/>
        </p:nvGrpSpPr>
        <p:grpSpPr>
          <a:xfrm>
            <a:off x="4254015" y="2739444"/>
            <a:ext cx="3731790" cy="2336023"/>
            <a:chOff x="8038670" y="2739444"/>
            <a:chExt cx="3731790" cy="2336023"/>
          </a:xfrm>
        </p:grpSpPr>
        <p:pic>
          <p:nvPicPr>
            <p:cNvPr id="13" name="Picture 4" descr="nethack에 대한 이미지 검색결과">
              <a:extLst>
                <a:ext uri="{FF2B5EF4-FFF2-40B4-BE49-F238E27FC236}">
                  <a16:creationId xmlns:a16="http://schemas.microsoft.com/office/drawing/2014/main" id="{A82A2121-55C8-4B7A-AD8F-C02E944F9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8670" y="2739444"/>
              <a:ext cx="3731790" cy="2089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2B345F-21D1-40BE-ACF2-2F99C49C9FF9}"/>
                </a:ext>
              </a:extLst>
            </p:cNvPr>
            <p:cNvSpPr txBox="1"/>
            <p:nvPr/>
          </p:nvSpPr>
          <p:spPr>
            <a:xfrm>
              <a:off x="10777763" y="4829246"/>
              <a:ext cx="9926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넷핵</a:t>
              </a:r>
              <a:r>
                <a:rPr lang="en-US" altLang="ko-KR" sz="1000" dirty="0"/>
                <a:t>(</a:t>
              </a:r>
              <a:r>
                <a:rPr lang="en-US" altLang="ko-KR" sz="1000" dirty="0" err="1"/>
                <a:t>Nethack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D31C563-1D05-4120-BCDC-174AFFCB9D01}"/>
              </a:ext>
            </a:extLst>
          </p:cNvPr>
          <p:cNvGrpSpPr/>
          <p:nvPr/>
        </p:nvGrpSpPr>
        <p:grpSpPr>
          <a:xfrm>
            <a:off x="8075557" y="2739444"/>
            <a:ext cx="3697343" cy="2338796"/>
            <a:chOff x="4252795" y="2739444"/>
            <a:chExt cx="3697343" cy="2338796"/>
          </a:xfrm>
        </p:grpSpPr>
        <p:pic>
          <p:nvPicPr>
            <p:cNvPr id="11" name="Picture 6" descr="ancient domains of mystery에 대한 이미지 검색결과">
              <a:extLst>
                <a:ext uri="{FF2B5EF4-FFF2-40B4-BE49-F238E27FC236}">
                  <a16:creationId xmlns:a16="http://schemas.microsoft.com/office/drawing/2014/main" id="{42FC8D0B-5694-43A5-AB2E-FF381451D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2795" y="2739444"/>
              <a:ext cx="3697343" cy="2089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89C7E7-7200-4452-A9AA-BB9C2E635F9D}"/>
                </a:ext>
              </a:extLst>
            </p:cNvPr>
            <p:cNvSpPr txBox="1"/>
            <p:nvPr/>
          </p:nvSpPr>
          <p:spPr>
            <a:xfrm>
              <a:off x="7411307" y="4832019"/>
              <a:ext cx="5388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ADOM</a:t>
              </a:r>
              <a:endParaRPr lang="ko-KR" altLang="en-US" sz="1000" dirty="0"/>
            </a:p>
          </p:txBody>
        </p:sp>
      </p:grpSp>
      <p:pic>
        <p:nvPicPr>
          <p:cNvPr id="19" name="Picture 2" descr="1980년 게임 로그에 대한 이미지 검색결과">
            <a:extLst>
              <a:ext uri="{FF2B5EF4-FFF2-40B4-BE49-F238E27FC236}">
                <a16:creationId xmlns:a16="http://schemas.microsoft.com/office/drawing/2014/main" id="{A5FE4DFD-E82F-4EA3-9CBD-43A501C7E5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"/>
          <a:stretch/>
        </p:blipFill>
        <p:spPr bwMode="auto">
          <a:xfrm>
            <a:off x="8075557" y="938825"/>
            <a:ext cx="3697343" cy="173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A747BC-AAE4-4B19-B42C-D70DCDE82681}"/>
              </a:ext>
            </a:extLst>
          </p:cNvPr>
          <p:cNvSpPr/>
          <p:nvPr/>
        </p:nvSpPr>
        <p:spPr>
          <a:xfrm>
            <a:off x="419099" y="938825"/>
            <a:ext cx="7566705" cy="1736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</a:rPr>
              <a:t>1980</a:t>
            </a:r>
            <a:r>
              <a:rPr lang="ko-KR" altLang="en-US" sz="1200" dirty="0">
                <a:solidFill>
                  <a:schemeClr val="tx1"/>
                </a:solidFill>
              </a:rPr>
              <a:t>년대 출시한 게임 </a:t>
            </a:r>
            <a:r>
              <a:rPr lang="en-US" altLang="ko-KR" sz="1200" dirty="0">
                <a:solidFill>
                  <a:schemeClr val="tx1"/>
                </a:solidFill>
              </a:rPr>
              <a:t>‘</a:t>
            </a:r>
            <a:r>
              <a:rPr lang="ko-KR" altLang="en-US" sz="1600" b="1" dirty="0">
                <a:solidFill>
                  <a:srgbClr val="7030A0"/>
                </a:solidFill>
              </a:rPr>
              <a:t>로그</a:t>
            </a:r>
            <a:r>
              <a:rPr lang="en-US" altLang="ko-KR" sz="1200" dirty="0">
                <a:solidFill>
                  <a:schemeClr val="tx1"/>
                </a:solidFill>
              </a:rPr>
              <a:t>’</a:t>
            </a:r>
            <a:r>
              <a:rPr lang="ko-KR" altLang="en-US" sz="1200" dirty="0">
                <a:solidFill>
                  <a:schemeClr val="tx1"/>
                </a:solidFill>
              </a:rPr>
              <a:t>의 특징을 공유하는 게임들을 지칭하는 장르이름이다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rgbClr val="7030A0"/>
                </a:solidFill>
              </a:rPr>
              <a:t>최초의 </a:t>
            </a:r>
            <a:r>
              <a:rPr lang="en-US" altLang="ko-KR" sz="1400" b="1" dirty="0">
                <a:solidFill>
                  <a:srgbClr val="7030A0"/>
                </a:solidFill>
              </a:rPr>
              <a:t>pc RPG </a:t>
            </a:r>
            <a:r>
              <a:rPr lang="ko-KR" altLang="en-US" sz="1400" b="1" dirty="0">
                <a:solidFill>
                  <a:srgbClr val="7030A0"/>
                </a:solidFill>
              </a:rPr>
              <a:t>비디오 게임</a:t>
            </a:r>
            <a:r>
              <a:rPr lang="ko-KR" altLang="en-US" sz="1200" dirty="0">
                <a:solidFill>
                  <a:schemeClr val="tx1"/>
                </a:solidFill>
              </a:rPr>
              <a:t>으로 이후 출시되는 </a:t>
            </a:r>
            <a:r>
              <a:rPr lang="en-US" altLang="ko-KR" sz="1200" dirty="0">
                <a:solidFill>
                  <a:schemeClr val="tx1"/>
                </a:solidFill>
              </a:rPr>
              <a:t>RPG </a:t>
            </a:r>
            <a:r>
              <a:rPr lang="ko-KR" altLang="en-US" sz="1200" dirty="0">
                <a:solidFill>
                  <a:schemeClr val="tx1"/>
                </a:solidFill>
              </a:rPr>
              <a:t>비디오 게임들에 많은 영향을 주었다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</a:rPr>
              <a:t>때문에 서구권에서 비디오 게임의 역사를 이야기할 때 필수로 언급된다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</a:rPr>
              <a:t>오메가</a:t>
            </a:r>
            <a:r>
              <a:rPr lang="en-US" altLang="ko-KR" sz="1200" dirty="0">
                <a:solidFill>
                  <a:schemeClr val="tx1"/>
                </a:solidFill>
              </a:rPr>
              <a:t>(Omega), </a:t>
            </a:r>
            <a:r>
              <a:rPr lang="ko-KR" altLang="en-US" sz="1200" dirty="0" err="1">
                <a:solidFill>
                  <a:schemeClr val="tx1"/>
                </a:solidFill>
              </a:rPr>
              <a:t>넷핵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Nethack</a:t>
            </a:r>
            <a:r>
              <a:rPr lang="en-US" altLang="ko-KR" sz="1200" dirty="0">
                <a:solidFill>
                  <a:schemeClr val="tx1"/>
                </a:solidFill>
              </a:rPr>
              <a:t>), ADOM </a:t>
            </a:r>
            <a:r>
              <a:rPr lang="ko-KR" altLang="en-US" sz="1200" dirty="0">
                <a:solidFill>
                  <a:schemeClr val="tx1"/>
                </a:solidFill>
              </a:rPr>
              <a:t>등 </a:t>
            </a:r>
            <a:r>
              <a:rPr lang="en-US" altLang="ko-KR" sz="1400" b="1" dirty="0">
                <a:solidFill>
                  <a:srgbClr val="7030A0"/>
                </a:solidFill>
              </a:rPr>
              <a:t>‘</a:t>
            </a:r>
            <a:r>
              <a:rPr lang="ko-KR" altLang="en-US" sz="1400" b="1" dirty="0">
                <a:solidFill>
                  <a:srgbClr val="7030A0"/>
                </a:solidFill>
              </a:rPr>
              <a:t>로그</a:t>
            </a:r>
            <a:r>
              <a:rPr lang="en-US" altLang="ko-KR" sz="1400" b="1" dirty="0">
                <a:solidFill>
                  <a:srgbClr val="7030A0"/>
                </a:solidFill>
              </a:rPr>
              <a:t>’</a:t>
            </a:r>
            <a:r>
              <a:rPr lang="ko-KR" altLang="en-US" sz="1400" b="1" dirty="0">
                <a:solidFill>
                  <a:srgbClr val="7030A0"/>
                </a:solidFill>
              </a:rPr>
              <a:t>와 유사한 게임들이 출시</a:t>
            </a:r>
            <a:r>
              <a:rPr lang="ko-KR" altLang="en-US" sz="1200" dirty="0">
                <a:solidFill>
                  <a:schemeClr val="tx1"/>
                </a:solidFill>
              </a:rPr>
              <a:t>되었다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88900" indent="-88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</a:rPr>
              <a:t>현재에도 많은 로그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 err="1">
                <a:solidFill>
                  <a:schemeClr val="tx1"/>
                </a:solidFill>
              </a:rPr>
              <a:t>라이크</a:t>
            </a:r>
            <a:r>
              <a:rPr lang="ko-KR" altLang="en-US" sz="1200" dirty="0">
                <a:solidFill>
                  <a:schemeClr val="tx1"/>
                </a:solidFill>
              </a:rPr>
              <a:t> 장르라는 이름으로 많은 게임들이 출시 되고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C7CD33B-7A08-4B6A-AA2B-CAC7FB37ACA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544" y="5199803"/>
            <a:ext cx="1136547" cy="113654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F78F497-A76C-40BD-AC8F-0E576FEFA4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023" y="5156937"/>
            <a:ext cx="1240532" cy="12405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3761716-6F2B-4B92-A0CE-60E22AFC678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2" t="8637" r="22513" b="9076"/>
          <a:stretch/>
        </p:blipFill>
        <p:spPr>
          <a:xfrm>
            <a:off x="6593012" y="5055217"/>
            <a:ext cx="511344" cy="78186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092682A-87E0-458E-A6BB-D0835CDC053F}"/>
              </a:ext>
            </a:extLst>
          </p:cNvPr>
          <p:cNvSpPr txBox="1"/>
          <p:nvPr/>
        </p:nvSpPr>
        <p:spPr>
          <a:xfrm>
            <a:off x="464402" y="5587885"/>
            <a:ext cx="197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‘ROGUE’</a:t>
            </a:r>
            <a:r>
              <a:rPr lang="ko-KR" altLang="en-US" dirty="0"/>
              <a:t>의 요소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407E0E-342D-49D4-8133-9FF7384DA97B}"/>
              </a:ext>
            </a:extLst>
          </p:cNvPr>
          <p:cNvSpPr txBox="1"/>
          <p:nvPr/>
        </p:nvSpPr>
        <p:spPr>
          <a:xfrm>
            <a:off x="2342891" y="5159126"/>
            <a:ext cx="31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AF11DE-9591-401F-A3E1-5FFC661254AD}"/>
              </a:ext>
            </a:extLst>
          </p:cNvPr>
          <p:cNvSpPr txBox="1"/>
          <p:nvPr/>
        </p:nvSpPr>
        <p:spPr>
          <a:xfrm>
            <a:off x="5090145" y="5159126"/>
            <a:ext cx="31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621173-74A1-49FC-97AD-6CF80D64DB8A}"/>
              </a:ext>
            </a:extLst>
          </p:cNvPr>
          <p:cNvSpPr txBox="1"/>
          <p:nvPr/>
        </p:nvSpPr>
        <p:spPr>
          <a:xfrm>
            <a:off x="3826360" y="6028573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절차적 생성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22F882-7234-4D02-9A44-0EFBF3EBC15C}"/>
              </a:ext>
            </a:extLst>
          </p:cNvPr>
          <p:cNvSpPr txBox="1"/>
          <p:nvPr/>
        </p:nvSpPr>
        <p:spPr>
          <a:xfrm>
            <a:off x="6709936" y="6044645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영구적 죽음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2BD9F3-63C5-46A2-A928-FED2B35FF846}"/>
              </a:ext>
            </a:extLst>
          </p:cNvPr>
          <p:cNvSpPr/>
          <p:nvPr/>
        </p:nvSpPr>
        <p:spPr>
          <a:xfrm>
            <a:off x="8075557" y="5055217"/>
            <a:ext cx="3697343" cy="13422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2008</a:t>
            </a:r>
            <a:r>
              <a:rPr lang="ko-KR" altLang="en-US" sz="1200" dirty="0">
                <a:solidFill>
                  <a:schemeClr val="tx1"/>
                </a:solidFill>
              </a:rPr>
              <a:t>년 독일 베를린에서 열린 </a:t>
            </a:r>
            <a:r>
              <a:rPr lang="en-US" altLang="ko-KR" sz="1200" dirty="0">
                <a:solidFill>
                  <a:schemeClr val="tx1"/>
                </a:solidFill>
              </a:rPr>
              <a:t>‘</a:t>
            </a:r>
            <a:r>
              <a:rPr lang="ko-KR" altLang="en-US" sz="1200" dirty="0">
                <a:solidFill>
                  <a:schemeClr val="tx1"/>
                </a:solidFill>
              </a:rPr>
              <a:t>로그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 err="1">
                <a:solidFill>
                  <a:schemeClr val="tx1"/>
                </a:solidFill>
              </a:rPr>
              <a:t>라이크</a:t>
            </a:r>
            <a:r>
              <a:rPr lang="ko-KR" altLang="en-US" sz="1200" dirty="0">
                <a:solidFill>
                  <a:schemeClr val="tx1"/>
                </a:solidFill>
              </a:rPr>
              <a:t> 개발자 </a:t>
            </a:r>
            <a:r>
              <a:rPr lang="ko-KR" altLang="en-US" sz="1200" dirty="0" err="1">
                <a:solidFill>
                  <a:schemeClr val="tx1"/>
                </a:solidFill>
              </a:rPr>
              <a:t>컴퍼런스</a:t>
            </a:r>
            <a:r>
              <a:rPr lang="en-US" altLang="ko-KR" sz="1200" dirty="0">
                <a:solidFill>
                  <a:schemeClr val="tx1"/>
                </a:solidFill>
              </a:rPr>
              <a:t>‘</a:t>
            </a:r>
            <a:r>
              <a:rPr lang="ko-KR" altLang="en-US" sz="1200" dirty="0">
                <a:solidFill>
                  <a:schemeClr val="tx1"/>
                </a:solidFill>
              </a:rPr>
              <a:t>에서 로그</a:t>
            </a:r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 err="1">
                <a:solidFill>
                  <a:schemeClr val="tx1"/>
                </a:solidFill>
              </a:rPr>
              <a:t>라이크</a:t>
            </a:r>
            <a:r>
              <a:rPr lang="ko-KR" altLang="en-US" sz="1200" dirty="0">
                <a:solidFill>
                  <a:schemeClr val="tx1"/>
                </a:solidFill>
              </a:rPr>
              <a:t> 게임에 필요한 요소들을 목록으로 정리하기도 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50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517DA-7F0F-4C18-8EFC-5D808C36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의 특징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761B39-EAC9-4D43-AD2F-EC7E75BF51E0}"/>
              </a:ext>
            </a:extLst>
          </p:cNvPr>
          <p:cNvSpPr/>
          <p:nvPr/>
        </p:nvSpPr>
        <p:spPr>
          <a:xfrm>
            <a:off x="479484" y="721303"/>
            <a:ext cx="2581347" cy="5923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영구적 죽음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FB64DA-5A18-4701-A8A7-3B9279AD3CCB}"/>
              </a:ext>
            </a:extLst>
          </p:cNvPr>
          <p:cNvSpPr/>
          <p:nvPr/>
        </p:nvSpPr>
        <p:spPr>
          <a:xfrm>
            <a:off x="3363379" y="721303"/>
            <a:ext cx="2581347" cy="5923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chemeClr val="tx1"/>
                </a:solidFill>
              </a:rPr>
              <a:t>랜덤 요소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DCD3AB-2304-417E-98DF-6BF44C9D2B06}"/>
              </a:ext>
            </a:extLst>
          </p:cNvPr>
          <p:cNvSpPr/>
          <p:nvPr/>
        </p:nvSpPr>
        <p:spPr>
          <a:xfrm>
            <a:off x="6247274" y="721303"/>
            <a:ext cx="2581347" cy="5923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chemeClr val="tx1"/>
                </a:solidFill>
              </a:rPr>
              <a:t>식별 요소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884678-2ED7-49A0-B009-780676AC2C0D}"/>
              </a:ext>
            </a:extLst>
          </p:cNvPr>
          <p:cNvSpPr/>
          <p:nvPr/>
        </p:nvSpPr>
        <p:spPr>
          <a:xfrm>
            <a:off x="9131169" y="721303"/>
            <a:ext cx="2581347" cy="5923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자원 관리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8CC8D9D-A09A-4B0F-900E-F0D764907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304516"/>
              </p:ext>
            </p:extLst>
          </p:nvPr>
        </p:nvGraphicFramePr>
        <p:xfrm>
          <a:off x="479484" y="1423781"/>
          <a:ext cx="11233032" cy="5157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086">
                  <a:extLst>
                    <a:ext uri="{9D8B030D-6E8A-4147-A177-3AD203B41FA5}">
                      <a16:colId xmlns:a16="http://schemas.microsoft.com/office/drawing/2014/main" val="535733651"/>
                    </a:ext>
                  </a:extLst>
                </a:gridCol>
                <a:gridCol w="9762946">
                  <a:extLst>
                    <a:ext uri="{9D8B030D-6E8A-4147-A177-3AD203B41FA5}">
                      <a16:colId xmlns:a16="http://schemas.microsoft.com/office/drawing/2014/main" val="1937758454"/>
                    </a:ext>
                  </a:extLst>
                </a:gridCol>
              </a:tblGrid>
              <a:tr h="19057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영구적 죽음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플레이어에게 임의의 세이브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로드를 허용하지 않는다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80975" indent="-18097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즉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좋지 않은 행동 결과가 나왔다고 이전 세이브를 불러와 재시도 하는 것이 불가능하다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80975" indent="-18097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캐릭터가 죽으면 해당 회 차는 거기서 끝이다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80975" indent="-18097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sz="1200" b="1" dirty="0">
                          <a:solidFill>
                            <a:srgbClr val="7030A0"/>
                          </a:solidFill>
                        </a:rPr>
                        <a:t>결정을 되돌릴 수 없다는 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200" b="1" dirty="0">
                          <a:solidFill>
                            <a:srgbClr val="7030A0"/>
                          </a:solidFill>
                        </a:rPr>
                        <a:t>사망의 페널티가 크다는 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 </a:t>
                      </a:r>
                      <a:r>
                        <a:rPr lang="ko-KR" altLang="en-US" sz="1200" b="1" dirty="0">
                          <a:solidFill>
                            <a:srgbClr val="7030A0"/>
                          </a:solidFill>
                        </a:rPr>
                        <a:t>특유의 긴장감과 신중한 선택의 필요성을 제공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80975" indent="-18097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절차적 생성과 함께 결코 빠지지 않는 요소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80975" indent="-18097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죽으면 끝이라는 점보다 선택을 되돌릴 수 없다는 것이 핵심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80975" indent="-180975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하지만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죽으면 끝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이라는 특징이 강한 인상을 남겨 해외에서 부터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영구적 죽음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(Perma-death)’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라 불렀다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573556"/>
                  </a:ext>
                </a:extLst>
              </a:tr>
              <a:tr h="11751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절차적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대부분의 시스템 처리가 주사위 굴림을 하는 것 처럼 </a:t>
                      </a:r>
                      <a:r>
                        <a:rPr lang="ko-KR" altLang="en-US" sz="1200" b="1" dirty="0">
                          <a:solidFill>
                            <a:srgbClr val="7030A0"/>
                          </a:solidFill>
                        </a:rPr>
                        <a:t>난수 생성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으로 이루어 진다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1" dirty="0">
                          <a:solidFill>
                            <a:srgbClr val="7030A0"/>
                          </a:solidFill>
                        </a:rPr>
                        <a:t>던전 구조와 아이템</a:t>
                      </a:r>
                      <a:r>
                        <a:rPr lang="en-US" altLang="ko-KR" sz="1200" b="1" dirty="0">
                          <a:solidFill>
                            <a:srgbClr val="7030A0"/>
                          </a:solidFill>
                        </a:rPr>
                        <a:t>, NPC</a:t>
                      </a:r>
                      <a:r>
                        <a:rPr lang="ko-KR" altLang="en-US" sz="1200" b="1" dirty="0">
                          <a:solidFill>
                            <a:srgbClr val="7030A0"/>
                          </a:solidFill>
                        </a:rPr>
                        <a:t>등의 배치가 완전히 랜덤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하게 이루어진다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플레이에 직접적으로 많은 영향을 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극단적인 예로 운이 너무 잘 따라줘 쉽게 클리어 할 수 도 있으며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반대로 운이 너무 없어 얼마 가지 못하고 죽는 경우도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403681"/>
                  </a:ext>
                </a:extLst>
              </a:tr>
              <a:tr h="11751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식별 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1" dirty="0">
                          <a:solidFill>
                            <a:srgbClr val="7030A0"/>
                          </a:solidFill>
                        </a:rPr>
                        <a:t>아이템의 경우 처음 획득 시 효과나 능력치</a:t>
                      </a:r>
                      <a:r>
                        <a:rPr lang="en-US" altLang="ko-KR" sz="1200" b="1" dirty="0">
                          <a:solidFill>
                            <a:srgbClr val="7030A0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7030A0"/>
                          </a:solidFill>
                        </a:rPr>
                        <a:t>소모성 아이템의 경우 종류 까지</a:t>
                      </a:r>
                      <a:r>
                        <a:rPr lang="en-US" altLang="ko-KR" sz="1200" b="1" dirty="0">
                          <a:solidFill>
                            <a:srgbClr val="7030A0"/>
                          </a:solidFill>
                        </a:rPr>
                        <a:t>) </a:t>
                      </a:r>
                      <a:r>
                        <a:rPr lang="ko-KR" altLang="en-US" sz="1200" b="1" dirty="0">
                          <a:solidFill>
                            <a:srgbClr val="7030A0"/>
                          </a:solidFill>
                        </a:rPr>
                        <a:t>감춰져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감별하거나 효과를 직접 발동하기 전까지 절대로 아이템의 기능을 알 수 없다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소모성 아이템의 경우 색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모양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이름만으로 표현되는데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그 색과 모양이 플레이할 때마다 랜덤이다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식별 요소를 보조하는 기능으로 축복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저주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강화 시스템이 있는다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753400"/>
                  </a:ext>
                </a:extLst>
              </a:tr>
              <a:tr h="901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자원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만복도 개념으로 일정 시간동안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취식하지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않으면 데미지를 받아 결국 죽게 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던전의 한 곳에 머물러 레벨을 올리는 행위를 방지한다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1" dirty="0">
                          <a:solidFill>
                            <a:srgbClr val="7030A0"/>
                          </a:solidFill>
                        </a:rPr>
                        <a:t>주기적으로 식량을 충당하기 위해 끊임없이 탐험하며 이동해야 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7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04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0D5888-2E1F-4380-BA7E-D486D1841BD7}"/>
              </a:ext>
            </a:extLst>
          </p:cNvPr>
          <p:cNvSpPr/>
          <p:nvPr/>
        </p:nvSpPr>
        <p:spPr>
          <a:xfrm>
            <a:off x="6191140" y="4007231"/>
            <a:ext cx="2200385" cy="2081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u="sng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9517DA-7F0F-4C18-8EFC-5D808C36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의 특징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761B39-EAC9-4D43-AD2F-EC7E75BF51E0}"/>
              </a:ext>
            </a:extLst>
          </p:cNvPr>
          <p:cNvSpPr/>
          <p:nvPr/>
        </p:nvSpPr>
        <p:spPr>
          <a:xfrm>
            <a:off x="479485" y="4007231"/>
            <a:ext cx="2397066" cy="2081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u="sng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FB64DA-5A18-4701-A8A7-3B9279AD3CCB}"/>
              </a:ext>
            </a:extLst>
          </p:cNvPr>
          <p:cNvSpPr/>
          <p:nvPr/>
        </p:nvSpPr>
        <p:spPr>
          <a:xfrm>
            <a:off x="2876551" y="4007231"/>
            <a:ext cx="3124311" cy="5923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chemeClr val="tx1"/>
                </a:solidFill>
              </a:rPr>
              <a:t>높은 가치요소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DCD3AB-2304-417E-98DF-6BF44C9D2B06}"/>
              </a:ext>
            </a:extLst>
          </p:cNvPr>
          <p:cNvSpPr/>
          <p:nvPr/>
        </p:nvSpPr>
        <p:spPr>
          <a:xfrm>
            <a:off x="479484" y="1291354"/>
            <a:ext cx="7054791" cy="2627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2008</a:t>
            </a:r>
            <a:r>
              <a:rPr lang="ko-KR" altLang="en-US" sz="1000" dirty="0">
                <a:solidFill>
                  <a:schemeClr val="tx1"/>
                </a:solidFill>
              </a:rPr>
              <a:t>년 독일 베를린에서 열린 </a:t>
            </a:r>
            <a:r>
              <a:rPr lang="en-US" altLang="ko-KR" sz="1100" b="1" dirty="0">
                <a:solidFill>
                  <a:srgbClr val="7030A0"/>
                </a:solidFill>
              </a:rPr>
              <a:t>Roguelike Development Conference</a:t>
            </a:r>
            <a:r>
              <a:rPr lang="ko-KR" altLang="en-US" sz="1000" dirty="0">
                <a:solidFill>
                  <a:schemeClr val="tx1"/>
                </a:solidFill>
              </a:rPr>
              <a:t>에서 로그 </a:t>
            </a:r>
            <a:r>
              <a:rPr lang="ko-KR" altLang="en-US" sz="1000" dirty="0" err="1">
                <a:solidFill>
                  <a:schemeClr val="tx1"/>
                </a:solidFill>
              </a:rPr>
              <a:t>라이크</a:t>
            </a:r>
            <a:r>
              <a:rPr lang="ko-KR" altLang="en-US" sz="1000" dirty="0">
                <a:solidFill>
                  <a:schemeClr val="tx1"/>
                </a:solidFill>
              </a:rPr>
              <a:t> 게임에 필수적인 요소들을 정리했다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7030A0"/>
                </a:solidFill>
              </a:rPr>
              <a:t>베를린 해석</a:t>
            </a:r>
            <a:r>
              <a:rPr lang="en-US" altLang="ko-KR" sz="1000" dirty="0">
                <a:solidFill>
                  <a:schemeClr val="tx1"/>
                </a:solidFill>
              </a:rPr>
              <a:t>(Berlin Interpretation)</a:t>
            </a:r>
            <a:r>
              <a:rPr lang="ko-KR" altLang="en-US" sz="1000" dirty="0">
                <a:solidFill>
                  <a:schemeClr val="tx1"/>
                </a:solidFill>
              </a:rPr>
              <a:t>이라는 이름으로 발표되었다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&lt;</a:t>
            </a:r>
            <a:r>
              <a:rPr lang="ko-KR" altLang="en-US" sz="1000" dirty="0">
                <a:solidFill>
                  <a:schemeClr val="tx1"/>
                </a:solidFill>
              </a:rPr>
              <a:t>본문의 서론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b="1" dirty="0">
                <a:solidFill>
                  <a:srgbClr val="7030A0"/>
                </a:solidFill>
              </a:rPr>
              <a:t>‘</a:t>
            </a:r>
            <a:r>
              <a:rPr lang="ko-KR" altLang="en-US" sz="1000" b="1" dirty="0">
                <a:solidFill>
                  <a:srgbClr val="7030A0"/>
                </a:solidFill>
              </a:rPr>
              <a:t>로그 </a:t>
            </a:r>
            <a:r>
              <a:rPr lang="ko-KR" altLang="en-US" sz="1000" b="1" dirty="0" err="1">
                <a:solidFill>
                  <a:srgbClr val="7030A0"/>
                </a:solidFill>
              </a:rPr>
              <a:t>라이크</a:t>
            </a:r>
            <a:r>
              <a:rPr lang="en-US" altLang="ko-KR" sz="1000" b="1" dirty="0">
                <a:solidFill>
                  <a:srgbClr val="7030A0"/>
                </a:solidFill>
              </a:rPr>
              <a:t>’</a:t>
            </a:r>
            <a:r>
              <a:rPr lang="ko-KR" altLang="en-US" sz="1000" b="1" dirty="0">
                <a:solidFill>
                  <a:srgbClr val="7030A0"/>
                </a:solidFill>
              </a:rPr>
              <a:t>란 하나의 장르</a:t>
            </a:r>
            <a:r>
              <a:rPr lang="ko-KR" altLang="en-US" sz="1000" dirty="0">
                <a:solidFill>
                  <a:schemeClr val="tx1"/>
                </a:solidFill>
              </a:rPr>
              <a:t>로서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rgbClr val="7030A0"/>
                </a:solidFill>
              </a:rPr>
              <a:t>단지 </a:t>
            </a:r>
            <a:r>
              <a:rPr lang="en-US" altLang="ko-KR" sz="1000" b="1" dirty="0">
                <a:solidFill>
                  <a:srgbClr val="7030A0"/>
                </a:solidFill>
              </a:rPr>
              <a:t>‘</a:t>
            </a:r>
            <a:r>
              <a:rPr lang="ko-KR" altLang="en-US" sz="1000" b="1" dirty="0">
                <a:solidFill>
                  <a:srgbClr val="7030A0"/>
                </a:solidFill>
              </a:rPr>
              <a:t>로그 비슷한 것</a:t>
            </a:r>
            <a:r>
              <a:rPr lang="en-US" altLang="ko-KR" sz="1000" b="1" dirty="0">
                <a:solidFill>
                  <a:srgbClr val="7030A0"/>
                </a:solidFill>
              </a:rPr>
              <a:t>‘</a:t>
            </a:r>
            <a:r>
              <a:rPr lang="ko-KR" altLang="en-US" sz="1000" b="1" dirty="0">
                <a:solidFill>
                  <a:srgbClr val="7030A0"/>
                </a:solidFill>
              </a:rPr>
              <a:t>만이 아니다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ADOM, </a:t>
            </a:r>
            <a:r>
              <a:rPr lang="en-US" altLang="ko-KR" sz="1000" dirty="0" err="1">
                <a:solidFill>
                  <a:schemeClr val="tx1"/>
                </a:solidFill>
              </a:rPr>
              <a:t>Angband</a:t>
            </a:r>
            <a:r>
              <a:rPr lang="en-US" altLang="ko-KR" sz="1000" dirty="0">
                <a:solidFill>
                  <a:schemeClr val="tx1"/>
                </a:solidFill>
              </a:rPr>
              <a:t>, Crawl, </a:t>
            </a:r>
            <a:r>
              <a:rPr lang="en-US" altLang="ko-KR" sz="1000" dirty="0" err="1">
                <a:solidFill>
                  <a:schemeClr val="tx1"/>
                </a:solidFill>
              </a:rPr>
              <a:t>Nethack</a:t>
            </a:r>
            <a:r>
              <a:rPr lang="en-US" altLang="ko-KR" sz="1000" dirty="0">
                <a:solidFill>
                  <a:schemeClr val="tx1"/>
                </a:solidFill>
              </a:rPr>
              <a:t>, Rouge</a:t>
            </a:r>
            <a:r>
              <a:rPr lang="ko-KR" altLang="en-US" sz="1000" dirty="0">
                <a:solidFill>
                  <a:schemeClr val="tx1"/>
                </a:solidFill>
              </a:rPr>
              <a:t>을 예로 로그 </a:t>
            </a:r>
            <a:r>
              <a:rPr lang="ko-KR" altLang="en-US" sz="1000" dirty="0" err="1">
                <a:solidFill>
                  <a:schemeClr val="tx1"/>
                </a:solidFill>
              </a:rPr>
              <a:t>라이크</a:t>
            </a:r>
            <a:r>
              <a:rPr lang="ko-KR" altLang="en-US" sz="1000" dirty="0">
                <a:solidFill>
                  <a:schemeClr val="tx1"/>
                </a:solidFill>
              </a:rPr>
              <a:t> 게임이 가지는 특징을 목록화 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아래 목록들은 </a:t>
            </a:r>
            <a:r>
              <a:rPr lang="ko-KR" altLang="en-US" sz="1100" b="1" dirty="0">
                <a:solidFill>
                  <a:srgbClr val="7030A0"/>
                </a:solidFill>
              </a:rPr>
              <a:t>어떤 게임이 로그 </a:t>
            </a:r>
            <a:r>
              <a:rPr lang="ko-KR" altLang="en-US" sz="1100" b="1" dirty="0" err="1">
                <a:solidFill>
                  <a:srgbClr val="7030A0"/>
                </a:solidFill>
              </a:rPr>
              <a:t>라이크</a:t>
            </a:r>
            <a:r>
              <a:rPr lang="ko-KR" altLang="en-US" sz="1100" b="1" dirty="0">
                <a:solidFill>
                  <a:srgbClr val="7030A0"/>
                </a:solidFill>
              </a:rPr>
              <a:t> 인지 결정하는 데 사용</a:t>
            </a:r>
            <a:r>
              <a:rPr lang="ko-KR" altLang="en-US" sz="1000" dirty="0">
                <a:solidFill>
                  <a:schemeClr val="tx1"/>
                </a:solidFill>
              </a:rPr>
              <a:t>할 수 있다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어느 </a:t>
            </a:r>
            <a:r>
              <a:rPr lang="ko-KR" altLang="en-US" sz="1000" b="1" dirty="0">
                <a:solidFill>
                  <a:srgbClr val="7030A0"/>
                </a:solidFill>
              </a:rPr>
              <a:t>요소가 누락되었다고 해서 특성 게임이 로그 </a:t>
            </a:r>
            <a:r>
              <a:rPr lang="ko-KR" altLang="en-US" sz="1000" b="1" dirty="0" err="1">
                <a:solidFill>
                  <a:srgbClr val="7030A0"/>
                </a:solidFill>
              </a:rPr>
              <a:t>라이크가</a:t>
            </a:r>
            <a:r>
              <a:rPr lang="ko-KR" altLang="en-US" sz="1000" b="1" dirty="0">
                <a:solidFill>
                  <a:srgbClr val="7030A0"/>
                </a:solidFill>
              </a:rPr>
              <a:t> 아니라는 의미는 아니다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마찬가지로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몇 가지 요소를 갖고 있다고 해서 특정 게임이 로그 </a:t>
            </a:r>
            <a:r>
              <a:rPr lang="ko-KR" altLang="en-US" sz="1000" dirty="0" err="1">
                <a:solidFill>
                  <a:schemeClr val="tx1"/>
                </a:solidFill>
              </a:rPr>
              <a:t>라이크</a:t>
            </a:r>
            <a:r>
              <a:rPr lang="ko-KR" altLang="en-US" sz="1000" dirty="0">
                <a:solidFill>
                  <a:schemeClr val="tx1"/>
                </a:solidFill>
              </a:rPr>
              <a:t> 라는 의미는 아니다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만드는 목적은 로그 </a:t>
            </a:r>
            <a:r>
              <a:rPr lang="ko-KR" altLang="en-US" sz="1000" dirty="0" err="1">
                <a:solidFill>
                  <a:schemeClr val="tx1"/>
                </a:solidFill>
              </a:rPr>
              <a:t>라이크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rgbClr val="7030A0"/>
                </a:solidFill>
              </a:rPr>
              <a:t>커뮤니티가 개발자들이 배우고 익히는 것을 더 잘 이해할 수 있도록 돕기 위해서</a:t>
            </a:r>
            <a:r>
              <a:rPr lang="ko-KR" altLang="en-US" sz="1000" dirty="0">
                <a:solidFill>
                  <a:schemeClr val="tx1"/>
                </a:solidFill>
              </a:rPr>
              <a:t> 이다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개발자나 게임에 어떤 </a:t>
            </a:r>
            <a:r>
              <a:rPr lang="ko-KR" altLang="en-US" sz="1000" b="1" dirty="0">
                <a:solidFill>
                  <a:srgbClr val="7030A0"/>
                </a:solidFill>
              </a:rPr>
              <a:t>제약을 가하려고 하는 것은 아니다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884678-2ED7-49A0-B009-780676AC2C0D}"/>
              </a:ext>
            </a:extLst>
          </p:cNvPr>
          <p:cNvSpPr/>
          <p:nvPr/>
        </p:nvSpPr>
        <p:spPr>
          <a:xfrm>
            <a:off x="8391525" y="4007231"/>
            <a:ext cx="3317969" cy="5923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낮은 가치요소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hlinkClick r:id="rId2"/>
            <a:extLst>
              <a:ext uri="{FF2B5EF4-FFF2-40B4-BE49-F238E27FC236}">
                <a16:creationId xmlns:a16="http://schemas.microsoft.com/office/drawing/2014/main" id="{7B4F89A8-835F-4D21-8BD5-9AAE6A1B8D53}"/>
              </a:ext>
            </a:extLst>
          </p:cNvPr>
          <p:cNvSpPr/>
          <p:nvPr/>
        </p:nvSpPr>
        <p:spPr>
          <a:xfrm>
            <a:off x="479484" y="768929"/>
            <a:ext cx="7054790" cy="434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베를린 해석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pic>
        <p:nvPicPr>
          <p:cNvPr id="10" name="Picture 6" descr="Roguelike Development Conference에 대한 이미지 검색결과">
            <a:hlinkClick r:id="rId2"/>
            <a:extLst>
              <a:ext uri="{FF2B5EF4-FFF2-40B4-BE49-F238E27FC236}">
                <a16:creationId xmlns:a16="http://schemas.microsoft.com/office/drawing/2014/main" id="{EDAF642E-F63C-41FC-804D-2C95EFFAE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7" t="-1109" b="3716"/>
          <a:stretch/>
        </p:blipFill>
        <p:spPr bwMode="auto">
          <a:xfrm>
            <a:off x="7718519" y="732629"/>
            <a:ext cx="3990975" cy="318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하늘이(가) 표시된 사진&#10;&#10;자동 생성된 설명">
            <a:extLst>
              <a:ext uri="{FF2B5EF4-FFF2-40B4-BE49-F238E27FC236}">
                <a16:creationId xmlns:a16="http://schemas.microsoft.com/office/drawing/2014/main" id="{6F483F79-78DD-4896-967F-37563E5E4F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74" y="4081921"/>
            <a:ext cx="2007151" cy="20071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4AD8ACC-F3D6-4DD0-B2FD-BA6454FAFE1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41" y="4125651"/>
            <a:ext cx="852323" cy="852323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297800-C8BA-4187-9837-775162E7CD7E}"/>
              </a:ext>
            </a:extLst>
          </p:cNvPr>
          <p:cNvGrpSpPr/>
          <p:nvPr/>
        </p:nvGrpSpPr>
        <p:grpSpPr>
          <a:xfrm>
            <a:off x="6224923" y="4007132"/>
            <a:ext cx="1962039" cy="1903400"/>
            <a:chOff x="6356556" y="4007231"/>
            <a:chExt cx="2797863" cy="271424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3E17E25-589F-43D9-92E6-9DE500067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8519" y="4007231"/>
              <a:ext cx="1435900" cy="14359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9C06974-C790-4BBA-97AA-7185AAC4B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6556" y="4181793"/>
              <a:ext cx="2539682" cy="2539682"/>
            </a:xfrm>
            <a:prstGeom prst="rect">
              <a:avLst/>
            </a:prstGeom>
          </p:spPr>
        </p:pic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D97947-A4DD-41DC-B5A8-BFFAE0598780}"/>
              </a:ext>
            </a:extLst>
          </p:cNvPr>
          <p:cNvSpPr/>
          <p:nvPr/>
        </p:nvSpPr>
        <p:spPr>
          <a:xfrm>
            <a:off x="2843957" y="4599595"/>
            <a:ext cx="3156905" cy="14894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없으면 치명적인 요소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해당 부분을 대체할 무언가 필요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로그 </a:t>
            </a:r>
            <a:r>
              <a:rPr lang="ko-KR" altLang="en-US" sz="1100" b="1" dirty="0" err="1">
                <a:solidFill>
                  <a:schemeClr val="tx1"/>
                </a:solidFill>
              </a:rPr>
              <a:t>라이크</a:t>
            </a:r>
            <a:r>
              <a:rPr lang="ko-KR" altLang="en-US" sz="1100" b="1" dirty="0">
                <a:solidFill>
                  <a:schemeClr val="tx1"/>
                </a:solidFill>
              </a:rPr>
              <a:t> 게임이라면 가지고 있어야 하는 필수적인 요소들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F1EB8C-9845-4DDA-B24A-359C4EA15407}"/>
              </a:ext>
            </a:extLst>
          </p:cNvPr>
          <p:cNvSpPr/>
          <p:nvPr/>
        </p:nvSpPr>
        <p:spPr>
          <a:xfrm>
            <a:off x="8365335" y="4599595"/>
            <a:ext cx="3344160" cy="14894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없어도 되는 요소들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과거와 현재의 하드웨어 사양이 다른 점을 고려함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해당 요소를 빼고 다른 장르와 콜라보가 가능함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8D7B2-451B-4262-90CE-86BBEA74D2ED}"/>
              </a:ext>
            </a:extLst>
          </p:cNvPr>
          <p:cNvSpPr txBox="1"/>
          <p:nvPr/>
        </p:nvSpPr>
        <p:spPr>
          <a:xfrm>
            <a:off x="5284940" y="986241"/>
            <a:ext cx="2249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우측 그림을 클릭하시면 본문으로 이동합니다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1474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C063A-7C5B-4A0D-B3F3-47C8C76B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의 특징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5975F19-5C31-4544-9514-54EAD659D18B}"/>
              </a:ext>
            </a:extLst>
          </p:cNvPr>
          <p:cNvGrpSpPr/>
          <p:nvPr/>
        </p:nvGrpSpPr>
        <p:grpSpPr>
          <a:xfrm>
            <a:off x="1674145" y="749681"/>
            <a:ext cx="8843709" cy="3554178"/>
            <a:chOff x="1271672" y="749681"/>
            <a:chExt cx="8843709" cy="3554178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78A79148-DDC1-4879-A312-88E4BC3F062F}"/>
                </a:ext>
              </a:extLst>
            </p:cNvPr>
            <p:cNvGrpSpPr/>
            <p:nvPr/>
          </p:nvGrpSpPr>
          <p:grpSpPr>
            <a:xfrm>
              <a:off x="1271672" y="749681"/>
              <a:ext cx="4824328" cy="3554178"/>
              <a:chOff x="1293060" y="749681"/>
              <a:chExt cx="4824328" cy="3554178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F5ACA20-9F72-491D-B78A-F7F7910DAC45}"/>
                  </a:ext>
                </a:extLst>
              </p:cNvPr>
              <p:cNvSpPr/>
              <p:nvPr/>
            </p:nvSpPr>
            <p:spPr>
              <a:xfrm>
                <a:off x="2640876" y="749681"/>
                <a:ext cx="2114436" cy="5923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 dirty="0">
                    <a:solidFill>
                      <a:schemeClr val="tx1"/>
                    </a:solidFill>
                  </a:rPr>
                  <a:t>높은 가치요소</a:t>
                </a:r>
                <a:endParaRPr lang="en-US" altLang="ko-K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BBF90A3-BAC7-4D5B-9067-187A1C6575B2}"/>
                  </a:ext>
                </a:extLst>
              </p:cNvPr>
              <p:cNvSpPr/>
              <p:nvPr/>
            </p:nvSpPr>
            <p:spPr>
              <a:xfrm>
                <a:off x="1293060" y="1459744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>
                    <a:solidFill>
                      <a:schemeClr val="tx1"/>
                    </a:solidFill>
                  </a:rPr>
                  <a:t>절차적 환경 생성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C4BA8D6-2DFA-4C1F-A48B-C7BAADC26494}"/>
                  </a:ext>
                </a:extLst>
              </p:cNvPr>
              <p:cNvSpPr/>
              <p:nvPr/>
            </p:nvSpPr>
            <p:spPr>
              <a:xfrm>
                <a:off x="1293060" y="2052107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>
                    <a:solidFill>
                      <a:schemeClr val="tx1"/>
                    </a:solidFill>
                  </a:rPr>
                  <a:t>영구적 죽음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4258916-BD9F-49E9-AA25-6171E41C2CC9}"/>
                  </a:ext>
                </a:extLst>
              </p:cNvPr>
              <p:cNvSpPr/>
              <p:nvPr/>
            </p:nvSpPr>
            <p:spPr>
              <a:xfrm>
                <a:off x="1293060" y="2644470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그리드 기반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DAEF267-CC03-433C-B7C4-1AF527C8D4FC}"/>
                  </a:ext>
                </a:extLst>
              </p:cNvPr>
              <p:cNvSpPr/>
              <p:nvPr/>
            </p:nvSpPr>
            <p:spPr>
              <a:xfrm>
                <a:off x="1293060" y="3236833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비 </a:t>
                </a:r>
                <a:r>
                  <a:rPr lang="ko-KR" altLang="en-US" sz="1200" b="1" dirty="0" err="1">
                    <a:solidFill>
                      <a:schemeClr val="tx1"/>
                    </a:solidFill>
                  </a:rPr>
                  <a:t>모달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 형식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84D3695-0159-49CC-9DF2-F132CF13D3E0}"/>
                  </a:ext>
                </a:extLst>
              </p:cNvPr>
              <p:cNvSpPr/>
              <p:nvPr/>
            </p:nvSpPr>
            <p:spPr>
              <a:xfrm>
                <a:off x="1293060" y="3829196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>
                    <a:solidFill>
                      <a:schemeClr val="tx1"/>
                    </a:solidFill>
                  </a:rPr>
                  <a:t>복잡성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668AC1B-4EE4-4DF4-B4D7-84C1AE833CEA}"/>
                  </a:ext>
                </a:extLst>
              </p:cNvPr>
              <p:cNvSpPr/>
              <p:nvPr/>
            </p:nvSpPr>
            <p:spPr>
              <a:xfrm>
                <a:off x="4240964" y="1459744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>
                    <a:solidFill>
                      <a:schemeClr val="tx1"/>
                    </a:solidFill>
                  </a:rPr>
                  <a:t>자원관리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5516576-DBE9-4C60-B7CA-9AFD19AA72A9}"/>
                  </a:ext>
                </a:extLst>
              </p:cNvPr>
              <p:cNvSpPr/>
              <p:nvPr/>
            </p:nvSpPr>
            <p:spPr>
              <a:xfrm>
                <a:off x="4240964" y="2052107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핵 앤 슬래시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19C553E-9807-498E-886C-A8CD8C82BC79}"/>
                  </a:ext>
                </a:extLst>
              </p:cNvPr>
              <p:cNvSpPr/>
              <p:nvPr/>
            </p:nvSpPr>
            <p:spPr>
              <a:xfrm>
                <a:off x="4240964" y="2644470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>
                    <a:solidFill>
                      <a:schemeClr val="tx1"/>
                    </a:solidFill>
                  </a:rPr>
                  <a:t>탐험과 발견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E1D2450-0C6C-48D1-BAA4-CC8A51DC7BFD}"/>
                  </a:ext>
                </a:extLst>
              </p:cNvPr>
              <p:cNvSpPr/>
              <p:nvPr/>
            </p:nvSpPr>
            <p:spPr>
              <a:xfrm>
                <a:off x="4240964" y="3236833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턴 기반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연결선: 꺾임 14">
                <a:extLst>
                  <a:ext uri="{FF2B5EF4-FFF2-40B4-BE49-F238E27FC236}">
                    <a16:creationId xmlns:a16="http://schemas.microsoft.com/office/drawing/2014/main" id="{D921589E-1D62-40DA-A911-2D2764602F52}"/>
                  </a:ext>
                </a:extLst>
              </p:cNvPr>
              <p:cNvCxnSpPr>
                <a:cxnSpLocks/>
                <a:stCxn id="4" idx="2"/>
                <a:endCxn id="5" idx="3"/>
              </p:cNvCxnSpPr>
              <p:nvPr/>
            </p:nvCxnSpPr>
            <p:spPr>
              <a:xfrm rot="5400000">
                <a:off x="3256273" y="1255255"/>
                <a:ext cx="355032" cy="52861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연결선: 꺾임 15">
                <a:extLst>
                  <a:ext uri="{FF2B5EF4-FFF2-40B4-BE49-F238E27FC236}">
                    <a16:creationId xmlns:a16="http://schemas.microsoft.com/office/drawing/2014/main" id="{AE26611E-7E91-4577-AB46-0B5B1B9CA91A}"/>
                  </a:ext>
                </a:extLst>
              </p:cNvPr>
              <p:cNvCxnSpPr>
                <a:cxnSpLocks/>
                <a:stCxn id="4" idx="2"/>
                <a:endCxn id="6" idx="3"/>
              </p:cNvCxnSpPr>
              <p:nvPr/>
            </p:nvCxnSpPr>
            <p:spPr>
              <a:xfrm rot="5400000">
                <a:off x="2960092" y="1551436"/>
                <a:ext cx="947395" cy="52861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FA211D95-379B-4967-8C55-02DC44B5EE88}"/>
                  </a:ext>
                </a:extLst>
              </p:cNvPr>
              <p:cNvCxnSpPr>
                <a:cxnSpLocks/>
                <a:stCxn id="4" idx="2"/>
                <a:endCxn id="7" idx="3"/>
              </p:cNvCxnSpPr>
              <p:nvPr/>
            </p:nvCxnSpPr>
            <p:spPr>
              <a:xfrm rot="5400000">
                <a:off x="2663910" y="1847618"/>
                <a:ext cx="1539758" cy="52861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FF647C2F-9AC2-4A90-A736-B5FFAA325020}"/>
                  </a:ext>
                </a:extLst>
              </p:cNvPr>
              <p:cNvCxnSpPr>
                <a:cxnSpLocks/>
                <a:stCxn id="4" idx="2"/>
                <a:endCxn id="8" idx="3"/>
              </p:cNvCxnSpPr>
              <p:nvPr/>
            </p:nvCxnSpPr>
            <p:spPr>
              <a:xfrm rot="5400000">
                <a:off x="2367729" y="2143799"/>
                <a:ext cx="2132121" cy="52861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연결선: 꺾임 18">
                <a:extLst>
                  <a:ext uri="{FF2B5EF4-FFF2-40B4-BE49-F238E27FC236}">
                    <a16:creationId xmlns:a16="http://schemas.microsoft.com/office/drawing/2014/main" id="{2C33D7CF-8ADD-45EC-BA7C-BE8A4CB6E06D}"/>
                  </a:ext>
                </a:extLst>
              </p:cNvPr>
              <p:cNvCxnSpPr>
                <a:cxnSpLocks/>
                <a:stCxn id="4" idx="2"/>
                <a:endCxn id="9" idx="3"/>
              </p:cNvCxnSpPr>
              <p:nvPr/>
            </p:nvCxnSpPr>
            <p:spPr>
              <a:xfrm rot="5400000">
                <a:off x="2071547" y="2439981"/>
                <a:ext cx="2724484" cy="52861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21BDABDD-3230-43B1-A11A-2C7171396C83}"/>
                  </a:ext>
                </a:extLst>
              </p:cNvPr>
              <p:cNvCxnSpPr>
                <a:cxnSpLocks/>
                <a:stCxn id="4" idx="2"/>
                <a:endCxn id="10" idx="1"/>
              </p:cNvCxnSpPr>
              <p:nvPr/>
            </p:nvCxnSpPr>
            <p:spPr>
              <a:xfrm rot="16200000" flipH="1">
                <a:off x="3792013" y="1248125"/>
                <a:ext cx="355032" cy="54287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연결선: 꺾임 20">
                <a:extLst>
                  <a:ext uri="{FF2B5EF4-FFF2-40B4-BE49-F238E27FC236}">
                    <a16:creationId xmlns:a16="http://schemas.microsoft.com/office/drawing/2014/main" id="{C80D84FA-6FD2-4542-8210-42023942FFC3}"/>
                  </a:ext>
                </a:extLst>
              </p:cNvPr>
              <p:cNvCxnSpPr>
                <a:cxnSpLocks/>
                <a:stCxn id="4" idx="2"/>
                <a:endCxn id="11" idx="1"/>
              </p:cNvCxnSpPr>
              <p:nvPr/>
            </p:nvCxnSpPr>
            <p:spPr>
              <a:xfrm rot="16200000" flipH="1">
                <a:off x="3495832" y="1544306"/>
                <a:ext cx="947395" cy="54287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연결선: 꺾임 21">
                <a:extLst>
                  <a:ext uri="{FF2B5EF4-FFF2-40B4-BE49-F238E27FC236}">
                    <a16:creationId xmlns:a16="http://schemas.microsoft.com/office/drawing/2014/main" id="{ABC0BEC3-AC64-4030-997B-9D56984CD0F1}"/>
                  </a:ext>
                </a:extLst>
              </p:cNvPr>
              <p:cNvCxnSpPr>
                <a:cxnSpLocks/>
                <a:stCxn id="4" idx="2"/>
                <a:endCxn id="12" idx="1"/>
              </p:cNvCxnSpPr>
              <p:nvPr/>
            </p:nvCxnSpPr>
            <p:spPr>
              <a:xfrm rot="16200000" flipH="1">
                <a:off x="3199650" y="1840488"/>
                <a:ext cx="1539758" cy="54287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86A1FF6C-06BD-4E9E-B8FE-2808B08DA547}"/>
                  </a:ext>
                </a:extLst>
              </p:cNvPr>
              <p:cNvCxnSpPr>
                <a:cxnSpLocks/>
                <a:stCxn id="4" idx="2"/>
                <a:endCxn id="13" idx="1"/>
              </p:cNvCxnSpPr>
              <p:nvPr/>
            </p:nvCxnSpPr>
            <p:spPr>
              <a:xfrm rot="16200000" flipH="1">
                <a:off x="2903469" y="2136669"/>
                <a:ext cx="2132121" cy="54287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4DBBC02-4206-486E-922B-D7099B390B94}"/>
                </a:ext>
              </a:extLst>
            </p:cNvPr>
            <p:cNvGrpSpPr/>
            <p:nvPr/>
          </p:nvGrpSpPr>
          <p:grpSpPr>
            <a:xfrm>
              <a:off x="6638869" y="749681"/>
              <a:ext cx="3476512" cy="3554178"/>
              <a:chOff x="4381614" y="730631"/>
              <a:chExt cx="3476512" cy="3554178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6BAD36D-DC01-48DE-AA5B-1C941BB8B4CA}"/>
                  </a:ext>
                </a:extLst>
              </p:cNvPr>
              <p:cNvSpPr/>
              <p:nvPr/>
            </p:nvSpPr>
            <p:spPr>
              <a:xfrm>
                <a:off x="4381614" y="730631"/>
                <a:ext cx="2114436" cy="5923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b="1" dirty="0">
                    <a:solidFill>
                      <a:schemeClr val="tx1"/>
                    </a:solidFill>
                  </a:rPr>
                  <a:t>낮은 가치요소</a:t>
                </a:r>
                <a:endParaRPr lang="en-US" altLang="ko-KR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8FE1257-8503-49C1-8600-5DF871A1F357}"/>
                  </a:ext>
                </a:extLst>
              </p:cNvPr>
              <p:cNvSpPr/>
              <p:nvPr/>
            </p:nvSpPr>
            <p:spPr>
              <a:xfrm>
                <a:off x="5981702" y="1440694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싱글 플레이 캐릭터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2083156-0F23-451C-9EF7-285AB3E7D97C}"/>
                  </a:ext>
                </a:extLst>
              </p:cNvPr>
              <p:cNvSpPr/>
              <p:nvPr/>
            </p:nvSpPr>
            <p:spPr>
              <a:xfrm>
                <a:off x="5981702" y="2033057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플레이어와 동등한 몬스터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48DA819-1401-4FE0-A66C-197379E20151}"/>
                  </a:ext>
                </a:extLst>
              </p:cNvPr>
              <p:cNvSpPr/>
              <p:nvPr/>
            </p:nvSpPr>
            <p:spPr>
              <a:xfrm>
                <a:off x="5981702" y="2625420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전술 기반 도전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C2D24AA-A1B6-40BF-85A2-B41A6BFFAB7F}"/>
                  </a:ext>
                </a:extLst>
              </p:cNvPr>
              <p:cNvSpPr/>
              <p:nvPr/>
            </p:nvSpPr>
            <p:spPr>
              <a:xfrm>
                <a:off x="5981702" y="3217783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던전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B21F1303-A544-48EF-85F8-A3B88953895C}"/>
                  </a:ext>
                </a:extLst>
              </p:cNvPr>
              <p:cNvSpPr/>
              <p:nvPr/>
            </p:nvSpPr>
            <p:spPr>
              <a:xfrm>
                <a:off x="5981702" y="3810146"/>
                <a:ext cx="1876424" cy="47466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b="1" dirty="0">
                    <a:solidFill>
                      <a:schemeClr val="tx1"/>
                    </a:solidFill>
                  </a:rPr>
                  <a:t>숫자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연결선: 꺾임 58">
                <a:extLst>
                  <a:ext uri="{FF2B5EF4-FFF2-40B4-BE49-F238E27FC236}">
                    <a16:creationId xmlns:a16="http://schemas.microsoft.com/office/drawing/2014/main" id="{EF6FC005-396F-41C1-99DB-159C87597FF7}"/>
                  </a:ext>
                </a:extLst>
              </p:cNvPr>
              <p:cNvCxnSpPr>
                <a:stCxn id="49" idx="2"/>
                <a:endCxn id="50" idx="1"/>
              </p:cNvCxnSpPr>
              <p:nvPr/>
            </p:nvCxnSpPr>
            <p:spPr>
              <a:xfrm rot="16200000" flipH="1">
                <a:off x="5532751" y="1229075"/>
                <a:ext cx="355032" cy="54287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연결선: 꺾임 59">
                <a:extLst>
                  <a:ext uri="{FF2B5EF4-FFF2-40B4-BE49-F238E27FC236}">
                    <a16:creationId xmlns:a16="http://schemas.microsoft.com/office/drawing/2014/main" id="{EEEAB7B0-A458-4C2D-AB11-FCD7B0BBD064}"/>
                  </a:ext>
                </a:extLst>
              </p:cNvPr>
              <p:cNvCxnSpPr>
                <a:cxnSpLocks/>
                <a:stCxn id="49" idx="2"/>
                <a:endCxn id="51" idx="1"/>
              </p:cNvCxnSpPr>
              <p:nvPr/>
            </p:nvCxnSpPr>
            <p:spPr>
              <a:xfrm rot="16200000" flipH="1">
                <a:off x="5236570" y="1525256"/>
                <a:ext cx="947395" cy="54287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AFD45A9B-BCB3-4CC9-BF1F-247CFCA7ADAB}"/>
                  </a:ext>
                </a:extLst>
              </p:cNvPr>
              <p:cNvCxnSpPr>
                <a:cxnSpLocks/>
                <a:stCxn id="49" idx="2"/>
                <a:endCxn id="52" idx="1"/>
              </p:cNvCxnSpPr>
              <p:nvPr/>
            </p:nvCxnSpPr>
            <p:spPr>
              <a:xfrm rot="16200000" flipH="1">
                <a:off x="4940388" y="1821438"/>
                <a:ext cx="1539758" cy="54287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61">
                <a:extLst>
                  <a:ext uri="{FF2B5EF4-FFF2-40B4-BE49-F238E27FC236}">
                    <a16:creationId xmlns:a16="http://schemas.microsoft.com/office/drawing/2014/main" id="{AC94DEB8-2120-4BF8-AD0F-320CB7819714}"/>
                  </a:ext>
                </a:extLst>
              </p:cNvPr>
              <p:cNvCxnSpPr>
                <a:cxnSpLocks/>
                <a:stCxn id="49" idx="2"/>
                <a:endCxn id="53" idx="1"/>
              </p:cNvCxnSpPr>
              <p:nvPr/>
            </p:nvCxnSpPr>
            <p:spPr>
              <a:xfrm rot="16200000" flipH="1">
                <a:off x="4644207" y="2117619"/>
                <a:ext cx="2132121" cy="54287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연결선: 꺾임 62">
                <a:extLst>
                  <a:ext uri="{FF2B5EF4-FFF2-40B4-BE49-F238E27FC236}">
                    <a16:creationId xmlns:a16="http://schemas.microsoft.com/office/drawing/2014/main" id="{8522F000-ACE9-43A6-868F-D7FE76575FBD}"/>
                  </a:ext>
                </a:extLst>
              </p:cNvPr>
              <p:cNvCxnSpPr>
                <a:cxnSpLocks/>
                <a:stCxn id="49" idx="2"/>
                <a:endCxn id="54" idx="1"/>
              </p:cNvCxnSpPr>
              <p:nvPr/>
            </p:nvCxnSpPr>
            <p:spPr>
              <a:xfrm rot="16200000" flipH="1">
                <a:off x="4348025" y="2413801"/>
                <a:ext cx="2724484" cy="542870"/>
              </a:xfrm>
              <a:prstGeom prst="bentConnector2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CE31EA2-3838-43CA-8092-C62B92788577}"/>
              </a:ext>
            </a:extLst>
          </p:cNvPr>
          <p:cNvSpPr/>
          <p:nvPr/>
        </p:nvSpPr>
        <p:spPr>
          <a:xfrm>
            <a:off x="823218" y="4421559"/>
            <a:ext cx="10530582" cy="1686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오늘날의 다른 게임들과 다른 점이 많다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턴 기반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의 경우 다양한 의견이 많이 나오고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왜냐하면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로그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가 나올 당시 </a:t>
            </a:r>
            <a:r>
              <a:rPr lang="en-US" altLang="ko-KR" sz="1000" dirty="0">
                <a:solidFill>
                  <a:schemeClr val="tx1"/>
                </a:solidFill>
              </a:rPr>
              <a:t>PC</a:t>
            </a:r>
            <a:r>
              <a:rPr lang="ko-KR" altLang="en-US" sz="1000" dirty="0">
                <a:solidFill>
                  <a:schemeClr val="tx1"/>
                </a:solidFill>
              </a:rPr>
              <a:t>사양 한계로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턴 기반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을 사용한 것을 너무 일반화 해서 정리한 것이 아니냐는 의견이다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핵심적인 부분은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높은 가치요소</a:t>
            </a:r>
            <a:r>
              <a:rPr lang="en-US" altLang="ko-KR" sz="1000" dirty="0">
                <a:solidFill>
                  <a:schemeClr val="tx1"/>
                </a:solidFill>
              </a:rPr>
              <a:t>’ </a:t>
            </a:r>
            <a:r>
              <a:rPr lang="ko-KR" altLang="en-US" sz="1000" dirty="0">
                <a:solidFill>
                  <a:schemeClr val="tx1"/>
                </a:solidFill>
              </a:rPr>
              <a:t>부분으로 위 요소들을 기반으로 만들어진 게임을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로그 </a:t>
            </a:r>
            <a:r>
              <a:rPr lang="ko-KR" altLang="en-US" sz="1000" dirty="0" err="1">
                <a:solidFill>
                  <a:schemeClr val="tx1"/>
                </a:solidFill>
              </a:rPr>
              <a:t>라이크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라고 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2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A8080-7516-4842-871E-33574B62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대표적인 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게임</a:t>
            </a:r>
          </a:p>
        </p:txBody>
      </p:sp>
      <p:pic>
        <p:nvPicPr>
          <p:cNvPr id="1026" name="Picture 2" descr="엔터더 건전에 대한 이미지 검색결과">
            <a:extLst>
              <a:ext uri="{FF2B5EF4-FFF2-40B4-BE49-F238E27FC236}">
                <a16:creationId xmlns:a16="http://schemas.microsoft.com/office/drawing/2014/main" id="{49A0FD99-1B54-44B4-A384-3F5A3609D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9" y="611188"/>
            <a:ext cx="79248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이작에 대한 이미지 검색결과">
            <a:extLst>
              <a:ext uri="{FF2B5EF4-FFF2-40B4-BE49-F238E27FC236}">
                <a16:creationId xmlns:a16="http://schemas.microsoft.com/office/drawing/2014/main" id="{7C8B4DF2-75CD-4086-904C-75E87CC4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11188"/>
            <a:ext cx="79248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픽셀 던전에 대한 이미지 검색결과">
            <a:extLst>
              <a:ext uri="{FF2B5EF4-FFF2-40B4-BE49-F238E27FC236}">
                <a16:creationId xmlns:a16="http://schemas.microsoft.com/office/drawing/2014/main" id="{84511F59-716C-4D15-88DF-BFF08AF05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9" y="5210629"/>
            <a:ext cx="3862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던전 크롤에 대한 이미지 검색결과">
            <a:extLst>
              <a:ext uri="{FF2B5EF4-FFF2-40B4-BE49-F238E27FC236}">
                <a16:creationId xmlns:a16="http://schemas.microsoft.com/office/drawing/2014/main" id="{6D65F907-C65F-412A-9BA0-7C4C9150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521062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12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84403-2AB7-49E9-BB30-6D5B35EB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</a:t>
            </a:r>
            <a:r>
              <a:rPr lang="en-US" altLang="ko-KR" dirty="0"/>
              <a:t>?? </a:t>
            </a:r>
            <a:r>
              <a:rPr lang="ko-KR" altLang="en-US" dirty="0"/>
              <a:t>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게임에 빠져들까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19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D3201-71D7-4648-8CF3-4B6B9C24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</a:t>
            </a:r>
            <a:r>
              <a:rPr lang="en-US" altLang="ko-KR" dirty="0"/>
              <a:t>-</a:t>
            </a:r>
            <a:r>
              <a:rPr lang="ko-KR" altLang="en-US" dirty="0" err="1"/>
              <a:t>라이크</a:t>
            </a:r>
            <a:r>
              <a:rPr lang="en-US" altLang="ko-KR" dirty="0"/>
              <a:t>(ROGUE-Like)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미래 발전 방향</a:t>
            </a:r>
          </a:p>
        </p:txBody>
      </p:sp>
    </p:spTree>
    <p:extLst>
      <p:ext uri="{BB962C8B-B14F-4D97-AF65-F5344CB8AC3E}">
        <p14:creationId xmlns:p14="http://schemas.microsoft.com/office/powerpoint/2010/main" val="163091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4499</TotalTime>
  <Words>2222</Words>
  <Application>Microsoft Office PowerPoint</Application>
  <PresentationFormat>와이드스크린</PresentationFormat>
  <Paragraphs>236</Paragraphs>
  <Slides>20</Slides>
  <Notes>0</Notes>
  <HiddenSlides>11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Wingdings</vt:lpstr>
      <vt:lpstr>Office 테마</vt:lpstr>
      <vt:lpstr>로그라이크 장르 분석</vt:lpstr>
      <vt:lpstr>문서에서 다루는 내용</vt:lpstr>
      <vt:lpstr>로그-라이크(ROGUE-Like)란</vt:lpstr>
      <vt:lpstr>로그-라이크(ROGUE-Like)의 특징</vt:lpstr>
      <vt:lpstr>로그-라이크(ROGUE-Like)의 특징</vt:lpstr>
      <vt:lpstr>로그-라이크(ROGUE-Like)의 특징</vt:lpstr>
      <vt:lpstr>대표적인 로그-라이크(ROGUE-Like)게임</vt:lpstr>
      <vt:lpstr>왜?? 로그-라이크(ROGUE-Like)게임에 빠져들까?</vt:lpstr>
      <vt:lpstr>로그-라이크(ROGUE-Like)의 미래 발전 방향</vt:lpstr>
      <vt:lpstr>PowerPoint 프레젠테이션</vt:lpstr>
      <vt:lpstr>로그라이크란?</vt:lpstr>
      <vt:lpstr>Rogue와 파생 작품</vt:lpstr>
      <vt:lpstr>로그와 인공지능</vt:lpstr>
      <vt:lpstr>로그라이크 게임들이 공유하는 특징</vt:lpstr>
      <vt:lpstr>로그라이크 게임들이 공유하는 특징</vt:lpstr>
      <vt:lpstr>베를린 해석</vt:lpstr>
      <vt:lpstr>PowerPoint 프레젠테이션</vt:lpstr>
      <vt:lpstr>PowerPoint 프레젠테이션</vt:lpstr>
      <vt:lpstr>랜덤 생성에 대한 오해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재호</dc:creator>
  <cp:lastModifiedBy>정 재호</cp:lastModifiedBy>
  <cp:revision>314</cp:revision>
  <dcterms:created xsi:type="dcterms:W3CDTF">2019-10-07T05:13:37Z</dcterms:created>
  <dcterms:modified xsi:type="dcterms:W3CDTF">2019-12-12T02:33:50Z</dcterms:modified>
</cp:coreProperties>
</file>