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5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81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360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B8F4A-2350-43BD-A743-6DE641BE1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06F099-8E6B-406F-9EBD-32A827D61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7" name="Picture 2" descr="b, gear icon">
            <a:extLst>
              <a:ext uri="{FF2B5EF4-FFF2-40B4-BE49-F238E27FC236}">
                <a16:creationId xmlns:a16="http://schemas.microsoft.com/office/drawing/2014/main" id="{82AB7D02-DC63-4D06-9772-D8F787AD6F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16200000" flipH="1" flipV="1">
            <a:off x="7140154" y="1807188"/>
            <a:ext cx="4831328" cy="527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, gear icon">
            <a:extLst>
              <a:ext uri="{FF2B5EF4-FFF2-40B4-BE49-F238E27FC236}">
                <a16:creationId xmlns:a16="http://schemas.microsoft.com/office/drawing/2014/main" id="{857AF721-D0A5-4B58-91D7-ED4F5109EEC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rot="10800000" flipH="1" flipV="1">
            <a:off x="0" y="0"/>
            <a:ext cx="3896982" cy="42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88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B1AD7-41E3-45F8-9152-AA67461B5A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236568"/>
            <a:ext cx="10515600" cy="45895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5AE480-53E6-4195-ADC3-7B00A163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618" y="92280"/>
            <a:ext cx="10515600" cy="427838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7911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56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96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16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12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43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35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12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rgbClr val="7C5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b, gear icon">
            <a:extLst>
              <a:ext uri="{FF2B5EF4-FFF2-40B4-BE49-F238E27FC236}">
                <a16:creationId xmlns:a16="http://schemas.microsoft.com/office/drawing/2014/main" id="{C538D9BD-E570-4FCD-BE2D-2FC51C019A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55602" y="0"/>
            <a:ext cx="622301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b, gear icon">
            <a:extLst>
              <a:ext uri="{FF2B5EF4-FFF2-40B4-BE49-F238E27FC236}">
                <a16:creationId xmlns:a16="http://schemas.microsoft.com/office/drawing/2014/main" id="{C538D9BD-E570-4FCD-BE2D-2FC51C019AE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10800000" flipH="1" flipV="1">
            <a:off x="11467818" y="0"/>
            <a:ext cx="724182" cy="7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, gear icon">
            <a:extLst>
              <a:ext uri="{FF2B5EF4-FFF2-40B4-BE49-F238E27FC236}">
                <a16:creationId xmlns:a16="http://schemas.microsoft.com/office/drawing/2014/main" id="{C538D9BD-E570-4FCD-BE2D-2FC51C019AE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rot="10800000" flipH="1" flipV="1">
            <a:off x="-12983" y="-14383"/>
            <a:ext cx="584130" cy="63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18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2AE09-7320-4171-AFB2-28EF27FEF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룰 설명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DA34ED-8FD2-43EB-95E1-4CFA81B7A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정재호</a:t>
            </a:r>
          </a:p>
        </p:txBody>
      </p:sp>
    </p:spTree>
    <p:extLst>
      <p:ext uri="{BB962C8B-B14F-4D97-AF65-F5344CB8AC3E}">
        <p14:creationId xmlns:p14="http://schemas.microsoft.com/office/powerpoint/2010/main" val="1708783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4D51D2-7DDF-4D48-B297-41F3616A3DE9}"/>
              </a:ext>
            </a:extLst>
          </p:cNvPr>
          <p:cNvSpPr txBox="1">
            <a:spLocks/>
          </p:cNvSpPr>
          <p:nvPr/>
        </p:nvSpPr>
        <p:spPr>
          <a:xfrm>
            <a:off x="838200" y="1236568"/>
            <a:ext cx="10515600" cy="45895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시간 공간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동일한 시간대에 진행되는 이야기</a:t>
            </a:r>
            <a:r>
              <a:rPr lang="en-US" altLang="ko-KR" sz="1400" dirty="0"/>
              <a:t>, </a:t>
            </a:r>
            <a:r>
              <a:rPr lang="ko-KR" altLang="en-US" sz="1400" dirty="0"/>
              <a:t>게임 이라는 설정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유저의 이전 행동이 다른 스테이지를 플레이 하며 영향을 받음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02182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9C1FC88-5203-481D-840B-34CC6BDC28EF}"/>
              </a:ext>
            </a:extLst>
          </p:cNvPr>
          <p:cNvSpPr/>
          <p:nvPr/>
        </p:nvSpPr>
        <p:spPr>
          <a:xfrm>
            <a:off x="2230283" y="1008391"/>
            <a:ext cx="121519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100"/>
              <a:t>유저 캐릭터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A59F164-0F3E-4646-80C9-031078F27B57}"/>
              </a:ext>
            </a:extLst>
          </p:cNvPr>
          <p:cNvSpPr/>
          <p:nvPr/>
        </p:nvSpPr>
        <p:spPr>
          <a:xfrm>
            <a:off x="2230283" y="5110162"/>
            <a:ext cx="121519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100"/>
              <a:t>몬스터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87EBEA5-2F42-45FA-B31D-743F901DFFC7}"/>
              </a:ext>
            </a:extLst>
          </p:cNvPr>
          <p:cNvSpPr/>
          <p:nvPr/>
        </p:nvSpPr>
        <p:spPr>
          <a:xfrm>
            <a:off x="8283992" y="5110162"/>
            <a:ext cx="121519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100"/>
              <a:t>아이템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64595D6-D39F-49DB-8DF6-9C214E4F34C4}"/>
              </a:ext>
            </a:extLst>
          </p:cNvPr>
          <p:cNvSpPr/>
          <p:nvPr/>
        </p:nvSpPr>
        <p:spPr>
          <a:xfrm>
            <a:off x="8312567" y="985837"/>
            <a:ext cx="121519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100"/>
              <a:t>구조물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A3248A7-8D0E-47EB-8272-474BB8A30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791309"/>
              </p:ext>
            </p:extLst>
          </p:nvPr>
        </p:nvGraphicFramePr>
        <p:xfrm>
          <a:off x="3445473" y="4149305"/>
          <a:ext cx="3798169" cy="868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8169">
                  <a:extLst>
                    <a:ext uri="{9D8B030D-6E8A-4147-A177-3AD203B41FA5}">
                      <a16:colId xmlns:a16="http://schemas.microsoft.com/office/drawing/2014/main" val="3072170702"/>
                    </a:ext>
                  </a:extLst>
                </a:gridCol>
              </a:tblGrid>
              <a:tr h="206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공격을 받던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안받던</a:t>
                      </a:r>
                      <a:r>
                        <a:rPr lang="ko-KR" altLang="en-US" sz="800" u="none" strike="noStrike" dirty="0">
                          <a:effectLst/>
                        </a:rPr>
                        <a:t> 유저가 방에 있으면 공격하려고 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3013555"/>
                  </a:ext>
                </a:extLst>
              </a:tr>
              <a:tr h="2277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장애물에 막혀 유저를 공격할 수 없으면 해당 자리에 유저를 바라보며 서있는다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77282994"/>
                  </a:ext>
                </a:extLst>
              </a:tr>
              <a:tr h="2277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등급이 높은 몬스터는 스킬을 사용하며 스킬을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사용할때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큰 준비동작을 한다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8120489"/>
                  </a:ext>
                </a:extLst>
              </a:tr>
              <a:tr h="2062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몬스터의 스킬은 유저에게 매우 치명적이다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800378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E4B0985-DEA9-4D13-A8B3-42C25368E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3658"/>
              </p:ext>
            </p:extLst>
          </p:nvPr>
        </p:nvGraphicFramePr>
        <p:xfrm>
          <a:off x="565385" y="1863156"/>
          <a:ext cx="1664898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4898">
                  <a:extLst>
                    <a:ext uri="{9D8B030D-6E8A-4147-A177-3AD203B41FA5}">
                      <a16:colId xmlns:a16="http://schemas.microsoft.com/office/drawing/2014/main" val="8937895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스테이지 진행을 위해 처치해야함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647537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죽지 않기 위해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죽여야함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7162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74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2125AC-F914-4134-A6AA-D716BCDA5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로그 </a:t>
            </a:r>
            <a:r>
              <a:rPr lang="ko-KR" altLang="en-US" dirty="0" err="1"/>
              <a:t>라이크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소울 라이트 장르의 탐험과 전투의 재미를 즐길 수 있는 게임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03D768A-8D0C-43DC-AB7F-91085F4B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 설명</a:t>
            </a:r>
          </a:p>
        </p:txBody>
      </p:sp>
    </p:spTree>
    <p:extLst>
      <p:ext uri="{BB962C8B-B14F-4D97-AF65-F5344CB8AC3E}">
        <p14:creationId xmlns:p14="http://schemas.microsoft.com/office/powerpoint/2010/main" val="13920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A8629DB-0716-42B9-BD02-25E494281A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총 </a:t>
            </a:r>
            <a:r>
              <a:rPr lang="en-US" altLang="ko-KR" dirty="0"/>
              <a:t>7</a:t>
            </a:r>
            <a:r>
              <a:rPr lang="ko-KR" altLang="en-US" dirty="0"/>
              <a:t>개의 챕터</a:t>
            </a:r>
            <a:r>
              <a:rPr lang="en-US" altLang="ko-KR" dirty="0"/>
              <a:t>, 28</a:t>
            </a:r>
            <a:r>
              <a:rPr lang="ko-KR" altLang="en-US" dirty="0"/>
              <a:t>개의 스테이지</a:t>
            </a:r>
            <a:r>
              <a:rPr lang="en-US" altLang="ko-KR" dirty="0"/>
              <a:t>, </a:t>
            </a:r>
            <a:r>
              <a:rPr lang="ko-KR" altLang="en-US" dirty="0"/>
              <a:t>스테이지 별로 </a:t>
            </a:r>
            <a:r>
              <a:rPr lang="en-US" altLang="ko-KR" dirty="0"/>
              <a:t>16~42</a:t>
            </a:r>
            <a:r>
              <a:rPr lang="ko-KR" altLang="en-US" dirty="0"/>
              <a:t>개의 룸 구성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각 챕터</a:t>
            </a:r>
            <a:r>
              <a:rPr lang="en-US" altLang="ko-KR" dirty="0"/>
              <a:t>, </a:t>
            </a:r>
            <a:r>
              <a:rPr lang="ko-KR" altLang="en-US" dirty="0"/>
              <a:t>스테이지 마다 테마가 다름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해당 테마에 따르는 아이템</a:t>
            </a:r>
            <a:r>
              <a:rPr lang="en-US" altLang="ko-KR" dirty="0"/>
              <a:t>, </a:t>
            </a:r>
            <a:r>
              <a:rPr lang="ko-KR" altLang="en-US" dirty="0"/>
              <a:t>구조물</a:t>
            </a:r>
            <a:r>
              <a:rPr lang="en-US" altLang="ko-KR" dirty="0"/>
              <a:t> </a:t>
            </a:r>
            <a:r>
              <a:rPr lang="ko-KR" altLang="en-US" dirty="0"/>
              <a:t>배치와 상호작용 효과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난이도의 구분</a:t>
            </a:r>
            <a:r>
              <a:rPr lang="en-US" altLang="ko-KR" dirty="0"/>
              <a:t> (</a:t>
            </a:r>
            <a:r>
              <a:rPr lang="ko-KR" altLang="en-US" dirty="0"/>
              <a:t>일반</a:t>
            </a:r>
            <a:r>
              <a:rPr lang="en-US" altLang="ko-KR" dirty="0"/>
              <a:t>, </a:t>
            </a:r>
            <a:r>
              <a:rPr lang="ko-KR" altLang="en-US" dirty="0"/>
              <a:t>하드</a:t>
            </a:r>
            <a:r>
              <a:rPr lang="en-US" altLang="ko-KR" dirty="0"/>
              <a:t>),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처음에 필수적으로 일반 모드를 플레이하고 하드모드를 도전하는 시스템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일반 모드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불닭</a:t>
            </a:r>
            <a:r>
              <a:rPr lang="ko-KR" altLang="en-US" dirty="0"/>
              <a:t> </a:t>
            </a:r>
            <a:r>
              <a:rPr lang="ko-KR" altLang="en-US" dirty="0" err="1"/>
              <a:t>볶음면</a:t>
            </a:r>
            <a:r>
              <a:rPr lang="en-US" altLang="ko-KR" dirty="0"/>
              <a:t>’, </a:t>
            </a:r>
            <a:r>
              <a:rPr lang="ko-KR" altLang="en-US" dirty="0"/>
              <a:t>하드 </a:t>
            </a:r>
            <a:r>
              <a:rPr lang="en-US" altLang="ko-KR" dirty="0"/>
              <a:t>= ‘</a:t>
            </a:r>
            <a:r>
              <a:rPr lang="ko-KR" altLang="en-US" dirty="0" err="1"/>
              <a:t>신떡</a:t>
            </a:r>
            <a:r>
              <a:rPr lang="ko-KR" altLang="en-US" dirty="0"/>
              <a:t> </a:t>
            </a:r>
            <a:r>
              <a:rPr lang="ko-KR" altLang="en-US" dirty="0" err="1"/>
              <a:t>최대맵기</a:t>
            </a:r>
            <a:r>
              <a:rPr lang="en-US" altLang="ko-KR" dirty="0"/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일반 모드는 중간 </a:t>
            </a:r>
            <a:r>
              <a:rPr lang="ko-KR" altLang="en-US" dirty="0" err="1"/>
              <a:t>중간</a:t>
            </a:r>
            <a:r>
              <a:rPr lang="ko-KR" altLang="en-US" dirty="0"/>
              <a:t> 유저를 편의를 위한 기능을 지원 </a:t>
            </a:r>
            <a:r>
              <a:rPr lang="en-US" altLang="ko-KR" dirty="0"/>
              <a:t>( </a:t>
            </a:r>
            <a:r>
              <a:rPr lang="ko-KR" altLang="en-US" dirty="0"/>
              <a:t>스테이지 세이브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하드 모드는 유저를 돕는 기능이 단 하나 </a:t>
            </a:r>
            <a:r>
              <a:rPr lang="en-US" altLang="ko-KR" dirty="0"/>
              <a:t>( </a:t>
            </a:r>
            <a:r>
              <a:rPr lang="ko-KR" altLang="en-US" dirty="0"/>
              <a:t>스테이지 도전 중간에 종료 시 세이브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06D578-AEC6-4EAA-A499-7D7CE5E8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스테이지</a:t>
            </a:r>
          </a:p>
        </p:txBody>
      </p:sp>
    </p:spTree>
    <p:extLst>
      <p:ext uri="{BB962C8B-B14F-4D97-AF65-F5344CB8AC3E}">
        <p14:creationId xmlns:p14="http://schemas.microsoft.com/office/powerpoint/2010/main" val="343392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7684A89-EE6C-40AA-AC9F-F5526E1CE6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스테이지 마다 귀속된 스킬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해당 스테이지를 클리어하는 것으로 귀속된 스킬을 획득가능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획득한 스킬을 다른 스테이지에서 사용가능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하지만 아직 클리어하지 못한 스테이지의 스킬을 사용불가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유저가 도전하는 스테이지에 귀속된 스킬을 해당 스테이지에서만 사용가능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최종적으로 유저는 최종 챕터를 도전하기 위해 하위 챕터를 클리어하며 스킬을 수집하고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최종 챕터에서 수집한 스킬을 조합해 다양한 방식으로 보스를 공략함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96055E7-8877-46A5-93F9-BD3D0F43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스킬</a:t>
            </a:r>
          </a:p>
        </p:txBody>
      </p:sp>
    </p:spTree>
    <p:extLst>
      <p:ext uri="{BB962C8B-B14F-4D97-AF65-F5344CB8AC3E}">
        <p14:creationId xmlns:p14="http://schemas.microsoft.com/office/powerpoint/2010/main" val="156510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C1B551D-462B-4F4D-97EE-C1912118B7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236568"/>
            <a:ext cx="10515600" cy="48499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유저가 획득한 스킬과 무기를 기본으로 보스의 약점을 공략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스테이지의 보스를 처치하기 위해 유저는 스테이지의 하위 룸을 하나씩 탐험하며 보스 전에 유리한 아이템을 수집하게 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수집한 아이템은 룸에 배치된 오브젝트와 상호작용할 수 있으며 해당 상호작용을 통해 유저에게 유리한 효과 또는 몬스터에게 불리한 효과를 유저가 사용할 수 있게 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오브젝트의 효과의 대상이 유저인지 몬스터인지 아니면 유저</a:t>
            </a:r>
            <a:r>
              <a:rPr lang="en-US" altLang="ko-KR" dirty="0"/>
              <a:t>, </a:t>
            </a:r>
            <a:r>
              <a:rPr lang="ko-KR" altLang="en-US" dirty="0"/>
              <a:t>몬스터 </a:t>
            </a:r>
            <a:r>
              <a:rPr lang="ko-KR" altLang="en-US" dirty="0" err="1"/>
              <a:t>둘다</a:t>
            </a:r>
            <a:r>
              <a:rPr lang="ko-KR" altLang="en-US" dirty="0"/>
              <a:t> 인지는 유저가 플레이를 통해 경험하며 학습하게 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스킬과 오브젝트 효과를 적절히 활용하며 전투를 이어가도록 룸을 설계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던전 탐험을 통해 보스의 난이도를 유저가 조절하는 방식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9130D3A-A344-4C02-8672-8C01ED61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보스공략</a:t>
            </a:r>
          </a:p>
        </p:txBody>
      </p:sp>
    </p:spTree>
    <p:extLst>
      <p:ext uri="{BB962C8B-B14F-4D97-AF65-F5344CB8AC3E}">
        <p14:creationId xmlns:p14="http://schemas.microsoft.com/office/powerpoint/2010/main" val="297714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64BB04F-8026-4CA8-B078-497286932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제한 기능 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확정적으로 스킬을 획득 </a:t>
            </a:r>
            <a:r>
              <a:rPr lang="en-US" altLang="ko-KR" dirty="0"/>
              <a:t>x, </a:t>
            </a:r>
            <a:r>
              <a:rPr lang="ko-KR" altLang="en-US" dirty="0"/>
              <a:t>스테이지 진행으로 랜덤으로 획득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던전에서 획득한 무기만 사용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스테이지 클리어 시 저장 기능 제거</a:t>
            </a:r>
            <a:r>
              <a:rPr lang="en-US" altLang="ko-KR" dirty="0"/>
              <a:t>, </a:t>
            </a:r>
            <a:r>
              <a:rPr lang="ko-KR" altLang="en-US" dirty="0"/>
              <a:t>사망 시 챕터의 최하위 스테이지에서 다시 시작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강화 기능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몬스터 능력 상승 </a:t>
            </a:r>
            <a:r>
              <a:rPr lang="en-US" altLang="ko-KR" dirty="0"/>
              <a:t>&amp; </a:t>
            </a:r>
            <a:r>
              <a:rPr lang="ko-KR" altLang="en-US" dirty="0"/>
              <a:t>배치 형태 변경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일반 룸에 엘리트 몬스터가 등장할 확률 상승 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엘리트 룸에 일반 몬스터 등장 </a:t>
            </a:r>
            <a:r>
              <a:rPr lang="en-US" altLang="ko-KR" dirty="0"/>
              <a:t>x , </a:t>
            </a:r>
            <a:r>
              <a:rPr lang="ko-KR" altLang="en-US" dirty="0"/>
              <a:t>오직 엘리트 몬스터만 등장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BF9D4B2-DF2E-4700-AB82-AE8D42B7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 모드</a:t>
            </a:r>
          </a:p>
        </p:txBody>
      </p:sp>
    </p:spTree>
    <p:extLst>
      <p:ext uri="{BB962C8B-B14F-4D97-AF65-F5344CB8AC3E}">
        <p14:creationId xmlns:p14="http://schemas.microsoft.com/office/powerpoint/2010/main" val="315605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CFFFA3A-C735-44D4-A634-7421AC517F15}"/>
              </a:ext>
            </a:extLst>
          </p:cNvPr>
          <p:cNvGrpSpPr/>
          <p:nvPr/>
        </p:nvGrpSpPr>
        <p:grpSpPr>
          <a:xfrm>
            <a:off x="662715" y="815291"/>
            <a:ext cx="5242785" cy="3380039"/>
            <a:chOff x="1205640" y="670991"/>
            <a:chExt cx="6760025" cy="435820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EA3A1D2-8166-4D4E-B082-7BA61C6F52BC}"/>
                </a:ext>
              </a:extLst>
            </p:cNvPr>
            <p:cNvGrpSpPr/>
            <p:nvPr/>
          </p:nvGrpSpPr>
          <p:grpSpPr>
            <a:xfrm>
              <a:off x="1205640" y="670991"/>
              <a:ext cx="6760025" cy="4358208"/>
              <a:chOff x="944459" y="932057"/>
              <a:chExt cx="4656242" cy="3001893"/>
            </a:xfrm>
          </p:grpSpPr>
          <p:pic>
            <p:nvPicPr>
              <p:cNvPr id="3" name="그림 2" descr="건물, 사진, 하얀색, 테이블이(가) 표시된 사진&#10;&#10;자동 생성된 설명">
                <a:extLst>
                  <a:ext uri="{FF2B5EF4-FFF2-40B4-BE49-F238E27FC236}">
                    <a16:creationId xmlns:a16="http://schemas.microsoft.com/office/drawing/2014/main" id="{36D79C4F-21EF-47EF-A8C3-92C7FE0BF5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459" y="1228742"/>
                <a:ext cx="4656242" cy="2705208"/>
              </a:xfrm>
              <a:prstGeom prst="rect">
                <a:avLst/>
              </a:prstGeom>
            </p:spPr>
          </p:pic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04E685D8-AAEB-4CA0-BEA2-481B5AD07D15}"/>
                  </a:ext>
                </a:extLst>
              </p:cNvPr>
              <p:cNvSpPr/>
              <p:nvPr/>
            </p:nvSpPr>
            <p:spPr>
              <a:xfrm>
                <a:off x="1722748" y="2454695"/>
                <a:ext cx="387672" cy="6962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50" dirty="0">
                    <a:solidFill>
                      <a:schemeClr val="bg1"/>
                    </a:solidFill>
                  </a:rPr>
                  <a:t>주인공</a:t>
                </a:r>
              </a:p>
            </p:txBody>
          </p: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2567E38D-0BBD-4953-9D76-3B2E6510F9D7}"/>
                  </a:ext>
                </a:extLst>
              </p:cNvPr>
              <p:cNvGrpSpPr/>
              <p:nvPr/>
            </p:nvGrpSpPr>
            <p:grpSpPr>
              <a:xfrm>
                <a:off x="944459" y="1234695"/>
                <a:ext cx="1151426" cy="377756"/>
                <a:chOff x="555502" y="718346"/>
                <a:chExt cx="2234590" cy="733116"/>
              </a:xfrm>
            </p:grpSpPr>
            <p:sp>
              <p:nvSpPr>
                <p:cNvPr id="12" name="사각형: 잘린 대각선 방향 모서리 11">
                  <a:extLst>
                    <a:ext uri="{FF2B5EF4-FFF2-40B4-BE49-F238E27FC236}">
                      <a16:creationId xmlns:a16="http://schemas.microsoft.com/office/drawing/2014/main" id="{87598853-B842-498C-87CA-646C9E62CBBC}"/>
                    </a:ext>
                  </a:extLst>
                </p:cNvPr>
                <p:cNvSpPr/>
                <p:nvPr/>
              </p:nvSpPr>
              <p:spPr>
                <a:xfrm>
                  <a:off x="555502" y="718346"/>
                  <a:ext cx="1664677" cy="733116"/>
                </a:xfrm>
                <a:prstGeom prst="snip2Diag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방어도</a:t>
                  </a:r>
                </a:p>
              </p:txBody>
            </p:sp>
            <p:sp>
              <p:nvSpPr>
                <p:cNvPr id="13" name="사각형: 잘린 대각선 방향 모서리 12">
                  <a:extLst>
                    <a:ext uri="{FF2B5EF4-FFF2-40B4-BE49-F238E27FC236}">
                      <a16:creationId xmlns:a16="http://schemas.microsoft.com/office/drawing/2014/main" id="{03824166-05C3-479C-9BB2-26E6C6567D0D}"/>
                    </a:ext>
                  </a:extLst>
                </p:cNvPr>
                <p:cNvSpPr/>
                <p:nvPr/>
              </p:nvSpPr>
              <p:spPr>
                <a:xfrm>
                  <a:off x="555502" y="724998"/>
                  <a:ext cx="2234590" cy="358305"/>
                </a:xfrm>
                <a:prstGeom prst="snip2DiagRect">
                  <a:avLst/>
                </a:prstGeom>
                <a:solidFill>
                  <a:srgbClr val="E5203E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체력</a:t>
                  </a:r>
                  <a:endParaRPr lang="ko-KR" altLang="en-US" sz="135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CDD98CC4-29F5-44A5-A096-BBEA2ED9641A}"/>
                  </a:ext>
                </a:extLst>
              </p:cNvPr>
              <p:cNvSpPr/>
              <p:nvPr/>
            </p:nvSpPr>
            <p:spPr>
              <a:xfrm>
                <a:off x="3387488" y="932057"/>
                <a:ext cx="1054808" cy="18499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sz="1350" dirty="0">
                    <a:solidFill>
                      <a:schemeClr val="bg1"/>
                    </a:solidFill>
                  </a:rPr>
                  <a:t>보스</a:t>
                </a:r>
                <a:endParaRPr lang="en-US" altLang="ko-KR" sz="13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C23F570-073C-4EC1-A4BB-11EE2B673F1B}"/>
                  </a:ext>
                </a:extLst>
              </p:cNvPr>
              <p:cNvSpPr/>
              <p:nvPr/>
            </p:nvSpPr>
            <p:spPr>
              <a:xfrm>
                <a:off x="1074720" y="3257306"/>
                <a:ext cx="590871" cy="5915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조이스틱</a:t>
                </a: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1A164528-42B5-4CDD-8D53-8E4CF535A2CA}"/>
                  </a:ext>
                </a:extLst>
              </p:cNvPr>
              <p:cNvSpPr/>
              <p:nvPr/>
            </p:nvSpPr>
            <p:spPr>
              <a:xfrm>
                <a:off x="4736306" y="3184138"/>
                <a:ext cx="625961" cy="6267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>
                    <a:solidFill>
                      <a:schemeClr val="bg1"/>
                    </a:solidFill>
                  </a:rPr>
                  <a:t>공격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6200FCC-A26D-4FC5-A3A1-FDFBBB150139}"/>
                  </a:ext>
                </a:extLst>
              </p:cNvPr>
              <p:cNvSpPr/>
              <p:nvPr/>
            </p:nvSpPr>
            <p:spPr>
              <a:xfrm>
                <a:off x="5072458" y="2764000"/>
                <a:ext cx="377917" cy="3783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bg1"/>
                    </a:solidFill>
                  </a:rPr>
                  <a:t>교체</a:t>
                </a: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FC7A1AB-DF35-4AD7-BE2A-7793A6BB08A7}"/>
                  </a:ext>
                </a:extLst>
              </p:cNvPr>
              <p:cNvSpPr/>
              <p:nvPr/>
            </p:nvSpPr>
            <p:spPr>
              <a:xfrm>
                <a:off x="4197794" y="3335820"/>
                <a:ext cx="377917" cy="3783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bg1"/>
                    </a:solidFill>
                  </a:rPr>
                  <a:t>회피</a:t>
                </a: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A4E6E47-D2BE-41AD-AF61-A68C4ABFE7DC}"/>
                  </a:ext>
                </a:extLst>
              </p:cNvPr>
              <p:cNvSpPr/>
              <p:nvPr/>
            </p:nvSpPr>
            <p:spPr>
              <a:xfrm>
                <a:off x="4544215" y="2782052"/>
                <a:ext cx="377917" cy="3783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bg1"/>
                    </a:solidFill>
                  </a:rPr>
                  <a:t>스킬</a:t>
                </a:r>
              </a:p>
            </p:txBody>
          </p:sp>
        </p:grpSp>
        <p:sp>
          <p:nvSpPr>
            <p:cNvPr id="14" name="순서도: 자기 디스크 13">
              <a:extLst>
                <a:ext uri="{FF2B5EF4-FFF2-40B4-BE49-F238E27FC236}">
                  <a16:creationId xmlns:a16="http://schemas.microsoft.com/office/drawing/2014/main" id="{CB1EC9E9-FD98-4901-B9C9-B42929B106A1}"/>
                </a:ext>
              </a:extLst>
            </p:cNvPr>
            <p:cNvSpPr/>
            <p:nvPr/>
          </p:nvSpPr>
          <p:spPr>
            <a:xfrm>
              <a:off x="3486150" y="1552575"/>
              <a:ext cx="400050" cy="742950"/>
            </a:xfrm>
            <a:prstGeom prst="flowChartMagneticDisk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순서도: 자기 디스크 14">
              <a:extLst>
                <a:ext uri="{FF2B5EF4-FFF2-40B4-BE49-F238E27FC236}">
                  <a16:creationId xmlns:a16="http://schemas.microsoft.com/office/drawing/2014/main" id="{A296E642-34E0-4C0D-B4FF-8FBCD3FF3BC0}"/>
                </a:ext>
              </a:extLst>
            </p:cNvPr>
            <p:cNvSpPr/>
            <p:nvPr/>
          </p:nvSpPr>
          <p:spPr>
            <a:xfrm>
              <a:off x="4580157" y="1545976"/>
              <a:ext cx="400050" cy="742950"/>
            </a:xfrm>
            <a:prstGeom prst="flowChartMagneticDisk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EA8BD2-1EDB-45D6-9199-77AAFE10F338}"/>
              </a:ext>
            </a:extLst>
          </p:cNvPr>
          <p:cNvGrpSpPr/>
          <p:nvPr/>
        </p:nvGrpSpPr>
        <p:grpSpPr>
          <a:xfrm>
            <a:off x="6492015" y="1149349"/>
            <a:ext cx="5242785" cy="3045981"/>
            <a:chOff x="1205640" y="1101724"/>
            <a:chExt cx="6760025" cy="39274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AC6C545-526C-4462-AD2E-F77C3F1DE7FF}"/>
                </a:ext>
              </a:extLst>
            </p:cNvPr>
            <p:cNvGrpSpPr/>
            <p:nvPr/>
          </p:nvGrpSpPr>
          <p:grpSpPr>
            <a:xfrm>
              <a:off x="1205640" y="1101724"/>
              <a:ext cx="6760025" cy="3927475"/>
              <a:chOff x="944459" y="1228742"/>
              <a:chExt cx="4656242" cy="2705208"/>
            </a:xfrm>
          </p:grpSpPr>
          <p:pic>
            <p:nvPicPr>
              <p:cNvPr id="21" name="그림 20" descr="건물, 사진, 하얀색, 테이블이(가) 표시된 사진&#10;&#10;자동 생성된 설명">
                <a:extLst>
                  <a:ext uri="{FF2B5EF4-FFF2-40B4-BE49-F238E27FC236}">
                    <a16:creationId xmlns:a16="http://schemas.microsoft.com/office/drawing/2014/main" id="{FB587349-6360-4D9A-8DA8-6D9011D2AD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459" y="1228742"/>
                <a:ext cx="4656242" cy="2705208"/>
              </a:xfrm>
              <a:prstGeom prst="rect">
                <a:avLst/>
              </a:prstGeom>
            </p:spPr>
          </p:pic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8EECA64-1CC6-4643-8801-712DEFD3A521}"/>
                  </a:ext>
                </a:extLst>
              </p:cNvPr>
              <p:cNvSpPr/>
              <p:nvPr/>
            </p:nvSpPr>
            <p:spPr>
              <a:xfrm>
                <a:off x="1708213" y="2188022"/>
                <a:ext cx="387672" cy="6962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50" dirty="0">
                    <a:solidFill>
                      <a:schemeClr val="bg1"/>
                    </a:solidFill>
                  </a:rPr>
                  <a:t>주인공</a:t>
                </a: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BACE5431-0D35-4BD6-8B33-18B0DA64A104}"/>
                  </a:ext>
                </a:extLst>
              </p:cNvPr>
              <p:cNvGrpSpPr/>
              <p:nvPr/>
            </p:nvGrpSpPr>
            <p:grpSpPr>
              <a:xfrm>
                <a:off x="944459" y="1234695"/>
                <a:ext cx="1151426" cy="377756"/>
                <a:chOff x="555502" y="718346"/>
                <a:chExt cx="2234590" cy="733116"/>
              </a:xfrm>
            </p:grpSpPr>
            <p:sp>
              <p:nvSpPr>
                <p:cNvPr id="30" name="사각형: 잘린 대각선 방향 모서리 29">
                  <a:extLst>
                    <a:ext uri="{FF2B5EF4-FFF2-40B4-BE49-F238E27FC236}">
                      <a16:creationId xmlns:a16="http://schemas.microsoft.com/office/drawing/2014/main" id="{BFCEEEEB-4941-4D00-8E39-F882F942466C}"/>
                    </a:ext>
                  </a:extLst>
                </p:cNvPr>
                <p:cNvSpPr/>
                <p:nvPr/>
              </p:nvSpPr>
              <p:spPr>
                <a:xfrm>
                  <a:off x="555502" y="718346"/>
                  <a:ext cx="1664677" cy="733116"/>
                </a:xfrm>
                <a:prstGeom prst="snip2Diag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방어도</a:t>
                  </a:r>
                </a:p>
              </p:txBody>
            </p:sp>
            <p:sp>
              <p:nvSpPr>
                <p:cNvPr id="31" name="사각형: 잘린 대각선 방향 모서리 30">
                  <a:extLst>
                    <a:ext uri="{FF2B5EF4-FFF2-40B4-BE49-F238E27FC236}">
                      <a16:creationId xmlns:a16="http://schemas.microsoft.com/office/drawing/2014/main" id="{BA72D435-C894-4D46-8F29-35989486037D}"/>
                    </a:ext>
                  </a:extLst>
                </p:cNvPr>
                <p:cNvSpPr/>
                <p:nvPr/>
              </p:nvSpPr>
              <p:spPr>
                <a:xfrm>
                  <a:off x="555502" y="724998"/>
                  <a:ext cx="2234590" cy="358305"/>
                </a:xfrm>
                <a:prstGeom prst="snip2DiagRect">
                  <a:avLst/>
                </a:prstGeom>
                <a:solidFill>
                  <a:srgbClr val="E5203E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>
                      <a:solidFill>
                        <a:schemeClr val="tx1"/>
                      </a:solidFill>
                    </a:rPr>
                    <a:t>체력</a:t>
                  </a:r>
                  <a:endParaRPr lang="ko-KR" altLang="en-US" sz="135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530E5F1-5A4C-46B5-BBD8-5D29F5E1AA13}"/>
                  </a:ext>
                </a:extLst>
              </p:cNvPr>
              <p:cNvSpPr/>
              <p:nvPr/>
            </p:nvSpPr>
            <p:spPr>
              <a:xfrm>
                <a:off x="3853449" y="1254377"/>
                <a:ext cx="1054808" cy="18499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sz="1350" dirty="0">
                    <a:solidFill>
                      <a:schemeClr val="bg1"/>
                    </a:solidFill>
                  </a:rPr>
                  <a:t>보스</a:t>
                </a:r>
                <a:endParaRPr lang="en-US" altLang="ko-KR" sz="13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4F748AB7-2AE1-4300-91EB-1064E7388615}"/>
                  </a:ext>
                </a:extLst>
              </p:cNvPr>
              <p:cNvSpPr/>
              <p:nvPr/>
            </p:nvSpPr>
            <p:spPr>
              <a:xfrm>
                <a:off x="1074720" y="3257306"/>
                <a:ext cx="590871" cy="5915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조이스틱</a:t>
                </a: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60F4032-8BC0-4552-85B3-61ECB5FA3612}"/>
                  </a:ext>
                </a:extLst>
              </p:cNvPr>
              <p:cNvSpPr/>
              <p:nvPr/>
            </p:nvSpPr>
            <p:spPr>
              <a:xfrm>
                <a:off x="4736306" y="3184138"/>
                <a:ext cx="625961" cy="6267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>
                    <a:solidFill>
                      <a:schemeClr val="bg1"/>
                    </a:solidFill>
                  </a:rPr>
                  <a:t>공격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82173AE-7D57-435F-9999-8266B8FC4CEC}"/>
                  </a:ext>
                </a:extLst>
              </p:cNvPr>
              <p:cNvSpPr/>
              <p:nvPr/>
            </p:nvSpPr>
            <p:spPr>
              <a:xfrm>
                <a:off x="5072458" y="2764000"/>
                <a:ext cx="377917" cy="3783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bg1"/>
                    </a:solidFill>
                  </a:rPr>
                  <a:t>교체</a:t>
                </a: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189AF970-A562-40A3-8615-7109ED6192C2}"/>
                  </a:ext>
                </a:extLst>
              </p:cNvPr>
              <p:cNvSpPr/>
              <p:nvPr/>
            </p:nvSpPr>
            <p:spPr>
              <a:xfrm>
                <a:off x="4197794" y="3335820"/>
                <a:ext cx="377917" cy="3783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bg1"/>
                    </a:solidFill>
                  </a:rPr>
                  <a:t>회피</a:t>
                </a: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AA7B28A2-699B-48C1-9FBA-83006F886783}"/>
                  </a:ext>
                </a:extLst>
              </p:cNvPr>
              <p:cNvSpPr/>
              <p:nvPr/>
            </p:nvSpPr>
            <p:spPr>
              <a:xfrm>
                <a:off x="4544215" y="2782052"/>
                <a:ext cx="377917" cy="3783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bg1"/>
                    </a:solidFill>
                  </a:rPr>
                  <a:t>스킬</a:t>
                </a:r>
              </a:p>
            </p:txBody>
          </p:sp>
        </p:grpSp>
        <p:sp>
          <p:nvSpPr>
            <p:cNvPr id="19" name="순서도: 자기 디스크 18">
              <a:extLst>
                <a:ext uri="{FF2B5EF4-FFF2-40B4-BE49-F238E27FC236}">
                  <a16:creationId xmlns:a16="http://schemas.microsoft.com/office/drawing/2014/main" id="{88475322-EB2C-423C-8E03-2201A62CE13F}"/>
                </a:ext>
              </a:extLst>
            </p:cNvPr>
            <p:cNvSpPr/>
            <p:nvPr/>
          </p:nvSpPr>
          <p:spPr>
            <a:xfrm>
              <a:off x="3486150" y="1552575"/>
              <a:ext cx="400050" cy="742950"/>
            </a:xfrm>
            <a:prstGeom prst="flowChartMagneticDisk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순서도: 자기 디스크 19">
              <a:extLst>
                <a:ext uri="{FF2B5EF4-FFF2-40B4-BE49-F238E27FC236}">
                  <a16:creationId xmlns:a16="http://schemas.microsoft.com/office/drawing/2014/main" id="{BEE7C176-1ACE-4D4A-8810-C92F5B34024B}"/>
                </a:ext>
              </a:extLst>
            </p:cNvPr>
            <p:cNvSpPr/>
            <p:nvPr/>
          </p:nvSpPr>
          <p:spPr>
            <a:xfrm>
              <a:off x="4580157" y="1545976"/>
              <a:ext cx="400050" cy="742950"/>
            </a:xfrm>
            <a:prstGeom prst="flowChartMagneticDisk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BF78232-B117-4910-B47B-BD80031F318F}"/>
              </a:ext>
            </a:extLst>
          </p:cNvPr>
          <p:cNvGrpSpPr/>
          <p:nvPr/>
        </p:nvGrpSpPr>
        <p:grpSpPr>
          <a:xfrm>
            <a:off x="7704444" y="2219731"/>
            <a:ext cx="432082" cy="385020"/>
            <a:chOff x="5595003" y="4685483"/>
            <a:chExt cx="897012" cy="799311"/>
          </a:xfrm>
          <a:solidFill>
            <a:schemeClr val="accent4">
              <a:lumMod val="75000"/>
            </a:schemeClr>
          </a:solidFill>
        </p:grpSpPr>
        <p:sp>
          <p:nvSpPr>
            <p:cNvPr id="32" name="순서도: 연결자 31">
              <a:extLst>
                <a:ext uri="{FF2B5EF4-FFF2-40B4-BE49-F238E27FC236}">
                  <a16:creationId xmlns:a16="http://schemas.microsoft.com/office/drawing/2014/main" id="{7F0D238E-DF3B-4F1D-ABE7-BA5C08C43C4E}"/>
                </a:ext>
              </a:extLst>
            </p:cNvPr>
            <p:cNvSpPr/>
            <p:nvPr/>
          </p:nvSpPr>
          <p:spPr>
            <a:xfrm>
              <a:off x="6096000" y="4743450"/>
              <a:ext cx="396015" cy="396015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빼기 기호 32">
              <a:extLst>
                <a:ext uri="{FF2B5EF4-FFF2-40B4-BE49-F238E27FC236}">
                  <a16:creationId xmlns:a16="http://schemas.microsoft.com/office/drawing/2014/main" id="{B5AB2E66-4595-4048-8D1A-F3AA250D6DB9}"/>
                </a:ext>
              </a:extLst>
            </p:cNvPr>
            <p:cNvSpPr/>
            <p:nvPr/>
          </p:nvSpPr>
          <p:spPr>
            <a:xfrm rot="20284906">
              <a:off x="5595003" y="4685483"/>
              <a:ext cx="779671" cy="779671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같음 기호 33">
              <a:extLst>
                <a:ext uri="{FF2B5EF4-FFF2-40B4-BE49-F238E27FC236}">
                  <a16:creationId xmlns:a16="http://schemas.microsoft.com/office/drawing/2014/main" id="{A930D380-3B4E-48CB-8FB4-ABB82704C0F9}"/>
                </a:ext>
              </a:extLst>
            </p:cNvPr>
            <p:cNvSpPr/>
            <p:nvPr/>
          </p:nvSpPr>
          <p:spPr>
            <a:xfrm rot="3969090">
              <a:off x="5799100" y="5092681"/>
              <a:ext cx="371475" cy="412751"/>
            </a:xfrm>
            <a:prstGeom prst="mathEqual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폭발: 8pt 35">
            <a:extLst>
              <a:ext uri="{FF2B5EF4-FFF2-40B4-BE49-F238E27FC236}">
                <a16:creationId xmlns:a16="http://schemas.microsoft.com/office/drawing/2014/main" id="{ECABC1E2-0F17-4DB8-8FA4-EC2D4CD6B619}"/>
              </a:ext>
            </a:extLst>
          </p:cNvPr>
          <p:cNvSpPr/>
          <p:nvPr/>
        </p:nvSpPr>
        <p:spPr>
          <a:xfrm>
            <a:off x="2999902" y="1379309"/>
            <a:ext cx="1114133" cy="128906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펑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0BCE64F1-8692-4A43-B47B-B43DBF8363FF}"/>
              </a:ext>
            </a:extLst>
          </p:cNvPr>
          <p:cNvSpPr/>
          <p:nvPr/>
        </p:nvSpPr>
        <p:spPr>
          <a:xfrm>
            <a:off x="8368338" y="2229469"/>
            <a:ext cx="1214224" cy="30026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번개 37">
            <a:extLst>
              <a:ext uri="{FF2B5EF4-FFF2-40B4-BE49-F238E27FC236}">
                <a16:creationId xmlns:a16="http://schemas.microsoft.com/office/drawing/2014/main" id="{C2DDF576-F5F5-49D6-9635-A8BDC41130E1}"/>
              </a:ext>
            </a:extLst>
          </p:cNvPr>
          <p:cNvSpPr/>
          <p:nvPr/>
        </p:nvSpPr>
        <p:spPr>
          <a:xfrm>
            <a:off x="1809976" y="2623691"/>
            <a:ext cx="425523" cy="510034"/>
          </a:xfrm>
          <a:prstGeom prst="lightningBol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04EEF48D-8B5D-4037-B317-FB6E0E3B60D9}"/>
              </a:ext>
            </a:extLst>
          </p:cNvPr>
          <p:cNvSpPr/>
          <p:nvPr/>
        </p:nvSpPr>
        <p:spPr>
          <a:xfrm rot="19510737">
            <a:off x="2150938" y="2252001"/>
            <a:ext cx="788679" cy="36831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DAF59-83D9-4FBA-90A8-AC7837C03657}"/>
              </a:ext>
            </a:extLst>
          </p:cNvPr>
          <p:cNvSpPr txBox="1"/>
          <p:nvPr/>
        </p:nvSpPr>
        <p:spPr>
          <a:xfrm>
            <a:off x="662715" y="4345549"/>
            <a:ext cx="5423280" cy="7550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불 속성에 취약한 보스를 오일통으로 유인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룸을 탐험하며 얻은 아이템 또는 </a:t>
            </a:r>
            <a:r>
              <a:rPr lang="ko-KR" altLang="en-US" sz="1000" dirty="0" err="1"/>
              <a:t>화속성</a:t>
            </a:r>
            <a:r>
              <a:rPr lang="ko-KR" altLang="en-US" sz="1000" dirty="0"/>
              <a:t> 추가효과를 입힌 무기를 사용해 오일통과 상호작용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보스에게 큰 데미지 </a:t>
            </a:r>
            <a:r>
              <a:rPr lang="en-US" altLang="ko-KR" sz="1000" dirty="0"/>
              <a:t>&amp; </a:t>
            </a:r>
            <a:r>
              <a:rPr lang="ko-KR" altLang="en-US" sz="1000" dirty="0"/>
              <a:t>약점 효과 강화</a:t>
            </a:r>
            <a:endParaRPr lang="en-US" altLang="ko-KR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BA9BA2-420E-4233-8F5C-7561913C72D6}"/>
              </a:ext>
            </a:extLst>
          </p:cNvPr>
          <p:cNvSpPr txBox="1"/>
          <p:nvPr/>
        </p:nvSpPr>
        <p:spPr>
          <a:xfrm>
            <a:off x="6492015" y="4414090"/>
            <a:ext cx="4224233" cy="52424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체력이 매우 높은 보스 몬스터를 일정 횟수 공격해 그로기 상태로 </a:t>
            </a:r>
            <a:r>
              <a:rPr lang="ko-KR" altLang="en-US" sz="1000" dirty="0" err="1"/>
              <a:t>만듬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해당 상태에 보스의 약점아이템을 사용해 보스에 체력을 </a:t>
            </a:r>
            <a:r>
              <a:rPr lang="ko-KR" altLang="en-US" sz="1000" dirty="0" err="1"/>
              <a:t>깍아내림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2379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962870-49C9-4087-B8EF-B371A35472BD}"/>
              </a:ext>
            </a:extLst>
          </p:cNvPr>
          <p:cNvSpPr txBox="1">
            <a:spLocks/>
          </p:cNvSpPr>
          <p:nvPr/>
        </p:nvSpPr>
        <p:spPr>
          <a:xfrm>
            <a:off x="838200" y="1236568"/>
            <a:ext cx="10515600" cy="45895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ㅇㅇㅇ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9DBF1C6-6DB4-4291-87C5-914CAE3DC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4680"/>
              </p:ext>
            </p:extLst>
          </p:nvPr>
        </p:nvGraphicFramePr>
        <p:xfrm>
          <a:off x="838200" y="2538942"/>
          <a:ext cx="10515602" cy="12404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1706">
                  <a:extLst>
                    <a:ext uri="{9D8B030D-6E8A-4147-A177-3AD203B41FA5}">
                      <a16:colId xmlns:a16="http://schemas.microsoft.com/office/drawing/2014/main" val="1765031827"/>
                    </a:ext>
                  </a:extLst>
                </a:gridCol>
                <a:gridCol w="507116">
                  <a:extLst>
                    <a:ext uri="{9D8B030D-6E8A-4147-A177-3AD203B41FA5}">
                      <a16:colId xmlns:a16="http://schemas.microsoft.com/office/drawing/2014/main" val="1088269380"/>
                    </a:ext>
                  </a:extLst>
                </a:gridCol>
                <a:gridCol w="1007187">
                  <a:extLst>
                    <a:ext uri="{9D8B030D-6E8A-4147-A177-3AD203B41FA5}">
                      <a16:colId xmlns:a16="http://schemas.microsoft.com/office/drawing/2014/main" val="535163630"/>
                    </a:ext>
                  </a:extLst>
                </a:gridCol>
                <a:gridCol w="507116">
                  <a:extLst>
                    <a:ext uri="{9D8B030D-6E8A-4147-A177-3AD203B41FA5}">
                      <a16:colId xmlns:a16="http://schemas.microsoft.com/office/drawing/2014/main" val="515739708"/>
                    </a:ext>
                  </a:extLst>
                </a:gridCol>
                <a:gridCol w="2500360">
                  <a:extLst>
                    <a:ext uri="{9D8B030D-6E8A-4147-A177-3AD203B41FA5}">
                      <a16:colId xmlns:a16="http://schemas.microsoft.com/office/drawing/2014/main" val="3166795393"/>
                    </a:ext>
                  </a:extLst>
                </a:gridCol>
                <a:gridCol w="507116">
                  <a:extLst>
                    <a:ext uri="{9D8B030D-6E8A-4147-A177-3AD203B41FA5}">
                      <a16:colId xmlns:a16="http://schemas.microsoft.com/office/drawing/2014/main" val="1669503114"/>
                    </a:ext>
                  </a:extLst>
                </a:gridCol>
                <a:gridCol w="2873653">
                  <a:extLst>
                    <a:ext uri="{9D8B030D-6E8A-4147-A177-3AD203B41FA5}">
                      <a16:colId xmlns:a16="http://schemas.microsoft.com/office/drawing/2014/main" val="3652925381"/>
                    </a:ext>
                  </a:extLst>
                </a:gridCol>
                <a:gridCol w="507116">
                  <a:extLst>
                    <a:ext uri="{9D8B030D-6E8A-4147-A177-3AD203B41FA5}">
                      <a16:colId xmlns:a16="http://schemas.microsoft.com/office/drawing/2014/main" val="1360761771"/>
                    </a:ext>
                  </a:extLst>
                </a:gridCol>
                <a:gridCol w="507116">
                  <a:extLst>
                    <a:ext uri="{9D8B030D-6E8A-4147-A177-3AD203B41FA5}">
                      <a16:colId xmlns:a16="http://schemas.microsoft.com/office/drawing/2014/main" val="3635660952"/>
                    </a:ext>
                  </a:extLst>
                </a:gridCol>
                <a:gridCol w="507116">
                  <a:extLst>
                    <a:ext uri="{9D8B030D-6E8A-4147-A177-3AD203B41FA5}">
                      <a16:colId xmlns:a16="http://schemas.microsoft.com/office/drawing/2014/main" val="1081633226"/>
                    </a:ext>
                  </a:extLst>
                </a:gridCol>
              </a:tblGrid>
              <a:tr h="1550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속성 분류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extLst>
                  <a:ext uri="{0D108BD9-81ED-4DB2-BD59-A6C34878D82A}">
                    <a16:rowId xmlns:a16="http://schemas.microsoft.com/office/drawing/2014/main" val="3170003203"/>
                  </a:ext>
                </a:extLst>
              </a:tr>
              <a:tr h="155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index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extLst>
                  <a:ext uri="{0D108BD9-81ED-4DB2-BD59-A6C34878D82A}">
                    <a16:rowId xmlns:a16="http://schemas.microsoft.com/office/drawing/2014/main" val="4026729960"/>
                  </a:ext>
                </a:extLst>
              </a:tr>
              <a:tr h="1550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몬스터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타격시 추가데미지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물질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피해 감소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전자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일정 </a:t>
                      </a:r>
                      <a:r>
                        <a:rPr lang="en-US" altLang="ko-KR" sz="800" u="none" strike="noStrike">
                          <a:effectLst/>
                        </a:rPr>
                        <a:t>Hp</a:t>
                      </a:r>
                      <a:r>
                        <a:rPr lang="ko-KR" altLang="en-US" sz="800" u="none" strike="noStrike">
                          <a:effectLst/>
                        </a:rPr>
                        <a:t>이하로 내려갈시 확률 적으로 자폭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에너지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없음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extLst>
                  <a:ext uri="{0D108BD9-81ED-4DB2-BD59-A6C34878D82A}">
                    <a16:rowId xmlns:a16="http://schemas.microsoft.com/office/drawing/2014/main" val="3013648701"/>
                  </a:ext>
                </a:extLst>
              </a:tr>
              <a:tr h="4651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일반 속성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아이템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무기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구조물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화학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중독상태이상 효과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공격력 감소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스킬 사용불가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전기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아이템의 경우 전자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전기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속성의 몬스터와 구조물을 제어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무기의 경우 감전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데미지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에너지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없음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extLst>
                  <a:ext uri="{0D108BD9-81ED-4DB2-BD59-A6C34878D82A}">
                    <a16:rowId xmlns:a16="http://schemas.microsoft.com/office/drawing/2014/main" val="1219723004"/>
                  </a:ext>
                </a:extLst>
              </a:tr>
              <a:tr h="3101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특수 속성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스킬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아이템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차원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변이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없음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8" marR="7048" marT="7048" marB="0" anchor="ctr"/>
                </a:tc>
                <a:extLst>
                  <a:ext uri="{0D108BD9-81ED-4DB2-BD59-A6C34878D82A}">
                    <a16:rowId xmlns:a16="http://schemas.microsoft.com/office/drawing/2014/main" val="3293426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01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D95BA19-6B6A-4300-A044-2B9E1FA6F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67512"/>
              </p:ext>
            </p:extLst>
          </p:nvPr>
        </p:nvGraphicFramePr>
        <p:xfrm>
          <a:off x="838200" y="1271588"/>
          <a:ext cx="10505627" cy="4317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386">
                  <a:extLst>
                    <a:ext uri="{9D8B030D-6E8A-4147-A177-3AD203B41FA5}">
                      <a16:colId xmlns:a16="http://schemas.microsoft.com/office/drawing/2014/main" val="2339861414"/>
                    </a:ext>
                  </a:extLst>
                </a:gridCol>
                <a:gridCol w="200297">
                  <a:extLst>
                    <a:ext uri="{9D8B030D-6E8A-4147-A177-3AD203B41FA5}">
                      <a16:colId xmlns:a16="http://schemas.microsoft.com/office/drawing/2014/main" val="2722696620"/>
                    </a:ext>
                  </a:extLst>
                </a:gridCol>
                <a:gridCol w="343367">
                  <a:extLst>
                    <a:ext uri="{9D8B030D-6E8A-4147-A177-3AD203B41FA5}">
                      <a16:colId xmlns:a16="http://schemas.microsoft.com/office/drawing/2014/main" val="160470724"/>
                    </a:ext>
                  </a:extLst>
                </a:gridCol>
                <a:gridCol w="343367">
                  <a:extLst>
                    <a:ext uri="{9D8B030D-6E8A-4147-A177-3AD203B41FA5}">
                      <a16:colId xmlns:a16="http://schemas.microsoft.com/office/drawing/2014/main" val="3710291645"/>
                    </a:ext>
                  </a:extLst>
                </a:gridCol>
                <a:gridCol w="343367">
                  <a:extLst>
                    <a:ext uri="{9D8B030D-6E8A-4147-A177-3AD203B41FA5}">
                      <a16:colId xmlns:a16="http://schemas.microsoft.com/office/drawing/2014/main" val="3642683672"/>
                    </a:ext>
                  </a:extLst>
                </a:gridCol>
                <a:gridCol w="343367">
                  <a:extLst>
                    <a:ext uri="{9D8B030D-6E8A-4147-A177-3AD203B41FA5}">
                      <a16:colId xmlns:a16="http://schemas.microsoft.com/office/drawing/2014/main" val="256979565"/>
                    </a:ext>
                  </a:extLst>
                </a:gridCol>
                <a:gridCol w="343367">
                  <a:extLst>
                    <a:ext uri="{9D8B030D-6E8A-4147-A177-3AD203B41FA5}">
                      <a16:colId xmlns:a16="http://schemas.microsoft.com/office/drawing/2014/main" val="3990977143"/>
                    </a:ext>
                  </a:extLst>
                </a:gridCol>
                <a:gridCol w="343367">
                  <a:extLst>
                    <a:ext uri="{9D8B030D-6E8A-4147-A177-3AD203B41FA5}">
                      <a16:colId xmlns:a16="http://schemas.microsoft.com/office/drawing/2014/main" val="3435161948"/>
                    </a:ext>
                  </a:extLst>
                </a:gridCol>
                <a:gridCol w="343367">
                  <a:extLst>
                    <a:ext uri="{9D8B030D-6E8A-4147-A177-3AD203B41FA5}">
                      <a16:colId xmlns:a16="http://schemas.microsoft.com/office/drawing/2014/main" val="3293873415"/>
                    </a:ext>
                  </a:extLst>
                </a:gridCol>
                <a:gridCol w="343367">
                  <a:extLst>
                    <a:ext uri="{9D8B030D-6E8A-4147-A177-3AD203B41FA5}">
                      <a16:colId xmlns:a16="http://schemas.microsoft.com/office/drawing/2014/main" val="2982670977"/>
                    </a:ext>
                  </a:extLst>
                </a:gridCol>
                <a:gridCol w="343367">
                  <a:extLst>
                    <a:ext uri="{9D8B030D-6E8A-4147-A177-3AD203B41FA5}">
                      <a16:colId xmlns:a16="http://schemas.microsoft.com/office/drawing/2014/main" val="2951313044"/>
                    </a:ext>
                  </a:extLst>
                </a:gridCol>
                <a:gridCol w="343367">
                  <a:extLst>
                    <a:ext uri="{9D8B030D-6E8A-4147-A177-3AD203B41FA5}">
                      <a16:colId xmlns:a16="http://schemas.microsoft.com/office/drawing/2014/main" val="1089949469"/>
                    </a:ext>
                  </a:extLst>
                </a:gridCol>
                <a:gridCol w="343367">
                  <a:extLst>
                    <a:ext uri="{9D8B030D-6E8A-4147-A177-3AD203B41FA5}">
                      <a16:colId xmlns:a16="http://schemas.microsoft.com/office/drawing/2014/main" val="407639567"/>
                    </a:ext>
                  </a:extLst>
                </a:gridCol>
                <a:gridCol w="343367">
                  <a:extLst>
                    <a:ext uri="{9D8B030D-6E8A-4147-A177-3AD203B41FA5}">
                      <a16:colId xmlns:a16="http://schemas.microsoft.com/office/drawing/2014/main" val="4031653947"/>
                    </a:ext>
                  </a:extLst>
                </a:gridCol>
                <a:gridCol w="343367">
                  <a:extLst>
                    <a:ext uri="{9D8B030D-6E8A-4147-A177-3AD203B41FA5}">
                      <a16:colId xmlns:a16="http://schemas.microsoft.com/office/drawing/2014/main" val="1913149490"/>
                    </a:ext>
                  </a:extLst>
                </a:gridCol>
                <a:gridCol w="343367">
                  <a:extLst>
                    <a:ext uri="{9D8B030D-6E8A-4147-A177-3AD203B41FA5}">
                      <a16:colId xmlns:a16="http://schemas.microsoft.com/office/drawing/2014/main" val="2960406425"/>
                    </a:ext>
                  </a:extLst>
                </a:gridCol>
                <a:gridCol w="343367">
                  <a:extLst>
                    <a:ext uri="{9D8B030D-6E8A-4147-A177-3AD203B41FA5}">
                      <a16:colId xmlns:a16="http://schemas.microsoft.com/office/drawing/2014/main" val="3546475483"/>
                    </a:ext>
                  </a:extLst>
                </a:gridCol>
                <a:gridCol w="3447971">
                  <a:extLst>
                    <a:ext uri="{9D8B030D-6E8A-4147-A177-3AD203B41FA5}">
                      <a16:colId xmlns:a16="http://schemas.microsoft.com/office/drawing/2014/main" val="1497986470"/>
                    </a:ext>
                  </a:extLst>
                </a:gridCol>
                <a:gridCol w="343367">
                  <a:extLst>
                    <a:ext uri="{9D8B030D-6E8A-4147-A177-3AD203B41FA5}">
                      <a16:colId xmlns:a16="http://schemas.microsoft.com/office/drawing/2014/main" val="4214592307"/>
                    </a:ext>
                  </a:extLst>
                </a:gridCol>
                <a:gridCol w="343367">
                  <a:extLst>
                    <a:ext uri="{9D8B030D-6E8A-4147-A177-3AD203B41FA5}">
                      <a16:colId xmlns:a16="http://schemas.microsoft.com/office/drawing/2014/main" val="517614258"/>
                    </a:ext>
                  </a:extLst>
                </a:gridCol>
                <a:gridCol w="343367">
                  <a:extLst>
                    <a:ext uri="{9D8B030D-6E8A-4147-A177-3AD203B41FA5}">
                      <a16:colId xmlns:a16="http://schemas.microsoft.com/office/drawing/2014/main" val="4184574112"/>
                    </a:ext>
                  </a:extLst>
                </a:gridCol>
                <a:gridCol w="343367">
                  <a:extLst>
                    <a:ext uri="{9D8B030D-6E8A-4147-A177-3AD203B41FA5}">
                      <a16:colId xmlns:a16="http://schemas.microsoft.com/office/drawing/2014/main" val="571476980"/>
                    </a:ext>
                  </a:extLst>
                </a:gridCol>
              </a:tblGrid>
              <a:tr h="104902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여기서 속성은 게임 속에 등장하는 아이템과 무기</a:t>
                      </a:r>
                      <a:r>
                        <a:rPr lang="en-US" altLang="ko-KR" sz="600" u="none" strike="noStrike">
                          <a:effectLst/>
                        </a:rPr>
                        <a:t>, </a:t>
                      </a:r>
                      <a:r>
                        <a:rPr lang="ko-KR" altLang="en-US" sz="600" u="none" strike="noStrike">
                          <a:effectLst/>
                        </a:rPr>
                        <a:t>구조물이 가지는 효과들을 정리함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3707216071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없음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1603855643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시간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 gridSpan="16"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버프계열</a:t>
                      </a:r>
                      <a:r>
                        <a:rPr lang="en-US" altLang="ko-KR" sz="600" u="none" strike="noStrike" dirty="0">
                          <a:effectLst/>
                        </a:rPr>
                        <a:t>(</a:t>
                      </a:r>
                      <a:r>
                        <a:rPr lang="ko-KR" altLang="en-US" sz="600" u="none" strike="noStrike" dirty="0">
                          <a:effectLst/>
                        </a:rPr>
                        <a:t>슬로우 디 버프</a:t>
                      </a:r>
                      <a:r>
                        <a:rPr lang="en-US" altLang="ko-KR" sz="600" u="none" strike="noStrike" dirty="0">
                          <a:effectLst/>
                        </a:rPr>
                        <a:t>, </a:t>
                      </a:r>
                      <a:r>
                        <a:rPr lang="ko-KR" altLang="en-US" sz="600" u="none" strike="noStrike" dirty="0">
                          <a:effectLst/>
                        </a:rPr>
                        <a:t>이속 증가 버프</a:t>
                      </a:r>
                      <a:r>
                        <a:rPr lang="en-US" altLang="ko-KR" sz="600" u="none" strike="noStrike" dirty="0">
                          <a:effectLst/>
                        </a:rPr>
                        <a:t>), </a:t>
                      </a:r>
                      <a:r>
                        <a:rPr lang="ko-KR" altLang="en-US" sz="600" u="none" strike="noStrike" dirty="0">
                          <a:effectLst/>
                        </a:rPr>
                        <a:t>대상의 시간을 빨리 가게 만들어 늘게 만드는 </a:t>
                      </a:r>
                      <a:r>
                        <a:rPr lang="en-US" altLang="ko-KR" sz="600" u="none" strike="noStrike" dirty="0">
                          <a:effectLst/>
                        </a:rPr>
                        <a:t>( HP</a:t>
                      </a:r>
                      <a:r>
                        <a:rPr lang="ko-KR" altLang="en-US" sz="600" u="none" strike="noStrike" dirty="0">
                          <a:effectLst/>
                        </a:rPr>
                        <a:t>를 일정량 </a:t>
                      </a:r>
                      <a:r>
                        <a:rPr lang="ko-KR" altLang="en-US" sz="600" u="none" strike="noStrike" dirty="0" err="1">
                          <a:effectLst/>
                        </a:rPr>
                        <a:t>깍는</a:t>
                      </a:r>
                      <a:r>
                        <a:rPr lang="ko-KR" altLang="en-US" sz="600" u="none" strike="noStrike" dirty="0">
                          <a:effectLst/>
                        </a:rPr>
                        <a:t> 것으로 표현 </a:t>
                      </a:r>
                      <a:r>
                        <a:rPr lang="en-US" altLang="ko-KR" sz="600" u="none" strike="noStrike" dirty="0">
                          <a:effectLst/>
                        </a:rPr>
                        <a:t>), </a:t>
                      </a:r>
                      <a:r>
                        <a:rPr lang="ko-KR" altLang="en-US" sz="600" u="none" strike="noStrike" dirty="0">
                          <a:effectLst/>
                        </a:rPr>
                        <a:t>자신의 신체 시간을 뒤로 되돌려 </a:t>
                      </a:r>
                      <a:r>
                        <a:rPr lang="en-US" altLang="ko-KR" sz="600" u="none" strike="noStrike" dirty="0">
                          <a:effectLst/>
                        </a:rPr>
                        <a:t>HP</a:t>
                      </a:r>
                      <a:r>
                        <a:rPr lang="ko-KR" altLang="en-US" sz="600" u="none" strike="noStrike" dirty="0">
                          <a:effectLst/>
                        </a:rPr>
                        <a:t>를 회복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462917360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공간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 gridSpan="13"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공격 대상의 주위로 일정 공간의 몬스터를 공격 </a:t>
                      </a:r>
                      <a:r>
                        <a:rPr lang="en-US" altLang="ko-KR" sz="600" u="none" strike="noStrike">
                          <a:effectLst/>
                        </a:rPr>
                        <a:t>( </a:t>
                      </a:r>
                      <a:r>
                        <a:rPr lang="ko-KR" altLang="en-US" sz="600" u="none" strike="noStrike">
                          <a:effectLst/>
                        </a:rPr>
                        <a:t>블랙홀 개념</a:t>
                      </a:r>
                      <a:r>
                        <a:rPr lang="en-US" altLang="ko-KR" sz="600" u="none" strike="noStrike">
                          <a:effectLst/>
                        </a:rPr>
                        <a:t>), </a:t>
                      </a:r>
                      <a:r>
                        <a:rPr lang="ko-KR" altLang="en-US" sz="600" u="none" strike="noStrike">
                          <a:effectLst/>
                        </a:rPr>
                        <a:t>대상 주위로 몬스터를 모으는 아이템 </a:t>
                      </a:r>
                      <a:r>
                        <a:rPr lang="en-US" altLang="ko-KR" sz="600" u="none" strike="noStrike">
                          <a:effectLst/>
                        </a:rPr>
                        <a:t>( </a:t>
                      </a:r>
                      <a:r>
                        <a:rPr lang="ko-KR" altLang="en-US" sz="600" u="none" strike="noStrike">
                          <a:effectLst/>
                        </a:rPr>
                        <a:t>오버워치 자리아 </a:t>
                      </a:r>
                      <a:r>
                        <a:rPr lang="en-US" altLang="ko-KR" sz="600" u="none" strike="noStrike">
                          <a:effectLst/>
                        </a:rPr>
                        <a:t>'</a:t>
                      </a:r>
                      <a:r>
                        <a:rPr lang="ko-KR" altLang="en-US" sz="600" u="none" strike="noStrike">
                          <a:effectLst/>
                        </a:rPr>
                        <a:t>중력자탄</a:t>
                      </a:r>
                      <a:r>
                        <a:rPr lang="en-US" altLang="ko-KR" sz="600" u="none" strike="noStrike">
                          <a:effectLst/>
                        </a:rPr>
                        <a:t>' )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4285363121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차원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다른 차원의 동료를 소환 </a:t>
                      </a:r>
                      <a:r>
                        <a:rPr lang="en-US" altLang="ko-KR" sz="600" u="none" strike="noStrike">
                          <a:effectLst/>
                        </a:rPr>
                        <a:t>( </a:t>
                      </a:r>
                      <a:r>
                        <a:rPr lang="ko-KR" altLang="en-US" sz="600" u="none" strike="noStrike">
                          <a:effectLst/>
                        </a:rPr>
                        <a:t>용병 </a:t>
                      </a:r>
                      <a:r>
                        <a:rPr lang="en-US" altLang="ko-KR" sz="600" u="none" strike="noStrike">
                          <a:effectLst/>
                        </a:rPr>
                        <a:t>), </a:t>
                      </a:r>
                      <a:r>
                        <a:rPr lang="ko-KR" altLang="en-US" sz="600" u="none" strike="noStrike">
                          <a:effectLst/>
                        </a:rPr>
                        <a:t>거울 차원의 자신을 유저의 위치에 생성해둠 </a:t>
                      </a:r>
                      <a:r>
                        <a:rPr lang="en-US" altLang="ko-KR" sz="600" u="none" strike="noStrike">
                          <a:effectLst/>
                        </a:rPr>
                        <a:t>( </a:t>
                      </a:r>
                      <a:r>
                        <a:rPr lang="ko-KR" altLang="en-US" sz="600" u="none" strike="noStrike">
                          <a:effectLst/>
                        </a:rPr>
                        <a:t>몬스터가 해당 물체를 공격 또는 몬스터가 생성된 분신을 지나치면 큰 데미지</a:t>
                      </a:r>
                      <a:r>
                        <a:rPr lang="en-US" altLang="ko-KR" sz="600" u="none" strike="noStrike">
                          <a:effectLst/>
                        </a:rPr>
                        <a:t>)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1590038742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변이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다른 속성에서 가지기 힘든 컨셉을 모아둠</a:t>
                      </a:r>
                      <a:r>
                        <a:rPr lang="en-US" altLang="ko-KR" sz="600" u="none" strike="noStrike" dirty="0">
                          <a:effectLst/>
                        </a:rPr>
                        <a:t>, </a:t>
                      </a:r>
                      <a:r>
                        <a:rPr lang="ko-KR" altLang="en-US" sz="600" u="none" strike="noStrike" dirty="0">
                          <a:effectLst/>
                        </a:rPr>
                        <a:t>예</a:t>
                      </a:r>
                      <a:r>
                        <a:rPr lang="en-US" altLang="ko-KR" sz="600" u="none" strike="noStrike" dirty="0">
                          <a:effectLst/>
                        </a:rPr>
                        <a:t>) , </a:t>
                      </a:r>
                      <a:r>
                        <a:rPr lang="ko-KR" altLang="en-US" sz="600" u="none" strike="noStrike" dirty="0">
                          <a:effectLst/>
                        </a:rPr>
                        <a:t>몬스터의 공격을 일정시간 흡수해 </a:t>
                      </a:r>
                      <a:r>
                        <a:rPr lang="en-US" altLang="ko-KR" sz="600" u="none" strike="noStrike" dirty="0">
                          <a:effectLst/>
                        </a:rPr>
                        <a:t>Hp</a:t>
                      </a:r>
                      <a:r>
                        <a:rPr lang="ko-KR" altLang="en-US" sz="600" u="none" strike="noStrike" dirty="0">
                          <a:effectLst/>
                        </a:rPr>
                        <a:t>로 변환하는 스킬</a:t>
                      </a:r>
                      <a:r>
                        <a:rPr lang="en-US" altLang="ko-KR" sz="600" u="none" strike="noStrike" dirty="0">
                          <a:effectLst/>
                        </a:rPr>
                        <a:t>,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2798379637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 gridSpan="14"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구조물에 변이 속성이 있는 경우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폭파시 일정 지역에 범위가 표시되고 해당 지역에 캐릭터가 존재하면 해당 캐릭터에 일정 시간동안 유지되는 디버프를 지급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3197318234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1327910393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1174643228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불 물 바람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903400624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컨셉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270333903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1684958772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스킬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산소 개념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2553409783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룸을 진행할수 있는 횟수를 제한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스킬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아이템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구조물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4001210208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145785954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250599765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시간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아이템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455786499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구조물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변이 속인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회피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149764451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시간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3030682918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1393477311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컨셉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속성은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2206279832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아이템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아이템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2193650838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스킬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스테이지를 진행하면서 유저는 룸에 배치된 아이템을 소지할 수 있게 된다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2491158691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컨셉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속성은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특수효과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구조물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대부분의 아이템은 투척 아이템으로 사용 시 유저 캐릭터가 바라보는 방향으로 발사된다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799366579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스킬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효과에만 주고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아이템 마다 사용시 효과가 다르다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560377712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능력을 분류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희귀 등급의 아이템으로 속성 아이템이 있는데 해당 속성의 특수 효과가 아이템에 부여된 상태다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4103267370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컨트롤 </a:t>
                      </a:r>
                      <a:r>
                        <a:rPr lang="en-US" sz="600" u="none" strike="noStrike">
                          <a:effectLst/>
                        </a:rPr>
                        <a:t>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일반 투척무기로 화염병으로 몬스터를 공격해 지속 데미지를 주는 아이템이 있다고 치면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3587858131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속성이 부여된 화염병은 일반적인 지속 데미지와 별개의 다른 능력을 보여준다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3584244142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예를 들면 시간 속성이 부여된 화염병의 경우 유지 시간이 길어진다던가 또는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2443702643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차원 속성이 부여된 화염병은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184170076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속성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2597954142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화염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폭파</a:t>
                      </a:r>
                      <a:r>
                        <a:rPr lang="en-US" altLang="ko-KR" sz="600" u="none" strike="noStrike">
                          <a:effectLst/>
                        </a:rPr>
                        <a:t>, </a:t>
                      </a:r>
                      <a:r>
                        <a:rPr lang="ko-KR" altLang="en-US" sz="600" u="none" strike="noStrike">
                          <a:effectLst/>
                        </a:rPr>
                        <a:t>데미지</a:t>
                      </a:r>
                      <a:r>
                        <a:rPr lang="en-US" altLang="ko-KR" sz="600" u="none" strike="noStrike">
                          <a:effectLst/>
                        </a:rPr>
                        <a:t>, </a:t>
                      </a:r>
                      <a:r>
                        <a:rPr lang="ko-KR" altLang="en-US" sz="600" u="none" strike="noStrike">
                          <a:effectLst/>
                        </a:rPr>
                        <a:t>버프</a:t>
                      </a:r>
                      <a:r>
                        <a:rPr lang="en-US" altLang="ko-KR" sz="600" u="none" strike="noStrike">
                          <a:effectLst/>
                        </a:rPr>
                        <a:t>, </a:t>
                      </a:r>
                      <a:r>
                        <a:rPr lang="ko-KR" altLang="en-US" sz="600" u="none" strike="noStrike">
                          <a:effectLst/>
                        </a:rPr>
                        <a:t>디버프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449457320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바람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전기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디버프</a:t>
                      </a:r>
                      <a:r>
                        <a:rPr lang="en-US" altLang="ko-KR" sz="600" u="none" strike="noStrike">
                          <a:effectLst/>
                        </a:rPr>
                        <a:t>, </a:t>
                      </a:r>
                      <a:r>
                        <a:rPr lang="ko-KR" altLang="en-US" sz="600" u="none" strike="noStrike">
                          <a:effectLst/>
                        </a:rPr>
                        <a:t>버프</a:t>
                      </a:r>
                      <a:r>
                        <a:rPr lang="en-US" altLang="ko-KR" sz="600" u="none" strike="noStrike">
                          <a:effectLst/>
                        </a:rPr>
                        <a:t>, </a:t>
                      </a:r>
                      <a:r>
                        <a:rPr lang="ko-KR" altLang="en-US" sz="600" u="none" strike="noStrike">
                          <a:effectLst/>
                        </a:rPr>
                        <a:t>추가뎀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322365796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물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화학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중독</a:t>
                      </a:r>
                      <a:r>
                        <a:rPr lang="en-US" altLang="ko-KR" sz="600" u="none" strike="noStrike">
                          <a:effectLst/>
                        </a:rPr>
                        <a:t>, </a:t>
                      </a:r>
                      <a:r>
                        <a:rPr lang="ko-KR" altLang="en-US" sz="600" u="none" strike="noStrike">
                          <a:effectLst/>
                        </a:rPr>
                        <a:t>상태이상</a:t>
                      </a:r>
                      <a:r>
                        <a:rPr lang="en-US" altLang="ko-KR" sz="600" u="none" strike="noStrike">
                          <a:effectLst/>
                        </a:rPr>
                        <a:t>, </a:t>
                      </a:r>
                      <a:r>
                        <a:rPr lang="ko-KR" altLang="en-US" sz="600" u="none" strike="noStrike">
                          <a:effectLst/>
                        </a:rPr>
                        <a:t>회복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2189401498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1757355219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480654158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3255496784"/>
                  </a:ext>
                </a:extLst>
              </a:tr>
              <a:tr h="104902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8" marR="4768" marT="4768" marB="0" anchor="ctr"/>
                </a:tc>
                <a:extLst>
                  <a:ext uri="{0D108BD9-81ED-4DB2-BD59-A6C34878D82A}">
                    <a16:rowId xmlns:a16="http://schemas.microsoft.com/office/drawing/2014/main" val="3463149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321387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800</Words>
  <Application>Microsoft Office PowerPoint</Application>
  <PresentationFormat>와이드스크린</PresentationFormat>
  <Paragraphs>179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1_디자인 사용자 지정</vt:lpstr>
      <vt:lpstr>게임 룰 설명</vt:lpstr>
      <vt:lpstr>간단 설명</vt:lpstr>
      <vt:lpstr>스테이지</vt:lpstr>
      <vt:lpstr>스킬</vt:lpstr>
      <vt:lpstr>보스공략</vt:lpstr>
      <vt:lpstr>하드 모드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룰 설명</dc:title>
  <dc:creator>정 재호</dc:creator>
  <cp:lastModifiedBy>정 재호</cp:lastModifiedBy>
  <cp:revision>16</cp:revision>
  <dcterms:created xsi:type="dcterms:W3CDTF">2019-10-24T02:22:47Z</dcterms:created>
  <dcterms:modified xsi:type="dcterms:W3CDTF">2019-10-28T08:56:43Z</dcterms:modified>
</cp:coreProperties>
</file>