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</p:sldMasterIdLst>
  <p:sldIdLst>
    <p:sldId id="257" r:id="rId3"/>
    <p:sldId id="259" r:id="rId4"/>
    <p:sldId id="273" r:id="rId5"/>
    <p:sldId id="270" r:id="rId6"/>
    <p:sldId id="276" r:id="rId7"/>
    <p:sldId id="275" r:id="rId8"/>
    <p:sldId id="258" r:id="rId9"/>
    <p:sldId id="263" r:id="rId10"/>
    <p:sldId id="271" r:id="rId11"/>
    <p:sldId id="262" r:id="rId12"/>
    <p:sldId id="266" r:id="rId13"/>
    <p:sldId id="264" r:id="rId14"/>
    <p:sldId id="267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D5F"/>
    <a:srgbClr val="ACD3CE"/>
    <a:srgbClr val="FF9999"/>
    <a:srgbClr val="7F7F7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F-4742-AFE3-261E996CFD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F-4742-AFE3-261E996CF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1249378"/>
            <a:ext cx="11496675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954" y="1249378"/>
            <a:ext cx="4906209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3BB8D-BC94-4C59-B3E3-7C378B2D88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4488" y="1249378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6C2A95D-6C51-40A5-B993-EE5A337D77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488" y="3917309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4290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FEFCC6E-6809-4797-8656-178297295E94}"/>
              </a:ext>
            </a:extLst>
          </p:cNvPr>
          <p:cNvSpPr/>
          <p:nvPr userDrawn="1"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EF685389-9156-4DEE-B6D9-35969A553B98}"/>
              </a:ext>
            </a:extLst>
          </p:cNvPr>
          <p:cNvSpPr>
            <a:spLocks/>
          </p:cNvSpPr>
          <p:nvPr userDrawn="1"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FF505-C77D-433A-A93B-5A04665824AB}"/>
              </a:ext>
            </a:extLst>
          </p:cNvPr>
          <p:cNvSpPr/>
          <p:nvPr userDrawn="1"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7F7F"/>
                </a:solidFill>
              </a:rPr>
              <a:t>CONTENTS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1E4327-9BBF-43B2-9304-8AF6B3034F1F}"/>
              </a:ext>
            </a:extLst>
          </p:cNvPr>
          <p:cNvSpPr/>
          <p:nvPr userDrawn="1"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F2E70-4391-43EA-912B-4F8CE6A1D95B}"/>
              </a:ext>
            </a:extLst>
          </p:cNvPr>
          <p:cNvSpPr/>
          <p:nvPr userDrawn="1"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8965F1-DF11-41D6-8FDC-9EEEA6152739}"/>
              </a:ext>
            </a:extLst>
          </p:cNvPr>
          <p:cNvSpPr/>
          <p:nvPr userDrawn="1"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292EF9-A7A7-4DA4-9551-7D49DD698308}"/>
              </a:ext>
            </a:extLst>
          </p:cNvPr>
          <p:cNvSpPr/>
          <p:nvPr userDrawn="1"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DFF4BC2B-4ABA-41C5-88BC-97DA438492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0FDCB6C-018D-4F06-88C4-64F1BFA22C2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973A2AA-4AAC-4B88-8623-2D5E51EE62BA}"/>
              </a:ext>
            </a:extLst>
          </p:cNvPr>
          <p:cNvGraphicFramePr/>
          <p:nvPr userDrawn="1"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F83D669-5DD2-48BC-B7C5-975541C147F4}"/>
              </a:ext>
            </a:extLst>
          </p:cNvPr>
          <p:cNvSpPr/>
          <p:nvPr userDrawn="1"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89731A-9B6A-4FB6-9CBE-102EBF460FB6}"/>
              </a:ext>
            </a:extLst>
          </p:cNvPr>
          <p:cNvSpPr/>
          <p:nvPr userDrawn="1"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91393-0631-4842-84E1-F56D8207F5A2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3" name="제목 10">
            <a:extLst>
              <a:ext uri="{FF2B5EF4-FFF2-40B4-BE49-F238E27FC236}">
                <a16:creationId xmlns:a16="http://schemas.microsoft.com/office/drawing/2014/main" id="{3EE911A8-6FED-4637-88E8-3F6A805A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9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43E51C0-6497-430B-81EB-408373F10362}"/>
              </a:ext>
            </a:extLst>
          </p:cNvPr>
          <p:cNvGrpSpPr/>
          <p:nvPr userDrawn="1"/>
        </p:nvGrpSpPr>
        <p:grpSpPr>
          <a:xfrm>
            <a:off x="2341501" y="4567192"/>
            <a:ext cx="7505338" cy="364310"/>
            <a:chOff x="1290319" y="3210845"/>
            <a:chExt cx="7505338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012DAF-9F84-425C-921C-68ABA676D836}"/>
                </a:ext>
              </a:extLst>
            </p:cNvPr>
            <p:cNvSpPr/>
            <p:nvPr/>
          </p:nvSpPr>
          <p:spPr>
            <a:xfrm>
              <a:off x="1398759" y="3375000"/>
              <a:ext cx="7344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9AB820-F903-4256-BD2F-5C946197D350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27A194-4BEE-4272-9E95-7C0B605AE5CC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C671F8E-C397-4063-80C8-511B64773B3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3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C5A63F-019A-47AE-BE2F-924C8D1B708B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4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64864E-CA61-48BE-8C2D-DB58E878A914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5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258301-A7A0-44A4-B089-4186AC758363}"/>
              </a:ext>
            </a:extLst>
          </p:cNvPr>
          <p:cNvSpPr/>
          <p:nvPr userDrawn="1"/>
        </p:nvSpPr>
        <p:spPr>
          <a:xfrm>
            <a:off x="2759694" y="53432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1DA716-23CE-4125-823A-164C7FA2E77F}"/>
              </a:ext>
            </a:extLst>
          </p:cNvPr>
          <p:cNvSpPr/>
          <p:nvPr userDrawn="1"/>
        </p:nvSpPr>
        <p:spPr>
          <a:xfrm>
            <a:off x="6388264" y="534328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A08FB9-E57C-44B2-9C32-B975B5B4D24A}"/>
              </a:ext>
            </a:extLst>
          </p:cNvPr>
          <p:cNvSpPr/>
          <p:nvPr userDrawn="1"/>
        </p:nvSpPr>
        <p:spPr>
          <a:xfrm>
            <a:off x="991673" y="3121057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58276-EA9E-47EC-B39B-479326AF439A}"/>
              </a:ext>
            </a:extLst>
          </p:cNvPr>
          <p:cNvSpPr/>
          <p:nvPr userDrawn="1"/>
        </p:nvSpPr>
        <p:spPr>
          <a:xfrm>
            <a:off x="4556744" y="3094255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7CD09-B69D-4789-9D09-0E9A2A3B7C11}"/>
              </a:ext>
            </a:extLst>
          </p:cNvPr>
          <p:cNvSpPr/>
          <p:nvPr userDrawn="1"/>
        </p:nvSpPr>
        <p:spPr>
          <a:xfrm>
            <a:off x="8228858" y="3094254"/>
            <a:ext cx="2831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자유형: 도형 4">
            <a:extLst>
              <a:ext uri="{FF2B5EF4-FFF2-40B4-BE49-F238E27FC236}">
                <a16:creationId xmlns:a16="http://schemas.microsoft.com/office/drawing/2014/main" id="{22EFCD9F-3884-49C8-8AB3-BE48E9DCFE7E}"/>
              </a:ext>
            </a:extLst>
          </p:cNvPr>
          <p:cNvSpPr/>
          <p:nvPr userDrawn="1"/>
        </p:nvSpPr>
        <p:spPr>
          <a:xfrm>
            <a:off x="991672" y="1312092"/>
            <a:ext cx="9879527" cy="1233029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8244" h="1930400">
                <a:moveTo>
                  <a:pt x="1112122" y="76200"/>
                </a:moveTo>
                <a:cubicBezTo>
                  <a:pt x="1519580" y="42333"/>
                  <a:pt x="2737722" y="0"/>
                  <a:pt x="2737722" y="0"/>
                </a:cubicBezTo>
                <a:lnTo>
                  <a:pt x="5976222" y="25400"/>
                </a:lnTo>
                <a:lnTo>
                  <a:pt x="8478122" y="38100"/>
                </a:lnTo>
                <a:cubicBezTo>
                  <a:pt x="8967072" y="44450"/>
                  <a:pt x="8810439" y="21167"/>
                  <a:pt x="8909922" y="63500"/>
                </a:cubicBezTo>
                <a:cubicBezTo>
                  <a:pt x="9009405" y="105833"/>
                  <a:pt x="9039039" y="93133"/>
                  <a:pt x="9075022" y="292100"/>
                </a:cubicBezTo>
                <a:cubicBezTo>
                  <a:pt x="9111005" y="491067"/>
                  <a:pt x="9136405" y="999067"/>
                  <a:pt x="9125822" y="1257300"/>
                </a:cubicBezTo>
                <a:cubicBezTo>
                  <a:pt x="9115239" y="1515533"/>
                  <a:pt x="9123705" y="1731433"/>
                  <a:pt x="9011522" y="1841500"/>
                </a:cubicBezTo>
                <a:cubicBezTo>
                  <a:pt x="8899339" y="1951567"/>
                  <a:pt x="8452722" y="1917700"/>
                  <a:pt x="8452722" y="1917700"/>
                </a:cubicBezTo>
                <a:lnTo>
                  <a:pt x="6496922" y="1879600"/>
                </a:lnTo>
                <a:lnTo>
                  <a:pt x="3067922" y="1854200"/>
                </a:lnTo>
                <a:cubicBezTo>
                  <a:pt x="2217022" y="1862667"/>
                  <a:pt x="1852955" y="1930400"/>
                  <a:pt x="1391522" y="1930400"/>
                </a:cubicBezTo>
                <a:cubicBezTo>
                  <a:pt x="930089" y="1930400"/>
                  <a:pt x="527922" y="1921933"/>
                  <a:pt x="299322" y="1854200"/>
                </a:cubicBezTo>
                <a:cubicBezTo>
                  <a:pt x="70722" y="1786467"/>
                  <a:pt x="55905" y="1661583"/>
                  <a:pt x="19922" y="1524000"/>
                </a:cubicBezTo>
                <a:cubicBezTo>
                  <a:pt x="-16061" y="1386417"/>
                  <a:pt x="85539" y="1204383"/>
                  <a:pt x="83422" y="1028700"/>
                </a:cubicBezTo>
                <a:cubicBezTo>
                  <a:pt x="81305" y="853017"/>
                  <a:pt x="-28761" y="622300"/>
                  <a:pt x="7222" y="469900"/>
                </a:cubicBezTo>
                <a:cubicBezTo>
                  <a:pt x="43205" y="317500"/>
                  <a:pt x="89772" y="175683"/>
                  <a:pt x="299322" y="114300"/>
                </a:cubicBezTo>
                <a:cubicBezTo>
                  <a:pt x="508872" y="52917"/>
                  <a:pt x="739059" y="86254"/>
                  <a:pt x="878759" y="77787"/>
                </a:cubicBezTo>
                <a:cubicBezTo>
                  <a:pt x="1018459" y="69320"/>
                  <a:pt x="1270872" y="78316"/>
                  <a:pt x="1112122" y="762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3FA83-6C92-4153-ABF2-704AC425657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5" name="제목 10">
            <a:extLst>
              <a:ext uri="{FF2B5EF4-FFF2-40B4-BE49-F238E27FC236}">
                <a16:creationId xmlns:a16="http://schemas.microsoft.com/office/drawing/2014/main" id="{FC951376-0016-472D-AFEA-DA1A89EC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52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FFE76C5-9605-41FB-B36C-CEE3DA50FAED}"/>
              </a:ext>
            </a:extLst>
          </p:cNvPr>
          <p:cNvSpPr/>
          <p:nvPr userDrawn="1"/>
        </p:nvSpPr>
        <p:spPr>
          <a:xfrm>
            <a:off x="6884124" y="1310740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79727F3-E872-4FB4-B18F-825C70C03AFB}"/>
              </a:ext>
            </a:extLst>
          </p:cNvPr>
          <p:cNvSpPr>
            <a:spLocks/>
          </p:cNvSpPr>
          <p:nvPr userDrawn="1"/>
        </p:nvSpPr>
        <p:spPr bwMode="auto">
          <a:xfrm>
            <a:off x="7136321" y="158536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F7B42-4CBC-4C6C-9E04-5EE9D955E323}"/>
              </a:ext>
            </a:extLst>
          </p:cNvPr>
          <p:cNvSpPr/>
          <p:nvPr userDrawn="1"/>
        </p:nvSpPr>
        <p:spPr>
          <a:xfrm>
            <a:off x="7946879" y="1204825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603237-BFF7-4BF7-8D01-BDB24BEA0433}"/>
              </a:ext>
            </a:extLst>
          </p:cNvPr>
          <p:cNvSpPr/>
          <p:nvPr userDrawn="1"/>
        </p:nvSpPr>
        <p:spPr>
          <a:xfrm>
            <a:off x="6884124" y="2705228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0FB6E5-D9CE-4AED-A4BC-6D369A0F4D0E}"/>
              </a:ext>
            </a:extLst>
          </p:cNvPr>
          <p:cNvSpPr/>
          <p:nvPr userDrawn="1"/>
        </p:nvSpPr>
        <p:spPr>
          <a:xfrm>
            <a:off x="7946879" y="2599313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DB35AC-D2E6-4191-B57F-69E96DF6B0CE}"/>
              </a:ext>
            </a:extLst>
          </p:cNvPr>
          <p:cNvSpPr/>
          <p:nvPr userDrawn="1"/>
        </p:nvSpPr>
        <p:spPr>
          <a:xfrm>
            <a:off x="6884124" y="4099716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FF00E-CA9A-42CD-8C41-2B2783E9B66D}"/>
              </a:ext>
            </a:extLst>
          </p:cNvPr>
          <p:cNvSpPr/>
          <p:nvPr userDrawn="1"/>
        </p:nvSpPr>
        <p:spPr>
          <a:xfrm>
            <a:off x="7946879" y="3993801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36F457-881B-4022-85B7-D9D36BF8E3B7}"/>
              </a:ext>
            </a:extLst>
          </p:cNvPr>
          <p:cNvGrpSpPr/>
          <p:nvPr userDrawn="1"/>
        </p:nvGrpSpPr>
        <p:grpSpPr>
          <a:xfrm>
            <a:off x="1483894" y="1595922"/>
            <a:ext cx="4223942" cy="4487378"/>
            <a:chOff x="1483894" y="1595922"/>
            <a:chExt cx="4223942" cy="44873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24C3B80-A126-46E1-8FCB-0A1A4FD13374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33" name="사각형: 둥근 모서리 1069">
                <a:extLst>
                  <a:ext uri="{FF2B5EF4-FFF2-40B4-BE49-F238E27FC236}">
                    <a16:creationId xmlns:a16="http://schemas.microsoft.com/office/drawing/2014/main" id="{FE424F4A-116E-46B5-B0F3-50775DF61F88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위쪽 모서리 95">
                <a:extLst>
                  <a:ext uri="{FF2B5EF4-FFF2-40B4-BE49-F238E27FC236}">
                    <a16:creationId xmlns:a16="http://schemas.microsoft.com/office/drawing/2014/main" id="{1F096317-E821-463D-A02F-D47009F9EDC1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사각형: 둥근 위쪽 모서리 96">
                <a:extLst>
                  <a:ext uri="{FF2B5EF4-FFF2-40B4-BE49-F238E27FC236}">
                    <a16:creationId xmlns:a16="http://schemas.microsoft.com/office/drawing/2014/main" id="{183CB70A-A99A-427F-B3F5-31D0DE153C57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사각형: 둥근 모서리 97">
                <a:extLst>
                  <a:ext uri="{FF2B5EF4-FFF2-40B4-BE49-F238E27FC236}">
                    <a16:creationId xmlns:a16="http://schemas.microsoft.com/office/drawing/2014/main" id="{EBBF0058-FF2E-4217-A639-2731F7E9D40C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98">
                <a:extLst>
                  <a:ext uri="{FF2B5EF4-FFF2-40B4-BE49-F238E27FC236}">
                    <a16:creationId xmlns:a16="http://schemas.microsoft.com/office/drawing/2014/main" id="{E3F8B034-BC33-41BE-B90B-0C39D8381718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40C9C9-4971-4A00-94E4-F88F2024C2F2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21" name="Freeform 56">
                <a:extLst>
                  <a:ext uri="{FF2B5EF4-FFF2-40B4-BE49-F238E27FC236}">
                    <a16:creationId xmlns:a16="http://schemas.microsoft.com/office/drawing/2014/main" id="{C97E1200-0125-4FBE-B8C2-C25A2EE4B4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7">
                <a:extLst>
                  <a:ext uri="{FF2B5EF4-FFF2-40B4-BE49-F238E27FC236}">
                    <a16:creationId xmlns:a16="http://schemas.microsoft.com/office/drawing/2014/main" id="{203CEC96-B886-4B25-ACC7-2580FFB708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90EA75FA-33FE-4961-A655-F5D05685F0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E8B730B6-8429-4186-93C5-6F1FD67138E0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FC399F71-14CC-453D-80A8-AE403D1F5E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65">
                <a:extLst>
                  <a:ext uri="{FF2B5EF4-FFF2-40B4-BE49-F238E27FC236}">
                    <a16:creationId xmlns:a16="http://schemas.microsoft.com/office/drawing/2014/main" id="{AFEEB2EF-3CF5-45A0-94DF-4AA3807396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6">
                <a:extLst>
                  <a:ext uri="{FF2B5EF4-FFF2-40B4-BE49-F238E27FC236}">
                    <a16:creationId xmlns:a16="http://schemas.microsoft.com/office/drawing/2014/main" id="{E97B419A-02D6-4AD5-A872-2B2B66EB1CE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67">
                <a:extLst>
                  <a:ext uri="{FF2B5EF4-FFF2-40B4-BE49-F238E27FC236}">
                    <a16:creationId xmlns:a16="http://schemas.microsoft.com/office/drawing/2014/main" id="{D1E267EF-37DE-4B5D-87B0-9E6D7D656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68">
                <a:extLst>
                  <a:ext uri="{FF2B5EF4-FFF2-40B4-BE49-F238E27FC236}">
                    <a16:creationId xmlns:a16="http://schemas.microsoft.com/office/drawing/2014/main" id="{AF5E8651-0023-47BE-9393-1995CFB62CF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9">
                <a:extLst>
                  <a:ext uri="{FF2B5EF4-FFF2-40B4-BE49-F238E27FC236}">
                    <a16:creationId xmlns:a16="http://schemas.microsoft.com/office/drawing/2014/main" id="{172AAFE5-F5DD-4C88-AC08-2A54376574C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0">
                <a:extLst>
                  <a:ext uri="{FF2B5EF4-FFF2-40B4-BE49-F238E27FC236}">
                    <a16:creationId xmlns:a16="http://schemas.microsoft.com/office/drawing/2014/main" id="{21C7861C-36DA-45FB-8347-F7CC1E8E5DE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93">
                <a:extLst>
                  <a:ext uri="{FF2B5EF4-FFF2-40B4-BE49-F238E27FC236}">
                    <a16:creationId xmlns:a16="http://schemas.microsoft.com/office/drawing/2014/main" id="{49406CF9-297C-4204-9B0C-F7A01C9AFA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번개 15">
              <a:extLst>
                <a:ext uri="{FF2B5EF4-FFF2-40B4-BE49-F238E27FC236}">
                  <a16:creationId xmlns:a16="http://schemas.microsoft.com/office/drawing/2014/main" id="{10BEA133-6781-4EA5-9D33-C71326972589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번개 16">
              <a:extLst>
                <a:ext uri="{FF2B5EF4-FFF2-40B4-BE49-F238E27FC236}">
                  <a16:creationId xmlns:a16="http://schemas.microsoft.com/office/drawing/2014/main" id="{5E554734-074A-4C60-AC6A-219981DC235F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번개 17">
              <a:extLst>
                <a:ext uri="{FF2B5EF4-FFF2-40B4-BE49-F238E27FC236}">
                  <a16:creationId xmlns:a16="http://schemas.microsoft.com/office/drawing/2014/main" id="{7056BAF4-06A1-4FB1-A463-12BB718A44BA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번개 18">
              <a:extLst>
                <a:ext uri="{FF2B5EF4-FFF2-40B4-BE49-F238E27FC236}">
                  <a16:creationId xmlns:a16="http://schemas.microsoft.com/office/drawing/2014/main" id="{5C8C3075-5426-4845-9B39-5E4A18E95B38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번개 19">
              <a:extLst>
                <a:ext uri="{FF2B5EF4-FFF2-40B4-BE49-F238E27FC236}">
                  <a16:creationId xmlns:a16="http://schemas.microsoft.com/office/drawing/2014/main" id="{EA231760-C1F6-4F7A-92B7-EE622BE1A3D0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Freeform 36">
            <a:extLst>
              <a:ext uri="{FF2B5EF4-FFF2-40B4-BE49-F238E27FC236}">
                <a16:creationId xmlns:a16="http://schemas.microsoft.com/office/drawing/2014/main" id="{EDDEA29A-A97D-4D57-B394-7F3264F08B0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92334" y="4286916"/>
            <a:ext cx="288505" cy="48523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7267B83-B686-41E1-A858-D2F1613CE448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158919" y="294012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4">
            <a:extLst>
              <a:ext uri="{FF2B5EF4-FFF2-40B4-BE49-F238E27FC236}">
                <a16:creationId xmlns:a16="http://schemas.microsoft.com/office/drawing/2014/main" id="{10AD5FB0-2420-4447-A9CB-D12523283B4F}"/>
              </a:ext>
            </a:extLst>
          </p:cNvPr>
          <p:cNvSpPr/>
          <p:nvPr userDrawn="1"/>
        </p:nvSpPr>
        <p:spPr>
          <a:xfrm>
            <a:off x="6960691" y="5351421"/>
            <a:ext cx="3959300" cy="1246793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28484-3E38-4D3B-8280-41DBD221D9A7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43" name="제목 10">
            <a:extLst>
              <a:ext uri="{FF2B5EF4-FFF2-40B4-BE49-F238E27FC236}">
                <a16:creationId xmlns:a16="http://schemas.microsoft.com/office/drawing/2014/main" id="{CA4F76A5-3240-47F9-B5F0-0D413E9D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8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36">
            <a:extLst>
              <a:ext uri="{FF2B5EF4-FFF2-40B4-BE49-F238E27FC236}">
                <a16:creationId xmlns:a16="http://schemas.microsoft.com/office/drawing/2014/main" id="{DEF3371A-CCA5-44A5-8C4C-AB8AA2066C27}"/>
              </a:ext>
            </a:extLst>
          </p:cNvPr>
          <p:cNvSpPr/>
          <p:nvPr userDrawn="1"/>
        </p:nvSpPr>
        <p:spPr>
          <a:xfrm>
            <a:off x="8088319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37">
            <a:extLst>
              <a:ext uri="{FF2B5EF4-FFF2-40B4-BE49-F238E27FC236}">
                <a16:creationId xmlns:a16="http://schemas.microsoft.com/office/drawing/2014/main" id="{48BB1C67-335B-49E5-953E-A049FB850909}"/>
              </a:ext>
            </a:extLst>
          </p:cNvPr>
          <p:cNvSpPr/>
          <p:nvPr userDrawn="1"/>
        </p:nvSpPr>
        <p:spPr>
          <a:xfrm rot="16200000">
            <a:off x="6049337" y="610095"/>
            <a:ext cx="137160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38">
            <a:extLst>
              <a:ext uri="{FF2B5EF4-FFF2-40B4-BE49-F238E27FC236}">
                <a16:creationId xmlns:a16="http://schemas.microsoft.com/office/drawing/2014/main" id="{E97D8958-D08C-4AAA-86FD-E7F0E03BA9C6}"/>
              </a:ext>
            </a:extLst>
          </p:cNvPr>
          <p:cNvSpPr/>
          <p:nvPr userDrawn="1"/>
        </p:nvSpPr>
        <p:spPr>
          <a:xfrm rot="16200000">
            <a:off x="4058609" y="2044420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59E1EF5-813C-4C12-962E-47A049B2D015}"/>
              </a:ext>
            </a:extLst>
          </p:cNvPr>
          <p:cNvSpPr/>
          <p:nvPr userDrawn="1"/>
        </p:nvSpPr>
        <p:spPr>
          <a:xfrm>
            <a:off x="8021009" y="184390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0A3F36-CCEE-4AFD-A8A9-3715FCA8DAA0}"/>
              </a:ext>
            </a:extLst>
          </p:cNvPr>
          <p:cNvSpPr/>
          <p:nvPr userDrawn="1"/>
        </p:nvSpPr>
        <p:spPr>
          <a:xfrm>
            <a:off x="8021009" y="258304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41">
            <a:extLst>
              <a:ext uri="{FF2B5EF4-FFF2-40B4-BE49-F238E27FC236}">
                <a16:creationId xmlns:a16="http://schemas.microsoft.com/office/drawing/2014/main" id="{F09C0F5E-6EA6-42E4-A56A-F2148D93A73C}"/>
              </a:ext>
            </a:extLst>
          </p:cNvPr>
          <p:cNvSpPr/>
          <p:nvPr userDrawn="1"/>
        </p:nvSpPr>
        <p:spPr>
          <a:xfrm>
            <a:off x="8088319" y="1905340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095EFE-F1B4-4DCE-9EC4-1E162FCFC81E}"/>
              </a:ext>
            </a:extLst>
          </p:cNvPr>
          <p:cNvGrpSpPr/>
          <p:nvPr userDrawn="1"/>
        </p:nvGrpSpPr>
        <p:grpSpPr>
          <a:xfrm flipH="1">
            <a:off x="7791370" y="3281160"/>
            <a:ext cx="3956050" cy="1371600"/>
            <a:chOff x="3027333" y="3665337"/>
            <a:chExt cx="3956050" cy="1371600"/>
          </a:xfrm>
        </p:grpSpPr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50EF0128-559C-4A20-826F-27F7F64F7DAD}"/>
                </a:ext>
              </a:extLst>
            </p:cNvPr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양쪽 모서리가 둥근 사각형 44">
              <a:extLst>
                <a:ext uri="{FF2B5EF4-FFF2-40B4-BE49-F238E27FC236}">
                  <a16:creationId xmlns:a16="http://schemas.microsoft.com/office/drawing/2014/main" id="{F1B9E499-E26A-401B-B772-655FCA90A4C2}"/>
                </a:ext>
              </a:extLst>
            </p:cNvPr>
            <p:cNvSpPr/>
            <p:nvPr/>
          </p:nvSpPr>
          <p:spPr>
            <a:xfrm rot="16200000">
              <a:off x="2614583" y="4078087"/>
              <a:ext cx="1371600" cy="546100"/>
            </a:xfrm>
            <a:prstGeom prst="round2SameRect">
              <a:avLst>
                <a:gd name="adj1" fmla="val 42248"/>
                <a:gd name="adj2" fmla="val 0"/>
              </a:avLst>
            </a:prstGeom>
            <a:solidFill>
              <a:srgbClr val="967D5F"/>
            </a:solidFill>
            <a:ln>
              <a:noFill/>
            </a:ln>
            <a:effectLst>
              <a:outerShdw blurRad="139700" dist="63500" sx="97000" sy="9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280128-B1F6-4288-8B39-E580DE7698B7}"/>
                </a:ext>
              </a:extLst>
            </p:cNvPr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AEF349-80E3-4181-A768-864251168BE2}"/>
                </a:ext>
              </a:extLst>
            </p:cNvPr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66">
              <a:extLst>
                <a:ext uri="{FF2B5EF4-FFF2-40B4-BE49-F238E27FC236}">
                  <a16:creationId xmlns:a16="http://schemas.microsoft.com/office/drawing/2014/main" id="{877FBCA1-8C87-411E-B9DD-07852855EA78}"/>
                </a:ext>
              </a:extLst>
            </p:cNvPr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양쪽 모서리가 둥근 사각형 67">
            <a:extLst>
              <a:ext uri="{FF2B5EF4-FFF2-40B4-BE49-F238E27FC236}">
                <a16:creationId xmlns:a16="http://schemas.microsoft.com/office/drawing/2014/main" id="{A57B8669-F242-4B6E-805B-32681DB77F67}"/>
              </a:ext>
            </a:extLst>
          </p:cNvPr>
          <p:cNvSpPr/>
          <p:nvPr userDrawn="1"/>
        </p:nvSpPr>
        <p:spPr>
          <a:xfrm rot="16200000">
            <a:off x="6049334" y="3909737"/>
            <a:ext cx="137160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68">
            <a:extLst>
              <a:ext uri="{FF2B5EF4-FFF2-40B4-BE49-F238E27FC236}">
                <a16:creationId xmlns:a16="http://schemas.microsoft.com/office/drawing/2014/main" id="{E44A8A8D-0AE0-4090-949F-47607ACE6A93}"/>
              </a:ext>
            </a:extLst>
          </p:cNvPr>
          <p:cNvSpPr/>
          <p:nvPr userDrawn="1"/>
        </p:nvSpPr>
        <p:spPr>
          <a:xfrm rot="16200000">
            <a:off x="4058609" y="5354362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D5AE85-88FD-4B7A-9774-E812459DD67C}"/>
              </a:ext>
            </a:extLst>
          </p:cNvPr>
          <p:cNvSpPr/>
          <p:nvPr userDrawn="1"/>
        </p:nvSpPr>
        <p:spPr>
          <a:xfrm>
            <a:off x="8021009" y="51435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4329C5-5A61-470F-839D-71860351E482}"/>
              </a:ext>
            </a:extLst>
          </p:cNvPr>
          <p:cNvSpPr/>
          <p:nvPr userDrawn="1"/>
        </p:nvSpPr>
        <p:spPr>
          <a:xfrm>
            <a:off x="8021009" y="588268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74">
            <a:extLst>
              <a:ext uri="{FF2B5EF4-FFF2-40B4-BE49-F238E27FC236}">
                <a16:creationId xmlns:a16="http://schemas.microsoft.com/office/drawing/2014/main" id="{F09F4A9A-8CDC-430E-8C4E-61A3C91AB2F9}"/>
              </a:ext>
            </a:extLst>
          </p:cNvPr>
          <p:cNvSpPr/>
          <p:nvPr userDrawn="1"/>
        </p:nvSpPr>
        <p:spPr>
          <a:xfrm>
            <a:off x="8088319" y="5204982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66A702-5735-4562-86A9-AEFCF3ECEF24}"/>
              </a:ext>
            </a:extLst>
          </p:cNvPr>
          <p:cNvSpPr/>
          <p:nvPr userDrawn="1"/>
        </p:nvSpPr>
        <p:spPr>
          <a:xfrm>
            <a:off x="5159740" y="175471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98C5599-5C26-48AF-A25F-59AFBB95CC93}"/>
              </a:ext>
            </a:extLst>
          </p:cNvPr>
          <p:cNvSpPr>
            <a:spLocks/>
          </p:cNvSpPr>
          <p:nvPr userDrawn="1"/>
        </p:nvSpPr>
        <p:spPr bwMode="auto">
          <a:xfrm>
            <a:off x="4570796" y="2112719"/>
            <a:ext cx="324364" cy="2875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160AB01C-264B-4419-89EE-3F6E9151C7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7678FC1-C684-406D-A03D-7B3ACEB4E964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4557773" y="5435600"/>
            <a:ext cx="339484" cy="41679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5C3637-9459-4CBC-8EE4-8B09D3EC881C}"/>
              </a:ext>
            </a:extLst>
          </p:cNvPr>
          <p:cNvSpPr/>
          <p:nvPr userDrawn="1"/>
        </p:nvSpPr>
        <p:spPr>
          <a:xfrm>
            <a:off x="8335890" y="3443981"/>
            <a:ext cx="2890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D64C4-0A1F-4031-8812-0B0053666559}"/>
              </a:ext>
            </a:extLst>
          </p:cNvPr>
          <p:cNvSpPr/>
          <p:nvPr userDrawn="1"/>
        </p:nvSpPr>
        <p:spPr>
          <a:xfrm>
            <a:off x="5190199" y="509913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자유형: 도형 377">
            <a:extLst>
              <a:ext uri="{FF2B5EF4-FFF2-40B4-BE49-F238E27FC236}">
                <a16:creationId xmlns:a16="http://schemas.microsoft.com/office/drawing/2014/main" id="{E55A6BDC-1F9F-45BF-87B1-6DEEBCDABB6E}"/>
              </a:ext>
            </a:extLst>
          </p:cNvPr>
          <p:cNvSpPr/>
          <p:nvPr userDrawn="1"/>
        </p:nvSpPr>
        <p:spPr>
          <a:xfrm>
            <a:off x="1848965" y="2397016"/>
            <a:ext cx="337711" cy="358149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78">
            <a:extLst>
              <a:ext uri="{FF2B5EF4-FFF2-40B4-BE49-F238E27FC236}">
                <a16:creationId xmlns:a16="http://schemas.microsoft.com/office/drawing/2014/main" id="{89DBBB06-913F-4164-BEAF-90B16D36ABB4}"/>
              </a:ext>
            </a:extLst>
          </p:cNvPr>
          <p:cNvSpPr/>
          <p:nvPr userDrawn="1"/>
        </p:nvSpPr>
        <p:spPr>
          <a:xfrm>
            <a:off x="2242986" y="2397016"/>
            <a:ext cx="337712" cy="358149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79">
            <a:extLst>
              <a:ext uri="{FF2B5EF4-FFF2-40B4-BE49-F238E27FC236}">
                <a16:creationId xmlns:a16="http://schemas.microsoft.com/office/drawing/2014/main" id="{5968A786-EB8D-4F88-88C9-55A9E12EF1C8}"/>
              </a:ext>
            </a:extLst>
          </p:cNvPr>
          <p:cNvSpPr/>
          <p:nvPr userDrawn="1"/>
        </p:nvSpPr>
        <p:spPr>
          <a:xfrm>
            <a:off x="1479288" y="2455794"/>
            <a:ext cx="399111" cy="41091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0">
            <a:extLst>
              <a:ext uri="{FF2B5EF4-FFF2-40B4-BE49-F238E27FC236}">
                <a16:creationId xmlns:a16="http://schemas.microsoft.com/office/drawing/2014/main" id="{73A5895E-5EA5-4617-BBA2-7ECF5D32A65A}"/>
              </a:ext>
            </a:extLst>
          </p:cNvPr>
          <p:cNvSpPr/>
          <p:nvPr userDrawn="1"/>
        </p:nvSpPr>
        <p:spPr>
          <a:xfrm>
            <a:off x="2551264" y="2455794"/>
            <a:ext cx="399110" cy="41091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: 도형 381">
            <a:extLst>
              <a:ext uri="{FF2B5EF4-FFF2-40B4-BE49-F238E27FC236}">
                <a16:creationId xmlns:a16="http://schemas.microsoft.com/office/drawing/2014/main" id="{C555AE40-0E99-4880-B8AD-278D42CA970C}"/>
              </a:ext>
            </a:extLst>
          </p:cNvPr>
          <p:cNvSpPr/>
          <p:nvPr userDrawn="1"/>
        </p:nvSpPr>
        <p:spPr>
          <a:xfrm>
            <a:off x="1160610" y="2614923"/>
            <a:ext cx="432793" cy="436662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: 도형 382">
            <a:extLst>
              <a:ext uri="{FF2B5EF4-FFF2-40B4-BE49-F238E27FC236}">
                <a16:creationId xmlns:a16="http://schemas.microsoft.com/office/drawing/2014/main" id="{CE743DF8-DD05-4225-9907-9D4AA436E275}"/>
              </a:ext>
            </a:extLst>
          </p:cNvPr>
          <p:cNvSpPr/>
          <p:nvPr userDrawn="1"/>
        </p:nvSpPr>
        <p:spPr>
          <a:xfrm>
            <a:off x="2836258" y="2614923"/>
            <a:ext cx="432793" cy="436662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: 도형 383">
            <a:extLst>
              <a:ext uri="{FF2B5EF4-FFF2-40B4-BE49-F238E27FC236}">
                <a16:creationId xmlns:a16="http://schemas.microsoft.com/office/drawing/2014/main" id="{700E2E6B-FA11-4AB0-9A35-F36715451B38}"/>
              </a:ext>
            </a:extLst>
          </p:cNvPr>
          <p:cNvSpPr/>
          <p:nvPr userDrawn="1"/>
        </p:nvSpPr>
        <p:spPr>
          <a:xfrm>
            <a:off x="913768" y="2861765"/>
            <a:ext cx="436662" cy="43279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84">
            <a:extLst>
              <a:ext uri="{FF2B5EF4-FFF2-40B4-BE49-F238E27FC236}">
                <a16:creationId xmlns:a16="http://schemas.microsoft.com/office/drawing/2014/main" id="{CF56B8BF-6ADF-4C44-8306-9EB263A28595}"/>
              </a:ext>
            </a:extLst>
          </p:cNvPr>
          <p:cNvSpPr/>
          <p:nvPr userDrawn="1"/>
        </p:nvSpPr>
        <p:spPr>
          <a:xfrm>
            <a:off x="3079232" y="2861765"/>
            <a:ext cx="436661" cy="43279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: 도형 385">
            <a:extLst>
              <a:ext uri="{FF2B5EF4-FFF2-40B4-BE49-F238E27FC236}">
                <a16:creationId xmlns:a16="http://schemas.microsoft.com/office/drawing/2014/main" id="{08164BD2-89DC-4BBB-BD03-F5EEAFE46AF1}"/>
              </a:ext>
            </a:extLst>
          </p:cNvPr>
          <p:cNvSpPr/>
          <p:nvPr userDrawn="1"/>
        </p:nvSpPr>
        <p:spPr>
          <a:xfrm>
            <a:off x="754639" y="3180444"/>
            <a:ext cx="410915" cy="39911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86">
            <a:extLst>
              <a:ext uri="{FF2B5EF4-FFF2-40B4-BE49-F238E27FC236}">
                <a16:creationId xmlns:a16="http://schemas.microsoft.com/office/drawing/2014/main" id="{D0256D4F-66CE-4B32-8D65-FC07984A99A0}"/>
              </a:ext>
            </a:extLst>
          </p:cNvPr>
          <p:cNvSpPr/>
          <p:nvPr userDrawn="1"/>
        </p:nvSpPr>
        <p:spPr>
          <a:xfrm>
            <a:off x="3264106" y="3180444"/>
            <a:ext cx="410915" cy="39911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: 도형 387">
            <a:extLst>
              <a:ext uri="{FF2B5EF4-FFF2-40B4-BE49-F238E27FC236}">
                <a16:creationId xmlns:a16="http://schemas.microsoft.com/office/drawing/2014/main" id="{112A053B-E57F-4F74-8D2F-7FFA17E8CD42}"/>
              </a:ext>
            </a:extLst>
          </p:cNvPr>
          <p:cNvSpPr/>
          <p:nvPr userDrawn="1"/>
        </p:nvSpPr>
        <p:spPr>
          <a:xfrm>
            <a:off x="695861" y="3550119"/>
            <a:ext cx="358149" cy="33771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88">
            <a:extLst>
              <a:ext uri="{FF2B5EF4-FFF2-40B4-BE49-F238E27FC236}">
                <a16:creationId xmlns:a16="http://schemas.microsoft.com/office/drawing/2014/main" id="{74180380-F672-431A-B3D5-FA3F83DE6FC8}"/>
              </a:ext>
            </a:extLst>
          </p:cNvPr>
          <p:cNvSpPr/>
          <p:nvPr userDrawn="1"/>
        </p:nvSpPr>
        <p:spPr>
          <a:xfrm>
            <a:off x="3375652" y="3550119"/>
            <a:ext cx="358149" cy="33771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: 도형 389">
            <a:extLst>
              <a:ext uri="{FF2B5EF4-FFF2-40B4-BE49-F238E27FC236}">
                <a16:creationId xmlns:a16="http://schemas.microsoft.com/office/drawing/2014/main" id="{A34487D4-6233-4627-8A5C-0A79EEE8D153}"/>
              </a:ext>
            </a:extLst>
          </p:cNvPr>
          <p:cNvSpPr/>
          <p:nvPr userDrawn="1"/>
        </p:nvSpPr>
        <p:spPr>
          <a:xfrm>
            <a:off x="695861" y="3944142"/>
            <a:ext cx="358149" cy="33771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0">
            <a:extLst>
              <a:ext uri="{FF2B5EF4-FFF2-40B4-BE49-F238E27FC236}">
                <a16:creationId xmlns:a16="http://schemas.microsoft.com/office/drawing/2014/main" id="{E75A157A-8AF8-47E5-B642-2262CF5C14AC}"/>
              </a:ext>
            </a:extLst>
          </p:cNvPr>
          <p:cNvSpPr/>
          <p:nvPr userDrawn="1"/>
        </p:nvSpPr>
        <p:spPr>
          <a:xfrm>
            <a:off x="3375652" y="3944142"/>
            <a:ext cx="358149" cy="33771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자유형: 도형 391">
            <a:extLst>
              <a:ext uri="{FF2B5EF4-FFF2-40B4-BE49-F238E27FC236}">
                <a16:creationId xmlns:a16="http://schemas.microsoft.com/office/drawing/2014/main" id="{25E6AAD9-ACF9-44DF-81A4-9706E222A52E}"/>
              </a:ext>
            </a:extLst>
          </p:cNvPr>
          <p:cNvSpPr/>
          <p:nvPr userDrawn="1"/>
        </p:nvSpPr>
        <p:spPr>
          <a:xfrm>
            <a:off x="754639" y="4252419"/>
            <a:ext cx="410915" cy="39911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2">
            <a:extLst>
              <a:ext uri="{FF2B5EF4-FFF2-40B4-BE49-F238E27FC236}">
                <a16:creationId xmlns:a16="http://schemas.microsoft.com/office/drawing/2014/main" id="{B17A5C0D-D9E6-4E5F-A3BE-1BD2E1966E72}"/>
              </a:ext>
            </a:extLst>
          </p:cNvPr>
          <p:cNvSpPr/>
          <p:nvPr userDrawn="1"/>
        </p:nvSpPr>
        <p:spPr>
          <a:xfrm>
            <a:off x="3264106" y="4252419"/>
            <a:ext cx="410915" cy="39911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93">
            <a:extLst>
              <a:ext uri="{FF2B5EF4-FFF2-40B4-BE49-F238E27FC236}">
                <a16:creationId xmlns:a16="http://schemas.microsoft.com/office/drawing/2014/main" id="{074CF594-B0F1-4336-96B2-B92E1A909AF8}"/>
              </a:ext>
            </a:extLst>
          </p:cNvPr>
          <p:cNvSpPr/>
          <p:nvPr userDrawn="1"/>
        </p:nvSpPr>
        <p:spPr>
          <a:xfrm>
            <a:off x="913768" y="4537413"/>
            <a:ext cx="436662" cy="43279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4">
            <a:extLst>
              <a:ext uri="{FF2B5EF4-FFF2-40B4-BE49-F238E27FC236}">
                <a16:creationId xmlns:a16="http://schemas.microsoft.com/office/drawing/2014/main" id="{67106AC1-7122-4389-8602-743D7FDE2EC4}"/>
              </a:ext>
            </a:extLst>
          </p:cNvPr>
          <p:cNvSpPr/>
          <p:nvPr userDrawn="1"/>
        </p:nvSpPr>
        <p:spPr>
          <a:xfrm>
            <a:off x="3079232" y="4537413"/>
            <a:ext cx="436661" cy="43279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95">
            <a:extLst>
              <a:ext uri="{FF2B5EF4-FFF2-40B4-BE49-F238E27FC236}">
                <a16:creationId xmlns:a16="http://schemas.microsoft.com/office/drawing/2014/main" id="{684D70A9-00A0-4A30-8DE1-D20F6CB0B325}"/>
              </a:ext>
            </a:extLst>
          </p:cNvPr>
          <p:cNvSpPr/>
          <p:nvPr userDrawn="1"/>
        </p:nvSpPr>
        <p:spPr>
          <a:xfrm>
            <a:off x="2836258" y="4780387"/>
            <a:ext cx="432793" cy="436661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3F5B9593-4A43-40DE-862B-6F5BB17E7123}"/>
              </a:ext>
            </a:extLst>
          </p:cNvPr>
          <p:cNvSpPr/>
          <p:nvPr userDrawn="1"/>
        </p:nvSpPr>
        <p:spPr>
          <a:xfrm>
            <a:off x="1160610" y="4780388"/>
            <a:ext cx="432793" cy="436662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97">
            <a:extLst>
              <a:ext uri="{FF2B5EF4-FFF2-40B4-BE49-F238E27FC236}">
                <a16:creationId xmlns:a16="http://schemas.microsoft.com/office/drawing/2014/main" id="{BC03AD1D-22D3-4DAB-931E-FFA132D21D07}"/>
              </a:ext>
            </a:extLst>
          </p:cNvPr>
          <p:cNvSpPr/>
          <p:nvPr userDrawn="1"/>
        </p:nvSpPr>
        <p:spPr>
          <a:xfrm>
            <a:off x="2551262" y="4965261"/>
            <a:ext cx="399111" cy="41091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8">
            <a:extLst>
              <a:ext uri="{FF2B5EF4-FFF2-40B4-BE49-F238E27FC236}">
                <a16:creationId xmlns:a16="http://schemas.microsoft.com/office/drawing/2014/main" id="{38F27085-C6DD-4142-96B2-921044BD8175}"/>
              </a:ext>
            </a:extLst>
          </p:cNvPr>
          <p:cNvSpPr/>
          <p:nvPr userDrawn="1"/>
        </p:nvSpPr>
        <p:spPr>
          <a:xfrm>
            <a:off x="1479288" y="4965262"/>
            <a:ext cx="399111" cy="41091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399">
            <a:extLst>
              <a:ext uri="{FF2B5EF4-FFF2-40B4-BE49-F238E27FC236}">
                <a16:creationId xmlns:a16="http://schemas.microsoft.com/office/drawing/2014/main" id="{A2EDD3F3-4109-43D1-834B-AD4A90EF6E55}"/>
              </a:ext>
            </a:extLst>
          </p:cNvPr>
          <p:cNvSpPr/>
          <p:nvPr userDrawn="1"/>
        </p:nvSpPr>
        <p:spPr>
          <a:xfrm>
            <a:off x="2242986" y="5076807"/>
            <a:ext cx="337712" cy="358149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400">
            <a:extLst>
              <a:ext uri="{FF2B5EF4-FFF2-40B4-BE49-F238E27FC236}">
                <a16:creationId xmlns:a16="http://schemas.microsoft.com/office/drawing/2014/main" id="{B0FA7840-8178-4D8A-A7B5-5DC00CAAFCA4}"/>
              </a:ext>
            </a:extLst>
          </p:cNvPr>
          <p:cNvSpPr/>
          <p:nvPr userDrawn="1"/>
        </p:nvSpPr>
        <p:spPr>
          <a:xfrm>
            <a:off x="1848965" y="5076807"/>
            <a:ext cx="337711" cy="358149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BCECB-3111-4287-A3C4-E64F2CF84899}"/>
              </a:ext>
            </a:extLst>
          </p:cNvPr>
          <p:cNvSpPr/>
          <p:nvPr userDrawn="1"/>
        </p:nvSpPr>
        <p:spPr>
          <a:xfrm>
            <a:off x="1316886" y="3219548"/>
            <a:ext cx="1882791" cy="110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EBFABB-CCDA-4F2E-98E9-0EA5F98D7BAA}"/>
              </a:ext>
            </a:extLst>
          </p:cNvPr>
          <p:cNvSpPr/>
          <p:nvPr userDrawn="1"/>
        </p:nvSpPr>
        <p:spPr>
          <a:xfrm>
            <a:off x="4456388" y="340930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F5BA62-46AC-45C4-A0BA-307A4D5A516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57" name="제목 10">
            <a:extLst>
              <a:ext uri="{FF2B5EF4-FFF2-40B4-BE49-F238E27FC236}">
                <a16:creationId xmlns:a16="http://schemas.microsoft.com/office/drawing/2014/main" id="{B09CD78E-9EBA-4503-B8DF-76D655B0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10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98C33-29DF-454C-8554-A82C7FF111DA}"/>
              </a:ext>
            </a:extLst>
          </p:cNvPr>
          <p:cNvSpPr/>
          <p:nvPr userDrawn="1"/>
        </p:nvSpPr>
        <p:spPr>
          <a:xfrm>
            <a:off x="0" y="0"/>
            <a:ext cx="12192000" cy="3514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게임 시스템 변경 사항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1A958-205E-43B4-86EC-7B73961582B7}"/>
              </a:ext>
            </a:extLst>
          </p:cNvPr>
          <p:cNvSpPr txBox="1"/>
          <p:nvPr userDrawn="1"/>
        </p:nvSpPr>
        <p:spPr>
          <a:xfrm>
            <a:off x="4740321" y="4033385"/>
            <a:ext cx="2711356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정재호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 Jae-ho Jung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작성자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B54B58-83D8-4EAD-8199-6AF36099AB30}"/>
              </a:ext>
            </a:extLst>
          </p:cNvPr>
          <p:cNvGrpSpPr/>
          <p:nvPr userDrawn="1"/>
        </p:nvGrpSpPr>
        <p:grpSpPr>
          <a:xfrm>
            <a:off x="0" y="3509468"/>
            <a:ext cx="12192000" cy="72000"/>
            <a:chOff x="0" y="5981020"/>
            <a:chExt cx="3001497" cy="891450"/>
          </a:xfrm>
          <a:effectLst>
            <a:outerShdw dist="63500" dir="5400000" algn="t" rotWithShape="0">
              <a:schemeClr val="bg1"/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2BB232-054C-465A-820F-6BDC8DB9B441}"/>
                </a:ext>
              </a:extLst>
            </p:cNvPr>
            <p:cNvSpPr/>
            <p:nvPr/>
          </p:nvSpPr>
          <p:spPr>
            <a:xfrm>
              <a:off x="0" y="5995490"/>
              <a:ext cx="1000499" cy="876980"/>
            </a:xfrm>
            <a:prstGeom prst="rect">
              <a:avLst/>
            </a:prstGeom>
            <a:solidFill>
              <a:srgbClr val="ACD3C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1E1C4C-EC58-4071-B4B5-961438B3F886}"/>
                </a:ext>
              </a:extLst>
            </p:cNvPr>
            <p:cNvSpPr/>
            <p:nvPr/>
          </p:nvSpPr>
          <p:spPr>
            <a:xfrm>
              <a:off x="2000998" y="5995490"/>
              <a:ext cx="1000499" cy="876980"/>
            </a:xfrm>
            <a:prstGeom prst="rect">
              <a:avLst/>
            </a:prstGeom>
            <a:solidFill>
              <a:srgbClr val="967D5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666821-5F1D-49CF-A16A-190BF0EDA88C}"/>
                </a:ext>
              </a:extLst>
            </p:cNvPr>
            <p:cNvSpPr/>
            <p:nvPr/>
          </p:nvSpPr>
          <p:spPr>
            <a:xfrm>
              <a:off x="1000499" y="5981020"/>
              <a:ext cx="1000499" cy="876980"/>
            </a:xfrm>
            <a:prstGeom prst="rect">
              <a:avLst/>
            </a:prstGeom>
            <a:solidFill>
              <a:srgbClr val="FF999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1534367-613D-4AB1-A406-1A874AA50150}"/>
              </a:ext>
            </a:extLst>
          </p:cNvPr>
          <p:cNvSpPr/>
          <p:nvPr userDrawn="1"/>
        </p:nvSpPr>
        <p:spPr>
          <a:xfrm>
            <a:off x="5604132" y="3022590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8" name="그림 17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8FBA708F-D7EF-4000-AE10-C864B8076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11078" r="3442" b="18674"/>
          <a:stretch/>
        </p:blipFill>
        <p:spPr>
          <a:xfrm>
            <a:off x="5601723" y="2994634"/>
            <a:ext cx="988553" cy="10116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F6FDC6F-DE48-4868-9523-74DF95D4316C}"/>
              </a:ext>
            </a:extLst>
          </p:cNvPr>
          <p:cNvGrpSpPr/>
          <p:nvPr userDrawn="1"/>
        </p:nvGrpSpPr>
        <p:grpSpPr>
          <a:xfrm>
            <a:off x="1006188" y="1422400"/>
            <a:ext cx="2582921" cy="4013199"/>
            <a:chOff x="1146629" y="1386115"/>
            <a:chExt cx="3135086" cy="487112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5884EEE-C959-4BA0-8CA0-62DF9FEBA095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FF999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88A98860-5E44-457F-8919-58928AD71737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6132A0-09DA-4230-9797-C15934EC6B74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C194FF9-D216-4ABF-9E11-3F9335FBBED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89988-CAB3-4E5E-A639-7769FBDF57A6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게임 진행방향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B1FD92-2041-4012-B916-B03D7A6AC0A1}"/>
              </a:ext>
            </a:extLst>
          </p:cNvPr>
          <p:cNvGrpSpPr/>
          <p:nvPr userDrawn="1"/>
        </p:nvGrpSpPr>
        <p:grpSpPr>
          <a:xfrm>
            <a:off x="4787159" y="1422400"/>
            <a:ext cx="2582921" cy="4013199"/>
            <a:chOff x="1146629" y="1386115"/>
            <a:chExt cx="3135086" cy="4871122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D98A291-C26E-42E2-86DC-61F5D28CEDC0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ACD3CE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C726387-9E17-4278-9870-E46046A5F1E9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AC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97858D-8CC5-4621-8C60-548C1C6499C3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5A68CD-728F-4EF2-BA94-51AAD57613E0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1A6696-FB01-4252-8B19-478E55EEFEAE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8C1235-5CCB-4B26-B4C4-23C4E18414ED}"/>
              </a:ext>
            </a:extLst>
          </p:cNvPr>
          <p:cNvGrpSpPr/>
          <p:nvPr userDrawn="1"/>
        </p:nvGrpSpPr>
        <p:grpSpPr>
          <a:xfrm>
            <a:off x="8495559" y="1422400"/>
            <a:ext cx="2582921" cy="4013199"/>
            <a:chOff x="1146629" y="1386115"/>
            <a:chExt cx="3135086" cy="4871122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6DF34F9-33BC-4FB4-9DEE-CAB16B3E12EC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967D5F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14CB197-3CD4-4310-BFD2-539F27FFD105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967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0BED70-D187-4111-A675-A86435789715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9688A036-1D3A-4F82-ACCB-769158916CE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DE6949-2A76-407C-ADA9-CCEE0BE82FAF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0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84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7" r:id="rId4"/>
    <p:sldLayoutId id="2147483668" r:id="rId5"/>
    <p:sldLayoutId id="2147483669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6041" y="1991739"/>
            <a:ext cx="2859578" cy="2859578"/>
          </a:xfrm>
          <a:prstGeom prst="ellipse">
            <a:avLst/>
          </a:prstGeom>
          <a:solidFill>
            <a:srgbClr val="AC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47154" y="1991739"/>
            <a:ext cx="2859578" cy="2859578"/>
          </a:xfrm>
          <a:prstGeom prst="ellipse">
            <a:avLst/>
          </a:prstGeom>
          <a:solidFill>
            <a:srgbClr val="967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928" y="1991739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822BE3-643C-4BA4-B20C-24F6D9CE3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명확하지 않았던 재화의 구분을 확실하게 수정</a:t>
            </a:r>
            <a:endParaRPr lang="en-US" altLang="ko-KR" dirty="0"/>
          </a:p>
          <a:p>
            <a:pPr lvl="1"/>
            <a:r>
              <a:rPr lang="ko-KR" altLang="en-US" dirty="0"/>
              <a:t>몬스터를 처치할 때 마다 코인을 얻게 되고 유저가 게임을 플레이하며 클리어하는 방의 개수 만큼 골드를 획득하게 됨</a:t>
            </a:r>
            <a:endParaRPr lang="en-US" altLang="ko-KR" dirty="0"/>
          </a:p>
          <a:p>
            <a:pPr lvl="1"/>
            <a:r>
              <a:rPr lang="ko-KR" altLang="en-US" dirty="0"/>
              <a:t>코인은 사망 시 사라지는 재화</a:t>
            </a:r>
            <a:r>
              <a:rPr lang="en-US" altLang="ko-KR" dirty="0"/>
              <a:t>, </a:t>
            </a:r>
            <a:r>
              <a:rPr lang="ko-KR" altLang="en-US" dirty="0"/>
              <a:t>골드는 유지됨</a:t>
            </a:r>
            <a:endParaRPr lang="en-US" altLang="ko-KR" dirty="0"/>
          </a:p>
          <a:p>
            <a:r>
              <a:rPr lang="ko-KR" altLang="en-US" dirty="0"/>
              <a:t>방마다 주어지는 골드의 양이 달라짐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일반 룸은 골드 </a:t>
            </a:r>
            <a:r>
              <a:rPr lang="en-US" altLang="ko-KR" dirty="0"/>
              <a:t>1~2, </a:t>
            </a:r>
            <a:r>
              <a:rPr lang="ko-KR" altLang="en-US" dirty="0"/>
              <a:t>엘리트 룸은 골드 </a:t>
            </a:r>
            <a:r>
              <a:rPr lang="en-US" altLang="ko-KR" dirty="0"/>
              <a:t>3~5, </a:t>
            </a:r>
            <a:r>
              <a:rPr lang="ko-KR" altLang="en-US" dirty="0"/>
              <a:t>보스 룸은 골드 </a:t>
            </a:r>
            <a:r>
              <a:rPr lang="en-US" altLang="ko-KR" dirty="0"/>
              <a:t>10~20</a:t>
            </a:r>
          </a:p>
          <a:p>
            <a:r>
              <a:rPr lang="ko-KR" altLang="en-US" dirty="0"/>
              <a:t>처치하는 몬스터의 등급에 따라 코인 보상이 달라짐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일반 몬스터 </a:t>
            </a:r>
            <a:r>
              <a:rPr lang="en-US" altLang="ko-KR" dirty="0"/>
              <a:t>3~5, </a:t>
            </a:r>
            <a:r>
              <a:rPr lang="ko-KR" altLang="en-US" dirty="0"/>
              <a:t>엘리트 몬스터 </a:t>
            </a:r>
            <a:r>
              <a:rPr lang="en-US" altLang="ko-KR" dirty="0"/>
              <a:t>8~10, </a:t>
            </a:r>
            <a:r>
              <a:rPr lang="ko-KR" altLang="en-US" dirty="0"/>
              <a:t>보스 몬스터 </a:t>
            </a:r>
            <a:r>
              <a:rPr lang="en-US" altLang="ko-KR" dirty="0"/>
              <a:t>15~20</a:t>
            </a:r>
          </a:p>
          <a:p>
            <a:r>
              <a:rPr lang="ko-KR" altLang="en-US" dirty="0"/>
              <a:t>골드의 사용처</a:t>
            </a:r>
            <a:endParaRPr lang="en-US" altLang="ko-KR" dirty="0"/>
          </a:p>
          <a:p>
            <a:pPr lvl="1"/>
            <a:r>
              <a:rPr lang="ko-KR" altLang="en-US" dirty="0"/>
              <a:t>골드로 캐릭터</a:t>
            </a:r>
            <a:r>
              <a:rPr lang="en-US" altLang="ko-KR" dirty="0"/>
              <a:t> </a:t>
            </a:r>
            <a:r>
              <a:rPr lang="ko-KR" altLang="en-US" dirty="0"/>
              <a:t>구매</a:t>
            </a:r>
            <a:r>
              <a:rPr lang="en-US" altLang="ko-KR" dirty="0"/>
              <a:t>(</a:t>
            </a:r>
            <a:r>
              <a:rPr lang="ko-KR" altLang="en-US" dirty="0"/>
              <a:t>강화</a:t>
            </a:r>
            <a:r>
              <a:rPr lang="en-US" altLang="ko-KR" dirty="0"/>
              <a:t>), </a:t>
            </a:r>
            <a:r>
              <a:rPr lang="ko-KR" altLang="en-US" dirty="0"/>
              <a:t>희귀 등급 아이템의 등장 확률 강화</a:t>
            </a:r>
            <a:r>
              <a:rPr lang="en-US" altLang="ko-KR" dirty="0"/>
              <a:t>, </a:t>
            </a:r>
            <a:r>
              <a:rPr lang="ko-KR" altLang="en-US" dirty="0"/>
              <a:t>스테이지 진행 중 사망 시 부활에 사용</a:t>
            </a:r>
            <a:endParaRPr lang="en-US" altLang="ko-KR" dirty="0"/>
          </a:p>
          <a:p>
            <a:pPr lvl="1"/>
            <a:r>
              <a:rPr lang="ko-KR" altLang="en-US" dirty="0"/>
              <a:t>골드는 유저가 사망 시 클리어한 방 개수</a:t>
            </a:r>
            <a:r>
              <a:rPr lang="en-US" altLang="ko-KR" dirty="0"/>
              <a:t>, </a:t>
            </a:r>
            <a:r>
              <a:rPr lang="ko-KR" altLang="en-US" dirty="0"/>
              <a:t>처치한 몬스터 수를 합산해 지급하며 스테이지를 클리어 한 경우 이전에 합산한 수치에 스테이지 클리어 보상을 추가로 지급</a:t>
            </a:r>
            <a:endParaRPr lang="en-US" altLang="ko-KR" dirty="0"/>
          </a:p>
          <a:p>
            <a:r>
              <a:rPr lang="ko-KR" altLang="en-US" dirty="0"/>
              <a:t>코인의 사용처</a:t>
            </a:r>
            <a:endParaRPr lang="en-US" altLang="ko-KR" dirty="0"/>
          </a:p>
          <a:p>
            <a:pPr lvl="1"/>
            <a:r>
              <a:rPr lang="ko-KR" altLang="en-US" dirty="0"/>
              <a:t>방을 클리어 하게 되면 해당 방의 보상을 바로 획득하지 않고 원하는 보상을 코인을 통해 구입하도록 함</a:t>
            </a:r>
            <a:endParaRPr lang="en-US" altLang="ko-KR" dirty="0"/>
          </a:p>
          <a:p>
            <a:r>
              <a:rPr lang="ko-KR" altLang="en-US" dirty="0"/>
              <a:t>무기의 경우 인벤토리에 저장이 가능하고 방을 클리어 보상으로 나타난 무기를 코인의 부족으로 획득하지 못하는 경우 코인과 소지하고 있는 무기를 함께 사용하는 것으로 해당 무기를 구입하도록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DD338-E811-429D-9F06-A19D58F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</p:spTree>
    <p:extLst>
      <p:ext uri="{BB962C8B-B14F-4D97-AF65-F5344CB8AC3E}">
        <p14:creationId xmlns:p14="http://schemas.microsoft.com/office/powerpoint/2010/main" val="420605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822BE3-643C-4BA4-B20C-24F6D9CE3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마다 특징이 되는 무기와 스킬이 가지게 됨</a:t>
            </a:r>
            <a:endParaRPr lang="en-US" altLang="ko-KR" dirty="0"/>
          </a:p>
          <a:p>
            <a:r>
              <a:rPr lang="ko-KR" altLang="en-US" dirty="0"/>
              <a:t>위의 요소를 캐릭터 강화에 함께 포함되어 사용하게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DD338-E811-429D-9F06-A19D58F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</p:spTree>
    <p:extLst>
      <p:ext uri="{BB962C8B-B14F-4D97-AF65-F5344CB8AC3E}">
        <p14:creationId xmlns:p14="http://schemas.microsoft.com/office/powerpoint/2010/main" val="40965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EB5EA2-AEFF-43D1-A96E-EE3AC2041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 강화</a:t>
            </a:r>
            <a:r>
              <a:rPr lang="en-US" altLang="ko-KR" dirty="0"/>
              <a:t>, </a:t>
            </a:r>
            <a:r>
              <a:rPr lang="ko-KR" altLang="en-US" dirty="0"/>
              <a:t>스킬 강화 시스템</a:t>
            </a:r>
            <a:endParaRPr lang="en-US" altLang="ko-KR" dirty="0"/>
          </a:p>
          <a:p>
            <a:r>
              <a:rPr lang="ko-KR" altLang="en-US" dirty="0"/>
              <a:t>스킬의 구분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609F29-DFD5-417C-9FC8-CC867B4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제거 사항</a:t>
            </a:r>
          </a:p>
        </p:txBody>
      </p:sp>
    </p:spTree>
    <p:extLst>
      <p:ext uri="{BB962C8B-B14F-4D97-AF65-F5344CB8AC3E}">
        <p14:creationId xmlns:p14="http://schemas.microsoft.com/office/powerpoint/2010/main" val="14658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42B7B512-A6C1-4EBF-AA6E-38B817A0FEF4}"/>
              </a:ext>
            </a:extLst>
          </p:cNvPr>
          <p:cNvSpPr txBox="1">
            <a:spLocks/>
          </p:cNvSpPr>
          <p:nvPr/>
        </p:nvSpPr>
        <p:spPr>
          <a:xfrm>
            <a:off x="468563" y="939299"/>
            <a:ext cx="8582025" cy="288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3.  </a:t>
            </a:r>
            <a:r>
              <a:rPr lang="ko-KR" altLang="en-US"/>
              <a:t>제화 소비 컨텐츠</a:t>
            </a:r>
            <a:endParaRPr lang="ko-KR" altLang="en-US" dirty="0"/>
          </a:p>
        </p:txBody>
      </p: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94327ECB-5330-4967-A6C7-E6905B0A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38289"/>
              </p:ext>
            </p:extLst>
          </p:nvPr>
        </p:nvGraphicFramePr>
        <p:xfrm>
          <a:off x="465126" y="1370196"/>
          <a:ext cx="8582026" cy="465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22">
                  <a:extLst>
                    <a:ext uri="{9D8B030D-6E8A-4147-A177-3AD203B41FA5}">
                      <a16:colId xmlns:a16="http://schemas.microsoft.com/office/drawing/2014/main" val="2529585601"/>
                    </a:ext>
                  </a:extLst>
                </a:gridCol>
                <a:gridCol w="4259674">
                  <a:extLst>
                    <a:ext uri="{9D8B030D-6E8A-4147-A177-3AD203B41FA5}">
                      <a16:colId xmlns:a16="http://schemas.microsoft.com/office/drawing/2014/main" val="799593671"/>
                    </a:ext>
                  </a:extLst>
                </a:gridCol>
                <a:gridCol w="3179030">
                  <a:extLst>
                    <a:ext uri="{9D8B030D-6E8A-4147-A177-3AD203B41FA5}">
                      <a16:colId xmlns:a16="http://schemas.microsoft.com/office/drawing/2014/main" val="162941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6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코스튬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다른 게임에서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아바타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설명됨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캐릭터의 능력치를 일부 올려주는 요소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화려한 디자인으로 유저의 수집욕구를 자극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스킬 강화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제화를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 소비하는 것으로 스킬을 사용할 수 있도록 만들 수 있음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한계치까지 강화하기 위해 제화가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스킬 액션에 관심이 있는 유저의 경우 여러 스킬을 수집하려 할 것임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9519"/>
                  </a:ext>
                </a:extLst>
              </a:tr>
              <a:tr h="546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무기 강화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대기 화면에서 무기를 구입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 수 있는 제화 소비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가지고 있는 무기를 구입하는 경우 기존의 무기를 강화 시켜 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제화를 통해 특성을 개방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 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제화를 소비할 주 컨텐츠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다양한 무기를 수집하는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도감 시스템을 통해 업적을 쌓도록 하는 방식 도 함께 사용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8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플레이 중에 사망 시 제화를 통해 부활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부활 사용 횟수는 지속적으로 누적됨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사용 횟수가 늘어나면 자연스럽게 가격 또한 상승함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초심자를 위한 컨텐츠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부활 횟수가 늘어나 정작 보스 던전에서 부활하지 못하는 경우가 생길 수 도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74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특성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스테이지 진입 전 랜덤 특성을 획득하고 들어갈 수 있도록 하는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뽑기를 통해 유저가 원하는 특성을 미리 획득한 후 플레이를 하는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무기 다음으로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주 제화 소비 컨텐츠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일시적으로 해당 스테이지 플레이 중에만 유지되는 특성을 통해 유저가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원하는 특성을 획득하기 위해 반복적으로 뽑기를 하게 되는 요소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캐릭터의 기본 능력치를 강화하는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해당 컨텐츠로 올릴 수 있는 최대 능력치에는 한계가 있음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부족한 능력치는 위에 다른 컨텐츠로 보완하는 식의 플레이를 지향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영구적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캐릭터의 능력치를 올려주는 요소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초기에는 기본 능력치를 올려 스테이지를 진행하지만 이후에는 한계가 있어 다른 요소를 찾게 됨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3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9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7D1030D-B022-42D5-A20C-4801736BD474}"/>
              </a:ext>
            </a:extLst>
          </p:cNvPr>
          <p:cNvSpPr txBox="1">
            <a:spLocks/>
          </p:cNvSpPr>
          <p:nvPr/>
        </p:nvSpPr>
        <p:spPr>
          <a:xfrm>
            <a:off x="933784" y="955341"/>
            <a:ext cx="8582025" cy="288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5.  </a:t>
            </a:r>
            <a:r>
              <a:rPr lang="ko-KR" altLang="en-US"/>
              <a:t>스킬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7BEC1D7-EC7D-4650-9B31-B6FE6942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64456"/>
              </p:ext>
            </p:extLst>
          </p:nvPr>
        </p:nvGraphicFramePr>
        <p:xfrm>
          <a:off x="933783" y="1332593"/>
          <a:ext cx="8583453" cy="466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685695151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1072925718"/>
                    </a:ext>
                  </a:extLst>
                </a:gridCol>
                <a:gridCol w="2572513">
                  <a:extLst>
                    <a:ext uri="{9D8B030D-6E8A-4147-A177-3AD203B41FA5}">
                      <a16:colId xmlns:a16="http://schemas.microsoft.com/office/drawing/2014/main" val="3655479630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2060863376"/>
                    </a:ext>
                  </a:extLst>
                </a:gridCol>
                <a:gridCol w="3229761">
                  <a:extLst>
                    <a:ext uri="{9D8B030D-6E8A-4147-A177-3AD203B41FA5}">
                      <a16:colId xmlns:a16="http://schemas.microsoft.com/office/drawing/2014/main" val="188749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26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단일공격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강력한 한방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몬스터와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C00000"/>
                          </a:solidFill>
                        </a:rPr>
                        <a:t>특수한 몬스터의 경우 개별 스킬이 존재</a:t>
                      </a:r>
                      <a:endParaRPr lang="en-US" altLang="ko-KR" sz="105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C00000"/>
                          </a:solidFill>
                        </a:rPr>
                        <a:t>해당 요소를 경계하며 긴장감 있는 플레이를 구상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다중공격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회 이상의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연속 공격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284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즉살기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화려한 액션 연출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많은 에너지를 소비하는 대신 강력한 데미지를 줌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보스 몬스터의 경우 절반의 데미지 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필살기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화려한 이펙트 연출로 액션 성 부여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성능이 좋은 만큼 재사용 대기시간이 길며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많은 에너지 코스트를 사용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하기 때문에 결정적인 상황에 사용하지 않으면 사용 이후 플레이가 힘들어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8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대쉬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짧은 거리</a:t>
                      </a:r>
                      <a:r>
                        <a:rPr lang="ko-KR" altLang="en-US" sz="1000" dirty="0"/>
                        <a:t>를 원하는 방향으로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몬스터와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근접공격 몬스터의 경우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유저를 위협할 요소</a:t>
                      </a:r>
                      <a:r>
                        <a:rPr lang="ko-KR" altLang="en-US" sz="1000" dirty="0"/>
                        <a:t>로 사용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유저는 대게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몬스터의 공격을 회피하기 위해 사용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37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텔레포트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먼 거리</a:t>
                      </a:r>
                      <a:r>
                        <a:rPr lang="ko-KR" altLang="en-US" sz="1000" dirty="0"/>
                        <a:t>의 위치로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공격 스킬 외로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액션 연출을 위한 장치 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화려한 액션과 전략적인 움직임</a:t>
                      </a:r>
                      <a:r>
                        <a:rPr lang="ko-KR" altLang="en-US" sz="1000" dirty="0"/>
                        <a:t>을 위한 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51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주변 시간 정지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멈춤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77339"/>
                  </a:ext>
                </a:extLst>
              </a:tr>
              <a:tr h="126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부가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에너지 시스템 사용 </a:t>
                      </a:r>
                      <a:endParaRPr lang="en-US" altLang="ko-KR" sz="1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유저는 두개의 스킬을 선택 후 룸에 들어가게 되는데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두개의 스킬은 모두 같은 에너지를 공유</a:t>
                      </a:r>
                      <a:r>
                        <a:rPr lang="ko-KR" altLang="en-US" sz="1000" dirty="0"/>
                        <a:t>하게 됨</a:t>
                      </a:r>
                      <a:endParaRPr lang="en-US" altLang="ko-KR" sz="1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성능이 좋은 스킬일 수록 에너지를 많이 소비</a:t>
                      </a:r>
                      <a:r>
                        <a:rPr lang="ko-KR" altLang="en-US" sz="1000" dirty="0"/>
                        <a:t>하게 되며 유저는 이런 점을 고려한 전략적인 스킬 선택을 필수로 하게 됨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적절한 난이도 조절을 위한 요소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유저의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고민과 선택에 의한 즉각적인 피드백이 가능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게임의 숙련도를 쌓아가는 즐거움을 의도함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7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BDAFB3-9D9C-4F87-B7BA-E05F9B81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 선형 구조에서 선형구조로 바꾸면서 게임성에 변화가 생긴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C89B62-9C6F-450B-9A57-3CDE69AC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참고 사항</a:t>
            </a:r>
          </a:p>
        </p:txBody>
      </p:sp>
    </p:spTree>
    <p:extLst>
      <p:ext uri="{BB962C8B-B14F-4D97-AF65-F5344CB8AC3E}">
        <p14:creationId xmlns:p14="http://schemas.microsoft.com/office/powerpoint/2010/main" val="258628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58293C-0EB6-48C2-BC2E-A151773D4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152DF4-867D-4AC7-A82B-E44614DB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65265D-D857-4AE1-BC87-620A8951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31592"/>
              </p:ext>
            </p:extLst>
          </p:nvPr>
        </p:nvGraphicFramePr>
        <p:xfrm>
          <a:off x="2454694" y="2833138"/>
          <a:ext cx="66280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54">
                  <a:extLst>
                    <a:ext uri="{9D8B030D-6E8A-4147-A177-3AD203B41FA5}">
                      <a16:colId xmlns:a16="http://schemas.microsoft.com/office/drawing/2014/main" val="3827183575"/>
                    </a:ext>
                  </a:extLst>
                </a:gridCol>
                <a:gridCol w="771987">
                  <a:extLst>
                    <a:ext uri="{9D8B030D-6E8A-4147-A177-3AD203B41FA5}">
                      <a16:colId xmlns:a16="http://schemas.microsoft.com/office/drawing/2014/main" val="4095663778"/>
                    </a:ext>
                  </a:extLst>
                </a:gridCol>
                <a:gridCol w="3388043">
                  <a:extLst>
                    <a:ext uri="{9D8B030D-6E8A-4147-A177-3AD203B41FA5}">
                      <a16:colId xmlns:a16="http://schemas.microsoft.com/office/drawing/2014/main" val="2712117961"/>
                    </a:ext>
                  </a:extLst>
                </a:gridCol>
                <a:gridCol w="2025968">
                  <a:extLst>
                    <a:ext uri="{9D8B030D-6E8A-4147-A177-3AD203B41FA5}">
                      <a16:colId xmlns:a16="http://schemas.microsoft.com/office/drawing/2014/main" val="300804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 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주는 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공격 속도 </a:t>
                      </a:r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인벤토리 </a:t>
                      </a:r>
                      <a:r>
                        <a:rPr lang="en-US" altLang="ko-KR" dirty="0"/>
                        <a:t>+1 </a:t>
                      </a:r>
                      <a:r>
                        <a:rPr lang="ko-KR" altLang="en-US" dirty="0"/>
                        <a:t>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5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공격력 </a:t>
                      </a:r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8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던전 입장 시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코인을 소지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 잠금 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재사용 대기시간 감소 </a:t>
                      </a:r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5DF8F060-0EC1-437A-B705-EBF5AEAE0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66817"/>
              </p:ext>
            </p:extLst>
          </p:nvPr>
        </p:nvGraphicFramePr>
        <p:xfrm>
          <a:off x="655202" y="1365643"/>
          <a:ext cx="10875245" cy="280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957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 라이트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싱글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RPG,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액션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시점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탑 뷰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5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디자인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스팀 펑크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SF , 2D,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5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수동조작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차별화된 스킬 시스템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권장 사양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70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기획 의도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퍼즐게임처럼 짧게 플레이 할 수 있는 모바일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로그라이트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장르 게임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시간을 조종하는 액션을 연출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다른 게임과 차별성을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만듬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 다수의 전투에서 승리하는 쾌감을 유저에게 주는 것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454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차별점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로그라이크의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어려운 게임 난이도 완화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로그 라이트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시간을 조종한다는 느낌의 스킬과 기타 요소들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SF,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느낌의 그래픽 디자인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 descr="건물, 회로, 하얀색, 컴퓨터이(가) 표시된 사진&#10;&#10;자동 생성된 설명">
            <a:extLst>
              <a:ext uri="{FF2B5EF4-FFF2-40B4-BE49-F238E27FC236}">
                <a16:creationId xmlns:a16="http://schemas.microsoft.com/office/drawing/2014/main" id="{E09B8828-105C-4BEB-9932-E45B34EE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64" y="1576781"/>
            <a:ext cx="4228816" cy="245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34F0BEA-1E0D-4492-BF59-EA77A0BE6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80214"/>
              </p:ext>
            </p:extLst>
          </p:nvPr>
        </p:nvGraphicFramePr>
        <p:xfrm>
          <a:off x="655201" y="4174671"/>
          <a:ext cx="10875245" cy="21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61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던전의 랜덤 조합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사망 시 리스크에 대한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긴장감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플레이를 반복적으로 했을 때 지루함을 일부 상쇠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복고풍 그래픽으로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개발의 난이도 감소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기존 </a:t>
                      </a:r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메니아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 유저와 과거 향수를 찾는 유저를 타겟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적의 공격 패턴을 회피하고 빈틈을 노리는 액션과 전략이 공존하는 즐거움</a:t>
                      </a:r>
                      <a:endParaRPr lang="en-US" altLang="ko-KR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스테이지 클리어를 위해 개별적으로 룸에 도전하고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사망으로 얻는 피드백과 제화를 통해 부족한 부분을 유저가 스스로 채워가는 방식의 플레이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Ex)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적의 공격에 쉽게 죽음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체력을 강화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]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 사용 후 에너지 회복 속도가 느림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&gt;&gt;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에너지 회복 속도 강화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위험 부담은 있지만 상대적으로 큰 보상을 위해 위험을 감수하는 플레이를 유도</a:t>
                      </a:r>
                      <a:endParaRPr lang="en-US" altLang="ko-KR" sz="1100" b="1" dirty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고급 룸을 클리어 하는 것으로 특성을 획득하고 획득한 특성을 유지하며 스테이지를 클리어 해가는 것이 포인트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제목 14">
            <a:extLst>
              <a:ext uri="{FF2B5EF4-FFF2-40B4-BE49-F238E27FC236}">
                <a16:creationId xmlns:a16="http://schemas.microsoft.com/office/drawing/2014/main" id="{BF3F64FA-A6D4-4716-9F7E-3B8FE300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컨셉 </a:t>
            </a:r>
            <a:r>
              <a:rPr lang="en-US" altLang="ko-KR" dirty="0"/>
              <a:t>/ </a:t>
            </a:r>
            <a:r>
              <a:rPr lang="ko-KR" altLang="en-US" dirty="0"/>
              <a:t>특징</a:t>
            </a:r>
            <a:r>
              <a:rPr lang="en-US" altLang="ko-KR" dirty="0"/>
              <a:t> / </a:t>
            </a:r>
            <a:r>
              <a:rPr lang="ko-KR" altLang="en-US" dirty="0"/>
              <a:t>의도</a:t>
            </a:r>
          </a:p>
        </p:txBody>
      </p:sp>
    </p:spTree>
    <p:extLst>
      <p:ext uri="{BB962C8B-B14F-4D97-AF65-F5344CB8AC3E}">
        <p14:creationId xmlns:p14="http://schemas.microsoft.com/office/powerpoint/2010/main" val="24348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CE8E02-ED27-4203-A2B3-0EFE5E2F5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1258061"/>
            <a:ext cx="11496675" cy="708818"/>
          </a:xfrm>
        </p:spPr>
        <p:txBody>
          <a:bodyPr/>
          <a:lstStyle/>
          <a:p>
            <a:r>
              <a:rPr lang="ko-KR" altLang="en-US" sz="1200" dirty="0"/>
              <a:t>랜덤으로 배치</a:t>
            </a:r>
            <a:r>
              <a:rPr lang="en-US" altLang="ko-KR" sz="1200" dirty="0"/>
              <a:t>/</a:t>
            </a:r>
            <a:r>
              <a:rPr lang="ko-KR" altLang="en-US" sz="1200" dirty="0"/>
              <a:t>생성되는 던전에 등장하는 장애물을 극복하며 최종 목표를 향해 탐험하는 게임</a:t>
            </a:r>
            <a:endParaRPr lang="en-US" altLang="ko-KR" sz="1200" dirty="0"/>
          </a:p>
          <a:p>
            <a:r>
              <a:rPr lang="ko-KR" altLang="en-US" sz="1200" dirty="0"/>
              <a:t>장애물을 해결하고</a:t>
            </a:r>
            <a:r>
              <a:rPr lang="en-US" altLang="ko-KR" sz="1200" dirty="0"/>
              <a:t>,</a:t>
            </a:r>
            <a:r>
              <a:rPr lang="ko-KR" altLang="en-US" sz="1200" dirty="0"/>
              <a:t> 던전을 탐험하며 고민하고 도전하고 숙련하는 과정에서 오는 즐거움을 통해 어렵지만 노력하여 스스로 극복해 성취감을 느끼도록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DABCE-C39C-4AB9-9104-98AEF54C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방향성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F5658502-3AC5-417E-A33A-D5C35B9C43FF}"/>
              </a:ext>
            </a:extLst>
          </p:cNvPr>
          <p:cNvSpPr/>
          <p:nvPr/>
        </p:nvSpPr>
        <p:spPr>
          <a:xfrm>
            <a:off x="341885" y="2372264"/>
            <a:ext cx="5647427" cy="1923691"/>
          </a:xfrm>
          <a:prstGeom prst="flowChartAlternateProcess">
            <a:avLst/>
          </a:prstGeom>
          <a:solidFill>
            <a:srgbClr val="ACD3CE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A0E485C6-79C0-4138-A491-FF69720E13DC}"/>
              </a:ext>
            </a:extLst>
          </p:cNvPr>
          <p:cNvSpPr/>
          <p:nvPr/>
        </p:nvSpPr>
        <p:spPr>
          <a:xfrm>
            <a:off x="341885" y="2216990"/>
            <a:ext cx="1210579" cy="379560"/>
          </a:xfrm>
          <a:prstGeom prst="flowChartTerminator">
            <a:avLst/>
          </a:prstGeom>
          <a:solidFill>
            <a:srgbClr val="FF9999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70F36-4F74-457A-B7C4-35BD363AE2F3}"/>
              </a:ext>
            </a:extLst>
          </p:cNvPr>
          <p:cNvSpPr txBox="1"/>
          <p:nvPr/>
        </p:nvSpPr>
        <p:spPr>
          <a:xfrm>
            <a:off x="341885" y="2596492"/>
            <a:ext cx="5647427" cy="16784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체력</a:t>
            </a:r>
            <a:r>
              <a:rPr lang="en-US" altLang="ko-KR" sz="1000" dirty="0"/>
              <a:t>, </a:t>
            </a:r>
            <a:r>
              <a:rPr lang="ko-KR" altLang="en-US" sz="1000" dirty="0"/>
              <a:t>마나</a:t>
            </a:r>
            <a:r>
              <a:rPr lang="en-US" altLang="ko-KR" sz="1000" dirty="0"/>
              <a:t>, </a:t>
            </a:r>
            <a:r>
              <a:rPr lang="ko-KR" altLang="en-US" sz="1000" dirty="0"/>
              <a:t>공격력</a:t>
            </a:r>
            <a:r>
              <a:rPr lang="en-US" altLang="ko-KR" sz="1000" dirty="0"/>
              <a:t>, </a:t>
            </a:r>
            <a:r>
              <a:rPr lang="ko-KR" altLang="en-US" sz="1000" dirty="0"/>
              <a:t>이동속도</a:t>
            </a:r>
            <a:r>
              <a:rPr lang="en-US" altLang="ko-KR" sz="1000" dirty="0"/>
              <a:t>, </a:t>
            </a:r>
            <a:r>
              <a:rPr lang="ko-KR" altLang="en-US" sz="1000" dirty="0"/>
              <a:t>공격속도</a:t>
            </a:r>
            <a:r>
              <a:rPr lang="en-US" altLang="ko-KR" sz="1000" dirty="0"/>
              <a:t>, </a:t>
            </a:r>
            <a:r>
              <a:rPr lang="ko-KR" altLang="en-US" sz="1000" dirty="0"/>
              <a:t>방어막이 있음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캐릭터의 성능을 재화를 통해 강화 가능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던전을 플레이 하며 부족한 능력치를 무기 아이템을 착용하는 것으로 보완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일반공격</a:t>
            </a:r>
            <a:r>
              <a:rPr lang="en-US" altLang="ko-KR" sz="1000" dirty="0"/>
              <a:t>, </a:t>
            </a:r>
            <a:r>
              <a:rPr lang="ko-KR" altLang="en-US" sz="1000" dirty="0"/>
              <a:t>스킬</a:t>
            </a:r>
            <a:r>
              <a:rPr lang="en-US" altLang="ko-KR" sz="1000" dirty="0"/>
              <a:t>, </a:t>
            </a:r>
            <a:r>
              <a:rPr lang="ko-KR" altLang="en-US" sz="1000" dirty="0"/>
              <a:t>던전에 배치된 구조물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아이템을 활용해 적</a:t>
            </a:r>
            <a:r>
              <a:rPr lang="en-US" altLang="ko-KR" sz="1000" dirty="0"/>
              <a:t>(</a:t>
            </a:r>
            <a:r>
              <a:rPr lang="ko-KR" altLang="en-US" sz="1000" dirty="0"/>
              <a:t>몬스터</a:t>
            </a:r>
            <a:r>
              <a:rPr lang="en-US" altLang="ko-KR" sz="1000" dirty="0"/>
              <a:t>)</a:t>
            </a:r>
            <a:r>
              <a:rPr lang="ko-KR" altLang="en-US" sz="1000" dirty="0"/>
              <a:t>를 처치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4</a:t>
            </a:r>
            <a:r>
              <a:rPr lang="ko-KR" altLang="en-US" sz="1000" dirty="0"/>
              <a:t>개의 캐릭터가 각자 특성에 맞게 능력치가 상이하게 조정됨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사망한 캐릭터는 그로기 시스템을 통해 일정 시간동안 플레이 불가능하게 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캐릭터마다 특징이 되는 스킬이 있으며 레벨이 오르면서 해당 스킬이 강화됨</a:t>
            </a:r>
            <a:endParaRPr lang="en-US" altLang="ko-KR" sz="1000" dirty="0"/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924B19F3-A9A3-4D48-A491-7AFDDAFD1FBB}"/>
              </a:ext>
            </a:extLst>
          </p:cNvPr>
          <p:cNvSpPr/>
          <p:nvPr/>
        </p:nvSpPr>
        <p:spPr>
          <a:xfrm>
            <a:off x="6196337" y="2372264"/>
            <a:ext cx="5647427" cy="1923691"/>
          </a:xfrm>
          <a:prstGeom prst="flowChartAlternateProcess">
            <a:avLst/>
          </a:prstGeom>
          <a:solidFill>
            <a:srgbClr val="ACD3CE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E2F90B28-074B-4694-AD1F-3CEF69B99562}"/>
              </a:ext>
            </a:extLst>
          </p:cNvPr>
          <p:cNvSpPr/>
          <p:nvPr/>
        </p:nvSpPr>
        <p:spPr>
          <a:xfrm>
            <a:off x="6199512" y="2216990"/>
            <a:ext cx="1210579" cy="379560"/>
          </a:xfrm>
          <a:prstGeom prst="flowChartTerminator">
            <a:avLst/>
          </a:prstGeom>
          <a:solidFill>
            <a:srgbClr val="FF9999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89760D-C76C-4C34-9D78-72F832DD7CC4}"/>
              </a:ext>
            </a:extLst>
          </p:cNvPr>
          <p:cNvSpPr txBox="1"/>
          <p:nvPr/>
        </p:nvSpPr>
        <p:spPr>
          <a:xfrm>
            <a:off x="6193735" y="2695690"/>
            <a:ext cx="5647427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던전에 배치되는 유저의 적이 되는 캐릭터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일반</a:t>
            </a:r>
            <a:r>
              <a:rPr lang="en-US" altLang="ko-KR" sz="1000" dirty="0"/>
              <a:t>, </a:t>
            </a:r>
            <a:r>
              <a:rPr lang="ko-KR" altLang="en-US" sz="1000" dirty="0"/>
              <a:t>엘리트</a:t>
            </a:r>
            <a:r>
              <a:rPr lang="en-US" altLang="ko-KR" sz="1000" dirty="0"/>
              <a:t>, </a:t>
            </a:r>
            <a:r>
              <a:rPr lang="ko-KR" altLang="en-US" sz="1000" dirty="0"/>
              <a:t>보스로 등급이 분류됨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플레이어 캐릭터와 상태 값들이 비슷함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아이템을 최대 하나 소지</a:t>
            </a:r>
            <a:r>
              <a:rPr lang="en-US" altLang="ko-KR" sz="1000" dirty="0"/>
              <a:t>/</a:t>
            </a:r>
            <a:r>
              <a:rPr lang="ko-KR" altLang="en-US" sz="1000" dirty="0"/>
              <a:t>사용 할 수 있음</a:t>
            </a:r>
            <a:r>
              <a:rPr lang="en-US" altLang="ko-KR" sz="1000" dirty="0"/>
              <a:t> (</a:t>
            </a:r>
            <a:r>
              <a:rPr lang="ko-KR" altLang="en-US" sz="1000" dirty="0"/>
              <a:t>무조건 소지하는 것은 아님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33D8808E-BC2F-43E7-BD64-FC34E1C9C20A}"/>
              </a:ext>
            </a:extLst>
          </p:cNvPr>
          <p:cNvSpPr/>
          <p:nvPr/>
        </p:nvSpPr>
        <p:spPr>
          <a:xfrm>
            <a:off x="6196337" y="4451230"/>
            <a:ext cx="5647427" cy="1923691"/>
          </a:xfrm>
          <a:prstGeom prst="flowChartAlternateProcess">
            <a:avLst/>
          </a:prstGeom>
          <a:solidFill>
            <a:srgbClr val="ACD3CE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수행의 시작/종료 82">
            <a:extLst>
              <a:ext uri="{FF2B5EF4-FFF2-40B4-BE49-F238E27FC236}">
                <a16:creationId xmlns:a16="http://schemas.microsoft.com/office/drawing/2014/main" id="{63103BC1-104C-4477-91FE-869A60180593}"/>
              </a:ext>
            </a:extLst>
          </p:cNvPr>
          <p:cNvSpPr/>
          <p:nvPr/>
        </p:nvSpPr>
        <p:spPr>
          <a:xfrm>
            <a:off x="6199512" y="4295956"/>
            <a:ext cx="1210579" cy="379560"/>
          </a:xfrm>
          <a:prstGeom prst="flowChartTerminator">
            <a:avLst/>
          </a:prstGeom>
          <a:solidFill>
            <a:srgbClr val="FF9999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6F01A1-4DDE-4DB0-8125-F54F26E24C5E}"/>
              </a:ext>
            </a:extLst>
          </p:cNvPr>
          <p:cNvSpPr txBox="1"/>
          <p:nvPr/>
        </p:nvSpPr>
        <p:spPr>
          <a:xfrm>
            <a:off x="6193735" y="4671143"/>
            <a:ext cx="5647427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착용 </a:t>
            </a:r>
            <a:r>
              <a:rPr lang="en-US" altLang="ko-KR" sz="1000" dirty="0"/>
              <a:t>/ </a:t>
            </a:r>
            <a:r>
              <a:rPr lang="ko-KR" altLang="en-US" sz="1000" dirty="0"/>
              <a:t>소비 </a:t>
            </a:r>
            <a:r>
              <a:rPr lang="en-US" altLang="ko-KR" sz="1000" dirty="0"/>
              <a:t>/ </a:t>
            </a:r>
            <a:r>
              <a:rPr lang="ko-KR" altLang="en-US" sz="1000" dirty="0"/>
              <a:t>기타</a:t>
            </a:r>
            <a:r>
              <a:rPr lang="en-US" altLang="ko-KR" sz="1000" dirty="0"/>
              <a:t>(</a:t>
            </a:r>
            <a:r>
              <a:rPr lang="ko-KR" altLang="en-US" sz="1000" dirty="0"/>
              <a:t>재료</a:t>
            </a:r>
            <a:r>
              <a:rPr lang="en-US" altLang="ko-KR" sz="1000" dirty="0"/>
              <a:t>) </a:t>
            </a:r>
            <a:r>
              <a:rPr lang="ko-KR" altLang="en-US" sz="1000" dirty="0"/>
              <a:t>로 분류 가능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인벤토리에 저장되며 유저 캐릭터는 인벤토리 칸이 </a:t>
            </a:r>
            <a:r>
              <a:rPr lang="en-US" altLang="ko-KR" sz="1000" dirty="0"/>
              <a:t>5</a:t>
            </a:r>
            <a:r>
              <a:rPr lang="ko-KR" altLang="en-US" sz="1000" dirty="0"/>
              <a:t>칸</a:t>
            </a:r>
            <a:r>
              <a:rPr lang="en-US" altLang="ko-KR" sz="1000" dirty="0"/>
              <a:t>, NPC</a:t>
            </a:r>
            <a:r>
              <a:rPr lang="ko-KR" altLang="en-US" sz="1000" dirty="0"/>
              <a:t>는 </a:t>
            </a:r>
            <a:r>
              <a:rPr lang="en-US" altLang="ko-KR" sz="1000" dirty="0"/>
              <a:t>1</a:t>
            </a:r>
            <a:r>
              <a:rPr lang="ko-KR" altLang="en-US" sz="1000" dirty="0"/>
              <a:t>칸이 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유저가 방을 하나 클리어하면 등장하는 상인을 통해 아이템을 구매하여 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상인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74CCB3A-90C2-464C-9742-04745E010AAF}"/>
              </a:ext>
            </a:extLst>
          </p:cNvPr>
          <p:cNvSpPr/>
          <p:nvPr/>
        </p:nvSpPr>
        <p:spPr>
          <a:xfrm>
            <a:off x="341885" y="4451230"/>
            <a:ext cx="5647427" cy="1923691"/>
          </a:xfrm>
          <a:prstGeom prst="flowChartAlternateProcess">
            <a:avLst/>
          </a:prstGeom>
          <a:solidFill>
            <a:srgbClr val="ACD3CE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51204E3-A4B8-4C03-AEE0-D3F9B69DE721}"/>
              </a:ext>
            </a:extLst>
          </p:cNvPr>
          <p:cNvSpPr/>
          <p:nvPr/>
        </p:nvSpPr>
        <p:spPr>
          <a:xfrm>
            <a:off x="341885" y="4295956"/>
            <a:ext cx="1210579" cy="379560"/>
          </a:xfrm>
          <a:prstGeom prst="flowChartTerminator">
            <a:avLst/>
          </a:prstGeom>
          <a:solidFill>
            <a:srgbClr val="FF9999"/>
          </a:solidFill>
          <a:ln>
            <a:solidFill>
              <a:srgbClr val="96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Structer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1C7A34-0FD4-4690-98A2-F9937317762B}"/>
              </a:ext>
            </a:extLst>
          </p:cNvPr>
          <p:cNvSpPr txBox="1"/>
          <p:nvPr/>
        </p:nvSpPr>
        <p:spPr>
          <a:xfrm>
            <a:off x="339283" y="4673739"/>
            <a:ext cx="5647427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던전에 배치되는 중립 요소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PC</a:t>
            </a:r>
            <a:r>
              <a:rPr lang="ko-KR" altLang="en-US" sz="1000" dirty="0"/>
              <a:t> </a:t>
            </a:r>
            <a:r>
              <a:rPr lang="en-US" altLang="ko-KR" sz="1000" dirty="0"/>
              <a:t>/</a:t>
            </a:r>
            <a:r>
              <a:rPr lang="ko-KR" altLang="en-US" sz="1000" dirty="0"/>
              <a:t> </a:t>
            </a:r>
            <a:r>
              <a:rPr lang="en-US" altLang="ko-KR" sz="1000" dirty="0"/>
              <a:t>NPC</a:t>
            </a:r>
            <a:r>
              <a:rPr lang="ko-KR" altLang="en-US" sz="1000" dirty="0"/>
              <a:t> 둘 중 하나를 공격 또는 돕기도 하고</a:t>
            </a:r>
            <a:r>
              <a:rPr lang="en-US" altLang="ko-KR" sz="1000" dirty="0"/>
              <a:t>, </a:t>
            </a:r>
            <a:r>
              <a:rPr lang="ko-KR" altLang="en-US" sz="1000" dirty="0"/>
              <a:t>둘 다 공격 또는 도움을 주기도 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7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CE8E02-ED27-4203-A2B3-0EFE5E2F5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1258061"/>
            <a:ext cx="11496675" cy="708818"/>
          </a:xfrm>
        </p:spPr>
        <p:txBody>
          <a:bodyPr/>
          <a:lstStyle/>
          <a:p>
            <a:r>
              <a:rPr lang="ko-KR" altLang="en-US" sz="1200" dirty="0"/>
              <a:t>랜덤으로 배치</a:t>
            </a:r>
            <a:r>
              <a:rPr lang="en-US" altLang="ko-KR" sz="1200" dirty="0"/>
              <a:t>/</a:t>
            </a:r>
            <a:r>
              <a:rPr lang="ko-KR" altLang="en-US" sz="1200" dirty="0"/>
              <a:t>생성되는 던전에 등장하는 장애물을 극복하며 최종 목표를 향해 탐험하는 게임</a:t>
            </a:r>
            <a:endParaRPr lang="en-US" altLang="ko-KR" sz="1200" dirty="0"/>
          </a:p>
          <a:p>
            <a:r>
              <a:rPr lang="ko-KR" altLang="en-US" sz="1200" dirty="0"/>
              <a:t>장애물을 해결하고</a:t>
            </a:r>
            <a:r>
              <a:rPr lang="en-US" altLang="ko-KR" sz="1200" dirty="0"/>
              <a:t>,</a:t>
            </a:r>
            <a:r>
              <a:rPr lang="ko-KR" altLang="en-US" sz="1200" dirty="0"/>
              <a:t> 던전을 탐험하며 고민하고 도전하고 숙련하는 과정에서 오는 즐거움을 통해 어렵지만 노력하여 스스로 극복해 성취감을 느끼도록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DABCE-C39C-4AB9-9104-98AEF54C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방향성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E4A0E1-823E-444A-8016-A6BC27A6B49B}"/>
              </a:ext>
            </a:extLst>
          </p:cNvPr>
          <p:cNvGrpSpPr/>
          <p:nvPr/>
        </p:nvGrpSpPr>
        <p:grpSpPr>
          <a:xfrm>
            <a:off x="4617503" y="2560373"/>
            <a:ext cx="3093693" cy="3236489"/>
            <a:chOff x="4617503" y="2560373"/>
            <a:chExt cx="3093693" cy="323648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7EECAA0-5D4C-4815-8634-4FDF7F8E8EBA}"/>
                </a:ext>
              </a:extLst>
            </p:cNvPr>
            <p:cNvSpPr/>
            <p:nvPr/>
          </p:nvSpPr>
          <p:spPr>
            <a:xfrm>
              <a:off x="4678774" y="2807265"/>
              <a:ext cx="1199530" cy="11733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PC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EE94D7-12B4-4441-9A2F-39DF6DBDAE48}"/>
                </a:ext>
              </a:extLst>
            </p:cNvPr>
            <p:cNvSpPr/>
            <p:nvPr/>
          </p:nvSpPr>
          <p:spPr>
            <a:xfrm>
              <a:off x="6304074" y="2807265"/>
              <a:ext cx="1202803" cy="11733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NPC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CD8102-170F-42B3-B0C4-5F65CE18F4FE}"/>
                </a:ext>
              </a:extLst>
            </p:cNvPr>
            <p:cNvSpPr/>
            <p:nvPr/>
          </p:nvSpPr>
          <p:spPr>
            <a:xfrm>
              <a:off x="4678773" y="4359288"/>
              <a:ext cx="1199532" cy="11700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solidFill>
                    <a:schemeClr val="bg1"/>
                  </a:solidFill>
                  <a:latin typeface="+mj-ea"/>
                  <a:ea typeface="+mj-ea"/>
                </a:rPr>
                <a:t>Structer</a:t>
              </a:r>
              <a:endParaRPr lang="ko-KR" altLang="en-US" sz="14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438CEE-CA6A-419F-BAC5-097C19EBA3B3}"/>
                </a:ext>
              </a:extLst>
            </p:cNvPr>
            <p:cNvSpPr/>
            <p:nvPr/>
          </p:nvSpPr>
          <p:spPr>
            <a:xfrm>
              <a:off x="6304074" y="4359288"/>
              <a:ext cx="1202803" cy="117007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solidFill>
                    <a:schemeClr val="bg1"/>
                  </a:solidFill>
                  <a:latin typeface="+mj-ea"/>
                  <a:ea typeface="+mj-ea"/>
                </a:rPr>
                <a:t>Item</a:t>
              </a:r>
              <a:endParaRPr lang="ko-KR" altLang="en-US" sz="14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92E6FA3E-CE3D-4EE0-91A2-CEF2E806C5C2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5278539" y="2807265"/>
              <a:ext cx="1626937" cy="0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8EB63642-80A0-4B48-9FC3-198C3AFE54C1}"/>
                </a:ext>
              </a:extLst>
            </p:cNvPr>
            <p:cNvCxnSpPr>
              <a:cxnSpLocks/>
              <a:stCxn id="5" idx="1"/>
              <a:endCxn id="4" idx="7"/>
            </p:cNvCxnSpPr>
            <p:nvPr/>
          </p:nvCxnSpPr>
          <p:spPr>
            <a:xfrm flipH="1">
              <a:off x="5702637" y="2979098"/>
              <a:ext cx="777583" cy="0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BCF3447D-82E5-42AF-A814-642CD86B6459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H="1">
              <a:off x="4854440" y="3808778"/>
              <a:ext cx="1" cy="721863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1CFC3372-2BE3-402B-993A-59A57FCAFC99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V="1">
              <a:off x="4678773" y="3393938"/>
              <a:ext cx="1" cy="1550387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39F090A6-A5E3-4C02-BF4F-7E46C090D97F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 flipV="1">
              <a:off x="5702638" y="5358008"/>
              <a:ext cx="777582" cy="1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85101DCB-D6A0-49C5-8BB3-963FC27BB908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flipH="1">
              <a:off x="5278539" y="5529361"/>
              <a:ext cx="1626937" cy="1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8AF6106B-E3DC-4A6C-96C0-9BCA09D72F0E}"/>
                </a:ext>
              </a:extLst>
            </p:cNvPr>
            <p:cNvCxnSpPr>
              <a:cxnSpLocks/>
              <a:stCxn id="5" idx="6"/>
              <a:endCxn id="7" idx="6"/>
            </p:cNvCxnSpPr>
            <p:nvPr/>
          </p:nvCxnSpPr>
          <p:spPr>
            <a:xfrm>
              <a:off x="7506877" y="3393938"/>
              <a:ext cx="0" cy="1550387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C0B2E86A-55F2-48E9-A05B-767D020261DD}"/>
                </a:ext>
              </a:extLst>
            </p:cNvPr>
            <p:cNvCxnSpPr>
              <a:cxnSpLocks/>
              <a:stCxn id="7" idx="7"/>
              <a:endCxn id="5" idx="5"/>
            </p:cNvCxnSpPr>
            <p:nvPr/>
          </p:nvCxnSpPr>
          <p:spPr>
            <a:xfrm flipV="1">
              <a:off x="7330731" y="3808778"/>
              <a:ext cx="0" cy="721863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24E1C5F7-DC6F-4B0A-A381-047869916B6A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>
            <a:xfrm flipH="1" flipV="1">
              <a:off x="5702637" y="3808778"/>
              <a:ext cx="777583" cy="721863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14B745B4-92AB-40C5-A9F0-92EA9143F2CF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5702638" y="3808778"/>
              <a:ext cx="777582" cy="721863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A437637F-7919-4EBD-A710-F474AA70A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995" y="3687494"/>
              <a:ext cx="786210" cy="767266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8765455-B5D9-42EC-B86B-93AE1874CD2D}"/>
                </a:ext>
              </a:extLst>
            </p:cNvPr>
            <p:cNvCxnSpPr>
              <a:cxnSpLocks/>
            </p:cNvCxnSpPr>
            <p:nvPr/>
          </p:nvCxnSpPr>
          <p:spPr>
            <a:xfrm>
              <a:off x="5780959" y="3684424"/>
              <a:ext cx="790138" cy="770336"/>
            </a:xfrm>
            <a:prstGeom prst="straightConnector1">
              <a:avLst/>
            </a:prstGeom>
            <a:ln w="38100">
              <a:solidFill>
                <a:srgbClr val="967D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997FC77-F37D-432C-9B60-BF6E6489FB7F}"/>
                </a:ext>
              </a:extLst>
            </p:cNvPr>
            <p:cNvSpPr txBox="1"/>
            <p:nvPr/>
          </p:nvSpPr>
          <p:spPr>
            <a:xfrm>
              <a:off x="5878303" y="2560373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4FB64F3-A400-459A-ADA8-66F7A52ED317}"/>
                </a:ext>
              </a:extLst>
            </p:cNvPr>
            <p:cNvSpPr txBox="1"/>
            <p:nvPr/>
          </p:nvSpPr>
          <p:spPr>
            <a:xfrm>
              <a:off x="5878303" y="2974056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6166CA-2716-4319-95A4-584B15133D77}"/>
                </a:ext>
              </a:extLst>
            </p:cNvPr>
            <p:cNvSpPr txBox="1"/>
            <p:nvPr/>
          </p:nvSpPr>
          <p:spPr>
            <a:xfrm>
              <a:off x="4867936" y="4063831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9F1661-4971-457C-9D88-28A7790E691A}"/>
                </a:ext>
              </a:extLst>
            </p:cNvPr>
            <p:cNvSpPr txBox="1"/>
            <p:nvPr/>
          </p:nvSpPr>
          <p:spPr>
            <a:xfrm>
              <a:off x="4617503" y="4054333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773B0F-BB38-471A-91BA-53691E80B420}"/>
                </a:ext>
              </a:extLst>
            </p:cNvPr>
            <p:cNvSpPr txBox="1"/>
            <p:nvPr/>
          </p:nvSpPr>
          <p:spPr>
            <a:xfrm>
              <a:off x="5949435" y="5519863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48EA41-D0FB-4620-9063-0E7BBEC416F5}"/>
                </a:ext>
              </a:extLst>
            </p:cNvPr>
            <p:cNvSpPr txBox="1"/>
            <p:nvPr/>
          </p:nvSpPr>
          <p:spPr>
            <a:xfrm>
              <a:off x="5913870" y="5090101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AE020F-1B5F-423A-AAF5-1D14AF932661}"/>
                </a:ext>
              </a:extLst>
            </p:cNvPr>
            <p:cNvSpPr txBox="1"/>
            <p:nvPr/>
          </p:nvSpPr>
          <p:spPr>
            <a:xfrm>
              <a:off x="7051538" y="4111285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4C2A00-B8F7-49BB-AAAE-F40B18841D15}"/>
                </a:ext>
              </a:extLst>
            </p:cNvPr>
            <p:cNvSpPr txBox="1"/>
            <p:nvPr/>
          </p:nvSpPr>
          <p:spPr>
            <a:xfrm>
              <a:off x="7285426" y="4101145"/>
              <a:ext cx="425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BCC3F4-740C-4879-997A-3DAAF03040A2}"/>
              </a:ext>
            </a:extLst>
          </p:cNvPr>
          <p:cNvGrpSpPr/>
          <p:nvPr/>
        </p:nvGrpSpPr>
        <p:grpSpPr>
          <a:xfrm>
            <a:off x="416562" y="2371406"/>
            <a:ext cx="3945436" cy="3756755"/>
            <a:chOff x="494196" y="1961187"/>
            <a:chExt cx="3945436" cy="3756755"/>
          </a:xfrm>
        </p:grpSpPr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81B9623B-18CA-4D37-B4D0-71FCD31662DB}"/>
                </a:ext>
              </a:extLst>
            </p:cNvPr>
            <p:cNvSpPr txBox="1"/>
            <p:nvPr/>
          </p:nvSpPr>
          <p:spPr>
            <a:xfrm>
              <a:off x="539026" y="3408979"/>
              <a:ext cx="3900606" cy="611470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유저의 적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유저와 동일하게 공격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스킬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아이템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구조물을 활용해 유저를 위협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등급에 따라 유저가 처치 시 얻는 보상이 달라짐</a:t>
              </a:r>
              <a:endParaRPr lang="en-US" altLang="ko-KR" sz="800" dirty="0"/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C24135F5-8618-4BB2-9A9A-8F3CF0DEED6F}"/>
                </a:ext>
              </a:extLst>
            </p:cNvPr>
            <p:cNvSpPr txBox="1"/>
            <p:nvPr/>
          </p:nvSpPr>
          <p:spPr>
            <a:xfrm>
              <a:off x="539026" y="2311988"/>
              <a:ext cx="3900606" cy="701882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유저의 분신과 같은 존재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유저의 최종 목표는 유저의 게임 진행을 막는 몬스터를 모두 처치하는 것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캐릭터 공격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스킬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무기 아이템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공격형 구조물을 활용해 몬스터 처치</a:t>
              </a:r>
              <a:endParaRPr lang="en-US" altLang="ko-KR" sz="800" dirty="0"/>
            </a:p>
          </p:txBody>
        </p:sp>
        <p:sp>
          <p:nvSpPr>
            <p:cNvPr id="82" name="TextBox 22">
              <a:extLst>
                <a:ext uri="{FF2B5EF4-FFF2-40B4-BE49-F238E27FC236}">
                  <a16:creationId xmlns:a16="http://schemas.microsoft.com/office/drawing/2014/main" id="{D39AA574-303D-46AE-A1EE-21626716AD0F}"/>
                </a:ext>
              </a:extLst>
            </p:cNvPr>
            <p:cNvSpPr txBox="1"/>
            <p:nvPr/>
          </p:nvSpPr>
          <p:spPr>
            <a:xfrm>
              <a:off x="539026" y="5464731"/>
              <a:ext cx="3888415" cy="253211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방에 배치된 중립적 존재로 유저를 위협하기도 하고 돕기도 하는 존재</a:t>
              </a:r>
              <a:endParaRPr lang="en-US" altLang="ko-KR" sz="800" dirty="0"/>
            </a:p>
          </p:txBody>
        </p:sp>
        <p:sp>
          <p:nvSpPr>
            <p:cNvPr id="78" name="TextBox 18">
              <a:extLst>
                <a:ext uri="{FF2B5EF4-FFF2-40B4-BE49-F238E27FC236}">
                  <a16:creationId xmlns:a16="http://schemas.microsoft.com/office/drawing/2014/main" id="{0F454465-6090-47BC-9DB9-697382D8C492}"/>
                </a:ext>
              </a:extLst>
            </p:cNvPr>
            <p:cNvSpPr txBox="1"/>
            <p:nvPr/>
          </p:nvSpPr>
          <p:spPr>
            <a:xfrm>
              <a:off x="542063" y="4507436"/>
              <a:ext cx="3897557" cy="437877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유저의 공격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또는 상호작용을 통해 중립의 존재를 유저가 활용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구조물에서 날라오는 공격을 피하기도 또는 공격을 발동 시키기도 함</a:t>
              </a:r>
              <a:endParaRPr lang="en-US" altLang="ko-KR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F0FA43B-1B25-4965-97FB-C025E4DC476A}"/>
                </a:ext>
              </a:extLst>
            </p:cNvPr>
            <p:cNvSpPr/>
            <p:nvPr/>
          </p:nvSpPr>
          <p:spPr>
            <a:xfrm>
              <a:off x="498882" y="1961693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4F7682D-501B-42C4-AD06-4E01B82DAADA}"/>
                </a:ext>
              </a:extLst>
            </p:cNvPr>
            <p:cNvSpPr/>
            <p:nvPr/>
          </p:nvSpPr>
          <p:spPr>
            <a:xfrm>
              <a:off x="498882" y="3057244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55E07E9-580A-440A-AF3E-6DA2300E45EF}"/>
                </a:ext>
              </a:extLst>
            </p:cNvPr>
            <p:cNvSpPr/>
            <p:nvPr/>
          </p:nvSpPr>
          <p:spPr>
            <a:xfrm>
              <a:off x="494196" y="4111285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F185B0C-8DFC-41F4-AF3F-75ACB3F5A5CE}"/>
                </a:ext>
              </a:extLst>
            </p:cNvPr>
            <p:cNvSpPr/>
            <p:nvPr/>
          </p:nvSpPr>
          <p:spPr>
            <a:xfrm>
              <a:off x="494196" y="5094181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2" name="제목 2">
              <a:extLst>
                <a:ext uri="{FF2B5EF4-FFF2-40B4-BE49-F238E27FC236}">
                  <a16:creationId xmlns:a16="http://schemas.microsoft.com/office/drawing/2014/main" id="{CB021A54-B2C9-4A23-98B8-26A25F254B75}"/>
                </a:ext>
              </a:extLst>
            </p:cNvPr>
            <p:cNvSpPr txBox="1">
              <a:spLocks/>
            </p:cNvSpPr>
            <p:nvPr/>
          </p:nvSpPr>
          <p:spPr>
            <a:xfrm>
              <a:off x="913088" y="1961187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PC&gt;NPC</a:t>
              </a:r>
              <a:endParaRPr lang="ko-KR" altLang="en-US" sz="1400" dirty="0"/>
            </a:p>
          </p:txBody>
        </p:sp>
        <p:sp>
          <p:nvSpPr>
            <p:cNvPr id="63" name="제목 2">
              <a:extLst>
                <a:ext uri="{FF2B5EF4-FFF2-40B4-BE49-F238E27FC236}">
                  <a16:creationId xmlns:a16="http://schemas.microsoft.com/office/drawing/2014/main" id="{716987F9-8C6B-4B71-A34D-7491851193AF}"/>
                </a:ext>
              </a:extLst>
            </p:cNvPr>
            <p:cNvSpPr txBox="1">
              <a:spLocks/>
            </p:cNvSpPr>
            <p:nvPr/>
          </p:nvSpPr>
          <p:spPr>
            <a:xfrm>
              <a:off x="913088" y="3099067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NPC&gt;PC</a:t>
              </a:r>
              <a:endParaRPr lang="ko-KR" altLang="en-US" sz="1400" dirty="0"/>
            </a:p>
          </p:txBody>
        </p:sp>
        <p:sp>
          <p:nvSpPr>
            <p:cNvPr id="64" name="제목 2">
              <a:extLst>
                <a:ext uri="{FF2B5EF4-FFF2-40B4-BE49-F238E27FC236}">
                  <a16:creationId xmlns:a16="http://schemas.microsoft.com/office/drawing/2014/main" id="{67613707-DCE2-4BA0-B34F-D4BF7163C1FE}"/>
                </a:ext>
              </a:extLst>
            </p:cNvPr>
            <p:cNvSpPr txBox="1">
              <a:spLocks/>
            </p:cNvSpPr>
            <p:nvPr/>
          </p:nvSpPr>
          <p:spPr>
            <a:xfrm>
              <a:off x="913088" y="4150703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PC&gt;</a:t>
              </a:r>
              <a:r>
                <a:rPr lang="en-US" altLang="ko-KR" sz="1400" dirty="0" err="1"/>
                <a:t>Structer</a:t>
              </a:r>
              <a:endParaRPr lang="ko-KR" altLang="en-US" sz="1400" dirty="0"/>
            </a:p>
          </p:txBody>
        </p:sp>
        <p:sp>
          <p:nvSpPr>
            <p:cNvPr id="65" name="제목 2">
              <a:extLst>
                <a:ext uri="{FF2B5EF4-FFF2-40B4-BE49-F238E27FC236}">
                  <a16:creationId xmlns:a16="http://schemas.microsoft.com/office/drawing/2014/main" id="{A8997F42-1488-48B2-905C-F5478A6AE160}"/>
                </a:ext>
              </a:extLst>
            </p:cNvPr>
            <p:cNvSpPr txBox="1">
              <a:spLocks/>
            </p:cNvSpPr>
            <p:nvPr/>
          </p:nvSpPr>
          <p:spPr>
            <a:xfrm>
              <a:off x="913088" y="5132934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err="1"/>
                <a:t>Structer</a:t>
              </a:r>
              <a:r>
                <a:rPr lang="en-US" altLang="ko-KR" sz="1400" dirty="0"/>
                <a:t>&gt;PC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395EC-91BD-4580-B4FE-2E4F0719E831}"/>
              </a:ext>
            </a:extLst>
          </p:cNvPr>
          <p:cNvGrpSpPr/>
          <p:nvPr/>
        </p:nvGrpSpPr>
        <p:grpSpPr>
          <a:xfrm>
            <a:off x="7887014" y="2315407"/>
            <a:ext cx="3522081" cy="3982174"/>
            <a:chOff x="7887014" y="2315407"/>
            <a:chExt cx="3522081" cy="3982174"/>
          </a:xfrm>
        </p:grpSpPr>
        <p:sp>
          <p:nvSpPr>
            <p:cNvPr id="93" name="TextBox 67">
              <a:extLst>
                <a:ext uri="{FF2B5EF4-FFF2-40B4-BE49-F238E27FC236}">
                  <a16:creationId xmlns:a16="http://schemas.microsoft.com/office/drawing/2014/main" id="{DCD1EED5-354D-4757-A4FB-A2BAD11D4E6A}"/>
                </a:ext>
              </a:extLst>
            </p:cNvPr>
            <p:cNvSpPr txBox="1"/>
            <p:nvPr/>
          </p:nvSpPr>
          <p:spPr>
            <a:xfrm>
              <a:off x="7974833" y="3682804"/>
              <a:ext cx="3434262" cy="578270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몬스터의 약점이 되는 아이템이 있음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몬스터가 아이템을 사용하면 유저와 동일하게 특수효과가 적용됨</a:t>
              </a:r>
              <a:endParaRPr lang="en-US" altLang="ko-KR" sz="800" dirty="0"/>
            </a:p>
          </p:txBody>
        </p:sp>
        <p:sp>
          <p:nvSpPr>
            <p:cNvPr id="89" name="TextBox 63">
              <a:extLst>
                <a:ext uri="{FF2B5EF4-FFF2-40B4-BE49-F238E27FC236}">
                  <a16:creationId xmlns:a16="http://schemas.microsoft.com/office/drawing/2014/main" id="{236A9411-5DBA-488D-9FA5-2B9458366800}"/>
                </a:ext>
              </a:extLst>
            </p:cNvPr>
            <p:cNvSpPr txBox="1"/>
            <p:nvPr/>
          </p:nvSpPr>
          <p:spPr>
            <a:xfrm>
              <a:off x="7974833" y="2755117"/>
              <a:ext cx="3434262" cy="437877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몬스터 또한 아이템을 가지고 사용할 수 있음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단 </a:t>
              </a:r>
              <a:r>
                <a:rPr lang="en-US" altLang="ko-KR" sz="800" dirty="0"/>
                <a:t>1</a:t>
              </a:r>
              <a:r>
                <a:rPr lang="ko-KR" altLang="en-US" sz="800" dirty="0"/>
                <a:t>개 만</a:t>
              </a:r>
              <a:r>
                <a:rPr lang="en-US" altLang="ko-KR" sz="8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몬스터가 사용하는 아이템은 착용 소비</a:t>
              </a:r>
            </a:p>
          </p:txBody>
        </p:sp>
        <p:sp>
          <p:nvSpPr>
            <p:cNvPr id="58" name="TextBox 33">
              <a:extLst>
                <a:ext uri="{FF2B5EF4-FFF2-40B4-BE49-F238E27FC236}">
                  <a16:creationId xmlns:a16="http://schemas.microsoft.com/office/drawing/2014/main" id="{F033FD59-3AD0-4764-AE24-0D9E68F13F39}"/>
                </a:ext>
              </a:extLst>
            </p:cNvPr>
            <p:cNvSpPr txBox="1"/>
            <p:nvPr/>
          </p:nvSpPr>
          <p:spPr>
            <a:xfrm>
              <a:off x="7974832" y="5714031"/>
              <a:ext cx="3434253" cy="583550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특수한 경우 </a:t>
              </a:r>
              <a:r>
                <a:rPr lang="en-US" altLang="ko-KR" sz="800" dirty="0"/>
                <a:t>Item</a:t>
              </a:r>
              <a:r>
                <a:rPr lang="ko-KR" altLang="en-US" sz="800" dirty="0"/>
                <a:t>과 </a:t>
              </a:r>
              <a:r>
                <a:rPr lang="en-US" altLang="ko-KR" sz="800" dirty="0" err="1"/>
                <a:t>Structer</a:t>
              </a:r>
              <a:r>
                <a:rPr lang="ko-KR" altLang="en-US" sz="800" dirty="0"/>
                <a:t>가 상호작용 함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아이템을 사용한 공격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상호작용</a:t>
              </a:r>
              <a:endParaRPr lang="en-US" altLang="ko-KR" sz="800" dirty="0"/>
            </a:p>
          </p:txBody>
        </p:sp>
        <p:sp>
          <p:nvSpPr>
            <p:cNvPr id="59" name="TextBox 29">
              <a:extLst>
                <a:ext uri="{FF2B5EF4-FFF2-40B4-BE49-F238E27FC236}">
                  <a16:creationId xmlns:a16="http://schemas.microsoft.com/office/drawing/2014/main" id="{1DBCC3D6-FF03-4CD7-A4A2-A708B921D12D}"/>
                </a:ext>
              </a:extLst>
            </p:cNvPr>
            <p:cNvSpPr txBox="1"/>
            <p:nvPr/>
          </p:nvSpPr>
          <p:spPr>
            <a:xfrm>
              <a:off x="7974832" y="4668895"/>
              <a:ext cx="3434252" cy="583550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유저</a:t>
              </a:r>
              <a:r>
                <a:rPr lang="en-US" altLang="ko-KR" sz="800" dirty="0"/>
                <a:t>(PC)</a:t>
              </a:r>
              <a:r>
                <a:rPr lang="ko-KR" altLang="en-US" sz="800" dirty="0"/>
                <a:t>의 공격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상호작용으로 확률적으로 아이템 지급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스테이지</a:t>
              </a:r>
              <a:r>
                <a:rPr lang="en-US" altLang="ko-KR" sz="800" dirty="0"/>
                <a:t>(stage)</a:t>
              </a:r>
              <a:r>
                <a:rPr lang="ko-KR" altLang="en-US" sz="800" dirty="0"/>
                <a:t>마다 등장하는 아이템이 다름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F516173-3D45-47D4-9ADA-10B22A16901A}"/>
                </a:ext>
              </a:extLst>
            </p:cNvPr>
            <p:cNvSpPr/>
            <p:nvPr/>
          </p:nvSpPr>
          <p:spPr>
            <a:xfrm>
              <a:off x="7888170" y="2315407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FF2E582-176E-4D53-9DC1-2615A1D12E95}"/>
                </a:ext>
              </a:extLst>
            </p:cNvPr>
            <p:cNvSpPr/>
            <p:nvPr/>
          </p:nvSpPr>
          <p:spPr>
            <a:xfrm>
              <a:off x="7887014" y="3320876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6" name="제목 2">
              <a:extLst>
                <a:ext uri="{FF2B5EF4-FFF2-40B4-BE49-F238E27FC236}">
                  <a16:creationId xmlns:a16="http://schemas.microsoft.com/office/drawing/2014/main" id="{D836A81F-01B4-48F9-B658-05B23D2FA363}"/>
                </a:ext>
              </a:extLst>
            </p:cNvPr>
            <p:cNvSpPr txBox="1">
              <a:spLocks/>
            </p:cNvSpPr>
            <p:nvPr/>
          </p:nvSpPr>
          <p:spPr>
            <a:xfrm>
              <a:off x="8292248" y="2351156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NPC&gt;Item</a:t>
              </a:r>
              <a:endParaRPr lang="ko-KR" altLang="en-US" sz="1400" dirty="0"/>
            </a:p>
          </p:txBody>
        </p:sp>
        <p:sp>
          <p:nvSpPr>
            <p:cNvPr id="68" name="제목 2">
              <a:extLst>
                <a:ext uri="{FF2B5EF4-FFF2-40B4-BE49-F238E27FC236}">
                  <a16:creationId xmlns:a16="http://schemas.microsoft.com/office/drawing/2014/main" id="{59858AD1-1A64-4343-BCA5-39FE09E977A6}"/>
                </a:ext>
              </a:extLst>
            </p:cNvPr>
            <p:cNvSpPr txBox="1">
              <a:spLocks/>
            </p:cNvSpPr>
            <p:nvPr/>
          </p:nvSpPr>
          <p:spPr>
            <a:xfrm>
              <a:off x="8292248" y="3355463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Item&gt;NPC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974738E-4D07-4548-87F1-9BD07CE26886}"/>
                </a:ext>
              </a:extLst>
            </p:cNvPr>
            <p:cNvSpPr/>
            <p:nvPr/>
          </p:nvSpPr>
          <p:spPr>
            <a:xfrm>
              <a:off x="7887014" y="4315547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9D62613-84F1-4E9F-A1F0-735E67E2D909}"/>
                </a:ext>
              </a:extLst>
            </p:cNvPr>
            <p:cNvSpPr/>
            <p:nvPr/>
          </p:nvSpPr>
          <p:spPr>
            <a:xfrm>
              <a:off x="7887014" y="5311811"/>
              <a:ext cx="443790" cy="443790"/>
            </a:xfrm>
            <a:prstGeom prst="ellipse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2" name="제목 2">
              <a:extLst>
                <a:ext uri="{FF2B5EF4-FFF2-40B4-BE49-F238E27FC236}">
                  <a16:creationId xmlns:a16="http://schemas.microsoft.com/office/drawing/2014/main" id="{60D3C47E-D521-4037-B484-33F8D2E80BBE}"/>
                </a:ext>
              </a:extLst>
            </p:cNvPr>
            <p:cNvSpPr txBox="1">
              <a:spLocks/>
            </p:cNvSpPr>
            <p:nvPr/>
          </p:nvSpPr>
          <p:spPr>
            <a:xfrm>
              <a:off x="8292248" y="4365601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err="1"/>
                <a:t>Structer</a:t>
              </a:r>
              <a:r>
                <a:rPr lang="en-US" altLang="ko-KR" sz="1400" dirty="0"/>
                <a:t>&gt;Item</a:t>
              </a:r>
              <a:endParaRPr lang="ko-KR" altLang="en-US" sz="1400" dirty="0"/>
            </a:p>
          </p:txBody>
        </p:sp>
        <p:sp>
          <p:nvSpPr>
            <p:cNvPr id="73" name="제목 2">
              <a:extLst>
                <a:ext uri="{FF2B5EF4-FFF2-40B4-BE49-F238E27FC236}">
                  <a16:creationId xmlns:a16="http://schemas.microsoft.com/office/drawing/2014/main" id="{8A2D0ED3-3009-46F5-A0E0-E1F0BD828751}"/>
                </a:ext>
              </a:extLst>
            </p:cNvPr>
            <p:cNvSpPr txBox="1">
              <a:spLocks/>
            </p:cNvSpPr>
            <p:nvPr/>
          </p:nvSpPr>
          <p:spPr>
            <a:xfrm>
              <a:off x="8292248" y="5379059"/>
              <a:ext cx="1468255" cy="366284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buNone/>
                <a:defRPr sz="2400" b="1" kern="1200">
                  <a:solidFill>
                    <a:srgbClr val="7F7F7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/>
                <a:t>Item&gt;</a:t>
              </a:r>
              <a:r>
                <a:rPr lang="en-US" altLang="ko-KR" sz="1400" dirty="0" err="1"/>
                <a:t>Structer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52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0DABCE-C39C-4AB9-9104-98AEF54C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방향성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F8FD72-9E6C-475B-A912-B693466CEF26}"/>
              </a:ext>
            </a:extLst>
          </p:cNvPr>
          <p:cNvGrpSpPr/>
          <p:nvPr/>
        </p:nvGrpSpPr>
        <p:grpSpPr>
          <a:xfrm>
            <a:off x="8263553" y="3111128"/>
            <a:ext cx="3434259" cy="1266767"/>
            <a:chOff x="8263553" y="3027041"/>
            <a:chExt cx="3434259" cy="1266767"/>
          </a:xfrm>
        </p:grpSpPr>
        <p:sp>
          <p:nvSpPr>
            <p:cNvPr id="115" name="TextBox 78">
              <a:extLst>
                <a:ext uri="{FF2B5EF4-FFF2-40B4-BE49-F238E27FC236}">
                  <a16:creationId xmlns:a16="http://schemas.microsoft.com/office/drawing/2014/main" id="{42A7D84E-723F-4B1A-B07B-D0DC185C321F}"/>
                </a:ext>
              </a:extLst>
            </p:cNvPr>
            <p:cNvSpPr txBox="1"/>
            <p:nvPr/>
          </p:nvSpPr>
          <p:spPr>
            <a:xfrm>
              <a:off x="8263553" y="3828927"/>
              <a:ext cx="3434259" cy="464881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/>
                <a:t>버프 또는 일회용 무기 생성</a:t>
              </a:r>
              <a:endParaRPr lang="en-US" altLang="ko-KR" sz="800"/>
            </a:p>
          </p:txBody>
        </p:sp>
        <p:sp>
          <p:nvSpPr>
            <p:cNvPr id="111" name="TextBox 74">
              <a:extLst>
                <a:ext uri="{FF2B5EF4-FFF2-40B4-BE49-F238E27FC236}">
                  <a16:creationId xmlns:a16="http://schemas.microsoft.com/office/drawing/2014/main" id="{5FFA18B7-0317-45D4-878B-B8B86FEA5073}"/>
                </a:ext>
              </a:extLst>
            </p:cNvPr>
            <p:cNvSpPr txBox="1"/>
            <p:nvPr/>
          </p:nvSpPr>
          <p:spPr>
            <a:xfrm>
              <a:off x="8263553" y="3027041"/>
              <a:ext cx="3434259" cy="803917"/>
            </a:xfrm>
            <a:prstGeom prst="rect">
              <a:avLst/>
            </a:prstGeom>
            <a:solidFill>
              <a:srgbClr val="ACD3CE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임시로 스테이지를 클리어 할 때까지 인벤토리에 저장 가능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sz="800" dirty="0"/>
                <a:t>사용 시 특수효과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버프</a:t>
              </a:r>
              <a:r>
                <a:rPr lang="en-US" altLang="ko-KR" sz="800" dirty="0"/>
                <a:t>), </a:t>
              </a:r>
              <a:r>
                <a:rPr lang="ko-KR" altLang="en-US" sz="800" dirty="0"/>
                <a:t>일회용 무기를 받음</a:t>
              </a:r>
              <a:endParaRPr lang="en-US" altLang="ko-KR" sz="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F7EECAA0-5D4C-4815-8634-4FDF7F8E8EBA}"/>
              </a:ext>
            </a:extLst>
          </p:cNvPr>
          <p:cNvSpPr/>
          <p:nvPr/>
        </p:nvSpPr>
        <p:spPr>
          <a:xfrm>
            <a:off x="4678774" y="2320862"/>
            <a:ext cx="1199530" cy="11733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PC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E94D7-12B4-4441-9A2F-39DF6DBDAE48}"/>
              </a:ext>
            </a:extLst>
          </p:cNvPr>
          <p:cNvSpPr/>
          <p:nvPr/>
        </p:nvSpPr>
        <p:spPr>
          <a:xfrm>
            <a:off x="6304074" y="2320862"/>
            <a:ext cx="1202803" cy="11733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NPC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CD8102-170F-42B3-B0C4-5F65CE18F4FE}"/>
              </a:ext>
            </a:extLst>
          </p:cNvPr>
          <p:cNvSpPr/>
          <p:nvPr/>
        </p:nvSpPr>
        <p:spPr>
          <a:xfrm>
            <a:off x="4678773" y="3872885"/>
            <a:ext cx="1199532" cy="11700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Structer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438CEE-CA6A-419F-BAC5-097C19EBA3B3}"/>
              </a:ext>
            </a:extLst>
          </p:cNvPr>
          <p:cNvSpPr/>
          <p:nvPr/>
        </p:nvSpPr>
        <p:spPr>
          <a:xfrm>
            <a:off x="6304074" y="3872885"/>
            <a:ext cx="1202803" cy="1170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>
                <a:solidFill>
                  <a:schemeClr val="bg1"/>
                </a:solidFill>
                <a:latin typeface="+mj-ea"/>
                <a:ea typeface="+mj-ea"/>
              </a:rPr>
              <a:t>Item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2E6FA3E-CE3D-4EE0-91A2-CEF2E806C5C2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>
            <a:off x="5278539" y="2320862"/>
            <a:ext cx="1626937" cy="0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EB63642-80A0-4B48-9FC3-198C3AFE54C1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5702637" y="2492695"/>
            <a:ext cx="777583" cy="0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CF3447D-82E5-42AF-A814-642CD86B645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H="1">
            <a:off x="4854440" y="3322375"/>
            <a:ext cx="1" cy="721863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CFC3372-2BE3-402B-993A-59A57FCAFC9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V="1">
            <a:off x="4678773" y="2907535"/>
            <a:ext cx="1" cy="1550387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39F090A6-A5E3-4C02-BF4F-7E46C090D97F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flipV="1">
            <a:off x="5702638" y="4871605"/>
            <a:ext cx="777582" cy="1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85101DCB-D6A0-49C5-8BB3-963FC27BB908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5278539" y="5042958"/>
            <a:ext cx="1626937" cy="1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AF6106B-E3DC-4A6C-96C0-9BCA09D72F0E}"/>
              </a:ext>
            </a:extLst>
          </p:cNvPr>
          <p:cNvCxnSpPr>
            <a:cxnSpLocks/>
            <a:stCxn id="5" idx="6"/>
            <a:endCxn id="7" idx="6"/>
          </p:cNvCxnSpPr>
          <p:nvPr/>
        </p:nvCxnSpPr>
        <p:spPr>
          <a:xfrm>
            <a:off x="7506877" y="2907535"/>
            <a:ext cx="0" cy="1550387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C0B2E86A-55F2-48E9-A05B-767D020261DD}"/>
              </a:ext>
            </a:extLst>
          </p:cNvPr>
          <p:cNvCxnSpPr>
            <a:cxnSpLocks/>
            <a:stCxn id="7" idx="7"/>
            <a:endCxn id="5" idx="5"/>
          </p:cNvCxnSpPr>
          <p:nvPr/>
        </p:nvCxnSpPr>
        <p:spPr>
          <a:xfrm flipV="1">
            <a:off x="7330731" y="3322375"/>
            <a:ext cx="0" cy="721863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4E1C5F7-DC6F-4B0A-A381-047869916B6A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702637" y="3322375"/>
            <a:ext cx="777583" cy="721863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14B745B4-92AB-40C5-A9F0-92EA9143F2CF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702638" y="3322375"/>
            <a:ext cx="777582" cy="721863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A437637F-7919-4EBD-A710-F474AA70ABED}"/>
              </a:ext>
            </a:extLst>
          </p:cNvPr>
          <p:cNvCxnSpPr>
            <a:cxnSpLocks/>
          </p:cNvCxnSpPr>
          <p:nvPr/>
        </p:nvCxnSpPr>
        <p:spPr>
          <a:xfrm flipV="1">
            <a:off x="5588995" y="3201091"/>
            <a:ext cx="786210" cy="767266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8765455-B5D9-42EC-B86B-93AE1874CD2D}"/>
              </a:ext>
            </a:extLst>
          </p:cNvPr>
          <p:cNvCxnSpPr>
            <a:cxnSpLocks/>
          </p:cNvCxnSpPr>
          <p:nvPr/>
        </p:nvCxnSpPr>
        <p:spPr>
          <a:xfrm>
            <a:off x="5780959" y="3198021"/>
            <a:ext cx="790138" cy="770336"/>
          </a:xfrm>
          <a:prstGeom prst="straightConnector1">
            <a:avLst/>
          </a:prstGeom>
          <a:ln w="38100">
            <a:solidFill>
              <a:srgbClr val="96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7D83CB-FB50-4498-BDC2-8B79C2BBAF66}"/>
              </a:ext>
            </a:extLst>
          </p:cNvPr>
          <p:cNvSpPr txBox="1"/>
          <p:nvPr/>
        </p:nvSpPr>
        <p:spPr>
          <a:xfrm>
            <a:off x="5878303" y="3155091"/>
            <a:ext cx="42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AE4A9A-7567-4ADF-A483-5DD25B0CBB1C}"/>
              </a:ext>
            </a:extLst>
          </p:cNvPr>
          <p:cNvSpPr txBox="1"/>
          <p:nvPr/>
        </p:nvSpPr>
        <p:spPr>
          <a:xfrm>
            <a:off x="5651093" y="3449564"/>
            <a:ext cx="42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2DA534-9791-404A-AF68-8F4189F9EE65}"/>
              </a:ext>
            </a:extLst>
          </p:cNvPr>
          <p:cNvSpPr txBox="1"/>
          <p:nvPr/>
        </p:nvSpPr>
        <p:spPr>
          <a:xfrm>
            <a:off x="5902003" y="3749917"/>
            <a:ext cx="42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F9521-461F-430A-A764-DDC3F12D918F}"/>
              </a:ext>
            </a:extLst>
          </p:cNvPr>
          <p:cNvSpPr txBox="1"/>
          <p:nvPr/>
        </p:nvSpPr>
        <p:spPr>
          <a:xfrm>
            <a:off x="6253815" y="3472918"/>
            <a:ext cx="42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endParaRPr lang="ko-KR" altLang="en-US" sz="12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947E38-41AC-4F66-B8E9-8283D7682FC9}"/>
              </a:ext>
            </a:extLst>
          </p:cNvPr>
          <p:cNvGrpSpPr/>
          <p:nvPr/>
        </p:nvGrpSpPr>
        <p:grpSpPr>
          <a:xfrm>
            <a:off x="8263553" y="4618904"/>
            <a:ext cx="3434249" cy="1182541"/>
            <a:chOff x="4393326" y="4576864"/>
            <a:chExt cx="3176846" cy="737276"/>
          </a:xfrm>
          <a:solidFill>
            <a:srgbClr val="ACD3CE"/>
          </a:solidFill>
        </p:grpSpPr>
        <p:sp>
          <p:nvSpPr>
            <p:cNvPr id="55" name="TextBox 56">
              <a:extLst>
                <a:ext uri="{FF2B5EF4-FFF2-40B4-BE49-F238E27FC236}">
                  <a16:creationId xmlns:a16="http://schemas.microsoft.com/office/drawing/2014/main" id="{113582AE-EC0B-4520-919B-494B8CE07CC7}"/>
                </a:ext>
              </a:extLst>
            </p:cNvPr>
            <p:cNvSpPr txBox="1"/>
            <p:nvPr/>
          </p:nvSpPr>
          <p:spPr>
            <a:xfrm>
              <a:off x="4393340" y="4850216"/>
              <a:ext cx="3176832" cy="4639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구조물에서 나오는 효과의 대상으로 포함되는 경우도 있음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(</a:t>
              </a:r>
              <a:r>
                <a:rPr lang="ko-KR" altLang="en-US" sz="800" dirty="0"/>
                <a:t>폭발 공격의 경우 유저 캐릭터와 몬스터 둘 다 데미지를 입는다</a:t>
              </a:r>
              <a:r>
                <a:rPr lang="en-US" altLang="ko-KR" sz="800" dirty="0"/>
                <a:t>)</a:t>
              </a:r>
            </a:p>
          </p:txBody>
        </p:sp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FD80636E-28EC-4574-A1D8-B74E71A08AE2}"/>
                </a:ext>
              </a:extLst>
            </p:cNvPr>
            <p:cNvSpPr txBox="1"/>
            <p:nvPr/>
          </p:nvSpPr>
          <p:spPr>
            <a:xfrm>
              <a:off x="4393326" y="4576864"/>
              <a:ext cx="3176832" cy="268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/>
                <a:t>방에 배치되는 구조물을 유저와 동일하게 몬스터 또한 공격이 가능</a:t>
              </a:r>
              <a:endParaRPr lang="en-US" altLang="ko-KR" sz="800" dirty="0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2D9D2F10-C113-4C8D-9F82-FDCE6A07452D}"/>
              </a:ext>
            </a:extLst>
          </p:cNvPr>
          <p:cNvSpPr/>
          <p:nvPr/>
        </p:nvSpPr>
        <p:spPr>
          <a:xfrm>
            <a:off x="7574938" y="3180599"/>
            <a:ext cx="620156" cy="620156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B439A-E8EC-487A-9F4E-2AE0A4184234}"/>
              </a:ext>
            </a:extLst>
          </p:cNvPr>
          <p:cNvSpPr/>
          <p:nvPr/>
        </p:nvSpPr>
        <p:spPr>
          <a:xfrm>
            <a:off x="7574938" y="3803734"/>
            <a:ext cx="620156" cy="620156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29B905-F6E5-4EEB-9B0E-688D3EE4544D}"/>
              </a:ext>
            </a:extLst>
          </p:cNvPr>
          <p:cNvSpPr/>
          <p:nvPr/>
        </p:nvSpPr>
        <p:spPr>
          <a:xfrm>
            <a:off x="7574938" y="4577574"/>
            <a:ext cx="620156" cy="620156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E2EF0D-B068-4804-A07F-A7E4669DE74C}"/>
              </a:ext>
            </a:extLst>
          </p:cNvPr>
          <p:cNvSpPr/>
          <p:nvPr/>
        </p:nvSpPr>
        <p:spPr>
          <a:xfrm>
            <a:off x="7574938" y="5200709"/>
            <a:ext cx="620156" cy="620156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57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68A9C1-6E76-4AE8-A02D-0C7AFD308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캐릭터의 성장이 없었음 </a:t>
            </a:r>
            <a:endParaRPr lang="en-US" altLang="ko-KR" dirty="0"/>
          </a:p>
          <a:p>
            <a:r>
              <a:rPr lang="ko-KR" altLang="en-US" dirty="0"/>
              <a:t>매우 제한적으로 유저가 게임을 지속해서 반복 플레이 하는 것으로 재화를 모음</a:t>
            </a:r>
            <a:endParaRPr lang="en-US" altLang="ko-KR" dirty="0"/>
          </a:p>
          <a:p>
            <a:r>
              <a:rPr lang="ko-KR" altLang="en-US" dirty="0"/>
              <a:t>모은 재화를 통해 무기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코스튬을 구입하고 강화하는 것으로 위 단점을 극복해야했음</a:t>
            </a:r>
            <a:endParaRPr lang="en-US" altLang="ko-KR" dirty="0"/>
          </a:p>
          <a:p>
            <a:r>
              <a:rPr lang="ko-KR" altLang="en-US" dirty="0"/>
              <a:t>던전이 </a:t>
            </a:r>
            <a:r>
              <a:rPr lang="en-US" altLang="ko-KR" dirty="0"/>
              <a:t>7</a:t>
            </a:r>
            <a:r>
              <a:rPr lang="ko-KR" altLang="en-US" dirty="0"/>
              <a:t>개의 챕터로 구분 되었고 이중 </a:t>
            </a:r>
            <a:r>
              <a:rPr lang="en-US" altLang="ko-KR" dirty="0"/>
              <a:t>6</a:t>
            </a:r>
            <a:r>
              <a:rPr lang="ko-KR" altLang="en-US" dirty="0"/>
              <a:t>개를 유저가 원하는 순서로 플레이 할 수 있었음</a:t>
            </a:r>
            <a:endParaRPr lang="en-US" altLang="ko-KR" dirty="0"/>
          </a:p>
          <a:p>
            <a:r>
              <a:rPr lang="ko-KR" altLang="en-US" dirty="0"/>
              <a:t>챕터마다 </a:t>
            </a:r>
            <a:r>
              <a:rPr lang="en-US" altLang="ko-KR" dirty="0"/>
              <a:t>4</a:t>
            </a:r>
            <a:r>
              <a:rPr lang="ko-KR" altLang="en-US" dirty="0"/>
              <a:t>개의 스테이지로 구분되어 있고 스테이지마다 스킬이 하나씩 귀속 되어 있었음</a:t>
            </a:r>
            <a:endParaRPr lang="en-US" altLang="ko-KR" dirty="0"/>
          </a:p>
          <a:p>
            <a:r>
              <a:rPr lang="ko-KR" altLang="en-US" dirty="0"/>
              <a:t>유저는 원하는 스킬을 사용하기 위해 원하지 않는 스테이지를 강제로 플레이하게 됨</a:t>
            </a:r>
            <a:endParaRPr lang="en-US" altLang="ko-KR" dirty="0"/>
          </a:p>
          <a:p>
            <a:r>
              <a:rPr lang="ko-KR" altLang="en-US" dirty="0"/>
              <a:t>재화에 대한 명확한 구분이 없었음 </a:t>
            </a:r>
            <a:r>
              <a:rPr lang="en-US" altLang="ko-KR" dirty="0"/>
              <a:t>(</a:t>
            </a:r>
            <a:r>
              <a:rPr lang="ko-KR" altLang="en-US" dirty="0"/>
              <a:t>사망 시 사라지는 것과 사라지지 않는 것에 대한 구분이 불 명확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재화 사용처에 대해 설명이 난잡했음</a:t>
            </a:r>
            <a:endParaRPr lang="en-US" altLang="ko-KR" dirty="0"/>
          </a:p>
          <a:p>
            <a:r>
              <a:rPr lang="ko-KR" altLang="en-US" dirty="0"/>
              <a:t>방에 배치된 상자를 통해 아이템을 획득하는 방식이었음</a:t>
            </a:r>
            <a:endParaRPr lang="en-US" altLang="ko-KR" dirty="0"/>
          </a:p>
          <a:p>
            <a:r>
              <a:rPr lang="ko-KR" altLang="en-US" dirty="0"/>
              <a:t>유저는 사용하던 무기를 다른 것으로 교체하기 위해서는 기존의 무기는 버려야 함</a:t>
            </a:r>
            <a:endParaRPr lang="en-US" altLang="ko-KR" dirty="0"/>
          </a:p>
          <a:p>
            <a:r>
              <a:rPr lang="ko-KR" altLang="en-US" dirty="0"/>
              <a:t>한 챕터를 클리어 할 때까지 유저의 인벤토리에 아이템이 저장됨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CA17CE-8349-41C5-ADF1-AC0A3CC2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8956"/>
            <a:ext cx="11496674" cy="544789"/>
          </a:xfrm>
        </p:spPr>
        <p:txBody>
          <a:bodyPr/>
          <a:lstStyle/>
          <a:p>
            <a:r>
              <a:rPr lang="ko-KR" altLang="en-US" dirty="0"/>
              <a:t>변경 이전 상항</a:t>
            </a:r>
          </a:p>
        </p:txBody>
      </p:sp>
    </p:spTree>
    <p:extLst>
      <p:ext uri="{BB962C8B-B14F-4D97-AF65-F5344CB8AC3E}">
        <p14:creationId xmlns:p14="http://schemas.microsoft.com/office/powerpoint/2010/main" val="286889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5CFF54-454D-4523-979D-1532E99F7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유저가 직접 선택해 원하는 순서로 플레이 하던 챕터 진행을 선형으로 변경</a:t>
            </a:r>
            <a:endParaRPr lang="en-US" altLang="ko-KR" dirty="0"/>
          </a:p>
          <a:p>
            <a:pPr lvl="1"/>
            <a:r>
              <a:rPr lang="ko-KR" altLang="en-US" dirty="0"/>
              <a:t>게임을 처음 접하는 유저의 경우 잘 모르는 것에 대한 선택은 압박으로 작용할 것이라 판단</a:t>
            </a:r>
            <a:endParaRPr lang="en-US" altLang="ko-KR" dirty="0"/>
          </a:p>
          <a:p>
            <a:pPr lvl="1"/>
            <a:r>
              <a:rPr lang="ko-KR" altLang="en-US" dirty="0"/>
              <a:t>오히려 처음 플레이 하는 유저에게 선택을 강요하고 책임을 유저에게 떠넘기는 느낌을 받음</a:t>
            </a:r>
            <a:endParaRPr lang="en-US" altLang="ko-KR" dirty="0"/>
          </a:p>
          <a:p>
            <a:pPr lvl="1"/>
            <a:r>
              <a:rPr lang="ko-KR" altLang="en-US" dirty="0"/>
              <a:t>챕터의 클리어 순서에 따른 다른 챕터의 등장 요소가 변경되는 것에 대한 제어가 힘들 것 같다는 판단</a:t>
            </a:r>
            <a:endParaRPr lang="en-US" altLang="ko-KR" dirty="0"/>
          </a:p>
          <a:p>
            <a:pPr lvl="1"/>
            <a:r>
              <a:rPr lang="ko-KR" altLang="en-US" dirty="0"/>
              <a:t>유저는 캐릭터의 육성과 게임 진행에만 집중할 수 있음</a:t>
            </a:r>
            <a:endParaRPr lang="en-US" altLang="ko-KR" dirty="0"/>
          </a:p>
          <a:p>
            <a:r>
              <a:rPr lang="ko-KR" altLang="en-US" dirty="0"/>
              <a:t>하나뿐이었던 캐릭터를 다수로 변경</a:t>
            </a:r>
            <a:endParaRPr lang="en-US" altLang="ko-KR" dirty="0"/>
          </a:p>
          <a:p>
            <a:pPr lvl="1"/>
            <a:r>
              <a:rPr lang="ko-KR" altLang="en-US" dirty="0"/>
              <a:t>유저가 플레이하게 될 던전의 선택 보다는 캐릭터의 선택이 더 좋은 방식이라 판단함</a:t>
            </a:r>
            <a:endParaRPr lang="en-US" altLang="ko-KR" dirty="0"/>
          </a:p>
          <a:p>
            <a:pPr lvl="1"/>
            <a:r>
              <a:rPr lang="ko-KR" altLang="en-US" dirty="0"/>
              <a:t>기존의 의도였던 유저의 선택에 따르는 다양한 플레이 방식은 스테이지 보다는 캐릭터의 선택으로 쉽게 와 닿을 것이라 판단</a:t>
            </a:r>
            <a:endParaRPr lang="en-US" altLang="ko-KR" dirty="0"/>
          </a:p>
          <a:p>
            <a:r>
              <a:rPr lang="ko-KR" altLang="en-US" dirty="0"/>
              <a:t>스테이지마다 가지고 있던 스킬과 챕터의 테마에 맞게 클리어 보상으로 주던 무기를 유저 캐릭터로 옮겨 놓음</a:t>
            </a:r>
            <a:endParaRPr lang="en-US" altLang="ko-KR" dirty="0"/>
          </a:p>
          <a:p>
            <a:pPr lvl="1"/>
            <a:r>
              <a:rPr lang="ko-KR" altLang="en-US" dirty="0"/>
              <a:t>다수의 캐릭터의 능력치를 상이하게 하는 것과 더불어 기존에 스테이지에 귀속하려고 했던 스킬을 캐릭터의 컨셉에 맞게 캐릭터에 배치 함으로 유저의 캐릭터 선택에 고려해야하는 상항을 다양하게 만들어 줄 수 있다고 판단</a:t>
            </a:r>
            <a:endParaRPr lang="en-US" altLang="ko-KR" dirty="0"/>
          </a:p>
          <a:p>
            <a:r>
              <a:rPr lang="ko-KR" altLang="en-US" dirty="0"/>
              <a:t>재화를 소비해 유저 캐릭터를 성장 시킬 수 있도록 변경</a:t>
            </a:r>
            <a:endParaRPr lang="en-US" altLang="ko-KR" dirty="0"/>
          </a:p>
          <a:p>
            <a:pPr lvl="1"/>
            <a:r>
              <a:rPr lang="ko-KR" altLang="en-US" dirty="0"/>
              <a:t>유저 캐릭터의 성장에 골드를 소비하게 되며 해당 성장치를 유저가 사망해도 유지되도록 함</a:t>
            </a:r>
            <a:endParaRPr lang="en-US" altLang="ko-KR" dirty="0"/>
          </a:p>
          <a:p>
            <a:pPr lvl="1"/>
            <a:r>
              <a:rPr lang="ko-KR" altLang="en-US" dirty="0"/>
              <a:t>캐릭터의 성장에 스킬과 무기를 추가함으로 무의미했던 무기의 강화와 스킬의 강화를 제외하고 필요한 캐릭터의 강화만 사용하도록 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골드 </a:t>
            </a:r>
            <a:r>
              <a:rPr lang="en-US" altLang="ko-KR" dirty="0"/>
              <a:t>= </a:t>
            </a:r>
            <a:r>
              <a:rPr lang="ko-KR" altLang="en-US" dirty="0"/>
              <a:t>사라지지 않는 재화</a:t>
            </a:r>
            <a:r>
              <a:rPr lang="en-US" altLang="ko-KR" dirty="0"/>
              <a:t>(</a:t>
            </a:r>
            <a:r>
              <a:rPr lang="ko-KR" altLang="en-US" dirty="0"/>
              <a:t>이후 설명 추가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8F990A-4C3E-46A2-9093-04AE940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이후 사항</a:t>
            </a:r>
          </a:p>
        </p:txBody>
      </p:sp>
    </p:spTree>
    <p:extLst>
      <p:ext uri="{BB962C8B-B14F-4D97-AF65-F5344CB8AC3E}">
        <p14:creationId xmlns:p14="http://schemas.microsoft.com/office/powerpoint/2010/main" val="264298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5CFF54-454D-4523-979D-1532E99F7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유저가 사용하는 아이템은 모두 인벤토리에 저장이 가능하다</a:t>
            </a:r>
            <a:endParaRPr lang="en-US" altLang="ko-KR" dirty="0"/>
          </a:p>
          <a:p>
            <a:pPr lvl="1"/>
            <a:r>
              <a:rPr lang="ko-KR" altLang="en-US" dirty="0"/>
              <a:t>기존에는 유저가 원하는 무기를 던전에서 발견할 경우 유저가 손에 들고 있는 무기를 버리고 원하는 무기를 사용해야 했다</a:t>
            </a:r>
            <a:endParaRPr lang="en-US" altLang="ko-KR" dirty="0"/>
          </a:p>
          <a:p>
            <a:pPr lvl="1"/>
            <a:r>
              <a:rPr lang="ko-KR" altLang="en-US" dirty="0"/>
              <a:t>인벤토리에 무기를 저장함으로 원하는 상황에 맞게 무기를 골라서 착용할 수 있게 됨</a:t>
            </a:r>
            <a:endParaRPr lang="en-US" altLang="ko-KR" dirty="0"/>
          </a:p>
          <a:p>
            <a:pPr lvl="1"/>
            <a:r>
              <a:rPr lang="ko-KR" altLang="en-US" dirty="0"/>
              <a:t>무기 조합 시스템을 통해 </a:t>
            </a:r>
            <a:endParaRPr lang="en-US" altLang="ko-KR" dirty="0"/>
          </a:p>
          <a:p>
            <a:r>
              <a:rPr lang="ko-KR" altLang="en-US" dirty="0"/>
              <a:t>스테이지를 클리어 하면 보상으로 다음 스테이지에 인벤토리에 남겨둘 아이템을 유저가 선택할 수 있음</a:t>
            </a:r>
            <a:endParaRPr lang="en-US" altLang="ko-KR" dirty="0"/>
          </a:p>
          <a:p>
            <a:pPr lvl="1"/>
            <a:r>
              <a:rPr lang="ko-KR" altLang="en-US" dirty="0"/>
              <a:t>유저가 열심히 모은 아이템을 스테이지를 클리어 하는 것으로 다 삭제하기에는 또 하나의 페널티로 작용할 것이라 </a:t>
            </a:r>
            <a:r>
              <a:rPr lang="ko-KR" altLang="en-US" dirty="0" err="1"/>
              <a:t>생각이듬</a:t>
            </a:r>
            <a:endParaRPr lang="en-US" altLang="ko-KR" dirty="0"/>
          </a:p>
          <a:p>
            <a:pPr lvl="1"/>
            <a:r>
              <a:rPr lang="ko-KR" altLang="en-US" dirty="0"/>
              <a:t>또 다음 스테이지를 플레이 하고 싶은 의욕을 사라지게 만들 것이라 판단</a:t>
            </a:r>
            <a:endParaRPr lang="en-US" altLang="ko-KR" dirty="0"/>
          </a:p>
          <a:p>
            <a:pPr lvl="1"/>
            <a:r>
              <a:rPr lang="ko-KR" altLang="en-US" dirty="0"/>
              <a:t>조건을 두어 일부 아이템만 선택해 이동하도록 만들 예정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아이템을 유지하는데 일정 수치가 필요하며 해당 수치는 클리어한 스테이지에서 만난 엘리트 룸의 개수 만큼이다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아이템의 등급에 따라 수치를 사용하는 정도가 다르며 낮은 등급의 아이템은 </a:t>
            </a:r>
            <a:r>
              <a:rPr lang="en-US" altLang="ko-KR" dirty="0"/>
              <a:t>1, </a:t>
            </a:r>
            <a:r>
              <a:rPr lang="ko-KR" altLang="en-US" dirty="0"/>
              <a:t>높은 등급으로 올라 갈 수 록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8F990A-4C3E-46A2-9093-04AE940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이후 사항</a:t>
            </a:r>
          </a:p>
        </p:txBody>
      </p:sp>
    </p:spTree>
    <p:extLst>
      <p:ext uri="{BB962C8B-B14F-4D97-AF65-F5344CB8AC3E}">
        <p14:creationId xmlns:p14="http://schemas.microsoft.com/office/powerpoint/2010/main" val="39846698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1853</Words>
  <Application>Microsoft Office PowerPoint</Application>
  <PresentationFormat>와이드스크린</PresentationFormat>
  <Paragraphs>293</Paragraphs>
  <Slides>16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게임의 컨셉 / 특징 / 의도</vt:lpstr>
      <vt:lpstr>게임의 방향성</vt:lpstr>
      <vt:lpstr>게임의 방향성</vt:lpstr>
      <vt:lpstr>게임의 방향성</vt:lpstr>
      <vt:lpstr>변경 이전 상항</vt:lpstr>
      <vt:lpstr>변경 이후 사항</vt:lpstr>
      <vt:lpstr>변경 이후 사항</vt:lpstr>
      <vt:lpstr>추가 사항</vt:lpstr>
      <vt:lpstr>추가 사항</vt:lpstr>
      <vt:lpstr>제거 사항</vt:lpstr>
      <vt:lpstr>PowerPoint 프레젠테이션</vt:lpstr>
      <vt:lpstr>PowerPoint 프레젠테이션</vt:lpstr>
      <vt:lpstr>피드백 참고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재호</cp:lastModifiedBy>
  <cp:revision>50</cp:revision>
  <dcterms:created xsi:type="dcterms:W3CDTF">2019-06-25T04:22:36Z</dcterms:created>
  <dcterms:modified xsi:type="dcterms:W3CDTF">2019-11-07T03:28:22Z</dcterms:modified>
</cp:coreProperties>
</file>