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2" r:id="rId1"/>
  </p:sldMasterIdLst>
  <p:notesMasterIdLst>
    <p:notesMasterId r:id="rId23"/>
  </p:notesMasterIdLst>
  <p:sldIdLst>
    <p:sldId id="275" r:id="rId2"/>
    <p:sldId id="299" r:id="rId3"/>
    <p:sldId id="309" r:id="rId4"/>
    <p:sldId id="308" r:id="rId5"/>
    <p:sldId id="306" r:id="rId6"/>
    <p:sldId id="307" r:id="rId7"/>
    <p:sldId id="286" r:id="rId8"/>
    <p:sldId id="287" r:id="rId9"/>
    <p:sldId id="288" r:id="rId10"/>
    <p:sldId id="289" r:id="rId11"/>
    <p:sldId id="291" r:id="rId12"/>
    <p:sldId id="293" r:id="rId13"/>
    <p:sldId id="294" r:id="rId14"/>
    <p:sldId id="295" r:id="rId15"/>
    <p:sldId id="290" r:id="rId16"/>
    <p:sldId id="292" r:id="rId17"/>
    <p:sldId id="302" r:id="rId18"/>
    <p:sldId id="300" r:id="rId19"/>
    <p:sldId id="303" r:id="rId20"/>
    <p:sldId id="304" r:id="rId21"/>
    <p:sldId id="305" r:id="rId2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제목" id="{AD530600-D82D-445D-9587-0B725BE9EC26}">
          <p14:sldIdLst>
            <p14:sldId id="275"/>
          </p14:sldIdLst>
        </p14:section>
        <p14:section name="기획의도" id="{C4E1F549-7FE5-432D-B511-34C75752EB55}">
          <p14:sldIdLst>
            <p14:sldId id="299"/>
            <p14:sldId id="309"/>
            <p14:sldId id="308"/>
          </p14:sldIdLst>
        </p14:section>
        <p14:section name="간단한 플레이 설명" id="{AE5C5062-C419-4B5C-AE88-7D388579ADFB}">
          <p14:sldIdLst>
            <p14:sldId id="306"/>
          </p14:sldIdLst>
        </p14:section>
        <p14:section name="재미요소를 나열" id="{A415E133-16C5-4AAE-B8B8-B0531E43EB3D}">
          <p14:sldIdLst>
            <p14:sldId id="307"/>
          </p14:sldIdLst>
        </p14:section>
        <p14:section name="모티브_참고" id="{C50BF2C8-BFE8-4436-BE72-63749BC3C45F}">
          <p14:sldIdLst>
            <p14:sldId id="286"/>
            <p14:sldId id="287"/>
            <p14:sldId id="288"/>
            <p14:sldId id="289"/>
            <p14:sldId id="291"/>
            <p14:sldId id="293"/>
            <p14:sldId id="294"/>
            <p14:sldId id="295"/>
          </p14:sldIdLst>
        </p14:section>
        <p14:section name="차별화 시스템 추가" id="{4DE44E7F-9510-4900-84EF-95C3A0FB4963}">
          <p14:sldIdLst>
            <p14:sldId id="290"/>
            <p14:sldId id="292"/>
          </p14:sldIdLst>
        </p14:section>
        <p14:section name="참고자료" id="{22713AC9-238D-4BAC-A8C2-A3C34A57D2DD}">
          <p14:sldIdLst>
            <p14:sldId id="302"/>
            <p14:sldId id="300"/>
            <p14:sldId id="303"/>
            <p14:sldId id="304"/>
            <p14:sldId id="3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0" roundtripDataSignature="AMtx7mgi1EzNlWPcZIQ9jWvH4LA9UeGNp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A7397BB-F898-4773-8E37-3B7DD55856DE}">
  <a:tblStyle styleId="{6A7397BB-F898-4773-8E37-3B7DD55856DE}" styleName="Table_0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tcBdr/>
        <a:fill>
          <a:solidFill>
            <a:srgbClr val="CDD4E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DD4E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89767" autoAdjust="0"/>
  </p:normalViewPr>
  <p:slideViewPr>
    <p:cSldViewPr snapToGrid="0">
      <p:cViewPr varScale="1">
        <p:scale>
          <a:sx n="33" d="100"/>
          <a:sy n="33" d="100"/>
        </p:scale>
        <p:origin x="60" y="174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30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무기 </a:t>
            </a:r>
            <a:r>
              <a:rPr lang="ko-KR" altLang="en-US" dirty="0" err="1"/>
              <a:t>스위칭을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조</a:t>
            </a:r>
          </a:p>
        </p:txBody>
      </p:sp>
    </p:spTree>
    <p:extLst>
      <p:ext uri="{BB962C8B-B14F-4D97-AF65-F5344CB8AC3E}">
        <p14:creationId xmlns:p14="http://schemas.microsoft.com/office/powerpoint/2010/main" val="18063994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b, gear icon">
            <a:extLst>
              <a:ext uri="{FF2B5EF4-FFF2-40B4-BE49-F238E27FC236}">
                <a16:creationId xmlns:a16="http://schemas.microsoft.com/office/drawing/2014/main" id="{4F6974A5-3B28-4038-A088-D72E6FCEDEB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H="1" flipV="1">
            <a:off x="1930400" y="-290283"/>
            <a:ext cx="2409372" cy="2409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b, gear icon">
            <a:extLst>
              <a:ext uri="{FF2B5EF4-FFF2-40B4-BE49-F238E27FC236}">
                <a16:creationId xmlns:a16="http://schemas.microsoft.com/office/drawing/2014/main" id="{75D36056-A704-4F7A-B08C-8E831EC8A64C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3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436" r="50000"/>
          <a:stretch/>
        </p:blipFill>
        <p:spPr bwMode="auto">
          <a:xfrm rot="5400000" flipH="1" flipV="1">
            <a:off x="125207" y="-125210"/>
            <a:ext cx="2743201" cy="2993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b, gear icon">
            <a:extLst>
              <a:ext uri="{FF2B5EF4-FFF2-40B4-BE49-F238E27FC236}">
                <a16:creationId xmlns:a16="http://schemas.microsoft.com/office/drawing/2014/main" id="{2AE2A713-6D19-4646-ABCC-8EDA2F8308A2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4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50000" b="-4564"/>
          <a:stretch/>
        </p:blipFill>
        <p:spPr bwMode="auto">
          <a:xfrm flipH="1" flipV="1">
            <a:off x="10704284" y="5234476"/>
            <a:ext cx="1487716" cy="1623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제목 4">
            <a:extLst>
              <a:ext uri="{FF2B5EF4-FFF2-40B4-BE49-F238E27FC236}">
                <a16:creationId xmlns:a16="http://schemas.microsoft.com/office/drawing/2014/main" id="{47B90F7D-8FA3-4B87-8BA1-4EDECF74B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70699"/>
            <a:ext cx="10515600" cy="1325563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50000"/>
              </a:lnSpc>
              <a:defRPr sz="6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F820C091-665F-4F83-AEB0-77A2CDC7C0B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9238" y="6066963"/>
            <a:ext cx="3225800" cy="5207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E16CCC1D-28FD-44BF-846A-33382EBE88B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930400" y="3695700"/>
            <a:ext cx="8343900" cy="79375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ko-KR" altLang="en-US" dirty="0"/>
              <a:t>소제목</a:t>
            </a:r>
          </a:p>
        </p:txBody>
      </p:sp>
    </p:spTree>
    <p:extLst>
      <p:ext uri="{BB962C8B-B14F-4D97-AF65-F5344CB8AC3E}">
        <p14:creationId xmlns:p14="http://schemas.microsoft.com/office/powerpoint/2010/main" val="736823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CB1AD7-41E3-45F8-9152-AA67461B5A3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095999" y="1354014"/>
            <a:ext cx="5624945" cy="494703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200"/>
            </a:lvl1pPr>
          </a:lstStyle>
          <a:p>
            <a:pPr lvl="0"/>
            <a:r>
              <a:rPr lang="ko-KR" altLang="en-US" dirty="0"/>
              <a:t>내용</a:t>
            </a: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045AE480-53E6-4195-ADC3-7B00A163F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31767"/>
          </a:xfrm>
          <a:prstGeom prst="rect">
            <a:avLst/>
          </a:prstGeom>
        </p:spPr>
        <p:txBody>
          <a:bodyPr anchor="ctr"/>
          <a:lstStyle>
            <a:lvl1pPr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3B3753EC-6F6E-4DA9-A0FF-C41E5468CE25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15925" y="1354591"/>
            <a:ext cx="5680075" cy="494703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E1FBEBC3-712A-4DD9-84E6-AE2C681C933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5925" y="798513"/>
            <a:ext cx="11304588" cy="555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ko-KR" altLang="en-US" dirty="0"/>
              <a:t>소제목</a:t>
            </a:r>
          </a:p>
        </p:txBody>
      </p:sp>
    </p:spTree>
    <p:extLst>
      <p:ext uri="{BB962C8B-B14F-4D97-AF65-F5344CB8AC3E}">
        <p14:creationId xmlns:p14="http://schemas.microsoft.com/office/powerpoint/2010/main" val="2044020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>
            <a:extLst>
              <a:ext uri="{FF2B5EF4-FFF2-40B4-BE49-F238E27FC236}">
                <a16:creationId xmlns:a16="http://schemas.microsoft.com/office/drawing/2014/main" id="{E7299D37-FA10-4821-BAF9-DCB8F228B04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095568" y="3473328"/>
            <a:ext cx="5625376" cy="279924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200"/>
            </a:lvl1pPr>
          </a:lstStyle>
          <a:p>
            <a:pPr lvl="0"/>
            <a:r>
              <a:rPr lang="ko-KR" altLang="en-US" dirty="0"/>
              <a:t>변경시스템</a:t>
            </a:r>
          </a:p>
        </p:txBody>
      </p:sp>
      <p:sp>
        <p:nvSpPr>
          <p:cNvPr id="5" name="텍스트 개체 틀 8">
            <a:extLst>
              <a:ext uri="{FF2B5EF4-FFF2-40B4-BE49-F238E27FC236}">
                <a16:creationId xmlns:a16="http://schemas.microsoft.com/office/drawing/2014/main" id="{DC40A82F-BE18-4B1D-A158-EE9A2028C2F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5925" y="798390"/>
            <a:ext cx="11304588" cy="555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ko-KR" altLang="en-US" dirty="0"/>
              <a:t>소제목</a:t>
            </a:r>
          </a:p>
        </p:txBody>
      </p:sp>
      <p:sp>
        <p:nvSpPr>
          <p:cNvPr id="6" name="텍스트 개체 틀 2">
            <a:extLst>
              <a:ext uri="{FF2B5EF4-FFF2-40B4-BE49-F238E27FC236}">
                <a16:creationId xmlns:a16="http://schemas.microsoft.com/office/drawing/2014/main" id="{DFC27612-D3EF-4D58-825D-957D7CF229A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3274" y="3473328"/>
            <a:ext cx="5624945" cy="279924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200"/>
            </a:lvl1pPr>
          </a:lstStyle>
          <a:p>
            <a:pPr lvl="0"/>
            <a:r>
              <a:rPr lang="ko-KR" altLang="en-US" dirty="0"/>
              <a:t>기존 시스템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64B9F29-5407-4B83-8AE0-D722C25BD66D}"/>
              </a:ext>
            </a:extLst>
          </p:cNvPr>
          <p:cNvCxnSpPr>
            <a:cxnSpLocks/>
          </p:cNvCxnSpPr>
          <p:nvPr userDrawn="1"/>
        </p:nvCxnSpPr>
        <p:spPr>
          <a:xfrm flipV="1">
            <a:off x="6095568" y="1354015"/>
            <a:ext cx="0" cy="49185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내용 개체 틀 9">
            <a:extLst>
              <a:ext uri="{FF2B5EF4-FFF2-40B4-BE49-F238E27FC236}">
                <a16:creationId xmlns:a16="http://schemas.microsoft.com/office/drawing/2014/main" id="{402A4D09-C19F-4C04-977A-FCD6E5552DA7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34367" y="1354015"/>
            <a:ext cx="5653088" cy="21193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ko-KR" altLang="en-US" dirty="0"/>
              <a:t>그림</a:t>
            </a:r>
            <a:r>
              <a:rPr lang="en-US" altLang="ko-KR" dirty="0"/>
              <a:t>&lt;</a:t>
            </a:r>
            <a:r>
              <a:rPr lang="ko-KR" altLang="en-US" dirty="0"/>
              <a:t>표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11" name="내용 개체 틀 9">
            <a:extLst>
              <a:ext uri="{FF2B5EF4-FFF2-40B4-BE49-F238E27FC236}">
                <a16:creationId xmlns:a16="http://schemas.microsoft.com/office/drawing/2014/main" id="{5B361CDE-47BE-4D9B-BAEC-E493D0A00680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097621" y="1354015"/>
            <a:ext cx="5653088" cy="21193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ko-KR" altLang="en-US" dirty="0"/>
              <a:t>그림</a:t>
            </a:r>
            <a:r>
              <a:rPr lang="en-US" altLang="ko-KR" dirty="0"/>
              <a:t>&lt;</a:t>
            </a:r>
            <a:r>
              <a:rPr lang="ko-KR" altLang="en-US" dirty="0"/>
              <a:t>표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12" name="제목 3">
            <a:extLst>
              <a:ext uri="{FF2B5EF4-FFF2-40B4-BE49-F238E27FC236}">
                <a16:creationId xmlns:a16="http://schemas.microsoft.com/office/drawing/2014/main" id="{2C9C00B7-4E3C-4C65-8E8B-B9389F790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31767"/>
          </a:xfrm>
          <a:prstGeom prst="rect">
            <a:avLst/>
          </a:prstGeom>
        </p:spPr>
        <p:txBody>
          <a:bodyPr anchor="ctr"/>
          <a:lstStyle>
            <a:lvl1pPr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831376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>
            <a:extLst>
              <a:ext uri="{FF2B5EF4-FFF2-40B4-BE49-F238E27FC236}">
                <a16:creationId xmlns:a16="http://schemas.microsoft.com/office/drawing/2014/main" id="{88DD15AA-898D-4AC2-8B80-A16D79B7068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095999" y="794760"/>
            <a:ext cx="5624945" cy="550628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200"/>
            </a:lvl1pPr>
          </a:lstStyle>
          <a:p>
            <a:pPr lvl="0"/>
            <a:r>
              <a:rPr lang="ko-KR" altLang="en-US" dirty="0"/>
              <a:t>내용</a:t>
            </a:r>
          </a:p>
        </p:txBody>
      </p:sp>
      <p:sp>
        <p:nvSpPr>
          <p:cNvPr id="3" name="내용 개체 틀 6">
            <a:extLst>
              <a:ext uri="{FF2B5EF4-FFF2-40B4-BE49-F238E27FC236}">
                <a16:creationId xmlns:a16="http://schemas.microsoft.com/office/drawing/2014/main" id="{D88EA40C-F7D3-41C0-A209-2C56EA2E9568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15925" y="795337"/>
            <a:ext cx="5680075" cy="55062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6" name="제목 3">
            <a:extLst>
              <a:ext uri="{FF2B5EF4-FFF2-40B4-BE49-F238E27FC236}">
                <a16:creationId xmlns:a16="http://schemas.microsoft.com/office/drawing/2014/main" id="{05B8E39B-5B00-470C-A08E-DADFA16C3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31767"/>
          </a:xfrm>
          <a:prstGeom prst="rect">
            <a:avLst/>
          </a:prstGeom>
        </p:spPr>
        <p:txBody>
          <a:bodyPr anchor="ctr"/>
          <a:lstStyle>
            <a:lvl1pPr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182877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9">
            <a:extLst>
              <a:ext uri="{FF2B5EF4-FFF2-40B4-BE49-F238E27FC236}">
                <a16:creationId xmlns:a16="http://schemas.microsoft.com/office/drawing/2014/main" id="{CF42515C-4849-4D10-9CC6-B6AE5274152A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34367" y="786213"/>
            <a:ext cx="11307554" cy="526420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ko-KR" altLang="en-US" dirty="0"/>
              <a:t>그림</a:t>
            </a:r>
            <a:r>
              <a:rPr lang="en-US" altLang="ko-KR" dirty="0"/>
              <a:t>&lt;</a:t>
            </a:r>
            <a:r>
              <a:rPr lang="ko-KR" altLang="en-US" dirty="0"/>
              <a:t>표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638B6D85-7C9D-419C-8A0B-639BE125A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31767"/>
          </a:xfrm>
          <a:prstGeom prst="rect">
            <a:avLst/>
          </a:prstGeom>
        </p:spPr>
        <p:txBody>
          <a:bodyPr anchor="ctr"/>
          <a:lstStyle>
            <a:lvl1pPr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522879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3">
            <a:extLst>
              <a:ext uri="{FF2B5EF4-FFF2-40B4-BE49-F238E27FC236}">
                <a16:creationId xmlns:a16="http://schemas.microsoft.com/office/drawing/2014/main" id="{B3A79966-74A5-459E-924F-C6B95C1DC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31767"/>
          </a:xfrm>
          <a:prstGeom prst="rect">
            <a:avLst/>
          </a:prstGeom>
        </p:spPr>
        <p:txBody>
          <a:bodyPr anchor="ctr"/>
          <a:lstStyle>
            <a:lvl1pPr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428947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B9AC4B16-45BB-45BC-A0FB-D2D8414BCF05}"/>
              </a:ext>
            </a:extLst>
          </p:cNvPr>
          <p:cNvSpPr/>
          <p:nvPr userDrawn="1"/>
        </p:nvSpPr>
        <p:spPr>
          <a:xfrm>
            <a:off x="0" y="0"/>
            <a:ext cx="12192000" cy="647700"/>
          </a:xfrm>
          <a:prstGeom prst="rect">
            <a:avLst/>
          </a:prstGeom>
          <a:solidFill>
            <a:srgbClr val="7C5B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Picture 2" descr="b, gear icon">
            <a:extLst>
              <a:ext uri="{FF2B5EF4-FFF2-40B4-BE49-F238E27FC236}">
                <a16:creationId xmlns:a16="http://schemas.microsoft.com/office/drawing/2014/main" id="{BB94CF97-6996-4070-9E08-6B718DB16CB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H="1" flipV="1">
            <a:off x="255602" y="0"/>
            <a:ext cx="622301" cy="62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b, gear icon">
            <a:extLst>
              <a:ext uri="{FF2B5EF4-FFF2-40B4-BE49-F238E27FC236}">
                <a16:creationId xmlns:a16="http://schemas.microsoft.com/office/drawing/2014/main" id="{69B3A1CC-C640-4176-AF8F-C552A9E9D3F0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9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436" r="50000"/>
          <a:stretch/>
        </p:blipFill>
        <p:spPr bwMode="auto">
          <a:xfrm rot="10800000" flipH="1" flipV="1">
            <a:off x="11467818" y="0"/>
            <a:ext cx="724182" cy="79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b, gear icon">
            <a:extLst>
              <a:ext uri="{FF2B5EF4-FFF2-40B4-BE49-F238E27FC236}">
                <a16:creationId xmlns:a16="http://schemas.microsoft.com/office/drawing/2014/main" id="{A183F854-60F5-4A5F-80DE-8B69E617E47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0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50000" b="-4564"/>
          <a:stretch/>
        </p:blipFill>
        <p:spPr bwMode="auto">
          <a:xfrm rot="10800000" flipH="1" flipV="1">
            <a:off x="-12983" y="-14383"/>
            <a:ext cx="584130" cy="637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8F54F137-49DC-468A-AC11-D0C157E95EF6}"/>
              </a:ext>
            </a:extLst>
          </p:cNvPr>
          <p:cNvCxnSpPr/>
          <p:nvPr userDrawn="1"/>
        </p:nvCxnSpPr>
        <p:spPr>
          <a:xfrm>
            <a:off x="421856" y="-1064029"/>
            <a:ext cx="0" cy="8462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3E8C5979-3CE1-4246-B776-1336CC0D2BC0}"/>
              </a:ext>
            </a:extLst>
          </p:cNvPr>
          <p:cNvCxnSpPr/>
          <p:nvPr userDrawn="1"/>
        </p:nvCxnSpPr>
        <p:spPr>
          <a:xfrm>
            <a:off x="11743791" y="-1064029"/>
            <a:ext cx="0" cy="8462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80B5D42C-DCCA-443D-8BE5-73A13B9C0D8A}"/>
              </a:ext>
            </a:extLst>
          </p:cNvPr>
          <p:cNvCxnSpPr>
            <a:cxnSpLocks/>
          </p:cNvCxnSpPr>
          <p:nvPr userDrawn="1"/>
        </p:nvCxnSpPr>
        <p:spPr>
          <a:xfrm flipH="1">
            <a:off x="-249382" y="790291"/>
            <a:ext cx="125688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0651E6E3-83C0-4270-9F06-FBB684BAB085}"/>
              </a:ext>
            </a:extLst>
          </p:cNvPr>
          <p:cNvCxnSpPr>
            <a:cxnSpLocks/>
          </p:cNvCxnSpPr>
          <p:nvPr userDrawn="1"/>
        </p:nvCxnSpPr>
        <p:spPr>
          <a:xfrm flipH="1">
            <a:off x="-249382" y="6293317"/>
            <a:ext cx="125688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3727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0A1437-9B1E-4339-8F8E-966743173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중간</a:t>
            </a:r>
            <a:r>
              <a:rPr lang="en-US" altLang="ko-KR" dirty="0"/>
              <a:t>_</a:t>
            </a:r>
            <a:r>
              <a:rPr lang="ko-KR" altLang="en-US" dirty="0"/>
              <a:t>기획서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EA65CFA-F84F-49B3-A0C8-25C7DB30BC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정재호 </a:t>
            </a:r>
            <a:r>
              <a:rPr lang="en-US" altLang="ko-KR" dirty="0"/>
              <a:t>( 00 </a:t>
            </a:r>
            <a:r>
              <a:rPr lang="ko-KR" altLang="en-US" dirty="0"/>
              <a:t>시간 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2A13703-7344-499A-97F2-87C95897708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모티브</a:t>
            </a:r>
            <a:r>
              <a:rPr lang="en-US" altLang="ko-KR" dirty="0"/>
              <a:t>_</a:t>
            </a:r>
            <a:r>
              <a:rPr lang="ko-KR" altLang="en-US" dirty="0"/>
              <a:t>게임을 참고한 요소와 차별 요소</a:t>
            </a:r>
          </a:p>
        </p:txBody>
      </p:sp>
    </p:spTree>
    <p:extLst>
      <p:ext uri="{BB962C8B-B14F-4D97-AF65-F5344CB8AC3E}">
        <p14:creationId xmlns:p14="http://schemas.microsoft.com/office/powerpoint/2010/main" val="37901770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97A8FFC8-37F4-46EF-A536-F98B3AE394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z="1400" dirty="0"/>
              <a:t>&lt;</a:t>
            </a:r>
            <a:r>
              <a:rPr lang="ko-KR" altLang="en-US" sz="1400" dirty="0"/>
              <a:t>변경</a:t>
            </a:r>
            <a:r>
              <a:rPr lang="en-US" altLang="ko-KR" sz="1400" dirty="0"/>
              <a:t>(</a:t>
            </a:r>
            <a:r>
              <a:rPr lang="ko-KR" altLang="en-US" sz="1400" dirty="0"/>
              <a:t>추가</a:t>
            </a:r>
            <a:r>
              <a:rPr lang="en-US" altLang="ko-KR" sz="1400" dirty="0"/>
              <a:t>) </a:t>
            </a:r>
            <a:r>
              <a:rPr lang="ko-KR" altLang="en-US" sz="1400" dirty="0"/>
              <a:t>사항</a:t>
            </a:r>
            <a:r>
              <a:rPr lang="en-US" altLang="ko-KR" sz="1400" dirty="0"/>
              <a:t>&gt;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방을 클리어 하여 만나는 상인을 통해 코인을 소비</a:t>
            </a:r>
            <a:endParaRPr lang="en-US" altLang="ko-KR" sz="12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용병시스템은 제외</a:t>
            </a:r>
            <a:endParaRPr lang="en-US" altLang="ko-KR" sz="12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잼을 활용한 캐릭터 강화에 포함되는 것을 게임에 사용되는 거의 모든 수치를 추가하려 함</a:t>
            </a:r>
            <a:r>
              <a:rPr lang="en-US" altLang="ko-KR" sz="1200" dirty="0"/>
              <a:t>(</a:t>
            </a:r>
            <a:r>
              <a:rPr lang="ko-KR" altLang="en-US" sz="1200" dirty="0"/>
              <a:t>캐릭터 능력치</a:t>
            </a:r>
            <a:r>
              <a:rPr lang="en-US" altLang="ko-KR" sz="1200" dirty="0"/>
              <a:t> + </a:t>
            </a:r>
            <a:r>
              <a:rPr lang="ko-KR" altLang="en-US" sz="1200" dirty="0"/>
              <a:t>인벤토리 칸수</a:t>
            </a:r>
            <a:r>
              <a:rPr lang="en-US" altLang="ko-KR" sz="1200" dirty="0"/>
              <a:t> + </a:t>
            </a:r>
            <a:r>
              <a:rPr lang="ko-KR" altLang="en-US" sz="1200" dirty="0"/>
              <a:t>아이템 </a:t>
            </a:r>
            <a:r>
              <a:rPr lang="ko-KR" altLang="en-US" sz="1200" dirty="0" err="1"/>
              <a:t>할인률</a:t>
            </a:r>
            <a:r>
              <a:rPr lang="en-US" altLang="ko-KR" sz="1200" dirty="0"/>
              <a:t> + </a:t>
            </a:r>
            <a:r>
              <a:rPr lang="ko-KR" altLang="en-US" sz="1200" dirty="0"/>
              <a:t>스킬 재사용 대기시간 감소 </a:t>
            </a:r>
            <a:r>
              <a:rPr lang="en-US" altLang="ko-KR" sz="1200" dirty="0"/>
              <a:t>+ </a:t>
            </a:r>
            <a:r>
              <a:rPr lang="ko-KR" altLang="en-US" sz="1200" dirty="0"/>
              <a:t>스킬 추가 효과 개방 </a:t>
            </a:r>
            <a:r>
              <a:rPr lang="en-US" altLang="ko-KR" sz="1200" dirty="0"/>
              <a:t>+ </a:t>
            </a:r>
            <a:r>
              <a:rPr lang="ko-KR" altLang="en-US" sz="1200" dirty="0"/>
              <a:t>고 등급 아이템의 상점 등장 확률 상승 </a:t>
            </a:r>
            <a:r>
              <a:rPr lang="en-US" altLang="ko-KR" sz="1200" dirty="0"/>
              <a:t>+ </a:t>
            </a:r>
            <a:r>
              <a:rPr lang="ko-KR" altLang="en-US" sz="1200" dirty="0"/>
              <a:t>시작 초기 소지하는 코인의 개수 증가 등등</a:t>
            </a:r>
            <a:r>
              <a:rPr lang="en-US" altLang="ko-KR" sz="1200" dirty="0"/>
              <a:t>)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9275EBA2-F114-462D-8F75-AC6D369A0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31767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모티브</a:t>
            </a:r>
            <a:r>
              <a:rPr lang="en-US" altLang="ko-KR" dirty="0"/>
              <a:t>_</a:t>
            </a:r>
            <a:r>
              <a:rPr lang="ko-KR" altLang="en-US" dirty="0"/>
              <a:t>참고</a:t>
            </a:r>
            <a:r>
              <a:rPr lang="en-US" altLang="ko-KR" dirty="0"/>
              <a:t>_</a:t>
            </a:r>
            <a:r>
              <a:rPr lang="ko-KR" altLang="en-US" dirty="0"/>
              <a:t>시스템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65E551E-14C2-4A27-B404-CF6D524D808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재화 구분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616C56A-E61B-41F0-8954-B3BFCB65286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3274" y="3473328"/>
            <a:ext cx="5652725" cy="2799242"/>
          </a:xfrm>
        </p:spPr>
        <p:txBody>
          <a:bodyPr anchor="t"/>
          <a:lstStyle/>
          <a:p>
            <a:pPr>
              <a:lnSpc>
                <a:spcPct val="100000"/>
              </a:lnSpc>
            </a:pPr>
            <a:r>
              <a:rPr lang="en-US" altLang="ko-KR" sz="1400" dirty="0"/>
              <a:t>&lt;</a:t>
            </a:r>
            <a:r>
              <a:rPr lang="ko-KR" altLang="en-US" sz="1400" dirty="0"/>
              <a:t>기존 방식</a:t>
            </a:r>
            <a:r>
              <a:rPr lang="en-US" altLang="ko-KR" sz="1400" dirty="0"/>
              <a:t>&gt;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재화를 두 가지로 구분해 관리 </a:t>
            </a:r>
            <a:r>
              <a:rPr lang="en-US" altLang="ko-KR" sz="1200" dirty="0"/>
              <a:t>( </a:t>
            </a:r>
            <a:r>
              <a:rPr lang="ko-KR" altLang="en-US" sz="1200" dirty="0"/>
              <a:t>초기화 되는 것과 유지 되는 것</a:t>
            </a:r>
            <a:r>
              <a:rPr lang="en-US" altLang="ko-KR" sz="1200" dirty="0"/>
              <a:t>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200" dirty="0"/>
              <a:t>‘</a:t>
            </a:r>
            <a:r>
              <a:rPr lang="ko-KR" altLang="en-US" sz="1200" dirty="0"/>
              <a:t>코인</a:t>
            </a:r>
            <a:r>
              <a:rPr lang="en-US" altLang="ko-KR" sz="1200" dirty="0"/>
              <a:t>‘ : </a:t>
            </a:r>
            <a:r>
              <a:rPr lang="ko-KR" altLang="en-US" sz="1200" dirty="0"/>
              <a:t>던전 안에서 수급 되는 재화</a:t>
            </a:r>
            <a:r>
              <a:rPr lang="en-US" altLang="ko-KR" sz="1200" dirty="0"/>
              <a:t>, </a:t>
            </a:r>
            <a:r>
              <a:rPr lang="ko-KR" altLang="en-US" sz="1200" dirty="0"/>
              <a:t>던전 안에서만 사용 가능</a:t>
            </a:r>
            <a:br>
              <a:rPr lang="en-US" altLang="ko-KR" sz="1200" dirty="0"/>
            </a:br>
            <a:r>
              <a:rPr lang="en-US" altLang="ko-KR" sz="1200" dirty="0"/>
              <a:t>(</a:t>
            </a:r>
            <a:r>
              <a:rPr lang="ko-KR" altLang="en-US" sz="1200" dirty="0"/>
              <a:t>사망 시 사라짐</a:t>
            </a:r>
            <a:r>
              <a:rPr lang="en-US" altLang="ko-KR" sz="1200" dirty="0"/>
              <a:t>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던전 안에서 무기</a:t>
            </a:r>
            <a:r>
              <a:rPr lang="en-US" altLang="ko-KR" sz="1200" dirty="0"/>
              <a:t>, </a:t>
            </a:r>
            <a:r>
              <a:rPr lang="ko-KR" altLang="en-US" sz="1200" dirty="0"/>
              <a:t>특성</a:t>
            </a:r>
            <a:r>
              <a:rPr lang="en-US" altLang="ko-KR" sz="1200" dirty="0"/>
              <a:t>, </a:t>
            </a:r>
            <a:r>
              <a:rPr lang="ko-KR" altLang="en-US" sz="1200" dirty="0"/>
              <a:t>용병</a:t>
            </a:r>
            <a:r>
              <a:rPr lang="en-US" altLang="ko-KR" sz="1200" dirty="0"/>
              <a:t>, </a:t>
            </a:r>
            <a:r>
              <a:rPr lang="ko-KR" altLang="en-US" sz="1200" dirty="0"/>
              <a:t>아이템을 구매하여 사용 가능</a:t>
            </a:r>
            <a:endParaRPr lang="en-US" altLang="ko-KR" sz="12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200" dirty="0"/>
              <a:t>‘</a:t>
            </a:r>
            <a:r>
              <a:rPr lang="ko-KR" altLang="en-US" sz="1200" dirty="0"/>
              <a:t>잼</a:t>
            </a:r>
            <a:r>
              <a:rPr lang="en-US" altLang="ko-KR" sz="1200" dirty="0"/>
              <a:t>‘ : </a:t>
            </a:r>
            <a:r>
              <a:rPr lang="ko-KR" altLang="en-US" sz="1200" dirty="0"/>
              <a:t>유저가 사망</a:t>
            </a:r>
            <a:r>
              <a:rPr lang="en-US" altLang="ko-KR" sz="1200" dirty="0"/>
              <a:t> </a:t>
            </a:r>
            <a:r>
              <a:rPr lang="ko-KR" altLang="en-US" sz="1200" dirty="0"/>
              <a:t>또는 스테이지 클리어 후 대기화면에서 보상으로 주어지는 재화</a:t>
            </a:r>
            <a:r>
              <a:rPr lang="en-US" altLang="ko-KR" sz="1200" dirty="0"/>
              <a:t>, </a:t>
            </a:r>
            <a:r>
              <a:rPr lang="ko-KR" altLang="en-US" sz="1200" dirty="0"/>
              <a:t>게임을 삭제하지 않는 다면 항상 유지되는 자원</a:t>
            </a:r>
            <a:endParaRPr lang="en-US" altLang="ko-KR" sz="12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대기화면에서 캐릭터를 강화 또는 구입</a:t>
            </a:r>
            <a:r>
              <a:rPr lang="en-US" altLang="ko-KR" sz="1200" dirty="0"/>
              <a:t>, </a:t>
            </a:r>
            <a:r>
              <a:rPr lang="ko-KR" altLang="en-US" sz="1200" dirty="0"/>
              <a:t>시작 무기를 변경하기도 가능</a:t>
            </a:r>
            <a:endParaRPr lang="en-US" altLang="ko-KR" sz="1200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A2A8634-C0F9-43D6-8E4E-B70C27D5CD51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1FC6DDBB-C6D1-460D-BAA3-7B7420B6A6C8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30236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97A8FFC8-37F4-46EF-A536-F98B3AE394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z="1400" dirty="0"/>
              <a:t>&lt;</a:t>
            </a:r>
            <a:r>
              <a:rPr lang="ko-KR" altLang="en-US" sz="1400" dirty="0"/>
              <a:t>변경</a:t>
            </a:r>
            <a:r>
              <a:rPr lang="en-US" altLang="ko-KR" sz="1400" dirty="0"/>
              <a:t>(</a:t>
            </a:r>
            <a:r>
              <a:rPr lang="ko-KR" altLang="en-US" sz="1400" dirty="0"/>
              <a:t>추가</a:t>
            </a:r>
            <a:r>
              <a:rPr lang="en-US" altLang="ko-KR" sz="1400" dirty="0"/>
              <a:t>) </a:t>
            </a:r>
            <a:r>
              <a:rPr lang="ko-KR" altLang="en-US" sz="1400" dirty="0"/>
              <a:t>사항</a:t>
            </a:r>
            <a:r>
              <a:rPr lang="en-US" altLang="ko-KR" sz="1400" dirty="0"/>
              <a:t>&gt;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부활 횟수를 </a:t>
            </a:r>
            <a:r>
              <a:rPr lang="en-US" altLang="ko-KR" sz="1200" dirty="0"/>
              <a:t>3</a:t>
            </a:r>
            <a:r>
              <a:rPr lang="ko-KR" altLang="en-US" sz="1200" dirty="0"/>
              <a:t>회까지 지급</a:t>
            </a:r>
            <a:r>
              <a:rPr lang="en-US" altLang="ko-KR" sz="1200" dirty="0"/>
              <a:t>(3</a:t>
            </a:r>
            <a:r>
              <a:rPr lang="ko-KR" altLang="en-US" sz="1200" dirty="0"/>
              <a:t>회 이상은 </a:t>
            </a:r>
            <a:r>
              <a:rPr lang="en-US" altLang="ko-KR" sz="1200" dirty="0"/>
              <a:t>BM</a:t>
            </a:r>
            <a:r>
              <a:rPr lang="ko-KR" altLang="en-US" sz="1200" dirty="0"/>
              <a:t>요소로 사용</a:t>
            </a:r>
            <a:r>
              <a:rPr lang="en-US" altLang="ko-KR" sz="1200" dirty="0"/>
              <a:t>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유저가 사망한 룸에서 다시 부활</a:t>
            </a:r>
            <a:endParaRPr lang="en-US" altLang="ko-KR" sz="12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부활의 페널티주는 것을 </a:t>
            </a:r>
            <a:endParaRPr lang="en-US" altLang="ko-KR" sz="12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부활횟수를 모두 사용하거나 유저가 포기하고 대기화면으로 이동한 경우 기존방식과 동일하게 초기화를 진행</a:t>
            </a:r>
            <a:endParaRPr lang="en-US" altLang="ko-KR" sz="1200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9275EBA2-F114-462D-8F75-AC6D369A0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31767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모티브</a:t>
            </a:r>
            <a:r>
              <a:rPr lang="en-US" altLang="ko-KR" dirty="0"/>
              <a:t>_</a:t>
            </a:r>
            <a:r>
              <a:rPr lang="ko-KR" altLang="en-US" dirty="0"/>
              <a:t>참고</a:t>
            </a:r>
            <a:r>
              <a:rPr lang="en-US" altLang="ko-KR" dirty="0"/>
              <a:t>_</a:t>
            </a:r>
            <a:r>
              <a:rPr lang="ko-KR" altLang="en-US" dirty="0"/>
              <a:t>시스템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65E551E-14C2-4A27-B404-CF6D524D808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초기화 요소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616C56A-E61B-41F0-8954-B3BFCB65286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3274" y="3473328"/>
            <a:ext cx="5652725" cy="2799242"/>
          </a:xfrm>
        </p:spPr>
        <p:txBody>
          <a:bodyPr anchor="t"/>
          <a:lstStyle/>
          <a:p>
            <a:pPr>
              <a:lnSpc>
                <a:spcPct val="100000"/>
              </a:lnSpc>
            </a:pPr>
            <a:r>
              <a:rPr lang="en-US" altLang="ko-KR" sz="1400" dirty="0"/>
              <a:t>&lt;</a:t>
            </a:r>
            <a:r>
              <a:rPr lang="ko-KR" altLang="en-US" sz="1400" dirty="0"/>
              <a:t>기존 방식</a:t>
            </a:r>
            <a:r>
              <a:rPr lang="en-US" altLang="ko-KR" sz="1400" dirty="0"/>
              <a:t>&gt;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던전을 진행하면서 획득하는 재료 아이템을 제외하면 모든 것이 삭제됨</a:t>
            </a:r>
            <a:br>
              <a:rPr lang="en-US" altLang="ko-KR" sz="1200" dirty="0"/>
            </a:br>
            <a:r>
              <a:rPr lang="en-US" altLang="ko-KR" sz="1200" dirty="0"/>
              <a:t>(</a:t>
            </a:r>
            <a:r>
              <a:rPr lang="ko-KR" altLang="en-US" sz="1200" dirty="0"/>
              <a:t>무기</a:t>
            </a:r>
            <a:r>
              <a:rPr lang="en-US" altLang="ko-KR" sz="1200" dirty="0"/>
              <a:t>, </a:t>
            </a:r>
            <a:r>
              <a:rPr lang="ko-KR" altLang="en-US" sz="1200" dirty="0"/>
              <a:t>특성</a:t>
            </a:r>
            <a:r>
              <a:rPr lang="en-US" altLang="ko-KR" sz="1200" dirty="0"/>
              <a:t>, </a:t>
            </a:r>
            <a:r>
              <a:rPr lang="ko-KR" altLang="en-US" sz="1200" dirty="0"/>
              <a:t>용병</a:t>
            </a:r>
            <a:r>
              <a:rPr lang="en-US" altLang="ko-KR" sz="1200" dirty="0"/>
              <a:t>, </a:t>
            </a:r>
            <a:r>
              <a:rPr lang="ko-KR" altLang="en-US" sz="1200" dirty="0"/>
              <a:t>던전 진행 정도</a:t>
            </a:r>
            <a:r>
              <a:rPr lang="en-US" altLang="ko-KR" sz="1200" dirty="0"/>
              <a:t>, </a:t>
            </a:r>
            <a:r>
              <a:rPr lang="ko-KR" altLang="en-US" sz="1200" dirty="0"/>
              <a:t>코인 획득 개수</a:t>
            </a:r>
            <a:r>
              <a:rPr lang="en-US" altLang="ko-KR" sz="1200" dirty="0"/>
              <a:t>, </a:t>
            </a:r>
            <a:r>
              <a:rPr lang="ko-KR" altLang="en-US" sz="1200" dirty="0"/>
              <a:t>버프 효과</a:t>
            </a:r>
            <a:r>
              <a:rPr lang="en-US" altLang="ko-KR" sz="1200" dirty="0"/>
              <a:t>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잼을 사용해 강화한 캐릭터의 속성 값과 사용하지 않은 잼과 재료 아이템은 유지됨</a:t>
            </a:r>
            <a:endParaRPr lang="en-US" altLang="ko-KR" sz="12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재료 아이템은 던전 입장 전 준비 과정애서 기본 무기를 일시적으로 변경하거나 특성을 미리 획득하고 시작하기 위해 사용되는 아이템</a:t>
            </a:r>
            <a:endParaRPr lang="en-US" altLang="ko-KR" sz="1200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A2A8634-C0F9-43D6-8E4E-B70C27D5CD51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1FC6DDBB-C6D1-460D-BAA3-7B7420B6A6C8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67272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97A8FFC8-37F4-46EF-A536-F98B3AE394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z="1400" dirty="0"/>
              <a:t>&lt;</a:t>
            </a:r>
            <a:r>
              <a:rPr lang="ko-KR" altLang="en-US" sz="1400" dirty="0"/>
              <a:t>변경</a:t>
            </a:r>
            <a:r>
              <a:rPr lang="en-US" altLang="ko-KR" sz="1400" dirty="0"/>
              <a:t>(</a:t>
            </a:r>
            <a:r>
              <a:rPr lang="ko-KR" altLang="en-US" sz="1400" dirty="0"/>
              <a:t>추가</a:t>
            </a:r>
            <a:r>
              <a:rPr lang="en-US" altLang="ko-KR" sz="1400" dirty="0"/>
              <a:t>) </a:t>
            </a:r>
            <a:r>
              <a:rPr lang="ko-KR" altLang="en-US" sz="1400" dirty="0"/>
              <a:t>사항</a:t>
            </a:r>
            <a:r>
              <a:rPr lang="en-US" altLang="ko-KR" sz="1400" dirty="0"/>
              <a:t>&gt;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상자 뿐이던 중립 구조물의 종류를 다양하게 만들려고 함</a:t>
            </a:r>
            <a:endParaRPr lang="en-US" altLang="ko-KR" sz="12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중립 구조물과 아이템 간의 속성 효과를 통해 전투의 의외성을 부여</a:t>
            </a:r>
            <a:endParaRPr lang="en-US" altLang="ko-KR" sz="12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몬스터의 타입을 두가지</a:t>
            </a:r>
            <a:r>
              <a:rPr lang="en-US" altLang="ko-KR" sz="1200" dirty="0"/>
              <a:t>(</a:t>
            </a:r>
            <a:r>
              <a:rPr lang="ko-KR" altLang="en-US" sz="1200" dirty="0"/>
              <a:t>공격 형태에 따라 근</a:t>
            </a:r>
            <a:r>
              <a:rPr lang="en-US" altLang="ko-KR" sz="1200" dirty="0"/>
              <a:t>, </a:t>
            </a:r>
            <a:r>
              <a:rPr lang="ko-KR" altLang="en-US" sz="1200" dirty="0"/>
              <a:t>원</a:t>
            </a:r>
            <a:r>
              <a:rPr lang="en-US" altLang="ko-KR" sz="1200" dirty="0"/>
              <a:t>)</a:t>
            </a:r>
            <a:r>
              <a:rPr lang="ko-KR" altLang="en-US" sz="1200" dirty="0"/>
              <a:t>로 나눔</a:t>
            </a:r>
            <a:endParaRPr lang="en-US" altLang="ko-KR" sz="12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엘리트 몬스터는 기본 몬스터 타입에 특수한 스킬을 사용할 수 있음</a:t>
            </a:r>
            <a:br>
              <a:rPr lang="en-US" altLang="ko-KR" sz="1200" dirty="0"/>
            </a:br>
            <a:r>
              <a:rPr lang="en-US" altLang="ko-KR" sz="1200" dirty="0"/>
              <a:t>(</a:t>
            </a:r>
            <a:r>
              <a:rPr lang="ko-KR" altLang="en-US" sz="1200" dirty="0"/>
              <a:t>추가로 기본 속성 값이 강화됨</a:t>
            </a:r>
            <a:r>
              <a:rPr lang="en-US" altLang="ko-KR" sz="1200" dirty="0"/>
              <a:t>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보스 몬스터의 경우 다른 몬스터 들과 달리 높은 공략 난이도를 가짐</a:t>
            </a:r>
            <a:br>
              <a:rPr lang="en-US" altLang="ko-KR" sz="1200" dirty="0"/>
            </a:br>
            <a:r>
              <a:rPr lang="en-US" altLang="ko-KR" sz="1200" dirty="0"/>
              <a:t>(</a:t>
            </a:r>
            <a:r>
              <a:rPr lang="ko-KR" altLang="en-US" sz="1200" dirty="0"/>
              <a:t>다양한 공격 형태</a:t>
            </a:r>
            <a:r>
              <a:rPr lang="en-US" altLang="ko-KR" sz="1200" dirty="0"/>
              <a:t>, </a:t>
            </a:r>
            <a:r>
              <a:rPr lang="ko-KR" altLang="en-US" sz="1200" dirty="0"/>
              <a:t>행동 방식</a:t>
            </a:r>
            <a:r>
              <a:rPr lang="en-US" altLang="ko-KR" sz="1200" dirty="0"/>
              <a:t>)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9275EBA2-F114-462D-8F75-AC6D369A0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31767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모티브</a:t>
            </a:r>
            <a:r>
              <a:rPr lang="en-US" altLang="ko-KR" dirty="0"/>
              <a:t>_</a:t>
            </a:r>
            <a:r>
              <a:rPr lang="ko-KR" altLang="en-US" dirty="0"/>
              <a:t>참고</a:t>
            </a:r>
            <a:r>
              <a:rPr lang="en-US" altLang="ko-KR" dirty="0"/>
              <a:t>_</a:t>
            </a:r>
            <a:r>
              <a:rPr lang="ko-KR" altLang="en-US" dirty="0"/>
              <a:t>시스템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65E551E-14C2-4A27-B404-CF6D524D808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/>
              <a:t>방 내부 구성 요소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616C56A-E61B-41F0-8954-B3BFCB65286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3274" y="3473328"/>
            <a:ext cx="5652725" cy="2799242"/>
          </a:xfrm>
        </p:spPr>
        <p:txBody>
          <a:bodyPr anchor="t"/>
          <a:lstStyle/>
          <a:p>
            <a:pPr>
              <a:lnSpc>
                <a:spcPct val="100000"/>
              </a:lnSpc>
            </a:pPr>
            <a:r>
              <a:rPr lang="en-US" altLang="ko-KR" sz="1400" dirty="0"/>
              <a:t>&lt;</a:t>
            </a:r>
            <a:r>
              <a:rPr lang="ko-KR" altLang="en-US" sz="1400" dirty="0"/>
              <a:t>기존 방식</a:t>
            </a:r>
            <a:r>
              <a:rPr lang="en-US" altLang="ko-KR" sz="1400" dirty="0"/>
              <a:t>&gt;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방마다 크기가 다르며 방의 가장가리에 이동할 수 없음을 알리는 벽 구조물을 배치 </a:t>
            </a:r>
            <a:endParaRPr lang="en-US" altLang="ko-KR" sz="12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일반 몬스터</a:t>
            </a:r>
            <a:r>
              <a:rPr lang="en-US" altLang="ko-KR" sz="1200" dirty="0"/>
              <a:t>(</a:t>
            </a:r>
            <a:r>
              <a:rPr lang="ko-KR" altLang="en-US" sz="1200" dirty="0"/>
              <a:t>근거리</a:t>
            </a:r>
            <a:r>
              <a:rPr lang="en-US" altLang="ko-KR" sz="1200" dirty="0"/>
              <a:t>, </a:t>
            </a:r>
            <a:r>
              <a:rPr lang="ko-KR" altLang="en-US" sz="1200" dirty="0"/>
              <a:t>원거리</a:t>
            </a:r>
            <a:r>
              <a:rPr lang="en-US" altLang="ko-KR" sz="1200" dirty="0"/>
              <a:t>), </a:t>
            </a:r>
            <a:r>
              <a:rPr lang="ko-KR" altLang="en-US" sz="1200" dirty="0"/>
              <a:t>확률적으로 강화된 몬스터가 배치됨</a:t>
            </a:r>
            <a:endParaRPr lang="en-US" altLang="ko-KR" sz="12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방에 입장하면 출입구가 모두 닫히고 모든 몬스터를 처치해야 문이 열림</a:t>
            </a:r>
            <a:endParaRPr lang="en-US" altLang="ko-KR" sz="12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장애물</a:t>
            </a:r>
            <a:r>
              <a:rPr lang="en-US" altLang="ko-KR" sz="1200" dirty="0"/>
              <a:t>(</a:t>
            </a:r>
            <a:r>
              <a:rPr lang="ko-KR" altLang="en-US" sz="1200" dirty="0"/>
              <a:t>몬스터</a:t>
            </a:r>
            <a:r>
              <a:rPr lang="en-US" altLang="ko-KR" sz="1200" dirty="0"/>
              <a:t>, </a:t>
            </a:r>
            <a:r>
              <a:rPr lang="ko-KR" altLang="en-US" sz="1200" dirty="0"/>
              <a:t>함정</a:t>
            </a:r>
            <a:r>
              <a:rPr lang="en-US" altLang="ko-KR" sz="1200" dirty="0"/>
              <a:t>), </a:t>
            </a:r>
            <a:r>
              <a:rPr lang="ko-KR" altLang="en-US" sz="1200" dirty="0"/>
              <a:t>중립 구조물</a:t>
            </a:r>
            <a:r>
              <a:rPr lang="en-US" altLang="ko-KR" sz="1200" dirty="0"/>
              <a:t>(</a:t>
            </a:r>
            <a:r>
              <a:rPr lang="ko-KR" altLang="en-US" sz="1200" dirty="0"/>
              <a:t>상자</a:t>
            </a:r>
            <a:r>
              <a:rPr lang="en-US" altLang="ko-KR" sz="1200" dirty="0"/>
              <a:t>, </a:t>
            </a:r>
            <a:r>
              <a:rPr lang="ko-KR" altLang="en-US" sz="1200" dirty="0"/>
              <a:t>벽</a:t>
            </a:r>
            <a:r>
              <a:rPr lang="en-US" altLang="ko-KR" sz="1200" dirty="0"/>
              <a:t>, </a:t>
            </a:r>
            <a:r>
              <a:rPr lang="ko-KR" altLang="en-US" sz="1200" dirty="0"/>
              <a:t>효과타일</a:t>
            </a:r>
            <a:r>
              <a:rPr lang="en-US" altLang="ko-KR" sz="1200" dirty="0"/>
              <a:t>) </a:t>
            </a:r>
            <a:r>
              <a:rPr lang="ko-KR" altLang="en-US" sz="1200" dirty="0"/>
              <a:t>등이 배치됨</a:t>
            </a:r>
            <a:endParaRPr lang="en-US" altLang="ko-KR" sz="12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벽과 장애물을 활용해 유저의 행동 범위를 제한하기도 함</a:t>
            </a:r>
            <a:endParaRPr lang="en-US" altLang="ko-KR" sz="1200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A2A8634-C0F9-43D6-8E4E-B70C27D5CD51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1FC6DDBB-C6D1-460D-BAA3-7B7420B6A6C8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92348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97A8FFC8-37F4-46EF-A536-F98B3AE394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z="1400" dirty="0"/>
              <a:t>&lt;</a:t>
            </a:r>
            <a:r>
              <a:rPr lang="ko-KR" altLang="en-US" sz="1400" dirty="0"/>
              <a:t>변경</a:t>
            </a:r>
            <a:r>
              <a:rPr lang="en-US" altLang="ko-KR" sz="1400" dirty="0"/>
              <a:t>(</a:t>
            </a:r>
            <a:r>
              <a:rPr lang="ko-KR" altLang="en-US" sz="1400" dirty="0"/>
              <a:t>추가</a:t>
            </a:r>
            <a:r>
              <a:rPr lang="en-US" altLang="ko-KR" sz="1400" dirty="0"/>
              <a:t>) </a:t>
            </a:r>
            <a:r>
              <a:rPr lang="ko-KR" altLang="en-US" sz="1400" dirty="0"/>
              <a:t>사항</a:t>
            </a:r>
            <a:r>
              <a:rPr lang="en-US" altLang="ko-KR" sz="1400" dirty="0"/>
              <a:t>&gt;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 err="1"/>
              <a:t>마나를</a:t>
            </a:r>
            <a:r>
              <a:rPr lang="ko-KR" altLang="en-US" sz="1200" dirty="0"/>
              <a:t> 자동으로 회복되도록 변경</a:t>
            </a:r>
            <a:endParaRPr lang="en-US" altLang="ko-KR" sz="12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층 클리어 보상으로 랜덤으로 획득하던 특성을 무기 강화 요소로 변경</a:t>
            </a:r>
            <a:endParaRPr lang="en-US" altLang="ko-KR" sz="12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중립 구조물과 아이템의 속성 시너지를 활용한 반전 요소 활용</a:t>
            </a:r>
            <a:endParaRPr lang="en-US" altLang="ko-KR" sz="12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캐릭터의 성능을 개선하는 무기를 강화</a:t>
            </a:r>
            <a:r>
              <a:rPr lang="en-US" altLang="ko-KR" sz="1200" dirty="0"/>
              <a:t>, </a:t>
            </a:r>
            <a:r>
              <a:rPr lang="ko-KR" altLang="en-US" sz="1200" dirty="0"/>
              <a:t>합성하기도 하면서 장비를 </a:t>
            </a:r>
            <a:r>
              <a:rPr lang="ko-KR" altLang="en-US" sz="1200" dirty="0" err="1"/>
              <a:t>파밍</a:t>
            </a:r>
            <a:endParaRPr lang="en-US" altLang="ko-KR" sz="12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인벤토리에 저장되는 소비아이템을 유저가 원하는 상황에 사용하도록 함</a:t>
            </a:r>
            <a:endParaRPr lang="en-US" altLang="ko-KR" sz="12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캐릭터 마다 사용할 수 있는 회피 스킬과 공격 스킬</a:t>
            </a:r>
            <a:r>
              <a:rPr lang="en-US" altLang="ko-KR" sz="1200" dirty="0"/>
              <a:t>, </a:t>
            </a:r>
            <a:r>
              <a:rPr lang="ko-KR" altLang="en-US" sz="1200" dirty="0"/>
              <a:t>두가지 스킬을 부여</a:t>
            </a:r>
            <a:endParaRPr lang="en-US" altLang="ko-KR" sz="1200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9275EBA2-F114-462D-8F75-AC6D369A0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31767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모티브</a:t>
            </a:r>
            <a:r>
              <a:rPr lang="en-US" altLang="ko-KR" dirty="0"/>
              <a:t>_</a:t>
            </a:r>
            <a:r>
              <a:rPr lang="ko-KR" altLang="en-US" dirty="0"/>
              <a:t>참고</a:t>
            </a:r>
            <a:r>
              <a:rPr lang="en-US" altLang="ko-KR" dirty="0"/>
              <a:t>_</a:t>
            </a:r>
            <a:r>
              <a:rPr lang="ko-KR" altLang="en-US" dirty="0"/>
              <a:t>시스템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65E551E-14C2-4A27-B404-CF6D524D808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7. </a:t>
            </a:r>
            <a:r>
              <a:rPr lang="ko-KR" altLang="en-US" dirty="0"/>
              <a:t>전투 방식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616C56A-E61B-41F0-8954-B3BFCB65286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3274" y="1350718"/>
            <a:ext cx="5652725" cy="4921852"/>
          </a:xfrm>
        </p:spPr>
        <p:txBody>
          <a:bodyPr anchor="t"/>
          <a:lstStyle/>
          <a:p>
            <a:pPr>
              <a:lnSpc>
                <a:spcPct val="100000"/>
              </a:lnSpc>
            </a:pPr>
            <a:r>
              <a:rPr lang="en-US" altLang="ko-KR" sz="1400" dirty="0"/>
              <a:t>&lt;</a:t>
            </a:r>
            <a:r>
              <a:rPr lang="ko-KR" altLang="en-US" sz="1400" dirty="0"/>
              <a:t>기존 방식</a:t>
            </a:r>
            <a:r>
              <a:rPr lang="en-US" altLang="ko-KR" sz="1400" dirty="0"/>
              <a:t>&gt;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캐릭터의 제한적인 조건 캐릭터 마다 사용할 수 있는 스킬이 하나뿐</a:t>
            </a:r>
            <a:endParaRPr lang="en-US" altLang="ko-KR" sz="12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자동으로 회복되지 않는 체력</a:t>
            </a:r>
            <a:r>
              <a:rPr lang="en-US" altLang="ko-KR" sz="1200" dirty="0"/>
              <a:t>, </a:t>
            </a:r>
            <a:r>
              <a:rPr lang="ko-KR" altLang="en-US" sz="1200" dirty="0" err="1"/>
              <a:t>마나를</a:t>
            </a:r>
            <a:r>
              <a:rPr lang="ko-KR" altLang="en-US" sz="1200" dirty="0"/>
              <a:t> 관리해야 함</a:t>
            </a:r>
            <a:br>
              <a:rPr lang="en-US" altLang="ko-KR" sz="1100" dirty="0"/>
            </a:br>
            <a:r>
              <a:rPr lang="en-US" altLang="ko-KR" sz="1000" dirty="0"/>
              <a:t>( </a:t>
            </a:r>
            <a:r>
              <a:rPr lang="ko-KR" altLang="en-US" sz="1000" dirty="0"/>
              <a:t>강화의 효과가 난이도를 조절하지 않고 약간의 편의성을 강화하는 방식으로 진행 되기 때문</a:t>
            </a:r>
            <a:r>
              <a:rPr lang="en-US" altLang="ko-KR" sz="1000" dirty="0"/>
              <a:t>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방에는 캐릭터의 목숨을 위협하는 장애물이 배치됨</a:t>
            </a:r>
            <a:endParaRPr lang="en-US" altLang="ko-KR" sz="12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제한된 공간에서 유저 캐릭터를 위협하는 장애물을 캐릭터의 스킬과 무기</a:t>
            </a:r>
            <a:r>
              <a:rPr lang="en-US" altLang="ko-KR" sz="1200" dirty="0"/>
              <a:t>, </a:t>
            </a:r>
            <a:r>
              <a:rPr lang="ko-KR" altLang="en-US" sz="1200" dirty="0"/>
              <a:t>중립 구조물과 효과 타일을 활용해 직접 컨트롤을 통해 생존해야 하는 방식</a:t>
            </a:r>
            <a:endParaRPr lang="en-US" altLang="ko-KR" sz="12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유저의 선택 사항으로 모든 방을 탐험할 필요가 없이 바로 포탈을 통해 다음 층으로 진행 가능</a:t>
            </a:r>
            <a:endParaRPr lang="en-US" altLang="ko-KR" sz="12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층을 클리어한 보상으로 랜덤 확률로 특성을 획득</a:t>
            </a:r>
            <a:br>
              <a:rPr lang="en-US" altLang="ko-KR" sz="1100" dirty="0"/>
            </a:br>
            <a:r>
              <a:rPr lang="en-US" altLang="ko-KR" sz="1000" dirty="0"/>
              <a:t>(</a:t>
            </a:r>
            <a:r>
              <a:rPr lang="ko-KR" altLang="en-US" sz="1000" dirty="0"/>
              <a:t>유저가 원하는 플레이 방식을 위해 점진적으로 특성을 쌓게 되고 쌓이면 쌓일 수록 유저는 죽음에 대한 아쉬움이 남아 다시 게임을 플레이하게 됨</a:t>
            </a:r>
            <a:r>
              <a:rPr lang="en-US" altLang="ko-KR" sz="1000" dirty="0"/>
              <a:t>)</a:t>
            </a:r>
            <a:endParaRPr lang="en-US" altLang="ko-KR" sz="1100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1FC6DDBB-C6D1-460D-BAA3-7B7420B6A6C8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72602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97A8FFC8-37F4-46EF-A536-F98B3AE394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z="1400" dirty="0"/>
              <a:t>&lt;</a:t>
            </a:r>
            <a:r>
              <a:rPr lang="ko-KR" altLang="en-US" sz="1400" dirty="0"/>
              <a:t>변경</a:t>
            </a:r>
            <a:r>
              <a:rPr lang="en-US" altLang="ko-KR" sz="1400" dirty="0"/>
              <a:t>(</a:t>
            </a:r>
            <a:r>
              <a:rPr lang="ko-KR" altLang="en-US" sz="1400" dirty="0"/>
              <a:t>추가</a:t>
            </a:r>
            <a:r>
              <a:rPr lang="en-US" altLang="ko-KR" sz="1400" dirty="0"/>
              <a:t>) </a:t>
            </a:r>
            <a:r>
              <a:rPr lang="ko-KR" altLang="en-US" sz="1400" dirty="0"/>
              <a:t>사항</a:t>
            </a:r>
            <a:r>
              <a:rPr lang="en-US" altLang="ko-KR" sz="1400" dirty="0"/>
              <a:t>&gt;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중립 구조물을 얼마나 많이 배치할 것인가</a:t>
            </a:r>
            <a:r>
              <a:rPr lang="en-US" altLang="ko-KR" sz="1200" dirty="0"/>
              <a:t>?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높은 난이도를 위해 사용할 </a:t>
            </a:r>
            <a:r>
              <a:rPr lang="en-US" altLang="ko-KR" sz="1200" dirty="0"/>
              <a:t>‘</a:t>
            </a:r>
            <a:r>
              <a:rPr lang="ko-KR" altLang="en-US" sz="1200" dirty="0" err="1"/>
              <a:t>스테미너</a:t>
            </a:r>
            <a:r>
              <a:rPr lang="en-US" altLang="ko-KR" sz="1200" dirty="0"/>
              <a:t>’ </a:t>
            </a:r>
            <a:r>
              <a:rPr lang="ko-KR" altLang="en-US" sz="1200" dirty="0"/>
              <a:t>시스템</a:t>
            </a:r>
            <a:endParaRPr lang="en-US" altLang="ko-KR" sz="12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보스 몬스터의 패턴 이후 일정 시간 경직</a:t>
            </a:r>
            <a:r>
              <a:rPr lang="en-US" altLang="ko-KR" sz="1200" dirty="0"/>
              <a:t> (</a:t>
            </a:r>
            <a:r>
              <a:rPr lang="ko-KR" altLang="en-US" sz="1200" dirty="0"/>
              <a:t>유저의 딜 타임</a:t>
            </a:r>
            <a:r>
              <a:rPr lang="en-US" altLang="ko-KR" sz="1200" dirty="0"/>
              <a:t>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보스 몬스터의 페이크 모션을 통한 유저의 실수를 유도</a:t>
            </a:r>
            <a:endParaRPr lang="en-US" altLang="ko-KR" sz="12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피격 시 경직 또는 다른 상태 값을 제작</a:t>
            </a:r>
            <a:r>
              <a:rPr lang="en-US" altLang="ko-KR" sz="1200" dirty="0"/>
              <a:t> &amp; </a:t>
            </a:r>
            <a:r>
              <a:rPr lang="ko-KR" altLang="en-US" sz="1200" dirty="0"/>
              <a:t>요소를 보완할 캐릭터 마다 회피</a:t>
            </a:r>
            <a:r>
              <a:rPr lang="en-US" altLang="ko-KR" sz="1200" dirty="0"/>
              <a:t>(</a:t>
            </a:r>
            <a:r>
              <a:rPr lang="ko-KR" altLang="en-US" sz="1200" dirty="0"/>
              <a:t>방어</a:t>
            </a:r>
            <a:r>
              <a:rPr lang="en-US" altLang="ko-KR" sz="1200" dirty="0"/>
              <a:t>)</a:t>
            </a:r>
            <a:r>
              <a:rPr lang="ko-KR" altLang="en-US" sz="1200" dirty="0"/>
              <a:t>요소 제작</a:t>
            </a:r>
            <a:endParaRPr lang="en-US" altLang="ko-KR" sz="1200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9275EBA2-F114-462D-8F75-AC6D369A0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31767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모티브</a:t>
            </a:r>
            <a:r>
              <a:rPr lang="en-US" altLang="ko-KR" dirty="0"/>
              <a:t>_</a:t>
            </a:r>
            <a:r>
              <a:rPr lang="ko-KR" altLang="en-US" dirty="0"/>
              <a:t>참고</a:t>
            </a:r>
            <a:r>
              <a:rPr lang="en-US" altLang="ko-KR" dirty="0"/>
              <a:t>_</a:t>
            </a:r>
            <a:r>
              <a:rPr lang="ko-KR" altLang="en-US" dirty="0"/>
              <a:t>시스템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65E551E-14C2-4A27-B404-CF6D524D808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8. </a:t>
            </a:r>
            <a:r>
              <a:rPr lang="ko-KR" altLang="en-US" dirty="0"/>
              <a:t>레벨 디자인</a:t>
            </a:r>
            <a:r>
              <a:rPr lang="en-US" altLang="ko-KR" dirty="0"/>
              <a:t>(</a:t>
            </a:r>
            <a:r>
              <a:rPr lang="ko-KR" altLang="en-US" dirty="0"/>
              <a:t>난이도 조절 요소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616C56A-E61B-41F0-8954-B3BFCB65286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3274" y="3473328"/>
            <a:ext cx="5652725" cy="2799242"/>
          </a:xfrm>
        </p:spPr>
        <p:txBody>
          <a:bodyPr anchor="t"/>
          <a:lstStyle/>
          <a:p>
            <a:pPr>
              <a:lnSpc>
                <a:spcPct val="100000"/>
              </a:lnSpc>
            </a:pPr>
            <a:r>
              <a:rPr lang="en-US" altLang="ko-KR" sz="1400" dirty="0"/>
              <a:t>&lt;</a:t>
            </a:r>
            <a:r>
              <a:rPr lang="ko-KR" altLang="en-US" sz="1400" dirty="0"/>
              <a:t>기존 방식</a:t>
            </a:r>
            <a:r>
              <a:rPr lang="en-US" altLang="ko-KR" sz="1400" dirty="0"/>
              <a:t>&gt;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몬스터의 기본 능력치</a:t>
            </a:r>
            <a:endParaRPr lang="en-US" altLang="ko-KR" sz="12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방에 배치되는 몬스터 개수</a:t>
            </a:r>
            <a:endParaRPr lang="en-US" altLang="ko-KR" sz="12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방의 크기와 장애물을 통한 유저의 행동 범위 제한</a:t>
            </a:r>
            <a:endParaRPr lang="en-US" altLang="ko-KR" sz="12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점진적으로 증가하는 층을 구성하는 방의 개수와</a:t>
            </a:r>
            <a:r>
              <a:rPr lang="en-US" altLang="ko-KR" sz="1200" dirty="0"/>
              <a:t>, </a:t>
            </a:r>
            <a:r>
              <a:rPr lang="ko-KR" altLang="en-US" sz="1200" dirty="0"/>
              <a:t>몬스터의 기본 능력치</a:t>
            </a:r>
            <a:endParaRPr lang="en-US" altLang="ko-KR" sz="12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캐릭터 마다 상이한 능력치 </a:t>
            </a:r>
            <a:r>
              <a:rPr lang="en-US" altLang="ko-KR" sz="1200" dirty="0"/>
              <a:t>(</a:t>
            </a:r>
            <a:r>
              <a:rPr lang="ko-KR" altLang="en-US" sz="1200" dirty="0"/>
              <a:t>예</a:t>
            </a:r>
            <a:r>
              <a:rPr lang="en-US" altLang="ko-KR" sz="1200" dirty="0"/>
              <a:t>, </a:t>
            </a:r>
            <a:r>
              <a:rPr lang="ko-KR" altLang="en-US" sz="1200" dirty="0"/>
              <a:t>높은 체력</a:t>
            </a:r>
            <a:r>
              <a:rPr lang="en-US" altLang="ko-KR" sz="1200" dirty="0"/>
              <a:t> + </a:t>
            </a:r>
            <a:r>
              <a:rPr lang="ko-KR" altLang="en-US" sz="1200" dirty="0"/>
              <a:t>다만 느린 이동 속도 등등</a:t>
            </a:r>
            <a:r>
              <a:rPr lang="en-US" altLang="ko-KR" sz="1200" dirty="0"/>
              <a:t>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일정한 보스 몬스터의 공격 패턴</a:t>
            </a:r>
            <a:endParaRPr lang="en-US" altLang="ko-KR" sz="1200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A2A8634-C0F9-43D6-8E4E-B70C27D5CD51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1FC6DDBB-C6D1-460D-BAA3-7B7420B6A6C8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08017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17B0090B-BBB8-400D-A290-ECE92318FED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무기의 공격력 범위를 주려고 함</a:t>
            </a:r>
            <a:endParaRPr lang="en-US" altLang="ko-KR" dirty="0"/>
          </a:p>
          <a:p>
            <a:r>
              <a:rPr lang="ko-KR" altLang="en-US" dirty="0"/>
              <a:t>최저 공격력과 최대 공격력</a:t>
            </a:r>
            <a:endParaRPr lang="en-US" altLang="ko-KR" dirty="0"/>
          </a:p>
          <a:p>
            <a:r>
              <a:rPr lang="en-US" altLang="ko-KR" dirty="0"/>
              <a:t>+ @ (</a:t>
            </a:r>
            <a:r>
              <a:rPr lang="ko-KR" altLang="en-US" dirty="0"/>
              <a:t>치명타 확률</a:t>
            </a:r>
            <a:r>
              <a:rPr lang="en-US" altLang="ko-KR" dirty="0"/>
              <a:t>)</a:t>
            </a:r>
            <a:r>
              <a:rPr lang="ko-KR" altLang="en-US" dirty="0"/>
              <a:t>을 무기에 부여함</a:t>
            </a:r>
            <a:endParaRPr lang="en-US" altLang="ko-KR" dirty="0"/>
          </a:p>
          <a:p>
            <a:r>
              <a:rPr lang="ko-KR" altLang="en-US" dirty="0"/>
              <a:t>최저 공격력과 최대 공격력으로 유저의 기대 데미지는 정해진 상태에서 치명타 확률로 인해 유저는 혹시나 하는 불확실하지만 기대하게 되는 전투 시스템에 빠지게 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위의 상황은 근거리 무기에 해당하며</a:t>
            </a:r>
            <a:endParaRPr lang="en-US" altLang="ko-KR" dirty="0"/>
          </a:p>
          <a:p>
            <a:r>
              <a:rPr lang="ko-KR" altLang="en-US" dirty="0"/>
              <a:t>원거리 무기의 경우 고정된 공격력이 있으며 해당 공격력의 </a:t>
            </a:r>
            <a:r>
              <a:rPr lang="en-US" altLang="ko-KR" dirty="0"/>
              <a:t>+@</a:t>
            </a:r>
            <a:r>
              <a:rPr lang="ko-KR" altLang="en-US" dirty="0"/>
              <a:t>로 치명타 확률이 </a:t>
            </a:r>
            <a:r>
              <a:rPr lang="en-US" altLang="ko-KR" dirty="0"/>
              <a:t>100%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이로 인해 탄수의 제한을 두어 </a:t>
            </a:r>
            <a:r>
              <a:rPr lang="ko-KR" altLang="en-US" dirty="0" err="1"/>
              <a:t>납용하는</a:t>
            </a:r>
            <a:r>
              <a:rPr lang="ko-KR" altLang="en-US" dirty="0"/>
              <a:t> 상황을 만들지 않으려고 한다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원거리 무기를 만든 이유는 유저가 자신이 위험하다고 생각이 </a:t>
            </a:r>
            <a:r>
              <a:rPr lang="ko-KR" altLang="en-US" dirty="0" err="1"/>
              <a:t>들때</a:t>
            </a:r>
            <a:r>
              <a:rPr lang="ko-KR" altLang="en-US" dirty="0"/>
              <a:t> 안전한 공간에서 편하게 </a:t>
            </a:r>
            <a:r>
              <a:rPr lang="ko-KR" altLang="en-US" dirty="0" err="1"/>
              <a:t>딜링을</a:t>
            </a:r>
            <a:r>
              <a:rPr lang="ko-KR" altLang="en-US" dirty="0"/>
              <a:t> 할 수 있는 기회를 주기 위해서 넣게 되었다</a:t>
            </a:r>
            <a:r>
              <a:rPr lang="en-US" altLang="ko-KR" dirty="0"/>
              <a:t>. </a:t>
            </a:r>
            <a:r>
              <a:rPr lang="ko-KR" altLang="en-US" dirty="0"/>
              <a:t>하지만 이 부분이 </a:t>
            </a:r>
            <a:r>
              <a:rPr lang="ko-KR" altLang="en-US" dirty="0" err="1"/>
              <a:t>납용되어</a:t>
            </a:r>
            <a:r>
              <a:rPr lang="ko-KR" altLang="en-US" dirty="0"/>
              <a:t> 게임성을 망치는 것을 원하지 않아 탄수를 주었다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탄의 다양한 속성 </a:t>
            </a:r>
            <a:r>
              <a:rPr lang="ko-KR" altLang="en-US" dirty="0" err="1"/>
              <a:t>베리에이션을</a:t>
            </a:r>
            <a:r>
              <a:rPr lang="ko-KR" altLang="en-US" dirty="0"/>
              <a:t> 주어 같은 원거리 무기기이지만 소비되는 탄의 속성에 따라 공격 후 처리가 달라짐</a:t>
            </a:r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D9C9B021-9096-432E-BF57-B1B178B18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31767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추가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5B43015-417D-42AB-8EC3-7313403E7FB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상인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6EAF070-6984-4E0A-9100-0ED221F0ABC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일반 상인</a:t>
            </a:r>
            <a:r>
              <a:rPr lang="en-US" altLang="ko-KR" dirty="0"/>
              <a:t>, </a:t>
            </a:r>
            <a:r>
              <a:rPr lang="ko-KR" altLang="en-US" dirty="0"/>
              <a:t>떠돌이 상인</a:t>
            </a:r>
            <a:r>
              <a:rPr lang="en-US" altLang="ko-KR" dirty="0"/>
              <a:t>(</a:t>
            </a:r>
            <a:r>
              <a:rPr lang="ko-KR" altLang="en-US" dirty="0"/>
              <a:t>고급상인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효과부여 상인</a:t>
            </a:r>
            <a:r>
              <a:rPr lang="en-US" altLang="ko-KR" dirty="0"/>
              <a:t>, </a:t>
            </a:r>
            <a:r>
              <a:rPr lang="ko-KR" altLang="en-US" dirty="0"/>
              <a:t>무기 강화 상인</a:t>
            </a:r>
            <a:endParaRPr lang="en-US" altLang="ko-KR" dirty="0"/>
          </a:p>
          <a:p>
            <a:r>
              <a:rPr lang="ko-KR" altLang="en-US" dirty="0"/>
              <a:t>방을 클리어 하면 고정적으로 등장하는 일반상인과 일부 확률로 등장하는 떠돌이 상인</a:t>
            </a:r>
            <a:endParaRPr lang="en-US" altLang="ko-KR" dirty="0"/>
          </a:p>
          <a:p>
            <a:r>
              <a:rPr lang="ko-KR" altLang="en-US" dirty="0" err="1"/>
              <a:t>보스룸을</a:t>
            </a:r>
            <a:r>
              <a:rPr lang="ko-KR" altLang="en-US" dirty="0"/>
              <a:t> 클리어하면 고정적으로 떠돌이 상인과 효과부여 상인</a:t>
            </a:r>
            <a:r>
              <a:rPr lang="en-US" altLang="ko-KR" dirty="0"/>
              <a:t>, </a:t>
            </a:r>
            <a:r>
              <a:rPr lang="ko-KR" altLang="en-US" dirty="0"/>
              <a:t>무기 강화 상인이 등장함</a:t>
            </a:r>
            <a:endParaRPr lang="en-US" altLang="ko-KR" dirty="0"/>
          </a:p>
          <a:p>
            <a:r>
              <a:rPr lang="ko-KR" altLang="en-US" dirty="0"/>
              <a:t>상인은 모두 아이템을 판매하며 아이템 마다 랜덤으로 </a:t>
            </a:r>
            <a:r>
              <a:rPr lang="ko-KR" altLang="en-US" dirty="0" err="1"/>
              <a:t>할인률을</a:t>
            </a:r>
            <a:r>
              <a:rPr lang="ko-KR" altLang="en-US" dirty="0"/>
              <a:t> 적용함</a:t>
            </a:r>
            <a:endParaRPr lang="en-US" altLang="ko-KR" dirty="0"/>
          </a:p>
          <a:p>
            <a:r>
              <a:rPr lang="ko-KR" altLang="en-US" dirty="0"/>
              <a:t>유저는 코인을 </a:t>
            </a:r>
            <a:r>
              <a:rPr lang="ko-KR" altLang="en-US" dirty="0" err="1"/>
              <a:t>모으다가도</a:t>
            </a:r>
            <a:r>
              <a:rPr lang="ko-KR" altLang="en-US" dirty="0"/>
              <a:t> 혹시나 원하는 무기가 할인하지 </a:t>
            </a:r>
            <a:r>
              <a:rPr lang="ko-KR" altLang="en-US" dirty="0" err="1"/>
              <a:t>않을까하는</a:t>
            </a:r>
            <a:r>
              <a:rPr lang="ko-KR" altLang="en-US" dirty="0"/>
              <a:t> 생각에 상인의 인벤토리를 확인한다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룸을 클리어하면 고정적으로 상인과 상호작용을 통해 상인의 인벤토리가 </a:t>
            </a:r>
            <a:r>
              <a:rPr lang="ko-KR" altLang="en-US" dirty="0" err="1"/>
              <a:t>열리게된다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상인의 인벤토리를 닫게 되면 더 이상 거래를 할 수 없으며 유저는 모든 작업을 종료하고 최종적으로 </a:t>
            </a:r>
            <a:r>
              <a:rPr lang="ko-KR" altLang="en-US" dirty="0" err="1"/>
              <a:t>한번더</a:t>
            </a:r>
            <a:r>
              <a:rPr lang="ko-KR" altLang="en-US" dirty="0"/>
              <a:t> 꼼꼼히 확인하고 상인의 인벤토리를 닫게 됨</a:t>
            </a:r>
            <a:endParaRPr lang="en-US" altLang="ko-KR" dirty="0"/>
          </a:p>
          <a:p>
            <a:r>
              <a:rPr lang="ko-KR" altLang="en-US" dirty="0"/>
              <a:t>추가로 유저는 현재 원하는 무기가 상인이 판매하지만 코인 부족으로 인해 구입하지 못할 경우 현재 사용하는 무기를 상인에게 반환하는 조건으로 부족한 코인을 해결할 수 있음</a:t>
            </a:r>
            <a:endParaRPr lang="en-US" altLang="ko-KR" dirty="0"/>
          </a:p>
          <a:p>
            <a:r>
              <a:rPr lang="ko-KR" altLang="en-US" dirty="0"/>
              <a:t>무기마다 등급이 있으며 등급에 상응하는 판매가가 책정되어 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7864CCE-CF7E-4FA4-B6F3-F5DB3E8FF313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65BB863E-C522-49CA-B953-A1390AD0E9A4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22857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D17782D1-3306-48C6-9B5E-CEBA159B6F3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16B832CC-6F7C-4353-A754-1C5E5F294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31767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28E95E5-734B-4BE2-9D5F-AAC0D81276D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A45E404-B72A-4137-9344-BA2A1787AF7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업적 시스템</a:t>
            </a:r>
            <a:endParaRPr lang="en-US" altLang="ko-KR" dirty="0"/>
          </a:p>
          <a:p>
            <a:r>
              <a:rPr lang="ko-KR" altLang="en-US" dirty="0"/>
              <a:t>스테이지를 클리어 하게 되면 클리어 보상으로 고정 버프를 지급</a:t>
            </a:r>
            <a:r>
              <a:rPr lang="en-US" altLang="ko-KR" dirty="0"/>
              <a:t>(</a:t>
            </a:r>
            <a:r>
              <a:rPr lang="ko-KR" altLang="en-US" dirty="0"/>
              <a:t>초기화 되지 않는 아이템 형식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유저가 아이템 시너지를 발견하게 되면 대기화면에서 시너지 발견에 대한 보상을 획득하게 됨</a:t>
            </a:r>
            <a:endParaRPr lang="en-US" altLang="ko-KR" dirty="0"/>
          </a:p>
          <a:p>
            <a:r>
              <a:rPr lang="ko-KR" altLang="en-US" dirty="0"/>
              <a:t>유저가 고등급의 무기를 획득하게 되면 횟수를 </a:t>
            </a:r>
            <a:r>
              <a:rPr lang="ko-KR" altLang="en-US" dirty="0" err="1"/>
              <a:t>카운팅해</a:t>
            </a:r>
            <a:r>
              <a:rPr lang="ko-KR" altLang="en-US" dirty="0"/>
              <a:t> 일정 횟수 해당무기를 사용하게 되면 그에 따른 보상을 지급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776AF51-B7F1-49EB-ACE0-A1F1B24F8A34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210A5A7C-2800-482D-AC06-5D50B89611FB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18060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13">
            <a:extLst>
              <a:ext uri="{FF2B5EF4-FFF2-40B4-BE49-F238E27FC236}">
                <a16:creationId xmlns:a16="http://schemas.microsoft.com/office/drawing/2014/main" id="{58BE1ADF-D82D-4FE0-BF27-5623062EBC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6256283"/>
              </p:ext>
            </p:extLst>
          </p:nvPr>
        </p:nvGraphicFramePr>
        <p:xfrm>
          <a:off x="430213" y="785813"/>
          <a:ext cx="8569324" cy="25225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912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39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246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80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0142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 rowSpan="5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91433" marR="914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장르</a:t>
                      </a:r>
                    </a:p>
                  </a:txBody>
                  <a:tcPr marL="91433" marR="914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로그 라이트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싱글 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RPG,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액션</a:t>
                      </a:r>
                    </a:p>
                  </a:txBody>
                  <a:tcPr marL="91433" marR="914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시점</a:t>
                      </a:r>
                    </a:p>
                  </a:txBody>
                  <a:tcPr marL="91433" marR="914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탑 뷰</a:t>
                      </a:r>
                    </a:p>
                  </a:txBody>
                  <a:tcPr marL="91433" marR="914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디자인</a:t>
                      </a:r>
                    </a:p>
                  </a:txBody>
                  <a:tcPr marL="91433" marR="914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스팀 펑크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/ SF , 2D,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도트</a:t>
                      </a:r>
                    </a:p>
                  </a:txBody>
                  <a:tcPr marL="91433" marR="914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플랫폼</a:t>
                      </a:r>
                    </a:p>
                  </a:txBody>
                  <a:tcPr marL="91433" marR="914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모바일</a:t>
                      </a:r>
                    </a:p>
                  </a:txBody>
                  <a:tcPr marL="91433" marR="914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방향성</a:t>
                      </a:r>
                    </a:p>
                  </a:txBody>
                  <a:tcPr marL="91433" marR="914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수동조작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차별화된 스킬 시스템</a:t>
                      </a:r>
                    </a:p>
                  </a:txBody>
                  <a:tcPr marL="91433" marR="914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권장 사양</a:t>
                      </a:r>
                    </a:p>
                  </a:txBody>
                  <a:tcPr marL="91433" marR="914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중간</a:t>
                      </a:r>
                    </a:p>
                  </a:txBody>
                  <a:tcPr marL="91433" marR="914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47776">
                <a:tc v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기획 의도 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/ 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방향성</a:t>
                      </a:r>
                    </a:p>
                  </a:txBody>
                  <a:tcPr marL="91433" marR="914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lvl="0">
                        <a:lnSpc>
                          <a:spcPct val="150000"/>
                        </a:lnSpc>
                      </a:pP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퍼즐게임처럼 짧게 플레이 할 수 있는 모바일 </a:t>
                      </a:r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</a:rPr>
                        <a:t>로그라이트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 장르 게임</a:t>
                      </a:r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pPr lvl="0">
                        <a:lnSpc>
                          <a:spcPct val="150000"/>
                        </a:lnSpc>
                      </a:pP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시간을 조종하는 액션을 연출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다른 게임과 차별성을 </a:t>
                      </a:r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</a:rPr>
                        <a:t>만듬</a:t>
                      </a:r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pPr lvl="0">
                        <a:lnSpc>
                          <a:spcPct val="150000"/>
                        </a:lnSpc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1 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대 다수의 전투에서 승리하는 쾌감을 유저에게 주는 것</a:t>
                      </a:r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3" marR="914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2242">
                <a:tc v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</a:rPr>
                        <a:t>차별점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3" marR="914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lvl="0">
                        <a:lnSpc>
                          <a:spcPct val="150000"/>
                        </a:lnSpc>
                      </a:pPr>
                      <a:r>
                        <a:rPr lang="ko-KR" altLang="en-US" sz="800" dirty="0" err="1">
                          <a:solidFill>
                            <a:schemeClr val="tx1"/>
                          </a:solidFill>
                        </a:rPr>
                        <a:t>로그라이크의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 어려운 게임 난이도 완화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( 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</a:rPr>
                        <a:t>로그 라이트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lvl="0">
                        <a:lnSpc>
                          <a:spcPct val="150000"/>
                        </a:lnSpc>
                      </a:pPr>
                      <a:r>
                        <a:rPr lang="ko-KR" altLang="en-US" sz="900" b="1" dirty="0">
                          <a:solidFill>
                            <a:schemeClr val="tx1"/>
                          </a:solidFill>
                        </a:rPr>
                        <a:t>시간을 조종한다는 느낌의 스킬과 기타 요소들</a:t>
                      </a:r>
                      <a:endParaRPr lang="en-US" altLang="ko-KR" sz="900" b="1" dirty="0">
                        <a:solidFill>
                          <a:schemeClr val="tx1"/>
                        </a:solidFill>
                      </a:endParaRPr>
                    </a:p>
                    <a:p>
                      <a:pPr lvl="0">
                        <a:lnSpc>
                          <a:spcPct val="150000"/>
                        </a:lnSpc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SF,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dirty="0" err="1">
                          <a:solidFill>
                            <a:schemeClr val="tx1"/>
                          </a:solidFill>
                        </a:rPr>
                        <a:t>스팀펑크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 느낌의 그래픽 디자인</a:t>
                      </a:r>
                    </a:p>
                  </a:txBody>
                  <a:tcPr marL="91433" marR="914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11" name="그림 8" descr="건물, 회로, 하얀색, 컴퓨터이(가) 표시된 사진&#10;&#10;자동 생성된 설명">
            <a:extLst>
              <a:ext uri="{FF2B5EF4-FFF2-40B4-BE49-F238E27FC236}">
                <a16:creationId xmlns:a16="http://schemas.microsoft.com/office/drawing/2014/main" id="{CDBAAD44-97D1-4B77-A83D-9F2991E7E9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175" y="996950"/>
            <a:ext cx="3332163" cy="193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A9704A4E-1D17-467B-AD95-09F1FD4114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5281836"/>
              </p:ext>
            </p:extLst>
          </p:nvPr>
        </p:nvGraphicFramePr>
        <p:xfrm>
          <a:off x="430213" y="3294063"/>
          <a:ext cx="8569325" cy="19177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69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13600"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100" b="1" dirty="0">
                          <a:solidFill>
                            <a:srgbClr val="C00000"/>
                          </a:solidFill>
                        </a:rPr>
                        <a:t>던전의 랜덤 조합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사망 시 리스크에 대한 </a:t>
                      </a:r>
                      <a:r>
                        <a:rPr lang="ko-KR" altLang="en-US" sz="1100" b="1" dirty="0">
                          <a:solidFill>
                            <a:srgbClr val="C00000"/>
                          </a:solidFill>
                        </a:rPr>
                        <a:t>긴장감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100" b="1" dirty="0">
                          <a:solidFill>
                            <a:srgbClr val="C00000"/>
                          </a:solidFill>
                        </a:rPr>
                        <a:t>플레이를 반복적으로 했을 때 지루함을 일부 상쇠</a:t>
                      </a:r>
                      <a:endParaRPr lang="en-US" altLang="ko-KR" sz="1000" b="1" dirty="0">
                        <a:solidFill>
                          <a:srgbClr val="C00000"/>
                        </a:solidFill>
                      </a:endParaRPr>
                    </a:p>
                    <a:p>
                      <a:pPr marL="285750" indent="-285750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복고풍 그래픽으로 </a:t>
                      </a:r>
                      <a:r>
                        <a:rPr lang="ko-KR" altLang="en-US" sz="1100" b="1" dirty="0">
                          <a:solidFill>
                            <a:srgbClr val="C00000"/>
                          </a:solidFill>
                        </a:rPr>
                        <a:t>개발의 난이도 감소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와 </a:t>
                      </a:r>
                      <a:r>
                        <a:rPr lang="ko-KR" altLang="en-US" sz="1100" b="1" dirty="0">
                          <a:solidFill>
                            <a:srgbClr val="C00000"/>
                          </a:solidFill>
                        </a:rPr>
                        <a:t>기존 </a:t>
                      </a:r>
                      <a:r>
                        <a:rPr lang="ko-KR" altLang="en-US" sz="1100" b="1" dirty="0" err="1">
                          <a:solidFill>
                            <a:srgbClr val="C00000"/>
                          </a:solidFill>
                        </a:rPr>
                        <a:t>메니아</a:t>
                      </a:r>
                      <a:r>
                        <a:rPr lang="ko-KR" altLang="en-US" sz="1100" b="1" dirty="0">
                          <a:solidFill>
                            <a:srgbClr val="C00000"/>
                          </a:solidFill>
                        </a:rPr>
                        <a:t> 유저와 과거 향수를 찾는 유저를 타겟</a:t>
                      </a:r>
                      <a:endParaRPr lang="en-US" altLang="ko-KR" sz="1000" b="1" dirty="0">
                        <a:solidFill>
                          <a:srgbClr val="C00000"/>
                        </a:solidFill>
                      </a:endParaRPr>
                    </a:p>
                    <a:p>
                      <a:pPr marL="285750" indent="-285750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100" b="1" dirty="0">
                          <a:solidFill>
                            <a:srgbClr val="C00000"/>
                          </a:solidFill>
                        </a:rPr>
                        <a:t>적의 공격 패턴을 회피하고 빈틈을 노리는 액션과 전략이 공존하는 즐거움</a:t>
                      </a:r>
                      <a:endParaRPr lang="en-US" altLang="ko-KR" sz="1100" b="1" dirty="0">
                        <a:solidFill>
                          <a:srgbClr val="C00000"/>
                        </a:solidFill>
                      </a:endParaRPr>
                    </a:p>
                  </a:txBody>
                  <a:tcPr marL="91433" marR="91433" marT="45730" marB="457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2088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스테이지 클리어를 위해 개별적으로 룸에 도전하고 </a:t>
                      </a:r>
                      <a:r>
                        <a:rPr lang="ko-KR" altLang="en-US" sz="1100" b="1" dirty="0">
                          <a:solidFill>
                            <a:srgbClr val="C00000"/>
                          </a:solidFill>
                        </a:rPr>
                        <a:t>사망으로 얻는 피드백과 제화를 통해 부족한 부분을 유저가 스스로 채워가는 방식의 플레이 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Ex) [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적의 공격에 쉽게 죽음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&gt;&gt;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체력을 강화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] [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스킬 사용 후 에너지 회복 속도가 느림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 &gt;&gt;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에너지 회복 속도 강화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]</a:t>
                      </a:r>
                    </a:p>
                  </a:txBody>
                  <a:tcPr marL="91433" marR="91433" marT="45730" marB="457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2011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1100" b="1" dirty="0">
                          <a:solidFill>
                            <a:srgbClr val="C00000"/>
                          </a:solidFill>
                        </a:rPr>
                        <a:t>위험 부담은 있지만 상대적으로 큰 보상을 위해 위험을 감수하는 플레이를 유도</a:t>
                      </a:r>
                      <a:endParaRPr lang="en-US" altLang="ko-KR" sz="1100" b="1" dirty="0">
                        <a:solidFill>
                          <a:srgbClr val="C00000"/>
                        </a:solidFill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고급 룸을 클리어 하는 것으로 특성을 획득하고 획득한 특성을 유지하며 스테이지를 클리어 해가는 것이 포인트</a:t>
                      </a:r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3" marR="91433" marT="45730" marB="457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8271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>
            <a:extLst>
              <a:ext uri="{FF2B5EF4-FFF2-40B4-BE49-F238E27FC236}">
                <a16:creationId xmlns:a16="http://schemas.microsoft.com/office/drawing/2014/main" id="{53A66A73-5307-4F12-888D-E152DDDAFBA3}"/>
              </a:ext>
            </a:extLst>
          </p:cNvPr>
          <p:cNvSpPr/>
          <p:nvPr/>
        </p:nvSpPr>
        <p:spPr>
          <a:xfrm>
            <a:off x="-7543800" y="438150"/>
            <a:ext cx="1905000" cy="1905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유저</a:t>
            </a:r>
            <a:endParaRPr lang="ko-KR" altLang="en-US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58C2569F-7A7A-4A7F-B81F-6FE04F2B54C7}"/>
              </a:ext>
            </a:extLst>
          </p:cNvPr>
          <p:cNvSpPr/>
          <p:nvPr/>
        </p:nvSpPr>
        <p:spPr>
          <a:xfrm>
            <a:off x="-2590800" y="438150"/>
            <a:ext cx="1905000" cy="1905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/>
              <a:t>캐릭터</a:t>
            </a:r>
            <a:endParaRPr lang="ko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87DD6F0B-14BD-42F4-8C3C-0895423F2FD2}"/>
              </a:ext>
            </a:extLst>
          </p:cNvPr>
          <p:cNvSpPr/>
          <p:nvPr/>
        </p:nvSpPr>
        <p:spPr>
          <a:xfrm>
            <a:off x="-5048250" y="-2990850"/>
            <a:ext cx="1905000" cy="1905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/>
              <a:t>장애물</a:t>
            </a:r>
            <a:endParaRPr lang="ko-KR" altLang="en-US" dirty="0"/>
          </a:p>
        </p:txBody>
      </p:sp>
      <p:graphicFrame>
        <p:nvGraphicFramePr>
          <p:cNvPr id="10" name="표 17">
            <a:extLst>
              <a:ext uri="{FF2B5EF4-FFF2-40B4-BE49-F238E27FC236}">
                <a16:creationId xmlns:a16="http://schemas.microsoft.com/office/drawing/2014/main" id="{52727AC4-4739-4A1B-8142-BF676F2323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6930510"/>
              </p:ext>
            </p:extLst>
          </p:nvPr>
        </p:nvGraphicFramePr>
        <p:xfrm>
          <a:off x="6986588" y="1119188"/>
          <a:ext cx="3656012" cy="34734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82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77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4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모든 챕터 클리어 시 유저 선택지</a:t>
                      </a:r>
                    </a:p>
                  </a:txBody>
                  <a:tcPr marL="91432" marR="91432" marT="45722" marB="45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0664">
                <a:tc rowSpan="3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선택지</a:t>
                      </a:r>
                    </a:p>
                  </a:txBody>
                  <a:tcPr marL="91432" marR="91432" marT="45722" marB="45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모든 챕터를 클리어한 경우 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>
                          <a:solidFill>
                            <a:srgbClr val="C00000"/>
                          </a:solidFill>
                        </a:rPr>
                        <a:t>두 가지 선택지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를 유저가 고르도록 함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미래로 돌아갈지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과거로 돌아 갈지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91432" marR="91432" marT="45722" marB="45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2056">
                <a:tc v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과거로 가는 경우 </a:t>
                      </a:r>
                      <a:r>
                        <a:rPr lang="ko-KR" altLang="en-US" sz="1100" b="1" dirty="0">
                          <a:solidFill>
                            <a:srgbClr val="C00000"/>
                          </a:solidFill>
                        </a:rPr>
                        <a:t>플레이 기록이 사라짐</a:t>
                      </a:r>
                      <a:endParaRPr lang="en-US" altLang="ko-KR" sz="1000" b="1" dirty="0">
                        <a:solidFill>
                          <a:srgbClr val="C00000"/>
                        </a:solidFill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캐릭터 성장치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무기 수집 완성도 등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91432" marR="91432" marT="45722" marB="45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9135">
                <a:tc v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미래로 갈 경우 캐릭터 육성 정도와 획득 무기는 남겨두고 </a:t>
                      </a:r>
                      <a:r>
                        <a:rPr lang="ko-KR" altLang="en-US" sz="1100" b="1" dirty="0">
                          <a:solidFill>
                            <a:srgbClr val="C00000"/>
                          </a:solidFill>
                        </a:rPr>
                        <a:t>재화만 사라지고 다시 플레이를 시작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91432" marR="91432" marT="45722" marB="45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5074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의도</a:t>
                      </a:r>
                    </a:p>
                  </a:txBody>
                  <a:tcPr marL="91432" marR="91432" marT="45722" marB="45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 err="1">
                          <a:solidFill>
                            <a:srgbClr val="C00000"/>
                          </a:solidFill>
                        </a:rPr>
                        <a:t>회차</a:t>
                      </a:r>
                      <a:r>
                        <a:rPr lang="ko-KR" altLang="en-US" sz="1100" b="1" dirty="0">
                          <a:solidFill>
                            <a:srgbClr val="C00000"/>
                          </a:solidFill>
                        </a:rPr>
                        <a:t> 플레이에 대한 유저의 선택을 게임에 반영하기 위한 장치</a:t>
                      </a:r>
                      <a:endParaRPr lang="en-US" altLang="ko-KR" sz="1100" b="1" dirty="0">
                        <a:solidFill>
                          <a:srgbClr val="C00000"/>
                        </a:solidFill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엔딩은 보았지만 다른 컨텐츠를 완성하기 위해 과거로 갈 수 있고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다시 처음부터 플레이하기 위해 미래로 갈 수 있음</a:t>
                      </a:r>
                    </a:p>
                  </a:txBody>
                  <a:tcPr marL="91432" marR="91432" marT="45722" marB="45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11" name="그룹 7">
            <a:extLst>
              <a:ext uri="{FF2B5EF4-FFF2-40B4-BE49-F238E27FC236}">
                <a16:creationId xmlns:a16="http://schemas.microsoft.com/office/drawing/2014/main" id="{01FB718A-0E09-42AA-A4D3-49181BDC949B}"/>
              </a:ext>
            </a:extLst>
          </p:cNvPr>
          <p:cNvGrpSpPr>
            <a:grpSpLocks/>
          </p:cNvGrpSpPr>
          <p:nvPr/>
        </p:nvGrpSpPr>
        <p:grpSpPr bwMode="auto">
          <a:xfrm>
            <a:off x="1136650" y="1119188"/>
            <a:ext cx="4876800" cy="4922838"/>
            <a:chOff x="292100" y="985837"/>
            <a:chExt cx="4876864" cy="4923559"/>
          </a:xfrm>
        </p:grpSpPr>
        <p:grpSp>
          <p:nvGrpSpPr>
            <p:cNvPr id="12" name="그룹 8">
              <a:extLst>
                <a:ext uri="{FF2B5EF4-FFF2-40B4-BE49-F238E27FC236}">
                  <a16:creationId xmlns:a16="http://schemas.microsoft.com/office/drawing/2014/main" id="{A73B5858-2086-4C22-BE48-112610902B0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7031" y="985837"/>
              <a:ext cx="4094969" cy="4351338"/>
              <a:chOff x="477031" y="985837"/>
              <a:chExt cx="4094969" cy="4351338"/>
            </a:xfrm>
          </p:grpSpPr>
          <p:pic>
            <p:nvPicPr>
              <p:cNvPr id="16" name="내용 개체 틀 79">
                <a:extLst>
                  <a:ext uri="{FF2B5EF4-FFF2-40B4-BE49-F238E27FC236}">
                    <a16:creationId xmlns:a16="http://schemas.microsoft.com/office/drawing/2014/main" id="{C086E2A8-0439-4022-B9D2-F9426417EC8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7031" y="985837"/>
                <a:ext cx="4094969" cy="43513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cxnSp>
            <p:nvCxnSpPr>
              <p:cNvPr id="17" name="직선 연결선 16">
                <a:extLst>
                  <a:ext uri="{FF2B5EF4-FFF2-40B4-BE49-F238E27FC236}">
                    <a16:creationId xmlns:a16="http://schemas.microsoft.com/office/drawing/2014/main" id="{6DABD285-557A-4855-AA66-0D82FE8DE92F}"/>
                  </a:ext>
                </a:extLst>
              </p:cNvPr>
              <p:cNvCxnSpPr/>
              <p:nvPr/>
            </p:nvCxnSpPr>
            <p:spPr>
              <a:xfrm>
                <a:off x="1925659" y="4086679"/>
                <a:ext cx="373067" cy="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TextBox 14">
                <a:extLst>
                  <a:ext uri="{FF2B5EF4-FFF2-40B4-BE49-F238E27FC236}">
                    <a16:creationId xmlns:a16="http://schemas.microsoft.com/office/drawing/2014/main" id="{9CBE8C84-B0CC-4CFF-B361-0E969D3ED9B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78961" y="3757658"/>
                <a:ext cx="466794" cy="2616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r>
                  <a:rPr lang="ko-KR" altLang="en-US" sz="1100" b="1" dirty="0">
                    <a:latin typeface="맑은 고딕" panose="020B0503020000020004" pitchFamily="50" charset="-127"/>
                  </a:rPr>
                  <a:t>대량</a:t>
                </a:r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F949DDD-75F5-43DC-A89F-694F983CA25A}"/>
                </a:ext>
              </a:extLst>
            </p:cNvPr>
            <p:cNvSpPr txBox="1"/>
            <p:nvPr/>
          </p:nvSpPr>
          <p:spPr>
            <a:xfrm>
              <a:off x="2346352" y="5655359"/>
              <a:ext cx="2616234" cy="25403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050" dirty="0">
                  <a:latin typeface="+mn-lt"/>
                </a:rPr>
                <a:t>2) </a:t>
              </a:r>
              <a:r>
                <a:rPr lang="ko-KR" altLang="en-US" sz="1050" dirty="0">
                  <a:latin typeface="+mn-lt"/>
                </a:rPr>
                <a:t>축적된 제화 </a:t>
              </a:r>
              <a:r>
                <a:rPr lang="en-US" altLang="ko-KR" sz="1050" dirty="0">
                  <a:latin typeface="+mn-lt"/>
                </a:rPr>
                <a:t>+ </a:t>
              </a:r>
              <a:r>
                <a:rPr lang="ko-KR" altLang="en-US" sz="1050" dirty="0">
                  <a:latin typeface="+mn-lt"/>
                </a:rPr>
                <a:t>보스 클리어 보상 재화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4BBBD23-1E70-475A-8140-E5848B17C762}"/>
                </a:ext>
              </a:extLst>
            </p:cNvPr>
            <p:cNvSpPr txBox="1"/>
            <p:nvPr/>
          </p:nvSpPr>
          <p:spPr>
            <a:xfrm>
              <a:off x="2346352" y="5401322"/>
              <a:ext cx="2822612" cy="25403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050" dirty="0">
                  <a:latin typeface="+mn-lt"/>
                </a:rPr>
                <a:t>1) </a:t>
              </a:r>
              <a:r>
                <a:rPr lang="ko-KR" altLang="en-US" sz="1050" dirty="0">
                  <a:latin typeface="+mn-lt"/>
                </a:rPr>
                <a:t>축적된 재화 </a:t>
              </a:r>
              <a:r>
                <a:rPr lang="en-US" altLang="ko-KR" sz="1050" dirty="0">
                  <a:latin typeface="+mn-lt"/>
                </a:rPr>
                <a:t>/ (</a:t>
              </a:r>
              <a:r>
                <a:rPr lang="ko-KR" altLang="en-US" sz="1050" dirty="0">
                  <a:latin typeface="+mn-lt"/>
                </a:rPr>
                <a:t>전체 룸 개수 </a:t>
              </a:r>
              <a:r>
                <a:rPr lang="en-US" altLang="ko-KR" sz="1050" dirty="0">
                  <a:latin typeface="+mn-lt"/>
                </a:rPr>
                <a:t>– </a:t>
              </a:r>
              <a:r>
                <a:rPr lang="ko-KR" altLang="en-US" sz="1050" dirty="0">
                  <a:latin typeface="+mn-lt"/>
                </a:rPr>
                <a:t>클리어 룸</a:t>
              </a:r>
              <a:r>
                <a:rPr lang="en-US" altLang="ko-KR" sz="1050" dirty="0">
                  <a:latin typeface="+mn-lt"/>
                </a:rPr>
                <a:t>)</a:t>
              </a:r>
              <a:endParaRPr lang="ko-KR" altLang="en-US" sz="1050" dirty="0">
                <a:latin typeface="+mn-lt"/>
              </a:endParaRPr>
            </a:p>
          </p:txBody>
        </p:sp>
        <p:sp>
          <p:nvSpPr>
            <p:cNvPr id="15" name="TextBox 11">
              <a:extLst>
                <a:ext uri="{FF2B5EF4-FFF2-40B4-BE49-F238E27FC236}">
                  <a16:creationId xmlns:a16="http://schemas.microsoft.com/office/drawing/2014/main" id="{BDE73CE5-B18F-43A4-B7C1-F1172A29C5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100" y="2031478"/>
              <a:ext cx="142539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lang="ko-KR" altLang="en-US" sz="1200">
                  <a:latin typeface="맑은 고딕" panose="020B0503020000020004" pitchFamily="50" charset="-127"/>
                </a:rPr>
                <a:t>휘발 성 스텟 소멸</a:t>
              </a:r>
              <a:endParaRPr lang="ko-KR" altLang="en-US">
                <a:latin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748800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17">
            <a:extLst>
              <a:ext uri="{FF2B5EF4-FFF2-40B4-BE49-F238E27FC236}">
                <a16:creationId xmlns:a16="http://schemas.microsoft.com/office/drawing/2014/main" id="{C57D4BDE-1E40-417A-934B-587D2940FC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1260104"/>
              </p:ext>
            </p:extLst>
          </p:nvPr>
        </p:nvGraphicFramePr>
        <p:xfrm>
          <a:off x="4991100" y="901700"/>
          <a:ext cx="3935413" cy="1482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54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6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스킬 활용</a:t>
                      </a:r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00" marB="45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1.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몰려오는 몬스터에게 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대쉬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로 빠르게 접근</a:t>
                      </a:r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00" marB="45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2. ‘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폭탄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을 몬스터에게 설치</a:t>
                      </a:r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00" marB="45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3. ‘</a:t>
                      </a: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시간역행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 기술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로 빠져나옴</a:t>
                      </a:r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00" marB="45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7" name="그룹 8">
            <a:extLst>
              <a:ext uri="{FF2B5EF4-FFF2-40B4-BE49-F238E27FC236}">
                <a16:creationId xmlns:a16="http://schemas.microsoft.com/office/drawing/2014/main" id="{D2A6C5A9-E377-4069-8747-5380C3906C81}"/>
              </a:ext>
            </a:extLst>
          </p:cNvPr>
          <p:cNvGrpSpPr>
            <a:grpSpLocks/>
          </p:cNvGrpSpPr>
          <p:nvPr/>
        </p:nvGrpSpPr>
        <p:grpSpPr bwMode="auto">
          <a:xfrm>
            <a:off x="496888" y="822325"/>
            <a:ext cx="1370012" cy="1568450"/>
            <a:chOff x="399570" y="859909"/>
            <a:chExt cx="2143845" cy="2452612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821ACE60-B59D-4247-8F59-2C2B85DDDFA9}"/>
                </a:ext>
              </a:extLst>
            </p:cNvPr>
            <p:cNvSpPr/>
            <p:nvPr/>
          </p:nvSpPr>
          <p:spPr>
            <a:xfrm>
              <a:off x="399570" y="1006371"/>
              <a:ext cx="2143845" cy="105998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05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D41C715-4A8A-4BA8-8F1D-44D2D186AECA}"/>
                </a:ext>
              </a:extLst>
            </p:cNvPr>
            <p:cNvSpPr txBox="1"/>
            <p:nvPr/>
          </p:nvSpPr>
          <p:spPr>
            <a:xfrm>
              <a:off x="983351" y="859909"/>
              <a:ext cx="976283" cy="389738"/>
            </a:xfrm>
            <a:prstGeom prst="rect">
              <a:avLst/>
            </a:prstGeom>
            <a:solidFill>
              <a:schemeClr val="bg1"/>
            </a:solidFill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1050" dirty="0">
                  <a:latin typeface="+mn-lt"/>
                </a:rPr>
                <a:t>스킬</a:t>
              </a: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A2E9B5B2-83FA-46C8-86A2-FCDC97A06C10}"/>
                </a:ext>
              </a:extLst>
            </p:cNvPr>
            <p:cNvSpPr/>
            <p:nvPr/>
          </p:nvSpPr>
          <p:spPr>
            <a:xfrm>
              <a:off x="628114" y="1180139"/>
              <a:ext cx="635950" cy="623082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800" dirty="0" err="1"/>
                <a:t>대쉬</a:t>
              </a:r>
              <a:endParaRPr lang="ko-KR" altLang="en-US" sz="800" dirty="0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CCD2593E-0AD9-49E4-BCB2-94B59F7FB4FA}"/>
                </a:ext>
              </a:extLst>
            </p:cNvPr>
            <p:cNvSpPr/>
            <p:nvPr/>
          </p:nvSpPr>
          <p:spPr>
            <a:xfrm>
              <a:off x="1703763" y="1180139"/>
              <a:ext cx="635950" cy="623082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800" dirty="0"/>
                <a:t>폭탄</a:t>
              </a:r>
            </a:p>
          </p:txBody>
        </p:sp>
        <p:grpSp>
          <p:nvGrpSpPr>
            <p:cNvPr id="12" name="그룹 13">
              <a:extLst>
                <a:ext uri="{FF2B5EF4-FFF2-40B4-BE49-F238E27FC236}">
                  <a16:creationId xmlns:a16="http://schemas.microsoft.com/office/drawing/2014/main" id="{3345BF12-AAFB-401C-9061-C0038CB3D96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9570" y="2105425"/>
              <a:ext cx="2143845" cy="1207096"/>
              <a:chOff x="2712464" y="859909"/>
              <a:chExt cx="2143845" cy="1207096"/>
            </a:xfrm>
          </p:grpSpPr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C8CDFB4C-DB93-42C9-8C42-63F60A42C620}"/>
                  </a:ext>
                </a:extLst>
              </p:cNvPr>
              <p:cNvSpPr/>
              <p:nvPr/>
            </p:nvSpPr>
            <p:spPr>
              <a:xfrm>
                <a:off x="2712464" y="1007020"/>
                <a:ext cx="2143845" cy="105998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ko-KR" altLang="en-US" sz="1050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8AF0344-F7AB-4F07-9F66-CD812CE0C810}"/>
                  </a:ext>
                </a:extLst>
              </p:cNvPr>
              <p:cNvSpPr txBox="1"/>
              <p:nvPr/>
            </p:nvSpPr>
            <p:spPr>
              <a:xfrm>
                <a:off x="3296245" y="860558"/>
                <a:ext cx="976283" cy="38973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ko-KR" altLang="en-US" sz="1050" dirty="0">
                    <a:latin typeface="+mn-lt"/>
                  </a:rPr>
                  <a:t>특수기</a:t>
                </a:r>
              </a:p>
            </p:txBody>
          </p:sp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1B590933-B7B3-4F7E-B317-745A0229BBA7}"/>
                  </a:ext>
                </a:extLst>
              </p:cNvPr>
              <p:cNvSpPr/>
              <p:nvPr/>
            </p:nvSpPr>
            <p:spPr>
              <a:xfrm>
                <a:off x="3104964" y="1359521"/>
                <a:ext cx="1391140" cy="439384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ko-KR" altLang="en-US" sz="900" dirty="0" err="1"/>
                  <a:t>시간역행</a:t>
                </a:r>
                <a:endParaRPr lang="ko-KR" altLang="en-US" sz="1050" dirty="0"/>
              </a:p>
            </p:txBody>
          </p:sp>
        </p:grpSp>
      </p:grpSp>
      <p:grpSp>
        <p:nvGrpSpPr>
          <p:cNvPr id="16" name="그룹 17">
            <a:extLst>
              <a:ext uri="{FF2B5EF4-FFF2-40B4-BE49-F238E27FC236}">
                <a16:creationId xmlns:a16="http://schemas.microsoft.com/office/drawing/2014/main" id="{278124DD-5F91-4239-ACA5-195F61D1C944}"/>
              </a:ext>
            </a:extLst>
          </p:cNvPr>
          <p:cNvGrpSpPr>
            <a:grpSpLocks/>
          </p:cNvGrpSpPr>
          <p:nvPr/>
        </p:nvGrpSpPr>
        <p:grpSpPr bwMode="auto">
          <a:xfrm>
            <a:off x="2092325" y="838200"/>
            <a:ext cx="2682875" cy="1557338"/>
            <a:chOff x="2892665" y="1044575"/>
            <a:chExt cx="3333173" cy="1933517"/>
          </a:xfrm>
        </p:grpSpPr>
        <p:pic>
          <p:nvPicPr>
            <p:cNvPr id="17" name="그림 18" descr="건물, 회로, 하얀색, 컴퓨터이(가) 표시된 사진&#10;&#10;자동 생성된 설명">
              <a:extLst>
                <a:ext uri="{FF2B5EF4-FFF2-40B4-BE49-F238E27FC236}">
                  <a16:creationId xmlns:a16="http://schemas.microsoft.com/office/drawing/2014/main" id="{0F4086F9-9C62-44B7-9452-4F060C3E80F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92665" y="1044575"/>
              <a:ext cx="3333173" cy="19335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" name="화살표: 왼쪽 17">
              <a:extLst>
                <a:ext uri="{FF2B5EF4-FFF2-40B4-BE49-F238E27FC236}">
                  <a16:creationId xmlns:a16="http://schemas.microsoft.com/office/drawing/2014/main" id="{A3574817-E2C4-4307-BF56-48501E1DB306}"/>
                </a:ext>
              </a:extLst>
            </p:cNvPr>
            <p:cNvSpPr/>
            <p:nvPr/>
          </p:nvSpPr>
          <p:spPr>
            <a:xfrm>
              <a:off x="4316660" y="1752152"/>
              <a:ext cx="640995" cy="289731"/>
            </a:xfrm>
            <a:prstGeom prst="leftArrow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700" dirty="0" err="1">
                  <a:solidFill>
                    <a:schemeClr val="tx1"/>
                  </a:solidFill>
                </a:rPr>
                <a:t>대쉬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pic>
          <p:nvPicPr>
            <p:cNvPr id="19" name="그림 20">
              <a:extLst>
                <a:ext uri="{FF2B5EF4-FFF2-40B4-BE49-F238E27FC236}">
                  <a16:creationId xmlns:a16="http://schemas.microsoft.com/office/drawing/2014/main" id="{FA431239-8CF4-40C9-97E5-5FB5C082B05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36989" y="1444888"/>
              <a:ext cx="473578" cy="8072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&quot;허용 안 됨&quot; 기호 19">
              <a:extLst>
                <a:ext uri="{FF2B5EF4-FFF2-40B4-BE49-F238E27FC236}">
                  <a16:creationId xmlns:a16="http://schemas.microsoft.com/office/drawing/2014/main" id="{F696B0A7-E94C-497A-BB8B-72AAEFAB1842}"/>
                </a:ext>
              </a:extLst>
            </p:cNvPr>
            <p:cNvSpPr/>
            <p:nvPr/>
          </p:nvSpPr>
          <p:spPr>
            <a:xfrm>
              <a:off x="3872895" y="1799455"/>
              <a:ext cx="238647" cy="236516"/>
            </a:xfrm>
            <a:prstGeom prst="noSmoking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21" name="TextBox 22">
              <a:extLst>
                <a:ext uri="{FF2B5EF4-FFF2-40B4-BE49-F238E27FC236}">
                  <a16:creationId xmlns:a16="http://schemas.microsoft.com/office/drawing/2014/main" id="{B9761E67-867E-4CEC-BD32-71EC0E7C26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33262" y="1220104"/>
              <a:ext cx="834482" cy="2171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ko-KR" altLang="en-US" sz="700">
                  <a:latin typeface="맑은 고딕" panose="020B0503020000020004" pitchFamily="50" charset="-127"/>
                </a:rPr>
                <a:t>폭탄 설치</a:t>
              </a:r>
            </a:p>
          </p:txBody>
        </p:sp>
        <p:sp>
          <p:nvSpPr>
            <p:cNvPr id="22" name="화살표: 위로 구부러짐 21">
              <a:extLst>
                <a:ext uri="{FF2B5EF4-FFF2-40B4-BE49-F238E27FC236}">
                  <a16:creationId xmlns:a16="http://schemas.microsoft.com/office/drawing/2014/main" id="{5D03E70A-E394-4A9B-9E73-9C1131EE096F}"/>
                </a:ext>
              </a:extLst>
            </p:cNvPr>
            <p:cNvSpPr/>
            <p:nvPr/>
          </p:nvSpPr>
          <p:spPr>
            <a:xfrm>
              <a:off x="4010955" y="2104954"/>
              <a:ext cx="1252405" cy="289732"/>
            </a:xfrm>
            <a:prstGeom prst="curvedUpArrow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23" name="TextBox 24">
              <a:extLst>
                <a:ext uri="{FF2B5EF4-FFF2-40B4-BE49-F238E27FC236}">
                  <a16:creationId xmlns:a16="http://schemas.microsoft.com/office/drawing/2014/main" id="{FCC0FC10-522F-442E-9EFF-8D9B39974D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06129" y="2473265"/>
              <a:ext cx="834482" cy="2171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ko-KR" altLang="en-US" sz="700">
                  <a:latin typeface="맑은 고딕" panose="020B0503020000020004" pitchFamily="50" charset="-127"/>
                </a:rPr>
                <a:t>시간 역행</a:t>
              </a:r>
            </a:p>
          </p:txBody>
        </p:sp>
      </p:grpSp>
      <p:grpSp>
        <p:nvGrpSpPr>
          <p:cNvPr id="24" name="그룹 25">
            <a:extLst>
              <a:ext uri="{FF2B5EF4-FFF2-40B4-BE49-F238E27FC236}">
                <a16:creationId xmlns:a16="http://schemas.microsoft.com/office/drawing/2014/main" id="{97CC89DC-FB4A-44C4-84C2-6274A30C5C63}"/>
              </a:ext>
            </a:extLst>
          </p:cNvPr>
          <p:cNvGrpSpPr>
            <a:grpSpLocks/>
          </p:cNvGrpSpPr>
          <p:nvPr/>
        </p:nvGrpSpPr>
        <p:grpSpPr bwMode="auto">
          <a:xfrm>
            <a:off x="496888" y="2419350"/>
            <a:ext cx="1370012" cy="1568450"/>
            <a:chOff x="324866" y="2589000"/>
            <a:chExt cx="1436783" cy="1643716"/>
          </a:xfrm>
        </p:grpSpPr>
        <p:grpSp>
          <p:nvGrpSpPr>
            <p:cNvPr id="25" name="그룹 26">
              <a:extLst>
                <a:ext uri="{FF2B5EF4-FFF2-40B4-BE49-F238E27FC236}">
                  <a16:creationId xmlns:a16="http://schemas.microsoft.com/office/drawing/2014/main" id="{57DE14D8-E4B6-4BD3-83A0-20A2C3C621D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4866" y="2589000"/>
              <a:ext cx="1436783" cy="1643716"/>
              <a:chOff x="399570" y="859909"/>
              <a:chExt cx="2143845" cy="2452612"/>
            </a:xfrm>
          </p:grpSpPr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DB77DE07-CE68-4CF6-AC09-823AC7CDE9C2}"/>
                  </a:ext>
                </a:extLst>
              </p:cNvPr>
              <p:cNvSpPr/>
              <p:nvPr/>
            </p:nvSpPr>
            <p:spPr>
              <a:xfrm>
                <a:off x="399570" y="1006371"/>
                <a:ext cx="2143845" cy="105998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ko-KR" altLang="en-US" sz="1050"/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9A66AF1-EBA5-42BA-B75D-4D2649A67750}"/>
                  </a:ext>
                </a:extLst>
              </p:cNvPr>
              <p:cNvSpPr txBox="1"/>
              <p:nvPr/>
            </p:nvSpPr>
            <p:spPr>
              <a:xfrm>
                <a:off x="983351" y="859909"/>
                <a:ext cx="976283" cy="38477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ko-KR" altLang="en-US" sz="1000" dirty="0">
                    <a:latin typeface="+mn-lt"/>
                  </a:rPr>
                  <a:t>특수 탄</a:t>
                </a:r>
                <a:endParaRPr lang="ko-KR" altLang="en-US" sz="1050" dirty="0">
                  <a:latin typeface="+mn-lt"/>
                </a:endParaRPr>
              </a:p>
            </p:txBody>
          </p:sp>
          <p:sp>
            <p:nvSpPr>
              <p:cNvPr id="29" name="타원 28">
                <a:extLst>
                  <a:ext uri="{FF2B5EF4-FFF2-40B4-BE49-F238E27FC236}">
                    <a16:creationId xmlns:a16="http://schemas.microsoft.com/office/drawing/2014/main" id="{CFA6407C-4973-48FD-B0D8-BCCB572E05DF}"/>
                  </a:ext>
                </a:extLst>
              </p:cNvPr>
              <p:cNvSpPr/>
              <p:nvPr/>
            </p:nvSpPr>
            <p:spPr>
              <a:xfrm>
                <a:off x="759775" y="1306741"/>
                <a:ext cx="1423435" cy="623083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ko-KR" altLang="en-US" sz="1000" dirty="0" err="1"/>
                  <a:t>가속탄</a:t>
                </a:r>
                <a:endParaRPr lang="ko-KR" altLang="en-US" sz="500" dirty="0"/>
              </a:p>
            </p:txBody>
          </p:sp>
          <p:grpSp>
            <p:nvGrpSpPr>
              <p:cNvPr id="30" name="그룹 31">
                <a:extLst>
                  <a:ext uri="{FF2B5EF4-FFF2-40B4-BE49-F238E27FC236}">
                    <a16:creationId xmlns:a16="http://schemas.microsoft.com/office/drawing/2014/main" id="{1F2997F8-61E4-46F8-86D8-1063CA53E41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99570" y="2105425"/>
                <a:ext cx="2143845" cy="1207096"/>
                <a:chOff x="2712464" y="859909"/>
                <a:chExt cx="2143845" cy="1207096"/>
              </a:xfrm>
            </p:grpSpPr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C84A0740-ABB5-4563-8BAF-5255D5D30EDC}"/>
                    </a:ext>
                  </a:extLst>
                </p:cNvPr>
                <p:cNvSpPr/>
                <p:nvPr/>
              </p:nvSpPr>
              <p:spPr>
                <a:xfrm>
                  <a:off x="2712464" y="1007020"/>
                  <a:ext cx="2143845" cy="105998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ko-KR" altLang="en-US" sz="1050"/>
                </a:p>
              </p:txBody>
            </p:sp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8256CFCF-B4E7-47BA-9BF2-E067B22AD71A}"/>
                    </a:ext>
                  </a:extLst>
                </p:cNvPr>
                <p:cNvSpPr txBox="1"/>
                <p:nvPr/>
              </p:nvSpPr>
              <p:spPr>
                <a:xfrm>
                  <a:off x="3296245" y="860558"/>
                  <a:ext cx="976283" cy="39718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>
                  <a:sp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ko-KR" altLang="en-US" sz="1050" dirty="0">
                      <a:latin typeface="+mn-lt"/>
                    </a:rPr>
                    <a:t>능력치</a:t>
                  </a:r>
                </a:p>
              </p:txBody>
            </p:sp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3CFFD51C-AD1D-4B59-81A9-E7A6C71A8CA8}"/>
                    </a:ext>
                  </a:extLst>
                </p:cNvPr>
                <p:cNvSpPr txBox="1"/>
                <p:nvPr/>
              </p:nvSpPr>
              <p:spPr>
                <a:xfrm>
                  <a:off x="3040376" y="1287531"/>
                  <a:ext cx="976281" cy="65038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>
                  <a:sp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ko-KR" altLang="en-US" sz="1050">
                      <a:latin typeface="+mn-lt"/>
                    </a:rPr>
                    <a:t>이동 속도</a:t>
                  </a:r>
                  <a:endParaRPr lang="ko-KR" altLang="en-US" sz="1050" dirty="0">
                    <a:latin typeface="+mn-lt"/>
                  </a:endParaRPr>
                </a:p>
              </p:txBody>
            </p:sp>
          </p:grpSp>
        </p:grpSp>
        <p:sp>
          <p:nvSpPr>
            <p:cNvPr id="26" name="화살표: 위쪽 25">
              <a:extLst>
                <a:ext uri="{FF2B5EF4-FFF2-40B4-BE49-F238E27FC236}">
                  <a16:creationId xmlns:a16="http://schemas.microsoft.com/office/drawing/2014/main" id="{2A8AC676-0433-404F-9D91-8FC3815D4655}"/>
                </a:ext>
              </a:extLst>
            </p:cNvPr>
            <p:cNvSpPr/>
            <p:nvPr/>
          </p:nvSpPr>
          <p:spPr>
            <a:xfrm>
              <a:off x="1198923" y="3700338"/>
              <a:ext cx="171482" cy="387638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400"/>
            </a:p>
          </p:txBody>
        </p:sp>
      </p:grpSp>
      <p:grpSp>
        <p:nvGrpSpPr>
          <p:cNvPr id="34" name="그룹 35">
            <a:extLst>
              <a:ext uri="{FF2B5EF4-FFF2-40B4-BE49-F238E27FC236}">
                <a16:creationId xmlns:a16="http://schemas.microsoft.com/office/drawing/2014/main" id="{D211C152-BFAB-41DF-82ED-B7C1F87B1755}"/>
              </a:ext>
            </a:extLst>
          </p:cNvPr>
          <p:cNvGrpSpPr>
            <a:grpSpLocks/>
          </p:cNvGrpSpPr>
          <p:nvPr/>
        </p:nvGrpSpPr>
        <p:grpSpPr bwMode="auto">
          <a:xfrm>
            <a:off x="2092325" y="2463800"/>
            <a:ext cx="2627313" cy="1524000"/>
            <a:chOff x="1920522" y="2580050"/>
            <a:chExt cx="2899021" cy="1681673"/>
          </a:xfrm>
        </p:grpSpPr>
        <p:pic>
          <p:nvPicPr>
            <p:cNvPr id="35" name="그림 36" descr="건물, 회로, 하얀색, 컴퓨터이(가) 표시된 사진&#10;&#10;자동 생성된 설명">
              <a:extLst>
                <a:ext uri="{FF2B5EF4-FFF2-40B4-BE49-F238E27FC236}">
                  <a16:creationId xmlns:a16="http://schemas.microsoft.com/office/drawing/2014/main" id="{87C5F52D-4305-4D13-A288-67957BDD7F7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20522" y="2580050"/>
              <a:ext cx="2899021" cy="16816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" name="화살표: 왼쪽 35">
              <a:extLst>
                <a:ext uri="{FF2B5EF4-FFF2-40B4-BE49-F238E27FC236}">
                  <a16:creationId xmlns:a16="http://schemas.microsoft.com/office/drawing/2014/main" id="{31F2D963-621B-4CA0-B7FA-CFEC7F02822A}"/>
                </a:ext>
              </a:extLst>
            </p:cNvPr>
            <p:cNvSpPr/>
            <p:nvPr/>
          </p:nvSpPr>
          <p:spPr>
            <a:xfrm>
              <a:off x="3158956" y="2989958"/>
              <a:ext cx="558783" cy="662159"/>
            </a:xfrm>
            <a:prstGeom prst="leftArrow">
              <a:avLst>
                <a:gd name="adj1" fmla="val 50000"/>
                <a:gd name="adj2" fmla="val 33493"/>
              </a:avLst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600" dirty="0">
                  <a:solidFill>
                    <a:schemeClr val="tx1"/>
                  </a:solidFill>
                </a:rPr>
                <a:t>원거리 공격</a:t>
              </a:r>
            </a:p>
          </p:txBody>
        </p:sp>
        <p:pic>
          <p:nvPicPr>
            <p:cNvPr id="37" name="그림 38">
              <a:extLst>
                <a:ext uri="{FF2B5EF4-FFF2-40B4-BE49-F238E27FC236}">
                  <a16:creationId xmlns:a16="http://schemas.microsoft.com/office/drawing/2014/main" id="{F21FEEEE-CBE7-4E24-B196-F0899B741F1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67896" y="2928222"/>
              <a:ext cx="411894" cy="7020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8" name="화살표: 줄무늬가 있는 오른쪽 37">
              <a:extLst>
                <a:ext uri="{FF2B5EF4-FFF2-40B4-BE49-F238E27FC236}">
                  <a16:creationId xmlns:a16="http://schemas.microsoft.com/office/drawing/2014/main" id="{CD3F3345-2379-48C2-83E7-1EB059F00C86}"/>
                </a:ext>
              </a:extLst>
            </p:cNvPr>
            <p:cNvSpPr/>
            <p:nvPr/>
          </p:nvSpPr>
          <p:spPr>
            <a:xfrm>
              <a:off x="4110114" y="3165132"/>
              <a:ext cx="462442" cy="234734"/>
            </a:xfrm>
            <a:prstGeom prst="strip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600" dirty="0"/>
                <a:t>이동</a:t>
              </a:r>
            </a:p>
          </p:txBody>
        </p:sp>
        <p:sp>
          <p:nvSpPr>
            <p:cNvPr id="39" name="TextBox 40">
              <a:extLst>
                <a:ext uri="{FF2B5EF4-FFF2-40B4-BE49-F238E27FC236}">
                  <a16:creationId xmlns:a16="http://schemas.microsoft.com/office/drawing/2014/main" id="{BE2AF558-2F9A-40B6-AAC9-1AAED14BAE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5495" y="2828331"/>
              <a:ext cx="572717" cy="3056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ko-KR" altLang="en-US" sz="600">
                  <a:latin typeface="맑은 고딕" panose="020B0503020000020004" pitchFamily="50" charset="-127"/>
                </a:rPr>
                <a:t>이동 속도 상승</a:t>
              </a:r>
            </a:p>
          </p:txBody>
        </p:sp>
      </p:grpSp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441F9DDD-BD36-43C0-BC37-19E610D7C9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1951513"/>
              </p:ext>
            </p:extLst>
          </p:nvPr>
        </p:nvGraphicFramePr>
        <p:xfrm>
          <a:off x="4991100" y="2651125"/>
          <a:ext cx="3935413" cy="11128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54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946"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캐릭터 </a:t>
                      </a:r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</a:rPr>
                        <a:t>스텟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&amp; 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무기 활용</a:t>
                      </a:r>
                    </a:p>
                  </a:txBody>
                  <a:tcPr marL="91450" marR="91450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lvl="0" latinLnBrk="1">
                        <a:lnSpc>
                          <a:spcPct val="150000"/>
                        </a:lnSpc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1.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이동 속도를 통해 공격을 회피하면서 몬스터를 공격</a:t>
                      </a:r>
                    </a:p>
                  </a:txBody>
                  <a:tcPr marL="91450" marR="91450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lvl="0" latinLnBrk="1">
                        <a:lnSpc>
                          <a:spcPct val="150000"/>
                        </a:lnSpc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2.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근거리 무기로 한번에 처치</a:t>
                      </a:r>
                    </a:p>
                  </a:txBody>
                  <a:tcPr marL="91450" marR="91450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41" name="그룹 42">
            <a:extLst>
              <a:ext uri="{FF2B5EF4-FFF2-40B4-BE49-F238E27FC236}">
                <a16:creationId xmlns:a16="http://schemas.microsoft.com/office/drawing/2014/main" id="{84B1FF16-65A9-4E1D-AC8E-A64DFA0A833A}"/>
              </a:ext>
            </a:extLst>
          </p:cNvPr>
          <p:cNvGrpSpPr>
            <a:grpSpLocks/>
          </p:cNvGrpSpPr>
          <p:nvPr/>
        </p:nvGrpSpPr>
        <p:grpSpPr bwMode="auto">
          <a:xfrm>
            <a:off x="496888" y="3981450"/>
            <a:ext cx="1370012" cy="1568450"/>
            <a:chOff x="399570" y="859909"/>
            <a:chExt cx="2143845" cy="2452612"/>
          </a:xfrm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A0788C0D-56E2-4D96-8C9F-7E056FD40F62}"/>
                </a:ext>
              </a:extLst>
            </p:cNvPr>
            <p:cNvSpPr/>
            <p:nvPr/>
          </p:nvSpPr>
          <p:spPr>
            <a:xfrm>
              <a:off x="399570" y="1006371"/>
              <a:ext cx="2143845" cy="105998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05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62B94910-5540-476F-84B8-16DCA621D12D}"/>
                </a:ext>
              </a:extLst>
            </p:cNvPr>
            <p:cNvSpPr txBox="1"/>
            <p:nvPr/>
          </p:nvSpPr>
          <p:spPr>
            <a:xfrm>
              <a:off x="983351" y="859909"/>
              <a:ext cx="976283" cy="397184"/>
            </a:xfrm>
            <a:prstGeom prst="rect">
              <a:avLst/>
            </a:prstGeom>
            <a:solidFill>
              <a:schemeClr val="bg1"/>
            </a:solidFill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1000" dirty="0">
                  <a:latin typeface="+mn-lt"/>
                </a:rPr>
                <a:t>룸 배치</a:t>
              </a:r>
              <a:endParaRPr lang="ko-KR" altLang="en-US" sz="1050" dirty="0">
                <a:latin typeface="+mn-lt"/>
              </a:endParaRPr>
            </a:p>
          </p:txBody>
        </p: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4E30A51A-A34F-4360-A293-2F4320787146}"/>
                </a:ext>
              </a:extLst>
            </p:cNvPr>
            <p:cNvSpPr/>
            <p:nvPr/>
          </p:nvSpPr>
          <p:spPr>
            <a:xfrm>
              <a:off x="759775" y="1306741"/>
              <a:ext cx="1423435" cy="623083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1100" dirty="0"/>
                <a:t>화약통</a:t>
              </a:r>
              <a:endParaRPr lang="ko-KR" altLang="en-US" sz="1000" dirty="0"/>
            </a:p>
          </p:txBody>
        </p:sp>
        <p:grpSp>
          <p:nvGrpSpPr>
            <p:cNvPr id="45" name="그룹 46">
              <a:extLst>
                <a:ext uri="{FF2B5EF4-FFF2-40B4-BE49-F238E27FC236}">
                  <a16:creationId xmlns:a16="http://schemas.microsoft.com/office/drawing/2014/main" id="{D30E7078-8F00-48DF-8720-A399C06583D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9570" y="2105425"/>
              <a:ext cx="2143845" cy="1207096"/>
              <a:chOff x="2712464" y="859909"/>
              <a:chExt cx="2143845" cy="1207096"/>
            </a:xfrm>
          </p:grpSpPr>
          <p:sp>
            <p:nvSpPr>
              <p:cNvPr id="46" name="직사각형 45">
                <a:extLst>
                  <a:ext uri="{FF2B5EF4-FFF2-40B4-BE49-F238E27FC236}">
                    <a16:creationId xmlns:a16="http://schemas.microsoft.com/office/drawing/2014/main" id="{CD9CDFFA-2146-46FC-9896-2CDB6C78959A}"/>
                  </a:ext>
                </a:extLst>
              </p:cNvPr>
              <p:cNvSpPr/>
              <p:nvPr/>
            </p:nvSpPr>
            <p:spPr>
              <a:xfrm>
                <a:off x="2712464" y="1007020"/>
                <a:ext cx="2143845" cy="105998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ko-KR" altLang="en-US" sz="1050"/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4416CEB7-9FEA-41B0-BEEE-37091203F783}"/>
                  </a:ext>
                </a:extLst>
              </p:cNvPr>
              <p:cNvSpPr txBox="1"/>
              <p:nvPr/>
            </p:nvSpPr>
            <p:spPr>
              <a:xfrm>
                <a:off x="3296245" y="860558"/>
                <a:ext cx="976283" cy="31278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ko-KR" altLang="en-US" sz="700" dirty="0">
                    <a:latin typeface="+mn-lt"/>
                  </a:rPr>
                  <a:t>유저 경험</a:t>
                </a:r>
                <a:endParaRPr lang="ko-KR" altLang="en-US" sz="1050" dirty="0">
                  <a:latin typeface="+mn-lt"/>
                </a:endParaRP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9DFAAD36-368F-4F4E-9D37-F689EC33640C}"/>
                  </a:ext>
                </a:extLst>
              </p:cNvPr>
              <p:cNvSpPr txBox="1"/>
              <p:nvPr/>
            </p:nvSpPr>
            <p:spPr>
              <a:xfrm>
                <a:off x="2941008" y="1138587"/>
                <a:ext cx="1711598" cy="90111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ko-KR" altLang="en-US" sz="1050" dirty="0">
                    <a:latin typeface="+mn-lt"/>
                  </a:rPr>
                  <a:t>화약통을 건드리면 터진다</a:t>
                </a:r>
              </a:p>
            </p:txBody>
          </p:sp>
        </p:grpSp>
      </p:grpSp>
      <p:grpSp>
        <p:nvGrpSpPr>
          <p:cNvPr id="49" name="그룹 50">
            <a:extLst>
              <a:ext uri="{FF2B5EF4-FFF2-40B4-BE49-F238E27FC236}">
                <a16:creationId xmlns:a16="http://schemas.microsoft.com/office/drawing/2014/main" id="{92D49824-5470-4707-ABC7-7AD6BBCFFAF3}"/>
              </a:ext>
            </a:extLst>
          </p:cNvPr>
          <p:cNvGrpSpPr>
            <a:grpSpLocks/>
          </p:cNvGrpSpPr>
          <p:nvPr/>
        </p:nvGrpSpPr>
        <p:grpSpPr bwMode="auto">
          <a:xfrm>
            <a:off x="2092325" y="4052888"/>
            <a:ext cx="2627313" cy="1524000"/>
            <a:chOff x="1920522" y="4261723"/>
            <a:chExt cx="2899021" cy="1681673"/>
          </a:xfrm>
        </p:grpSpPr>
        <p:pic>
          <p:nvPicPr>
            <p:cNvPr id="50" name="그림 51" descr="건물, 회로, 하얀색, 컴퓨터이(가) 표시된 사진&#10;&#10;자동 생성된 설명">
              <a:extLst>
                <a:ext uri="{FF2B5EF4-FFF2-40B4-BE49-F238E27FC236}">
                  <a16:creationId xmlns:a16="http://schemas.microsoft.com/office/drawing/2014/main" id="{3A602496-EF11-4F99-A89B-38A1EFE9C30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20522" y="4261723"/>
              <a:ext cx="2899021" cy="16816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1" name="화살표: 왼쪽 50">
              <a:extLst>
                <a:ext uri="{FF2B5EF4-FFF2-40B4-BE49-F238E27FC236}">
                  <a16:creationId xmlns:a16="http://schemas.microsoft.com/office/drawing/2014/main" id="{EB97A75E-CE69-45DA-BCB9-AB738FBCC378}"/>
                </a:ext>
              </a:extLst>
            </p:cNvPr>
            <p:cNvSpPr/>
            <p:nvPr/>
          </p:nvSpPr>
          <p:spPr>
            <a:xfrm rot="1449108">
              <a:off x="3236030" y="4536746"/>
              <a:ext cx="558783" cy="662159"/>
            </a:xfrm>
            <a:prstGeom prst="leftArrow">
              <a:avLst>
                <a:gd name="adj1" fmla="val 50000"/>
                <a:gd name="adj2" fmla="val 33493"/>
              </a:avLst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500" dirty="0">
                  <a:solidFill>
                    <a:schemeClr val="tx1"/>
                  </a:solidFill>
                </a:rPr>
                <a:t>원거리 공격</a:t>
              </a:r>
            </a:p>
          </p:txBody>
        </p:sp>
        <p:pic>
          <p:nvPicPr>
            <p:cNvPr id="52" name="그림 53">
              <a:extLst>
                <a:ext uri="{FF2B5EF4-FFF2-40B4-BE49-F238E27FC236}">
                  <a16:creationId xmlns:a16="http://schemas.microsoft.com/office/drawing/2014/main" id="{E11B8A88-57CF-403B-AA08-BC5BEEF2105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67896" y="4609895"/>
              <a:ext cx="411894" cy="7020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aphicFrame>
        <p:nvGraphicFramePr>
          <p:cNvPr id="53" name="표 52">
            <a:extLst>
              <a:ext uri="{FF2B5EF4-FFF2-40B4-BE49-F238E27FC236}">
                <a16:creationId xmlns:a16="http://schemas.microsoft.com/office/drawing/2014/main" id="{55D7C608-7B87-432D-B75A-9CC2FACD2B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3801207"/>
              </p:ext>
            </p:extLst>
          </p:nvPr>
        </p:nvGraphicFramePr>
        <p:xfrm>
          <a:off x="4991100" y="4168775"/>
          <a:ext cx="3935413" cy="12605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54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690"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무기 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&amp; 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룸 구조물 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&amp; 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유저 경험 활용</a:t>
                      </a:r>
                    </a:p>
                  </a:txBody>
                  <a:tcPr marL="91450" marR="91450" marT="45701" marB="457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9095">
                <a:tc>
                  <a:txBody>
                    <a:bodyPr/>
                    <a:lstStyle/>
                    <a:p>
                      <a:pPr lvl="0" latinLnBrk="1">
                        <a:lnSpc>
                          <a:spcPct val="150000"/>
                        </a:lnSpc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1.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유저 경험을 통해 화약통을 근접무기로 공격하면 데미지를 받음을 암</a:t>
                      </a:r>
                    </a:p>
                  </a:txBody>
                  <a:tcPr marL="91450" marR="91450" marT="45701" marB="457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690">
                <a:tc>
                  <a:txBody>
                    <a:bodyPr/>
                    <a:lstStyle/>
                    <a:p>
                      <a:pPr lvl="0" latinLnBrk="1">
                        <a:lnSpc>
                          <a:spcPct val="150000"/>
                        </a:lnSpc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2.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원거리 무기로 화약통을 공격해 한번에 몬스터를 처치</a:t>
                      </a:r>
                    </a:p>
                  </a:txBody>
                  <a:tcPr marL="91450" marR="91450" marT="45701" marB="457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4" name="직사각형 53">
            <a:extLst>
              <a:ext uri="{FF2B5EF4-FFF2-40B4-BE49-F238E27FC236}">
                <a16:creationId xmlns:a16="http://schemas.microsoft.com/office/drawing/2014/main" id="{66FEAFC0-801A-4644-B559-4D3A3A9B2BC6}"/>
              </a:ext>
            </a:extLst>
          </p:cNvPr>
          <p:cNvSpPr/>
          <p:nvPr/>
        </p:nvSpPr>
        <p:spPr>
          <a:xfrm>
            <a:off x="463550" y="839788"/>
            <a:ext cx="8580438" cy="158432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69609D6A-920B-4277-8E46-828F452D3729}"/>
              </a:ext>
            </a:extLst>
          </p:cNvPr>
          <p:cNvSpPr/>
          <p:nvPr/>
        </p:nvSpPr>
        <p:spPr>
          <a:xfrm>
            <a:off x="463550" y="2438400"/>
            <a:ext cx="8580438" cy="158432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F122170B-AAB7-4B57-A307-3635BCFF3F81}"/>
              </a:ext>
            </a:extLst>
          </p:cNvPr>
          <p:cNvSpPr/>
          <p:nvPr/>
        </p:nvSpPr>
        <p:spPr>
          <a:xfrm>
            <a:off x="463550" y="4011613"/>
            <a:ext cx="8580438" cy="158432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BADB08FD-7AA9-4430-8FB3-46D6C9AAAD00}"/>
              </a:ext>
            </a:extLst>
          </p:cNvPr>
          <p:cNvSpPr/>
          <p:nvPr/>
        </p:nvSpPr>
        <p:spPr>
          <a:xfrm>
            <a:off x="2967038" y="4252913"/>
            <a:ext cx="222250" cy="48101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100" dirty="0"/>
              <a:t>화약</a:t>
            </a:r>
          </a:p>
        </p:txBody>
      </p:sp>
    </p:spTree>
    <p:extLst>
      <p:ext uri="{BB962C8B-B14F-4D97-AF65-F5344CB8AC3E}">
        <p14:creationId xmlns:p14="http://schemas.microsoft.com/office/powerpoint/2010/main" val="980969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2C7506E0-63A4-439C-AEF7-4EEE5DFAE5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4631" y="7440202"/>
            <a:ext cx="11305019" cy="875419"/>
          </a:xfrm>
        </p:spPr>
        <p:txBody>
          <a:bodyPr/>
          <a:lstStyle/>
          <a:p>
            <a:pPr marL="171450" indent="-171450">
              <a:buFontTx/>
              <a:buChar char="-"/>
            </a:pPr>
            <a:r>
              <a:rPr lang="en-US" altLang="ko-KR" sz="1200" dirty="0"/>
              <a:t>(RPG </a:t>
            </a:r>
            <a:r>
              <a:rPr lang="ko-KR" altLang="en-US" sz="1200" dirty="0"/>
              <a:t>장르의 특징</a:t>
            </a:r>
            <a:r>
              <a:rPr lang="en-US" altLang="ko-KR" sz="1200" dirty="0"/>
              <a:t>) </a:t>
            </a:r>
            <a:r>
              <a:rPr lang="ko-KR" altLang="en-US" sz="1200" dirty="0"/>
              <a:t>유저가 주인공이 되어 게임내 고난과 역경을 이겨내고 그에 따른 보상을 획득하고 성장하는 </a:t>
            </a:r>
            <a:r>
              <a:rPr lang="en-US" altLang="ko-KR" sz="1200" dirty="0"/>
              <a:t>‘</a:t>
            </a:r>
            <a:r>
              <a:rPr lang="ko-KR" altLang="en-US" sz="1200" dirty="0"/>
              <a:t>전형적인 </a:t>
            </a:r>
            <a:r>
              <a:rPr lang="en-US" altLang="ko-KR" sz="1200" dirty="0"/>
              <a:t>RPG </a:t>
            </a:r>
            <a:r>
              <a:rPr lang="ko-KR" altLang="en-US" sz="1200" dirty="0"/>
              <a:t>스타일</a:t>
            </a:r>
            <a:r>
              <a:rPr lang="en-US" altLang="ko-KR" sz="1200" dirty="0"/>
              <a:t>’</a:t>
            </a:r>
          </a:p>
          <a:p>
            <a:pPr marL="171450" indent="-171450">
              <a:buFontTx/>
              <a:buChar char="-"/>
            </a:pPr>
            <a:r>
              <a:rPr lang="en-US" altLang="ko-KR" sz="1200" dirty="0"/>
              <a:t>(</a:t>
            </a:r>
            <a:r>
              <a:rPr lang="ko-KR" altLang="en-US" sz="1200" dirty="0" err="1"/>
              <a:t>로그라이크</a:t>
            </a:r>
            <a:r>
              <a:rPr lang="ko-KR" altLang="en-US" sz="1200" dirty="0"/>
              <a:t> 특징</a:t>
            </a:r>
            <a:r>
              <a:rPr lang="en-US" altLang="ko-KR" sz="1200" dirty="0"/>
              <a:t>) </a:t>
            </a:r>
            <a:r>
              <a:rPr lang="ko-KR" altLang="en-US" sz="1200" dirty="0"/>
              <a:t>무작위로 생성되는 던전을 탐험</a:t>
            </a:r>
            <a:r>
              <a:rPr lang="en-US" altLang="ko-KR" sz="1200" dirty="0"/>
              <a:t> + </a:t>
            </a:r>
            <a:r>
              <a:rPr lang="ko-KR" altLang="en-US" sz="1200" dirty="0"/>
              <a:t>장애물을 처치</a:t>
            </a:r>
            <a:r>
              <a:rPr lang="en-US" altLang="ko-KR" sz="1200" dirty="0"/>
              <a:t>/</a:t>
            </a:r>
            <a:r>
              <a:rPr lang="ko-KR" altLang="en-US" sz="1200" dirty="0"/>
              <a:t>보상 획득 </a:t>
            </a:r>
            <a:r>
              <a:rPr lang="en-US" altLang="ko-KR" sz="1200" dirty="0"/>
              <a:t>+ </a:t>
            </a:r>
            <a:r>
              <a:rPr lang="ko-KR" altLang="en-US" sz="1200" dirty="0"/>
              <a:t>사망 시 모든 것 잃은 어려운 게임난이도</a:t>
            </a:r>
            <a:endParaRPr lang="en-US" altLang="ko-KR" sz="1200" dirty="0"/>
          </a:p>
          <a:p>
            <a:pPr marL="171450" indent="-171450">
              <a:buFontTx/>
              <a:buChar char="-"/>
            </a:pPr>
            <a:r>
              <a:rPr lang="en-US" altLang="ko-KR" sz="1200" dirty="0"/>
              <a:t>(</a:t>
            </a:r>
            <a:r>
              <a:rPr lang="ko-KR" altLang="en-US" sz="1200" dirty="0"/>
              <a:t>모바일에 최적화</a:t>
            </a:r>
            <a:r>
              <a:rPr lang="en-US" altLang="ko-KR" sz="1200" dirty="0"/>
              <a:t>) </a:t>
            </a:r>
            <a:r>
              <a:rPr lang="ko-KR" altLang="en-US" sz="1200" dirty="0"/>
              <a:t>간단한 조작 방식</a:t>
            </a:r>
            <a:r>
              <a:rPr lang="en-US" altLang="ko-KR" sz="1200" dirty="0"/>
              <a:t> + </a:t>
            </a:r>
            <a:r>
              <a:rPr lang="ko-KR" altLang="en-US" sz="1200" dirty="0"/>
              <a:t>언제든 일시 정지 가능한 짧은 플레이 타임 </a:t>
            </a:r>
            <a:r>
              <a:rPr lang="en-US" altLang="ko-KR" sz="1200" dirty="0"/>
              <a:t>+ </a:t>
            </a:r>
            <a:r>
              <a:rPr lang="ko-KR" altLang="en-US" sz="1200" dirty="0"/>
              <a:t>사망 페널티를 줄임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4728546E-09EF-46DF-8F34-F3F73C3F7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dirty="0">
                <a:solidFill>
                  <a:schemeClr val="bg1"/>
                </a:solidFill>
              </a:rPr>
              <a:t>“</a:t>
            </a:r>
            <a:r>
              <a:rPr lang="ko-KR" altLang="en-US" sz="2400" dirty="0">
                <a:solidFill>
                  <a:schemeClr val="bg1"/>
                </a:solidFill>
              </a:rPr>
              <a:t>게임</a:t>
            </a:r>
            <a:r>
              <a:rPr lang="en-US" altLang="ko-KR" sz="2400" dirty="0">
                <a:solidFill>
                  <a:schemeClr val="bg1"/>
                </a:solidFill>
              </a:rPr>
              <a:t>_</a:t>
            </a:r>
            <a:r>
              <a:rPr lang="ko-KR" altLang="en-US" sz="2400" dirty="0">
                <a:solidFill>
                  <a:schemeClr val="bg1"/>
                </a:solidFill>
              </a:rPr>
              <a:t>기획 </a:t>
            </a:r>
            <a:r>
              <a:rPr lang="en-US" altLang="ko-KR" sz="2400" dirty="0">
                <a:solidFill>
                  <a:schemeClr val="bg1"/>
                </a:solidFill>
              </a:rPr>
              <a:t>&amp; </a:t>
            </a:r>
            <a:r>
              <a:rPr lang="ko-KR" altLang="en-US" sz="2400" dirty="0">
                <a:solidFill>
                  <a:schemeClr val="bg1"/>
                </a:solidFill>
              </a:rPr>
              <a:t>문서</a:t>
            </a:r>
            <a:r>
              <a:rPr lang="en-US" altLang="ko-KR" sz="2400" dirty="0">
                <a:solidFill>
                  <a:schemeClr val="bg1"/>
                </a:solidFill>
              </a:rPr>
              <a:t>_</a:t>
            </a:r>
            <a:r>
              <a:rPr lang="ko-KR" altLang="en-US" sz="2400" dirty="0">
                <a:solidFill>
                  <a:schemeClr val="bg1"/>
                </a:solidFill>
              </a:rPr>
              <a:t>작성</a:t>
            </a:r>
            <a:r>
              <a:rPr lang="en-US" altLang="ko-KR" sz="2400" dirty="0">
                <a:solidFill>
                  <a:schemeClr val="bg1"/>
                </a:solidFill>
              </a:rPr>
              <a:t>” </a:t>
            </a:r>
            <a:r>
              <a:rPr lang="ko-KR" altLang="en-US" sz="2400" dirty="0">
                <a:solidFill>
                  <a:schemeClr val="bg1"/>
                </a:solidFill>
              </a:rPr>
              <a:t>의 목적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5F707A0-43D8-4F48-9706-20B03D0E77D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5925" y="798513"/>
            <a:ext cx="11304588" cy="474931"/>
          </a:xfrm>
        </p:spPr>
        <p:txBody>
          <a:bodyPr/>
          <a:lstStyle/>
          <a:p>
            <a:r>
              <a:rPr lang="en-US" altLang="ko-KR" sz="2400" dirty="0"/>
              <a:t>※ </a:t>
            </a:r>
            <a:r>
              <a:rPr lang="ko-KR" altLang="en-US" sz="2400" dirty="0"/>
              <a:t>게임</a:t>
            </a:r>
            <a:r>
              <a:rPr lang="en-US" altLang="ko-KR" sz="2400" dirty="0"/>
              <a:t>_</a:t>
            </a:r>
            <a:r>
              <a:rPr lang="ko-KR" altLang="en-US" sz="2400" dirty="0"/>
              <a:t>기획 목적</a:t>
            </a:r>
          </a:p>
        </p:txBody>
      </p:sp>
      <p:sp>
        <p:nvSpPr>
          <p:cNvPr id="7" name="텍스트 개체 틀 4">
            <a:extLst>
              <a:ext uri="{FF2B5EF4-FFF2-40B4-BE49-F238E27FC236}">
                <a16:creationId xmlns:a16="http://schemas.microsoft.com/office/drawing/2014/main" id="{F25AC98C-0572-4346-B378-11375B99A014}"/>
              </a:ext>
            </a:extLst>
          </p:cNvPr>
          <p:cNvSpPr txBox="1">
            <a:spLocks/>
          </p:cNvSpPr>
          <p:nvPr/>
        </p:nvSpPr>
        <p:spPr>
          <a:xfrm>
            <a:off x="415493" y="4927020"/>
            <a:ext cx="11304588" cy="550834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Tx/>
            </a:pPr>
            <a:r>
              <a:rPr lang="en-US" altLang="ko-KR" sz="2400" dirty="0"/>
              <a:t>※ </a:t>
            </a:r>
            <a:r>
              <a:rPr lang="ko-KR" altLang="en-US" sz="2400" dirty="0"/>
              <a:t>문서</a:t>
            </a:r>
            <a:r>
              <a:rPr lang="en-US" altLang="ko-KR" sz="2400" dirty="0"/>
              <a:t>_</a:t>
            </a:r>
            <a:r>
              <a:rPr lang="ko-KR" altLang="en-US" sz="2400" dirty="0"/>
              <a:t>작성 목적</a:t>
            </a:r>
          </a:p>
        </p:txBody>
      </p:sp>
      <p:sp>
        <p:nvSpPr>
          <p:cNvPr id="10" name="텍스트 개체 틀 1">
            <a:extLst>
              <a:ext uri="{FF2B5EF4-FFF2-40B4-BE49-F238E27FC236}">
                <a16:creationId xmlns:a16="http://schemas.microsoft.com/office/drawing/2014/main" id="{A709276B-0C07-44DB-9E67-ED647B0B67C8}"/>
              </a:ext>
            </a:extLst>
          </p:cNvPr>
          <p:cNvSpPr txBox="1">
            <a:spLocks/>
          </p:cNvSpPr>
          <p:nvPr/>
        </p:nvSpPr>
        <p:spPr>
          <a:xfrm>
            <a:off x="415061" y="5477854"/>
            <a:ext cx="11305019" cy="75956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ClrTx/>
              <a:buFontTx/>
              <a:buChar char="-"/>
            </a:pPr>
            <a:r>
              <a:rPr lang="ko-KR" altLang="en-US" sz="1200" dirty="0"/>
              <a:t>부족했던 기초</a:t>
            </a:r>
            <a:r>
              <a:rPr lang="en-US" altLang="ko-KR" sz="1200" dirty="0"/>
              <a:t>_</a:t>
            </a:r>
            <a:r>
              <a:rPr lang="ko-KR" altLang="en-US" sz="1200" dirty="0"/>
              <a:t>기획서 보완</a:t>
            </a:r>
            <a:endParaRPr lang="en-US" altLang="ko-KR" sz="1200" dirty="0"/>
          </a:p>
          <a:p>
            <a:pPr marL="171450" indent="-171450">
              <a:buClrTx/>
              <a:buFontTx/>
              <a:buChar char="-"/>
            </a:pPr>
            <a:r>
              <a:rPr lang="ko-KR" altLang="en-US" sz="1200" dirty="0"/>
              <a:t>시스템 기획서 작성에 로드맵으로 활용</a:t>
            </a:r>
            <a:endParaRPr lang="en-US" altLang="ko-KR" sz="1200" dirty="0"/>
          </a:p>
          <a:p>
            <a:pPr marL="171450" indent="-171450">
              <a:buClrTx/>
              <a:buFontTx/>
              <a:buChar char="-"/>
            </a:pPr>
            <a:endParaRPr lang="en-US" altLang="ko-KR" sz="1200" dirty="0"/>
          </a:p>
          <a:p>
            <a:pPr marL="171450" indent="-171450">
              <a:buClrTx/>
              <a:buFontTx/>
              <a:buChar char="-"/>
            </a:pPr>
            <a:endParaRPr lang="en-US" altLang="ko-KR" sz="1200" dirty="0"/>
          </a:p>
          <a:p>
            <a:pPr marL="171450" indent="-171450">
              <a:buClrTx/>
              <a:buFontTx/>
              <a:buChar char="-"/>
            </a:pPr>
            <a:endParaRPr lang="ko-KR" altLang="en-US" sz="1200" dirty="0"/>
          </a:p>
        </p:txBody>
      </p:sp>
      <p:graphicFrame>
        <p:nvGraphicFramePr>
          <p:cNvPr id="11" name="표 11">
            <a:extLst>
              <a:ext uri="{FF2B5EF4-FFF2-40B4-BE49-F238E27FC236}">
                <a16:creationId xmlns:a16="http://schemas.microsoft.com/office/drawing/2014/main" id="{EE095E83-4673-47C0-B15D-D7AEE14F63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0013604"/>
              </p:ext>
            </p:extLst>
          </p:nvPr>
        </p:nvGraphicFramePr>
        <p:xfrm>
          <a:off x="415494" y="1581220"/>
          <a:ext cx="11304590" cy="4209978"/>
        </p:xfrm>
        <a:graphic>
          <a:graphicData uri="http://schemas.openxmlformats.org/drawingml/2006/table">
            <a:tbl>
              <a:tblPr firstRow="1" bandRow="1">
                <a:tableStyleId>{6A7397BB-F898-4773-8E37-3B7DD55856DE}</a:tableStyleId>
              </a:tblPr>
              <a:tblGrid>
                <a:gridCol w="1950577">
                  <a:extLst>
                    <a:ext uri="{9D8B030D-6E8A-4147-A177-3AD203B41FA5}">
                      <a16:colId xmlns:a16="http://schemas.microsoft.com/office/drawing/2014/main" val="671005146"/>
                    </a:ext>
                  </a:extLst>
                </a:gridCol>
                <a:gridCol w="9354013">
                  <a:extLst>
                    <a:ext uri="{9D8B030D-6E8A-4147-A177-3AD203B41FA5}">
                      <a16:colId xmlns:a16="http://schemas.microsoft.com/office/drawing/2014/main" val="1739504378"/>
                    </a:ext>
                  </a:extLst>
                </a:gridCol>
              </a:tblGrid>
              <a:tr h="1769379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로그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’Like’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게임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?? NO!!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로그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’Lite’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무작위로 생성되는 던전을 탐험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장애물을 처치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보상을 획득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캐릭터의 사망이 게임 진행에 영향을 줌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기존에는 유저가 사망하면 플레이 기록을 모두 삭제함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유저에게 좋지않는 플레이 경험이 될 것이라 생각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사망 시 소정의 적절한 보상을 지급해 위의 단점을 보완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게임의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“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공략을 위한 반복적인 플레이와 보상 획득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9341883"/>
                  </a:ext>
                </a:extLst>
              </a:tr>
              <a:tr h="1096159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로그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Lite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를 위해 가져온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RPG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장르의 특징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유저 캐릭터가 고난과 역경을 이겨내 성장하고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최종 보스를 처치하는 것을 목적으로 하는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전형적인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RPG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진행 방식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’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캐릭터의 사망 이후 보상을 통해 캐릭터가 성장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 (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편의성을 증가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점차 성장하는 유저의 숙련도와 캐릭터의 능력치를 통해 도전과 성장에 즐거움을 유저가 느끼고 몰입하는 것을 목적으로 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588940"/>
                  </a:ext>
                </a:extLst>
              </a:tr>
              <a:tr h="67222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모바일 플랫폼에 최적화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작은 화면으로 조작하는 불편함을 개선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0164188"/>
                  </a:ext>
                </a:extLst>
              </a:tr>
              <a:tr h="67222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기타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시간을 조종하는 듯한 액션을 유저에게 전달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액션 감이 있는 전투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유저의 수집욕을 자극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생존에 대한 긴장감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3009711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AB4CAF47-4414-48A6-9058-1013FE2E9DB1}"/>
              </a:ext>
            </a:extLst>
          </p:cNvPr>
          <p:cNvSpPr txBox="1"/>
          <p:nvPr/>
        </p:nvSpPr>
        <p:spPr>
          <a:xfrm>
            <a:off x="336844" y="1273443"/>
            <a:ext cx="46145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00</a:t>
            </a:r>
            <a:r>
              <a:rPr lang="ko-KR" altLang="en-US" dirty="0"/>
              <a:t>의 특징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5088851-01EB-4529-9EC9-DBCA2924D8C0}"/>
              </a:ext>
            </a:extLst>
          </p:cNvPr>
          <p:cNvSpPr txBox="1"/>
          <p:nvPr/>
        </p:nvSpPr>
        <p:spPr>
          <a:xfrm>
            <a:off x="12192000" y="1057275"/>
            <a:ext cx="7429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 </a:t>
            </a:r>
            <a:r>
              <a:rPr lang="ko-KR" altLang="en-US" dirty="0"/>
              <a:t>기획을 했는데 </a:t>
            </a:r>
            <a:r>
              <a:rPr lang="en-US" altLang="ko-KR" dirty="0"/>
              <a:t>-&gt; </a:t>
            </a:r>
            <a:r>
              <a:rPr lang="ko-KR" altLang="en-US" dirty="0"/>
              <a:t>장르 </a:t>
            </a:r>
          </a:p>
        </p:txBody>
      </p:sp>
    </p:spTree>
    <p:extLst>
      <p:ext uri="{BB962C8B-B14F-4D97-AF65-F5344CB8AC3E}">
        <p14:creationId xmlns:p14="http://schemas.microsoft.com/office/powerpoint/2010/main" val="41814705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3E681BB8-709B-4375-95BA-C75EB81B0F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시간</a:t>
            </a:r>
            <a:r>
              <a:rPr lang="en-US" altLang="ko-KR" dirty="0"/>
              <a:t>….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EB0B6F08-984C-46E7-BB57-5AC96E9E3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9485141-3688-46D8-8A91-224BBD9B4C97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1EDD616-670F-4177-8BFE-A2C67FE3F96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04063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1F7858DA-2550-4075-93AF-B9AA25B7E5F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125EEF51-E578-4DCC-9C91-84F15A240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517A13A-B1B0-47B7-B2AD-4B14E0086BF6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8814A81-A26E-48F9-AA9D-856210CACE3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3668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14697540-9170-4C63-8157-C88BC73AF92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기존 </a:t>
            </a:r>
            <a:r>
              <a:rPr lang="ko-KR" altLang="en-US" dirty="0" err="1"/>
              <a:t>로그라이트</a:t>
            </a:r>
            <a:r>
              <a:rPr lang="ko-KR" altLang="en-US" dirty="0"/>
              <a:t> 게임은</a:t>
            </a:r>
            <a:endParaRPr lang="en-US" altLang="ko-KR" dirty="0"/>
          </a:p>
          <a:p>
            <a:r>
              <a:rPr lang="ko-KR" altLang="en-US" dirty="0"/>
              <a:t>던전을 구성하는 방이 있으며 방이 </a:t>
            </a:r>
            <a:r>
              <a:rPr lang="ko-KR" altLang="en-US" dirty="0" err="1"/>
              <a:t>랜던으로</a:t>
            </a:r>
            <a:r>
              <a:rPr lang="ko-KR" altLang="en-US" dirty="0"/>
              <a:t> 배치된다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사망하면 게임진행 사항을 유저는 잃게 되고 유저는 그로 인한 상실감과 유저의 경험을 기반으로 목적 달성을 위해 다시 반복적인 플레이를 진행하게 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게임의 진행사항을 모두 초기화되는 것이 유저에게 좋지않은 경험이라 판단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모든 것을 잃는 </a:t>
            </a:r>
            <a:r>
              <a:rPr lang="ko-KR" altLang="en-US" dirty="0" err="1"/>
              <a:t>로그라이크보다</a:t>
            </a:r>
            <a:r>
              <a:rPr lang="ko-KR" altLang="en-US" dirty="0"/>
              <a:t> 잃는 것에 대한 </a:t>
            </a:r>
            <a:r>
              <a:rPr lang="ko-KR" altLang="en-US" dirty="0" err="1"/>
              <a:t>패널티를</a:t>
            </a:r>
            <a:r>
              <a:rPr lang="ko-KR" altLang="en-US" dirty="0"/>
              <a:t> 줄인 </a:t>
            </a:r>
            <a:r>
              <a:rPr lang="ko-KR" altLang="en-US" dirty="0" err="1"/>
              <a:t>로그라이트를</a:t>
            </a:r>
            <a:r>
              <a:rPr lang="ko-KR" altLang="en-US" dirty="0"/>
              <a:t> 기획하고 싶었다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DB252AE6-9617-4390-8790-144B824F6E05}"/>
              </a:ext>
            </a:extLst>
          </p:cNvPr>
          <p:cNvGraphicFramePr>
            <a:graphicFrameLocks noGrp="1"/>
          </p:cNvGraphicFramePr>
          <p:nvPr>
            <p:ph sz="quarter" idx="11"/>
            <p:extLst>
              <p:ext uri="{D42A27DB-BD31-4B8C-83A1-F6EECF244321}">
                <p14:modId xmlns:p14="http://schemas.microsoft.com/office/powerpoint/2010/main" val="2842947794"/>
              </p:ext>
            </p:extLst>
          </p:nvPr>
        </p:nvGraphicFramePr>
        <p:xfrm>
          <a:off x="415925" y="795338"/>
          <a:ext cx="5680075" cy="3428047"/>
        </p:xfrm>
        <a:graphic>
          <a:graphicData uri="http://schemas.openxmlformats.org/drawingml/2006/table">
            <a:tbl>
              <a:tblPr firstRow="1" bandRow="1">
                <a:tableStyleId>{6A7397BB-F898-4773-8E37-3B7DD55856DE}</a:tableStyleId>
              </a:tblPr>
              <a:tblGrid>
                <a:gridCol w="1136015">
                  <a:extLst>
                    <a:ext uri="{9D8B030D-6E8A-4147-A177-3AD203B41FA5}">
                      <a16:colId xmlns:a16="http://schemas.microsoft.com/office/drawing/2014/main" val="3967423159"/>
                    </a:ext>
                  </a:extLst>
                </a:gridCol>
                <a:gridCol w="1136015">
                  <a:extLst>
                    <a:ext uri="{9D8B030D-6E8A-4147-A177-3AD203B41FA5}">
                      <a16:colId xmlns:a16="http://schemas.microsoft.com/office/drawing/2014/main" val="782221581"/>
                    </a:ext>
                  </a:extLst>
                </a:gridCol>
                <a:gridCol w="1136015">
                  <a:extLst>
                    <a:ext uri="{9D8B030D-6E8A-4147-A177-3AD203B41FA5}">
                      <a16:colId xmlns:a16="http://schemas.microsoft.com/office/drawing/2014/main" val="1993096461"/>
                    </a:ext>
                  </a:extLst>
                </a:gridCol>
                <a:gridCol w="1136015">
                  <a:extLst>
                    <a:ext uri="{9D8B030D-6E8A-4147-A177-3AD203B41FA5}">
                      <a16:colId xmlns:a16="http://schemas.microsoft.com/office/drawing/2014/main" val="3032283392"/>
                    </a:ext>
                  </a:extLst>
                </a:gridCol>
                <a:gridCol w="1136015">
                  <a:extLst>
                    <a:ext uri="{9D8B030D-6E8A-4147-A177-3AD203B41FA5}">
                      <a16:colId xmlns:a16="http://schemas.microsoft.com/office/drawing/2014/main" val="37668651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신규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비고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의도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302271"/>
                  </a:ext>
                </a:extLst>
              </a:tr>
              <a:tr h="48164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맵 배치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랜덤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랜덤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8380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사망 시 리셋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하드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하드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사망 시 진행도에 따라 재화를 지급한다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52962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00217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9133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322399"/>
                  </a:ext>
                </a:extLst>
              </a:tr>
            </a:tbl>
          </a:graphicData>
        </a:graphic>
      </p:graphicFrame>
      <p:sp>
        <p:nvSpPr>
          <p:cNvPr id="4" name="제목 3">
            <a:extLst>
              <a:ext uri="{FF2B5EF4-FFF2-40B4-BE49-F238E27FC236}">
                <a16:creationId xmlns:a16="http://schemas.microsoft.com/office/drawing/2014/main" id="{07C7133B-6CD9-4B83-8878-4F674CDA2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14604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973CC9B8-9CB0-45EF-8494-89E5E2535A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D0DBBD35-062F-4020-8F93-B854EC298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9BA7B26-F89F-418E-86B2-5D5FB81DBE96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 err="1"/>
              <a:t>로그라이크</a:t>
            </a:r>
            <a:endParaRPr lang="en-US" altLang="ko-KR" dirty="0"/>
          </a:p>
          <a:p>
            <a:pPr lvl="1"/>
            <a:r>
              <a:rPr lang="ko-KR" altLang="en-US" dirty="0"/>
              <a:t>랜덤으로 </a:t>
            </a:r>
            <a:r>
              <a:rPr lang="ko-KR" altLang="en-US" dirty="0" err="1"/>
              <a:t>맵이</a:t>
            </a:r>
            <a:r>
              <a:rPr lang="ko-KR" altLang="en-US" dirty="0"/>
              <a:t> 생성 </a:t>
            </a:r>
            <a:r>
              <a:rPr lang="ko-KR" altLang="en-US" dirty="0" err="1"/>
              <a:t>되ㅏ느누거</a:t>
            </a:r>
            <a:endParaRPr lang="en-US" altLang="ko-KR" dirty="0"/>
          </a:p>
          <a:p>
            <a:pPr lvl="1"/>
            <a:r>
              <a:rPr lang="ko-KR" altLang="en-US" dirty="0"/>
              <a:t>보상</a:t>
            </a:r>
            <a:endParaRPr lang="en-US" altLang="ko-KR" dirty="0"/>
          </a:p>
          <a:p>
            <a:pPr lvl="1"/>
            <a:r>
              <a:rPr lang="ko-KR" altLang="en-US" dirty="0"/>
              <a:t>사망하면 초기화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8741550-1D93-4B13-9585-2552E1BAF2C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3862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5D16E97D-FB58-498B-A154-15E4198F8ABC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altLang="ko-KR" sz="1000" dirty="0"/>
              <a:t>&lt;</a:t>
            </a:r>
            <a:r>
              <a:rPr lang="ko-KR" altLang="en-US" sz="1000" dirty="0"/>
              <a:t>플레이 설명</a:t>
            </a:r>
            <a:r>
              <a:rPr lang="en-US" altLang="ko-KR" sz="1000" dirty="0"/>
              <a:t>&gt; </a:t>
            </a:r>
          </a:p>
          <a:p>
            <a:r>
              <a:rPr lang="ko-KR" altLang="en-US" sz="1000" dirty="0"/>
              <a:t>전투가 진행될 방에 유저가 입장을 한다</a:t>
            </a:r>
            <a:r>
              <a:rPr lang="en-US" altLang="ko-KR" sz="1000" dirty="0"/>
              <a:t>. ( </a:t>
            </a:r>
            <a:r>
              <a:rPr lang="ko-KR" altLang="en-US" sz="1000" dirty="0"/>
              <a:t>한정된 공간 </a:t>
            </a:r>
            <a:r>
              <a:rPr lang="en-US" altLang="ko-KR" sz="1000" dirty="0"/>
              <a:t>)</a:t>
            </a:r>
          </a:p>
          <a:p>
            <a:r>
              <a:rPr lang="ko-KR" altLang="en-US" sz="1000" dirty="0"/>
              <a:t>방에는 장애물</a:t>
            </a:r>
            <a:r>
              <a:rPr lang="en-US" altLang="ko-KR" sz="1000" dirty="0"/>
              <a:t>(</a:t>
            </a:r>
            <a:r>
              <a:rPr lang="ko-KR" altLang="en-US" sz="1000" dirty="0"/>
              <a:t>몬스터</a:t>
            </a:r>
            <a:r>
              <a:rPr lang="en-US" altLang="ko-KR" sz="1000" dirty="0"/>
              <a:t>, </a:t>
            </a:r>
            <a:r>
              <a:rPr lang="ko-KR" altLang="en-US" sz="1000" dirty="0"/>
              <a:t>함정</a:t>
            </a:r>
            <a:r>
              <a:rPr lang="en-US" altLang="ko-KR" sz="1000" dirty="0"/>
              <a:t>)</a:t>
            </a:r>
            <a:r>
              <a:rPr lang="ko-KR" altLang="en-US" sz="1000" dirty="0"/>
              <a:t>이 배치 되어 있고</a:t>
            </a:r>
            <a:r>
              <a:rPr lang="en-US" altLang="ko-KR" sz="1000" dirty="0"/>
              <a:t>, </a:t>
            </a:r>
            <a:r>
              <a:rPr lang="ko-KR" altLang="en-US" sz="1000" dirty="0"/>
              <a:t>유저는 방에 걸려 있는 조건을 모두 충족할 때까지 다음 방으로 건너 갈 수 없다</a:t>
            </a:r>
            <a:r>
              <a:rPr lang="en-US" altLang="ko-KR" sz="1000" dirty="0"/>
              <a:t>.</a:t>
            </a:r>
          </a:p>
          <a:p>
            <a:r>
              <a:rPr lang="ko-KR" altLang="en-US" sz="1000" dirty="0"/>
              <a:t>유저는 입장한 방의 클리어 조건을 충족하면 해당 방의 클리어 보상을 획득하고 다음 방으로 이동이 가능하다</a:t>
            </a:r>
          </a:p>
          <a:p>
            <a:r>
              <a:rPr lang="ko-KR" altLang="en-US" sz="1000" dirty="0"/>
              <a:t>유저가 받는 보상은 포인트로 던전안에서만 </a:t>
            </a:r>
            <a:r>
              <a:rPr lang="ko-KR" altLang="en-US" sz="1000" dirty="0" err="1"/>
              <a:t>사용가능하다</a:t>
            </a:r>
            <a:endParaRPr lang="ko-KR" altLang="en-US" sz="1000" dirty="0"/>
          </a:p>
          <a:p>
            <a:r>
              <a:rPr lang="ko-KR" altLang="en-US" sz="1000" dirty="0"/>
              <a:t>유저가 방을 클리어하면 방에 배치되었던 </a:t>
            </a:r>
            <a:r>
              <a:rPr lang="ko-KR" altLang="en-US" sz="1000" dirty="0" err="1"/>
              <a:t>몬스터들이</a:t>
            </a:r>
            <a:r>
              <a:rPr lang="ko-KR" altLang="en-US" sz="1000" dirty="0"/>
              <a:t> 사라지고 한 상인이 등장한다</a:t>
            </a:r>
            <a:r>
              <a:rPr lang="en-US" altLang="ko-KR" sz="1000" dirty="0"/>
              <a:t>.</a:t>
            </a:r>
          </a:p>
          <a:p>
            <a:r>
              <a:rPr lang="ko-KR" altLang="en-US" sz="1000" dirty="0"/>
              <a:t>상인을 통해 유저는 자신의 캐릭터를 강화할 요소를 구입하게 된다</a:t>
            </a:r>
            <a:r>
              <a:rPr lang="en-US" altLang="ko-KR" sz="1000" dirty="0"/>
              <a:t>.</a:t>
            </a:r>
          </a:p>
          <a:p>
            <a:r>
              <a:rPr lang="ko-KR" altLang="en-US" sz="1000" dirty="0"/>
              <a:t>최종적으로 던전의 스테이지의 보스를 처치하는 것이 게임의 주 목표이다</a:t>
            </a:r>
            <a:r>
              <a:rPr lang="en-US" altLang="ko-KR" sz="1000" dirty="0"/>
              <a:t>.</a:t>
            </a:r>
          </a:p>
          <a:p>
            <a:r>
              <a:rPr lang="ko-KR" altLang="en-US" sz="1000" dirty="0"/>
              <a:t>유저는 이전에 방을 클리어하면서 모은 자신의 캐릭터를 강화하는 요소와 자신의 컨트롤을 이용해 보스를 공략하게 됨</a:t>
            </a:r>
          </a:p>
          <a:p>
            <a:endParaRPr lang="ko-KR" altLang="en-US" sz="1000" dirty="0"/>
          </a:p>
          <a:p>
            <a:endParaRPr lang="ko-KR" altLang="en-US" sz="1000" dirty="0"/>
          </a:p>
          <a:p>
            <a:endParaRPr lang="ko-KR" altLang="en-US" sz="1000" dirty="0"/>
          </a:p>
          <a:p>
            <a:r>
              <a:rPr lang="ko-KR" altLang="en-US" sz="1000" dirty="0" err="1"/>
              <a:t>로그라이크</a:t>
            </a:r>
            <a:r>
              <a:rPr lang="ko-KR" altLang="en-US" sz="1000" dirty="0"/>
              <a:t> 게임들의 공통점으로 유저는 직접 컨텐츠를 시도하면서 배우게 됨</a:t>
            </a:r>
          </a:p>
          <a:p>
            <a:r>
              <a:rPr lang="ko-KR" altLang="en-US" sz="1000" dirty="0"/>
              <a:t>처음부터 모든 컨텐츠를 열어주지만 유저는 해당 컨텐츠를 이용할 실력 또는 조건이 되지 않음을 경험을 통해 </a:t>
            </a:r>
          </a:p>
          <a:p>
            <a:endParaRPr lang="en-US" altLang="ko-KR" sz="1000" dirty="0"/>
          </a:p>
          <a:p>
            <a:r>
              <a:rPr lang="ko-KR" altLang="en-US" sz="1000" dirty="0"/>
              <a:t>유저는 직접 조작으로 장애물을 해결하려고 함</a:t>
            </a:r>
            <a:r>
              <a:rPr lang="en-US" altLang="ko-KR" sz="1000" dirty="0"/>
              <a:t>(</a:t>
            </a:r>
            <a:r>
              <a:rPr lang="ko-KR" altLang="en-US" sz="1000" dirty="0"/>
              <a:t>유저의 피지컬</a:t>
            </a:r>
            <a:r>
              <a:rPr lang="en-US" altLang="ko-KR" sz="1000" dirty="0"/>
              <a:t>)</a:t>
            </a:r>
          </a:p>
          <a:p>
            <a:r>
              <a:rPr lang="ko-KR" altLang="en-US" sz="1000" dirty="0"/>
              <a:t>캐릭터의 스킬</a:t>
            </a:r>
            <a:r>
              <a:rPr lang="en-US" altLang="ko-KR" sz="1000" dirty="0"/>
              <a:t>, </a:t>
            </a:r>
            <a:r>
              <a:rPr lang="ko-KR" altLang="en-US" sz="1000" dirty="0"/>
              <a:t>착용 중인 무기 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ko-KR" altLang="en-US" sz="1000" dirty="0"/>
              <a:t>게임의 전체적인 클리어를 위해 반복 플레이를 하게 됨</a:t>
            </a:r>
            <a:endParaRPr lang="en-US" altLang="ko-KR" sz="1000" dirty="0"/>
          </a:p>
          <a:p>
            <a:endParaRPr lang="en-US" altLang="ko-KR" sz="1000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3D5795F-545A-42B6-96A7-C2DD22EA7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플레이 예시가 될 사진을 첨부하는 방향으로 진행</a:t>
            </a:r>
            <a:br>
              <a:rPr lang="ko-KR" altLang="en-US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764016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E3F6C97C-CFD6-4635-89D7-4FEB6BE7E79E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E2BCFE8E-3376-4EF6-85F5-C66045D7E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 내에서 할 수 있는 것들을 정리</a:t>
            </a:r>
            <a:br>
              <a:rPr lang="en-US" altLang="ko-KR" dirty="0"/>
            </a:br>
            <a:r>
              <a:rPr lang="ko-KR" altLang="en-US" dirty="0"/>
              <a:t>컨텐츠 로드맵 도식화</a:t>
            </a:r>
          </a:p>
        </p:txBody>
      </p:sp>
    </p:spTree>
    <p:extLst>
      <p:ext uri="{BB962C8B-B14F-4D97-AF65-F5344CB8AC3E}">
        <p14:creationId xmlns:p14="http://schemas.microsoft.com/office/powerpoint/2010/main" val="21331781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97A8FFC8-37F4-46EF-A536-F98B3AE394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z="1400" dirty="0"/>
              <a:t>&lt;</a:t>
            </a:r>
            <a:r>
              <a:rPr lang="ko-KR" altLang="en-US" sz="1400" dirty="0"/>
              <a:t>변경</a:t>
            </a:r>
            <a:r>
              <a:rPr lang="en-US" altLang="ko-KR" sz="1400" dirty="0"/>
              <a:t>(</a:t>
            </a:r>
            <a:r>
              <a:rPr lang="ko-KR" altLang="en-US" sz="1400" dirty="0"/>
              <a:t>추가</a:t>
            </a:r>
            <a:r>
              <a:rPr lang="en-US" altLang="ko-KR" sz="1400" dirty="0"/>
              <a:t>) </a:t>
            </a:r>
            <a:r>
              <a:rPr lang="ko-KR" altLang="en-US" sz="1400" dirty="0"/>
              <a:t>사항</a:t>
            </a:r>
            <a:r>
              <a:rPr lang="en-US" altLang="ko-KR" sz="1400" dirty="0"/>
              <a:t>&gt;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던전을 스테이지로 </a:t>
            </a:r>
            <a:r>
              <a:rPr lang="en-US" altLang="ko-KR" sz="1200" dirty="0"/>
              <a:t>3~4</a:t>
            </a:r>
            <a:r>
              <a:rPr lang="ko-KR" altLang="en-US" sz="1200" dirty="0"/>
              <a:t>개의 스테이지는 </a:t>
            </a:r>
            <a:r>
              <a:rPr lang="en-US" altLang="ko-KR" sz="1200" dirty="0"/>
              <a:t>4</a:t>
            </a:r>
            <a:r>
              <a:rPr lang="ko-KR" altLang="en-US" sz="1200" dirty="0"/>
              <a:t>개의 층으로 구성되어 진행</a:t>
            </a:r>
            <a:endParaRPr lang="en-US" altLang="ko-KR" sz="12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층을 구성하는 방의 종류를 간략화 함 </a:t>
            </a:r>
            <a:r>
              <a:rPr lang="en-US" altLang="ko-KR" sz="1000" dirty="0"/>
              <a:t>(</a:t>
            </a:r>
            <a:r>
              <a:rPr lang="ko-KR" altLang="en-US" sz="1000" dirty="0"/>
              <a:t>상점</a:t>
            </a:r>
            <a:r>
              <a:rPr lang="en-US" altLang="ko-KR" sz="1000" dirty="0"/>
              <a:t>, </a:t>
            </a:r>
            <a:r>
              <a:rPr lang="ko-KR" altLang="en-US" sz="1000" dirty="0"/>
              <a:t>포탈 제거</a:t>
            </a:r>
            <a:r>
              <a:rPr lang="en-US" altLang="ko-KR" sz="1000" dirty="0"/>
              <a:t>)</a:t>
            </a:r>
            <a:endParaRPr lang="en-US" altLang="ko-KR" sz="12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전투가 종료되면 해당 방에 일반 상인이 등장</a:t>
            </a:r>
            <a:endParaRPr lang="en-US" altLang="ko-KR" sz="12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보스 방을 클리어 시 고급 상인과 다음 스테이지로 이동하는 포탈 등장</a:t>
            </a:r>
            <a:endParaRPr lang="en-US" altLang="ko-KR" sz="12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방 클리어 시 확률적으로 획득하던 무기</a:t>
            </a:r>
            <a:r>
              <a:rPr lang="en-US" altLang="ko-KR" sz="1200" dirty="0"/>
              <a:t>, </a:t>
            </a:r>
            <a:r>
              <a:rPr lang="ko-KR" altLang="en-US" sz="1200" dirty="0"/>
              <a:t>방을 클리어 하면 획득하는 코인으로 고정적으로 구입해 사용할 수 있도록 변경</a:t>
            </a:r>
            <a:endParaRPr lang="en-US" altLang="ko-KR" sz="1200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9275EBA2-F114-462D-8F75-AC6D369A0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31767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모티브</a:t>
            </a:r>
            <a:r>
              <a:rPr lang="en-US" altLang="ko-KR" dirty="0"/>
              <a:t>_</a:t>
            </a:r>
            <a:r>
              <a:rPr lang="ko-KR" altLang="en-US" dirty="0"/>
              <a:t>참고</a:t>
            </a:r>
            <a:r>
              <a:rPr lang="en-US" altLang="ko-KR" dirty="0"/>
              <a:t>_</a:t>
            </a:r>
            <a:r>
              <a:rPr lang="ko-KR" altLang="en-US" dirty="0"/>
              <a:t>시스템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65E551E-14C2-4A27-B404-CF6D524D808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던전 구성</a:t>
            </a:r>
            <a:r>
              <a:rPr lang="en-US" altLang="ko-KR" dirty="0"/>
              <a:t>, </a:t>
            </a:r>
            <a:r>
              <a:rPr lang="ko-KR" altLang="en-US" dirty="0"/>
              <a:t>진행 방식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616C56A-E61B-41F0-8954-B3BFCB65286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anchor="t"/>
          <a:lstStyle/>
          <a:p>
            <a:pPr>
              <a:lnSpc>
                <a:spcPct val="100000"/>
              </a:lnSpc>
            </a:pPr>
            <a:r>
              <a:rPr lang="en-US" altLang="ko-KR" sz="1400" dirty="0"/>
              <a:t>&lt;</a:t>
            </a:r>
            <a:r>
              <a:rPr lang="ko-KR" altLang="en-US" sz="1400" dirty="0"/>
              <a:t>기존 방식</a:t>
            </a:r>
            <a:r>
              <a:rPr lang="en-US" altLang="ko-KR" sz="1400" dirty="0"/>
              <a:t>&gt;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던전은 </a:t>
            </a:r>
            <a:r>
              <a:rPr lang="en-US" altLang="ko-KR" sz="1200" dirty="0"/>
              <a:t>3</a:t>
            </a:r>
            <a:r>
              <a:rPr lang="ko-KR" altLang="en-US" sz="1200" dirty="0"/>
              <a:t>개의 스테이지로 스테이지는 </a:t>
            </a:r>
            <a:r>
              <a:rPr lang="en-US" altLang="ko-KR" sz="1200" dirty="0"/>
              <a:t>5</a:t>
            </a:r>
            <a:r>
              <a:rPr lang="ko-KR" altLang="en-US" sz="1200" dirty="0"/>
              <a:t>개의 층으로 구성됨</a:t>
            </a:r>
            <a:endParaRPr lang="en-US" altLang="ko-KR" sz="12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하나의 층은 다수</a:t>
            </a:r>
            <a:r>
              <a:rPr lang="en-US" altLang="ko-KR" sz="1000" dirty="0"/>
              <a:t>(</a:t>
            </a:r>
            <a:r>
              <a:rPr lang="ko-KR" altLang="en-US" sz="1000" dirty="0"/>
              <a:t>최소 가로 </a:t>
            </a:r>
            <a:r>
              <a:rPr lang="en-US" altLang="ko-KR" sz="1000" dirty="0"/>
              <a:t>3</a:t>
            </a:r>
            <a:r>
              <a:rPr lang="ko-KR" altLang="en-US" sz="1000" dirty="0"/>
              <a:t>개</a:t>
            </a:r>
            <a:r>
              <a:rPr lang="en-US" altLang="ko-KR" sz="1000" dirty="0"/>
              <a:t>, </a:t>
            </a:r>
            <a:r>
              <a:rPr lang="ko-KR" altLang="en-US" sz="1000" dirty="0"/>
              <a:t>세로 </a:t>
            </a:r>
            <a:r>
              <a:rPr lang="en-US" altLang="ko-KR" sz="1000" dirty="0"/>
              <a:t>3</a:t>
            </a:r>
            <a:r>
              <a:rPr lang="ko-KR" altLang="en-US" sz="1000" dirty="0"/>
              <a:t>개</a:t>
            </a:r>
            <a:r>
              <a:rPr lang="en-US" altLang="ko-KR" sz="1000" dirty="0"/>
              <a:t>)</a:t>
            </a:r>
            <a:r>
              <a:rPr lang="ko-KR" altLang="en-US" sz="1200" dirty="0"/>
              <a:t>의 방으로 구성됨</a:t>
            </a:r>
            <a:endParaRPr lang="en-US" altLang="ko-KR" sz="12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방의 종류 또한 다양함</a:t>
            </a:r>
            <a:r>
              <a:rPr lang="en-US" altLang="ko-KR" sz="1000" dirty="0"/>
              <a:t>(</a:t>
            </a:r>
            <a:r>
              <a:rPr lang="ko-KR" altLang="en-US" sz="1000" dirty="0"/>
              <a:t>전투</a:t>
            </a:r>
            <a:r>
              <a:rPr lang="en-US" altLang="ko-KR" sz="1000" dirty="0"/>
              <a:t>, </a:t>
            </a:r>
            <a:r>
              <a:rPr lang="ko-KR" altLang="en-US" sz="1000" dirty="0"/>
              <a:t>고급전투</a:t>
            </a:r>
            <a:r>
              <a:rPr lang="en-US" altLang="ko-KR" sz="1000" dirty="0"/>
              <a:t>, </a:t>
            </a:r>
            <a:r>
              <a:rPr lang="ko-KR" altLang="en-US" sz="1000" dirty="0"/>
              <a:t>보스전투</a:t>
            </a:r>
            <a:r>
              <a:rPr lang="en-US" altLang="ko-KR" sz="1000" dirty="0"/>
              <a:t>, </a:t>
            </a:r>
            <a:r>
              <a:rPr lang="ko-KR" altLang="en-US" sz="1000" dirty="0"/>
              <a:t>이벤트</a:t>
            </a:r>
            <a:r>
              <a:rPr lang="en-US" altLang="ko-KR" sz="1000" dirty="0"/>
              <a:t>, </a:t>
            </a:r>
            <a:r>
              <a:rPr lang="ko-KR" altLang="en-US" sz="1000" dirty="0"/>
              <a:t>상점</a:t>
            </a:r>
            <a:r>
              <a:rPr lang="en-US" altLang="ko-KR" sz="1000" dirty="0"/>
              <a:t>, </a:t>
            </a:r>
            <a:r>
              <a:rPr lang="ko-KR" altLang="en-US" sz="1000" dirty="0"/>
              <a:t>포탈</a:t>
            </a:r>
            <a:r>
              <a:rPr lang="en-US" altLang="ko-KR" sz="1000" dirty="0"/>
              <a:t>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방이라는 제한된 공간에 배치된 몬스터 들과 유저가 전투를 진행</a:t>
            </a:r>
            <a:endParaRPr lang="en-US" altLang="ko-KR" sz="12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유저는 무기를 활용해 제한적인 캐릭터 성장을 보완</a:t>
            </a:r>
            <a:endParaRPr lang="en-US" altLang="ko-KR" sz="12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유저는 방을 클리어해 확률적으로</a:t>
            </a:r>
            <a:r>
              <a:rPr lang="en-US" altLang="ko-KR" sz="1200" dirty="0"/>
              <a:t>, </a:t>
            </a:r>
            <a:r>
              <a:rPr lang="ko-KR" altLang="en-US" sz="1200" dirty="0"/>
              <a:t> 또는 이벤트</a:t>
            </a:r>
            <a:r>
              <a:rPr lang="en-US" altLang="ko-KR" sz="1200" dirty="0"/>
              <a:t>, </a:t>
            </a:r>
            <a:r>
              <a:rPr lang="ko-KR" altLang="en-US" sz="1200" dirty="0"/>
              <a:t>상점에서 구입하여 무기 획득</a:t>
            </a:r>
            <a:endParaRPr lang="en-US" altLang="ko-KR" sz="1200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A2A8634-C0F9-43D6-8E4E-B70C27D5CD51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ko-KR" altLang="en-US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AC74176B-470F-461F-B318-02ECA729C055}"/>
              </a:ext>
            </a:extLst>
          </p:cNvPr>
          <p:cNvGrpSpPr/>
          <p:nvPr/>
        </p:nvGrpSpPr>
        <p:grpSpPr>
          <a:xfrm>
            <a:off x="610667" y="1904379"/>
            <a:ext cx="5290158" cy="849380"/>
            <a:chOff x="1798487" y="701933"/>
            <a:chExt cx="5457825" cy="876300"/>
          </a:xfrm>
        </p:grpSpPr>
        <p:pic>
          <p:nvPicPr>
            <p:cNvPr id="9" name="그림 8" descr="스크린샷, 컴퓨터, 시계이(가) 표시된 사진&#10;&#10;자동 생성된 설명">
              <a:extLst>
                <a:ext uri="{FF2B5EF4-FFF2-40B4-BE49-F238E27FC236}">
                  <a16:creationId xmlns:a16="http://schemas.microsoft.com/office/drawing/2014/main" id="{113376F4-CD70-472B-868F-75CC9B728E7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775" t="17937" r="10979" b="56897"/>
            <a:stretch/>
          </p:blipFill>
          <p:spPr>
            <a:xfrm>
              <a:off x="1798487" y="701933"/>
              <a:ext cx="5457825" cy="876300"/>
            </a:xfrm>
            <a:prstGeom prst="rect">
              <a:avLst/>
            </a:prstGeom>
          </p:spPr>
        </p:pic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B80F1740-D0D0-435F-ACF1-FBCCF045A75C}"/>
                </a:ext>
              </a:extLst>
            </p:cNvPr>
            <p:cNvSpPr/>
            <p:nvPr/>
          </p:nvSpPr>
          <p:spPr>
            <a:xfrm>
              <a:off x="3609975" y="876300"/>
              <a:ext cx="1752600" cy="667971"/>
            </a:xfrm>
            <a:prstGeom prst="ellipse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B62F6AD0-A0A7-49D2-813C-302F26943C47}"/>
                </a:ext>
              </a:extLst>
            </p:cNvPr>
            <p:cNvSpPr/>
            <p:nvPr/>
          </p:nvSpPr>
          <p:spPr>
            <a:xfrm>
              <a:off x="5362575" y="876300"/>
              <a:ext cx="1695450" cy="667971"/>
            </a:xfrm>
            <a:prstGeom prst="ellipse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224FD21A-7E34-44CA-9B6C-B812CE59BEF5}"/>
                </a:ext>
              </a:extLst>
            </p:cNvPr>
            <p:cNvSpPr/>
            <p:nvPr/>
          </p:nvSpPr>
          <p:spPr>
            <a:xfrm>
              <a:off x="2057400" y="876300"/>
              <a:ext cx="1586052" cy="667971"/>
            </a:xfrm>
            <a:prstGeom prst="ellipse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14" name="표 6">
            <a:extLst>
              <a:ext uri="{FF2B5EF4-FFF2-40B4-BE49-F238E27FC236}">
                <a16:creationId xmlns:a16="http://schemas.microsoft.com/office/drawing/2014/main" id="{233A538F-C25D-403E-BC4F-4A293219D1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8272367"/>
              </p:ext>
            </p:extLst>
          </p:nvPr>
        </p:nvGraphicFramePr>
        <p:xfrm>
          <a:off x="443274" y="7032136"/>
          <a:ext cx="5643314" cy="21193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1874">
                  <a:extLst>
                    <a:ext uri="{9D8B030D-6E8A-4147-A177-3AD203B41FA5}">
                      <a16:colId xmlns:a16="http://schemas.microsoft.com/office/drawing/2014/main" val="432444"/>
                    </a:ext>
                  </a:extLst>
                </a:gridCol>
                <a:gridCol w="733839">
                  <a:extLst>
                    <a:ext uri="{9D8B030D-6E8A-4147-A177-3AD203B41FA5}">
                      <a16:colId xmlns:a16="http://schemas.microsoft.com/office/drawing/2014/main" val="2114057848"/>
                    </a:ext>
                  </a:extLst>
                </a:gridCol>
                <a:gridCol w="733839">
                  <a:extLst>
                    <a:ext uri="{9D8B030D-6E8A-4147-A177-3AD203B41FA5}">
                      <a16:colId xmlns:a16="http://schemas.microsoft.com/office/drawing/2014/main" val="2363904580"/>
                    </a:ext>
                  </a:extLst>
                </a:gridCol>
                <a:gridCol w="733839">
                  <a:extLst>
                    <a:ext uri="{9D8B030D-6E8A-4147-A177-3AD203B41FA5}">
                      <a16:colId xmlns:a16="http://schemas.microsoft.com/office/drawing/2014/main" val="1883972387"/>
                    </a:ext>
                  </a:extLst>
                </a:gridCol>
                <a:gridCol w="951159">
                  <a:extLst>
                    <a:ext uri="{9D8B030D-6E8A-4147-A177-3AD203B41FA5}">
                      <a16:colId xmlns:a16="http://schemas.microsoft.com/office/drawing/2014/main" val="2145592117"/>
                    </a:ext>
                  </a:extLst>
                </a:gridCol>
                <a:gridCol w="733839">
                  <a:extLst>
                    <a:ext uri="{9D8B030D-6E8A-4147-A177-3AD203B41FA5}">
                      <a16:colId xmlns:a16="http://schemas.microsoft.com/office/drawing/2014/main" val="540358386"/>
                    </a:ext>
                  </a:extLst>
                </a:gridCol>
                <a:gridCol w="874925">
                  <a:extLst>
                    <a:ext uri="{9D8B030D-6E8A-4147-A177-3AD203B41FA5}">
                      <a16:colId xmlns:a16="http://schemas.microsoft.com/office/drawing/2014/main" val="2998979276"/>
                    </a:ext>
                  </a:extLst>
                </a:gridCol>
              </a:tblGrid>
              <a:tr h="35321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시작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일반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고급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이벤트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보스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연결점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0606043"/>
                  </a:ext>
                </a:extLst>
              </a:tr>
              <a:tr h="35321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/>
                        <a:t>시작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/>
                        <a:t>x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/>
                        <a:t>o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/>
                        <a:t>x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/>
                        <a:t>x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/>
                        <a:t>x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4909440"/>
                  </a:ext>
                </a:extLst>
              </a:tr>
              <a:tr h="35321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/>
                        <a:t>일반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/>
                        <a:t>o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/>
                        <a:t>o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/>
                        <a:t>o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/>
                        <a:t>o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/>
                        <a:t>o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dirty="0"/>
                        <a:t>2~4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657864"/>
                  </a:ext>
                </a:extLst>
              </a:tr>
              <a:tr h="35321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/>
                        <a:t>고급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/>
                        <a:t>o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/>
                        <a:t>o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/>
                        <a:t>o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/>
                        <a:t>o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/>
                        <a:t>o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dirty="0"/>
                        <a:t>2~4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2395113"/>
                  </a:ext>
                </a:extLst>
              </a:tr>
              <a:tr h="35321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/>
                        <a:t>이벤트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/>
                        <a:t>x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/>
                        <a:t>o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/>
                        <a:t>o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/>
                        <a:t>x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/>
                        <a:t>x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dirty="0"/>
                        <a:t>1~2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5956618"/>
                  </a:ext>
                </a:extLst>
              </a:tr>
              <a:tr h="35321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/>
                        <a:t>보스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/>
                        <a:t>x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/>
                        <a:t>o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/>
                        <a:t>o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/>
                        <a:t>x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/>
                        <a:t>x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3133409"/>
                  </a:ext>
                </a:extLst>
              </a:tr>
            </a:tbl>
          </a:graphicData>
        </a:graphic>
      </p:graphicFrame>
      <p:sp>
        <p:nvSpPr>
          <p:cNvPr id="15" name="타원 14">
            <a:extLst>
              <a:ext uri="{FF2B5EF4-FFF2-40B4-BE49-F238E27FC236}">
                <a16:creationId xmlns:a16="http://schemas.microsoft.com/office/drawing/2014/main" id="{19D3E543-9E4A-455D-9078-2379D665732F}"/>
              </a:ext>
            </a:extLst>
          </p:cNvPr>
          <p:cNvSpPr/>
          <p:nvPr/>
        </p:nvSpPr>
        <p:spPr>
          <a:xfrm>
            <a:off x="6136253" y="2160542"/>
            <a:ext cx="907358" cy="3799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시작</a:t>
            </a: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C1B3784E-1B2C-47F7-BF39-22FE40EEE70C}"/>
              </a:ext>
            </a:extLst>
          </p:cNvPr>
          <p:cNvSpPr/>
          <p:nvPr/>
        </p:nvSpPr>
        <p:spPr>
          <a:xfrm>
            <a:off x="7248188" y="2160542"/>
            <a:ext cx="907358" cy="3799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일반</a:t>
            </a:r>
            <a:endParaRPr lang="ko-KR" altLang="en-US" sz="1200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1CFBC771-80F2-4971-BA10-D6C215BEFC98}"/>
              </a:ext>
            </a:extLst>
          </p:cNvPr>
          <p:cNvSpPr/>
          <p:nvPr/>
        </p:nvSpPr>
        <p:spPr>
          <a:xfrm>
            <a:off x="9371816" y="2155822"/>
            <a:ext cx="907358" cy="3799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고급</a:t>
            </a:r>
            <a:endParaRPr lang="ko-KR" altLang="en-US" sz="1200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0F811E1F-2C05-44A0-B8AD-3005A8AC4B12}"/>
              </a:ext>
            </a:extLst>
          </p:cNvPr>
          <p:cNvSpPr/>
          <p:nvPr/>
        </p:nvSpPr>
        <p:spPr>
          <a:xfrm>
            <a:off x="8265015" y="2927973"/>
            <a:ext cx="907358" cy="3799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이벤트</a:t>
            </a:r>
            <a:endParaRPr lang="ko-KR" altLang="en-US" sz="1200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B769BB8F-6C21-4057-9549-FD096603DC4F}"/>
              </a:ext>
            </a:extLst>
          </p:cNvPr>
          <p:cNvSpPr/>
          <p:nvPr/>
        </p:nvSpPr>
        <p:spPr>
          <a:xfrm>
            <a:off x="8265015" y="1561073"/>
            <a:ext cx="907358" cy="3799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보스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B6CBE5E8-F296-4A38-BBAB-3527336B47C7}"/>
              </a:ext>
            </a:extLst>
          </p:cNvPr>
          <p:cNvCxnSpPr>
            <a:cxnSpLocks/>
            <a:stCxn id="15" idx="6"/>
            <a:endCxn id="16" idx="2"/>
          </p:cNvCxnSpPr>
          <p:nvPr/>
        </p:nvCxnSpPr>
        <p:spPr>
          <a:xfrm>
            <a:off x="7043611" y="2350531"/>
            <a:ext cx="2045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BE2C5896-4CC3-4126-AFEC-2E99E9A3558A}"/>
              </a:ext>
            </a:extLst>
          </p:cNvPr>
          <p:cNvCxnSpPr>
            <a:cxnSpLocks/>
            <a:stCxn id="19" idx="6"/>
            <a:endCxn id="86" idx="2"/>
          </p:cNvCxnSpPr>
          <p:nvPr/>
        </p:nvCxnSpPr>
        <p:spPr>
          <a:xfrm flipV="1">
            <a:off x="9172373" y="1751061"/>
            <a:ext cx="71288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7A5BE088-9481-48E7-A0FC-599531A61DD3}"/>
              </a:ext>
            </a:extLst>
          </p:cNvPr>
          <p:cNvCxnSpPr>
            <a:cxnSpLocks/>
            <a:stCxn id="16" idx="7"/>
            <a:endCxn id="19" idx="4"/>
          </p:cNvCxnSpPr>
          <p:nvPr/>
        </p:nvCxnSpPr>
        <p:spPr>
          <a:xfrm flipV="1">
            <a:off x="8022666" y="1941050"/>
            <a:ext cx="696028" cy="275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678C4FD1-1365-46B4-96CC-17E3CF179876}"/>
              </a:ext>
            </a:extLst>
          </p:cNvPr>
          <p:cNvCxnSpPr>
            <a:cxnSpLocks/>
            <a:stCxn id="17" idx="1"/>
            <a:endCxn id="19" idx="4"/>
          </p:cNvCxnSpPr>
          <p:nvPr/>
        </p:nvCxnSpPr>
        <p:spPr>
          <a:xfrm flipH="1" flipV="1">
            <a:off x="8718694" y="1941050"/>
            <a:ext cx="786002" cy="2704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B3165DFD-162D-436B-B3F6-DFFE4ED32B6C}"/>
              </a:ext>
            </a:extLst>
          </p:cNvPr>
          <p:cNvCxnSpPr>
            <a:cxnSpLocks/>
            <a:stCxn id="16" idx="6"/>
            <a:endCxn id="17" idx="2"/>
          </p:cNvCxnSpPr>
          <p:nvPr/>
        </p:nvCxnSpPr>
        <p:spPr>
          <a:xfrm flipV="1">
            <a:off x="8155546" y="2345811"/>
            <a:ext cx="1216270" cy="472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FE9420B1-E9B1-481F-AC20-2F02FA9468CC}"/>
              </a:ext>
            </a:extLst>
          </p:cNvPr>
          <p:cNvCxnSpPr>
            <a:cxnSpLocks/>
            <a:stCxn id="16" idx="5"/>
            <a:endCxn id="18" idx="1"/>
          </p:cNvCxnSpPr>
          <p:nvPr/>
        </p:nvCxnSpPr>
        <p:spPr>
          <a:xfrm>
            <a:off x="8022666" y="2484873"/>
            <a:ext cx="375229" cy="49874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C1A6DE37-B713-4A30-B84E-076473D85095}"/>
              </a:ext>
            </a:extLst>
          </p:cNvPr>
          <p:cNvCxnSpPr>
            <a:cxnSpLocks/>
            <a:stCxn id="17" idx="3"/>
            <a:endCxn id="18" idx="7"/>
          </p:cNvCxnSpPr>
          <p:nvPr/>
        </p:nvCxnSpPr>
        <p:spPr>
          <a:xfrm flipH="1">
            <a:off x="9039493" y="2480153"/>
            <a:ext cx="465203" cy="50346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타원 85">
            <a:extLst>
              <a:ext uri="{FF2B5EF4-FFF2-40B4-BE49-F238E27FC236}">
                <a16:creationId xmlns:a16="http://schemas.microsoft.com/office/drawing/2014/main" id="{EFB91924-CCB6-4E27-9B68-255A5C212A5F}"/>
              </a:ext>
            </a:extLst>
          </p:cNvPr>
          <p:cNvSpPr/>
          <p:nvPr/>
        </p:nvSpPr>
        <p:spPr>
          <a:xfrm>
            <a:off x="9885260" y="1561072"/>
            <a:ext cx="1445113" cy="3799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다음 층의 시작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9461472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97A8FFC8-37F4-46EF-A536-F98B3AE394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z="1400" dirty="0"/>
              <a:t>&lt;</a:t>
            </a:r>
            <a:r>
              <a:rPr lang="ko-KR" altLang="en-US" sz="1400" dirty="0"/>
              <a:t>변경</a:t>
            </a:r>
            <a:r>
              <a:rPr lang="en-US" altLang="ko-KR" sz="1400" dirty="0"/>
              <a:t>(</a:t>
            </a:r>
            <a:r>
              <a:rPr lang="ko-KR" altLang="en-US" sz="1400" dirty="0"/>
              <a:t>추가</a:t>
            </a:r>
            <a:r>
              <a:rPr lang="en-US" altLang="ko-KR" sz="1400" dirty="0"/>
              <a:t>) </a:t>
            </a:r>
            <a:r>
              <a:rPr lang="ko-KR" altLang="en-US" sz="1400" dirty="0"/>
              <a:t>사항</a:t>
            </a:r>
            <a:r>
              <a:rPr lang="en-US" altLang="ko-KR" sz="1400" dirty="0"/>
              <a:t>&gt;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치명타 확률 제거 </a:t>
            </a:r>
            <a:r>
              <a:rPr lang="en-US" altLang="ko-KR" sz="1200" dirty="0"/>
              <a:t>-&gt; </a:t>
            </a:r>
            <a:r>
              <a:rPr lang="ko-KR" altLang="en-US" sz="1200" dirty="0"/>
              <a:t>무기의 속성 값으로 추가</a:t>
            </a:r>
            <a:endParaRPr lang="en-US" altLang="ko-KR" sz="12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캐릭터의 시야 범위 안에 몬스터가 없을 경우 유저가 캐릭터를 이동 제어하는 방향으로 공격을 시전하는 방식으로 진행</a:t>
            </a:r>
            <a:endParaRPr lang="en-US" altLang="ko-KR" sz="12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시야 값 안에 몬스터가 있지만 벽에 가려져 공격이 불가능한 경우 위와 동일하게 처리</a:t>
            </a:r>
            <a:endParaRPr lang="en-US" altLang="ko-KR" sz="12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아이템 구입과 사용을 분리해서 재화로 아이템을 구매하면 인벤토리에 저장</a:t>
            </a:r>
            <a:br>
              <a:rPr lang="en-US" altLang="ko-KR" sz="1200" dirty="0"/>
            </a:br>
            <a:r>
              <a:rPr lang="en-US" altLang="ko-KR" sz="1200" dirty="0"/>
              <a:t>(</a:t>
            </a:r>
            <a:r>
              <a:rPr lang="ko-KR" altLang="en-US" sz="1200" dirty="0"/>
              <a:t>인벤토리 속성 추가</a:t>
            </a:r>
            <a:r>
              <a:rPr lang="en-US" altLang="ko-KR" sz="1200" dirty="0"/>
              <a:t>), </a:t>
            </a:r>
            <a:r>
              <a:rPr lang="ko-KR" altLang="en-US" sz="1200" dirty="0"/>
              <a:t>유저가 원할 때 인벤토리에서 아이템을 사용하도록</a:t>
            </a:r>
            <a:endParaRPr lang="en-US" altLang="ko-KR" sz="1200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9275EBA2-F114-462D-8F75-AC6D369A0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31767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모티브</a:t>
            </a:r>
            <a:r>
              <a:rPr lang="en-US" altLang="ko-KR" dirty="0"/>
              <a:t>_</a:t>
            </a:r>
            <a:r>
              <a:rPr lang="ko-KR" altLang="en-US" dirty="0"/>
              <a:t>참고</a:t>
            </a:r>
            <a:r>
              <a:rPr lang="en-US" altLang="ko-KR" dirty="0"/>
              <a:t>_</a:t>
            </a:r>
            <a:r>
              <a:rPr lang="ko-KR" altLang="en-US" dirty="0"/>
              <a:t>시스템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65E551E-14C2-4A27-B404-CF6D524D808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캐릭터 속성</a:t>
            </a:r>
            <a:r>
              <a:rPr lang="en-US" altLang="ko-KR" dirty="0"/>
              <a:t>, </a:t>
            </a:r>
            <a:r>
              <a:rPr lang="ko-KR" altLang="en-US" dirty="0"/>
              <a:t>동작</a:t>
            </a:r>
            <a:r>
              <a:rPr lang="en-US" altLang="ko-KR" dirty="0"/>
              <a:t>, </a:t>
            </a:r>
            <a:r>
              <a:rPr lang="ko-KR" altLang="en-US" dirty="0"/>
              <a:t>육성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616C56A-E61B-41F0-8954-B3BFCB65286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anchor="t"/>
          <a:lstStyle/>
          <a:p>
            <a:pPr>
              <a:lnSpc>
                <a:spcPct val="100000"/>
              </a:lnSpc>
            </a:pPr>
            <a:r>
              <a:rPr lang="en-US" altLang="ko-KR" sz="1400" dirty="0"/>
              <a:t>&lt;</a:t>
            </a:r>
            <a:r>
              <a:rPr lang="ko-KR" altLang="en-US" sz="1400" dirty="0"/>
              <a:t>기존 방식</a:t>
            </a:r>
            <a:r>
              <a:rPr lang="en-US" altLang="ko-KR" sz="1400" dirty="0"/>
              <a:t>&gt;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체력</a:t>
            </a:r>
            <a:r>
              <a:rPr lang="en-US" altLang="ko-KR" sz="1200" dirty="0"/>
              <a:t>, </a:t>
            </a:r>
            <a:r>
              <a:rPr lang="ko-KR" altLang="en-US" sz="1200" dirty="0"/>
              <a:t>마나</a:t>
            </a:r>
            <a:r>
              <a:rPr lang="en-US" altLang="ko-KR" sz="1200" dirty="0"/>
              <a:t>, </a:t>
            </a:r>
            <a:r>
              <a:rPr lang="ko-KR" altLang="en-US" sz="1200" dirty="0"/>
              <a:t>방어력</a:t>
            </a:r>
            <a:r>
              <a:rPr lang="en-US" altLang="ko-KR" sz="1200" dirty="0"/>
              <a:t>, </a:t>
            </a:r>
            <a:r>
              <a:rPr lang="ko-KR" altLang="en-US" sz="1200" dirty="0"/>
              <a:t>치명타 확률</a:t>
            </a:r>
            <a:r>
              <a:rPr lang="en-US" altLang="ko-KR" sz="1200" dirty="0"/>
              <a:t>, </a:t>
            </a:r>
            <a:r>
              <a:rPr lang="ko-KR" altLang="en-US" sz="1200" dirty="0"/>
              <a:t>이동속도</a:t>
            </a:r>
            <a:r>
              <a:rPr lang="en-US" altLang="ko-KR" sz="1200" dirty="0"/>
              <a:t>, </a:t>
            </a:r>
            <a:r>
              <a:rPr lang="ko-KR" altLang="en-US" sz="1200" dirty="0"/>
              <a:t>공격속도</a:t>
            </a:r>
            <a:r>
              <a:rPr lang="en-US" altLang="ko-KR" sz="1200" dirty="0"/>
              <a:t>, </a:t>
            </a:r>
            <a:r>
              <a:rPr lang="ko-KR" altLang="en-US" sz="1200" dirty="0"/>
              <a:t>기본 공격범위</a:t>
            </a:r>
            <a:r>
              <a:rPr lang="en-US" altLang="ko-KR" sz="1200" dirty="0"/>
              <a:t>, </a:t>
            </a:r>
            <a:r>
              <a:rPr lang="ko-KR" altLang="en-US" sz="1200" dirty="0"/>
              <a:t>타겟팅 시야 범위</a:t>
            </a:r>
            <a:r>
              <a:rPr lang="en-US" altLang="ko-KR" sz="1200" dirty="0"/>
              <a:t>, </a:t>
            </a:r>
            <a:r>
              <a:rPr lang="ko-KR" altLang="en-US" sz="1200" dirty="0"/>
              <a:t>착용 가능한 무기 개수 등 속성 값 존재</a:t>
            </a:r>
            <a:endParaRPr lang="en-US" altLang="ko-KR" sz="12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공격</a:t>
            </a:r>
            <a:r>
              <a:rPr lang="en-US" altLang="ko-KR" sz="1200" dirty="0"/>
              <a:t>, </a:t>
            </a:r>
            <a:r>
              <a:rPr lang="ko-KR" altLang="en-US" sz="1200" dirty="0"/>
              <a:t>회피</a:t>
            </a:r>
            <a:r>
              <a:rPr lang="en-US" altLang="ko-KR" sz="1200" dirty="0"/>
              <a:t>, </a:t>
            </a:r>
            <a:r>
              <a:rPr lang="ko-KR" altLang="en-US" sz="1200" dirty="0"/>
              <a:t>공격 스킬</a:t>
            </a:r>
            <a:r>
              <a:rPr lang="en-US" altLang="ko-KR" sz="1200" dirty="0"/>
              <a:t>, </a:t>
            </a:r>
            <a:r>
              <a:rPr lang="ko-KR" altLang="en-US" sz="1200" dirty="0"/>
              <a:t>이동</a:t>
            </a:r>
            <a:r>
              <a:rPr lang="en-US" altLang="ko-KR" sz="1200" dirty="0"/>
              <a:t>, </a:t>
            </a:r>
            <a:r>
              <a:rPr lang="ko-KR" altLang="en-US" sz="1200" dirty="0"/>
              <a:t>무기 착용</a:t>
            </a:r>
            <a:r>
              <a:rPr lang="en-US" altLang="ko-KR" sz="1200" dirty="0"/>
              <a:t>, </a:t>
            </a:r>
            <a:r>
              <a:rPr lang="ko-KR" altLang="en-US" sz="1200" dirty="0"/>
              <a:t>무기 변경</a:t>
            </a:r>
            <a:r>
              <a:rPr lang="en-US" altLang="ko-KR" sz="1200" dirty="0"/>
              <a:t>, </a:t>
            </a:r>
            <a:r>
              <a:rPr lang="ko-KR" altLang="en-US" sz="1200" dirty="0"/>
              <a:t>아이템 구입</a:t>
            </a:r>
            <a:r>
              <a:rPr lang="en-US" altLang="ko-KR" sz="1200" dirty="0"/>
              <a:t>, </a:t>
            </a:r>
            <a:r>
              <a:rPr lang="ko-KR" altLang="en-US" sz="1200" dirty="0"/>
              <a:t>상호작용 등 동작 가능</a:t>
            </a:r>
            <a:endParaRPr lang="en-US" altLang="ko-KR" sz="12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반복적인 플레이를 통해 모은 재화를 사용한 육성</a:t>
            </a:r>
            <a:br>
              <a:rPr lang="en-US" altLang="ko-KR" sz="1200" dirty="0"/>
            </a:br>
            <a:r>
              <a:rPr lang="en-US" altLang="ko-KR" sz="1200" dirty="0"/>
              <a:t>(</a:t>
            </a:r>
            <a:r>
              <a:rPr lang="ko-KR" altLang="en-US" sz="1200" dirty="0"/>
              <a:t>육성 횟수에 따라 점차 필요한 재화의 양이 상승</a:t>
            </a:r>
            <a:r>
              <a:rPr lang="en-US" altLang="ko-KR" sz="1200" dirty="0"/>
              <a:t>, </a:t>
            </a:r>
            <a:r>
              <a:rPr lang="ko-KR" altLang="en-US" sz="1200" dirty="0"/>
              <a:t>캐릭터 속성 강화</a:t>
            </a:r>
            <a:r>
              <a:rPr lang="en-US" altLang="ko-KR" sz="1200" dirty="0"/>
              <a:t>,</a:t>
            </a:r>
            <a:br>
              <a:rPr lang="en-US" altLang="ko-KR" sz="1200" dirty="0"/>
            </a:br>
            <a:r>
              <a:rPr lang="ko-KR" altLang="en-US" sz="1200" dirty="0"/>
              <a:t>기본 장비와 스킬 효과 강화</a:t>
            </a:r>
            <a:r>
              <a:rPr lang="en-US" altLang="ko-KR" sz="1200" dirty="0"/>
              <a:t>, </a:t>
            </a:r>
            <a:r>
              <a:rPr lang="ko-KR" altLang="en-US" sz="1200" dirty="0"/>
              <a:t>스킬 재사용 대기 시간 감소</a:t>
            </a:r>
            <a:r>
              <a:rPr lang="en-US" altLang="ko-KR" sz="1200" dirty="0"/>
              <a:t>, </a:t>
            </a:r>
            <a:r>
              <a:rPr lang="ko-KR" altLang="en-US" sz="1200" dirty="0"/>
              <a:t>추가 특성 획득 등 육성을 통해 강화 가능</a:t>
            </a:r>
            <a:r>
              <a:rPr lang="en-US" altLang="ko-KR" sz="1200" dirty="0"/>
              <a:t>)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A2A8634-C0F9-43D6-8E4E-B70C27D5CD51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1FC6DDBB-C6D1-460D-BAA3-7B7420B6A6C8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9067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97A8FFC8-37F4-46EF-A536-F98B3AE394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z="1400" dirty="0"/>
              <a:t>&lt;</a:t>
            </a:r>
            <a:r>
              <a:rPr lang="ko-KR" altLang="en-US" sz="1400" dirty="0"/>
              <a:t>변경</a:t>
            </a:r>
            <a:r>
              <a:rPr lang="en-US" altLang="ko-KR" sz="1400" dirty="0"/>
              <a:t>(</a:t>
            </a:r>
            <a:r>
              <a:rPr lang="ko-KR" altLang="en-US" sz="1400" dirty="0"/>
              <a:t>추가</a:t>
            </a:r>
            <a:r>
              <a:rPr lang="en-US" altLang="ko-KR" sz="1400" dirty="0"/>
              <a:t>) </a:t>
            </a:r>
            <a:r>
              <a:rPr lang="ko-KR" altLang="en-US" sz="1400" dirty="0"/>
              <a:t>사항</a:t>
            </a:r>
            <a:r>
              <a:rPr lang="en-US" altLang="ko-KR" sz="1400" dirty="0"/>
              <a:t>&gt;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우측상단 일시정지와 함께 인벤토리</a:t>
            </a:r>
            <a:r>
              <a:rPr lang="en-US" altLang="ko-KR" sz="1200" dirty="0"/>
              <a:t>, </a:t>
            </a:r>
            <a:r>
              <a:rPr lang="ko-KR" altLang="en-US" sz="1200" dirty="0"/>
              <a:t>획득한 재화</a:t>
            </a:r>
            <a:r>
              <a:rPr lang="en-US" altLang="ko-KR" sz="1200" dirty="0"/>
              <a:t> </a:t>
            </a:r>
            <a:r>
              <a:rPr lang="ko-KR" altLang="en-US" sz="1200" dirty="0"/>
              <a:t>표시</a:t>
            </a:r>
            <a:endParaRPr lang="en-US" altLang="ko-KR" sz="12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일시정지 화면에 진행한 방의 정보와 유저가 현재 있는 방과 연결된 다음방의 정보를 알려줌</a:t>
            </a:r>
            <a:endParaRPr lang="en-US" altLang="ko-KR" sz="12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공격 버튼을 </a:t>
            </a:r>
            <a:r>
              <a:rPr lang="en-US" altLang="ko-KR" sz="1200" dirty="0"/>
              <a:t>‘</a:t>
            </a:r>
            <a:r>
              <a:rPr lang="ko-KR" altLang="en-US" sz="1200" dirty="0" err="1"/>
              <a:t>스와이프</a:t>
            </a:r>
            <a:r>
              <a:rPr lang="en-US" altLang="ko-KR" sz="1200" dirty="0"/>
              <a:t>’</a:t>
            </a:r>
            <a:r>
              <a:rPr lang="ko-KR" altLang="en-US" sz="1200" dirty="0"/>
              <a:t>하는 방식으로 무기를 변경</a:t>
            </a:r>
            <a:r>
              <a:rPr lang="en-US" altLang="ko-KR" sz="1200" dirty="0"/>
              <a:t>(</a:t>
            </a:r>
            <a:r>
              <a:rPr lang="ko-KR" altLang="en-US" sz="1200" dirty="0"/>
              <a:t>공격 방식 변경</a:t>
            </a:r>
            <a:r>
              <a:rPr lang="en-US" altLang="ko-KR" sz="1200" dirty="0"/>
              <a:t>)</a:t>
            </a:r>
            <a:r>
              <a:rPr lang="ko-KR" altLang="en-US" sz="1200" dirty="0"/>
              <a:t>가능</a:t>
            </a:r>
            <a:endParaRPr lang="en-US" altLang="ko-KR" sz="12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일시 정시 화면의 설정으로 </a:t>
            </a:r>
            <a:r>
              <a:rPr lang="en-US" altLang="ko-KR" sz="1200" dirty="0"/>
              <a:t>UI</a:t>
            </a:r>
            <a:r>
              <a:rPr lang="ko-KR" altLang="en-US" sz="1200" dirty="0"/>
              <a:t> 위치를 </a:t>
            </a:r>
            <a:r>
              <a:rPr lang="en-US" altLang="ko-KR" sz="1200" dirty="0"/>
              <a:t>‘</a:t>
            </a:r>
            <a:r>
              <a:rPr lang="ko-KR" altLang="en-US" sz="1200" dirty="0"/>
              <a:t>커스터마이징</a:t>
            </a:r>
            <a:r>
              <a:rPr lang="en-US" altLang="ko-KR" sz="1200" dirty="0"/>
              <a:t>’</a:t>
            </a:r>
            <a:r>
              <a:rPr lang="ko-KR" altLang="en-US" sz="1200" dirty="0"/>
              <a:t> 할 수 있도록 함</a:t>
            </a:r>
            <a:endParaRPr lang="en-US" altLang="ko-KR" sz="12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유저가 인벤토리를 통해 무기를 변경할 수 있는 기회는 방에 입장하기 전이고 방에 입장한 후에는 인벤토리의 소비 아이템만 사용이 가능함</a:t>
            </a:r>
            <a:endParaRPr lang="en-US" altLang="ko-KR" sz="1200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9275EBA2-F114-462D-8F75-AC6D369A0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31767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모티브</a:t>
            </a:r>
            <a:r>
              <a:rPr lang="en-US" altLang="ko-KR" dirty="0"/>
              <a:t>_</a:t>
            </a:r>
            <a:r>
              <a:rPr lang="ko-KR" altLang="en-US" dirty="0"/>
              <a:t>참고</a:t>
            </a:r>
            <a:r>
              <a:rPr lang="en-US" altLang="ko-KR" dirty="0"/>
              <a:t>_</a:t>
            </a:r>
            <a:r>
              <a:rPr lang="ko-KR" altLang="en-US" dirty="0"/>
              <a:t>시스템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65E551E-14C2-4A27-B404-CF6D524D808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조작 방식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616C56A-E61B-41F0-8954-B3BFCB65286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3275" y="3473328"/>
            <a:ext cx="2958294" cy="2799242"/>
          </a:xfrm>
        </p:spPr>
        <p:txBody>
          <a:bodyPr anchor="t"/>
          <a:lstStyle/>
          <a:p>
            <a:pPr>
              <a:lnSpc>
                <a:spcPct val="100000"/>
              </a:lnSpc>
            </a:pPr>
            <a:r>
              <a:rPr lang="en-US" altLang="ko-KR" sz="1400" dirty="0"/>
              <a:t>&lt;</a:t>
            </a:r>
            <a:r>
              <a:rPr lang="ko-KR" altLang="en-US" sz="1400" dirty="0"/>
              <a:t>기존 방식</a:t>
            </a:r>
            <a:r>
              <a:rPr lang="en-US" altLang="ko-KR" sz="1400" dirty="0"/>
              <a:t>&gt;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가로 </a:t>
            </a:r>
            <a:r>
              <a:rPr lang="ko-KR" altLang="en-US" sz="1200" dirty="0" err="1"/>
              <a:t>플렛폼</a:t>
            </a:r>
            <a:r>
              <a:rPr lang="en-US" altLang="ko-KR" sz="1200" dirty="0"/>
              <a:t>, </a:t>
            </a:r>
            <a:r>
              <a:rPr lang="ko-KR" altLang="en-US" sz="1200" dirty="0"/>
              <a:t>탑 뷰 방식</a:t>
            </a:r>
            <a:endParaRPr lang="en-US" altLang="ko-KR" sz="12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좌측하단</a:t>
            </a:r>
            <a:r>
              <a:rPr lang="en-US" altLang="ko-KR" sz="1200" dirty="0"/>
              <a:t>, </a:t>
            </a:r>
            <a:r>
              <a:rPr lang="ko-KR" altLang="en-US" sz="1200" dirty="0"/>
              <a:t>이동 제어 </a:t>
            </a:r>
            <a:endParaRPr lang="en-US" altLang="ko-KR" sz="12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우측하단</a:t>
            </a:r>
            <a:r>
              <a:rPr lang="en-US" altLang="ko-KR" sz="1200" dirty="0"/>
              <a:t>, </a:t>
            </a:r>
            <a:r>
              <a:rPr lang="ko-KR" altLang="en-US" sz="1200" dirty="0"/>
              <a:t>동작 제어</a:t>
            </a:r>
            <a:endParaRPr lang="en-US" altLang="ko-KR" sz="12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좌측상단</a:t>
            </a:r>
            <a:r>
              <a:rPr lang="en-US" altLang="ko-KR" sz="1200" dirty="0"/>
              <a:t>, </a:t>
            </a:r>
            <a:r>
              <a:rPr lang="ko-KR" altLang="en-US" sz="1200" dirty="0"/>
              <a:t>캐릭터 상태 정보</a:t>
            </a:r>
            <a:endParaRPr lang="en-US" altLang="ko-KR" sz="12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우측상단</a:t>
            </a:r>
            <a:r>
              <a:rPr lang="en-US" altLang="ko-KR" sz="1200" dirty="0"/>
              <a:t>, </a:t>
            </a:r>
            <a:r>
              <a:rPr lang="ko-KR" altLang="en-US" sz="1200" dirty="0"/>
              <a:t>유저 편의 기능 제공</a:t>
            </a:r>
            <a:endParaRPr lang="en-US" altLang="ko-KR" sz="12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공격 버튼을 사용한 공격 </a:t>
            </a:r>
            <a:r>
              <a:rPr lang="en-US" altLang="ko-KR" sz="1200" dirty="0"/>
              <a:t>/ </a:t>
            </a:r>
            <a:r>
              <a:rPr lang="ko-KR" altLang="en-US" sz="1200" dirty="0"/>
              <a:t>상호작용</a:t>
            </a:r>
            <a:endParaRPr lang="en-US" altLang="ko-KR" sz="1200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A2A8634-C0F9-43D6-8E4E-B70C27D5CD51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1FC6DDBB-C6D1-460D-BAA3-7B7420B6A6C8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텍스트 개체 틀 4">
            <a:extLst>
              <a:ext uri="{FF2B5EF4-FFF2-40B4-BE49-F238E27FC236}">
                <a16:creationId xmlns:a16="http://schemas.microsoft.com/office/drawing/2014/main" id="{D367260F-F21E-4B2D-B195-661EB9403EEA}"/>
              </a:ext>
            </a:extLst>
          </p:cNvPr>
          <p:cNvSpPr txBox="1">
            <a:spLocks/>
          </p:cNvSpPr>
          <p:nvPr/>
        </p:nvSpPr>
        <p:spPr>
          <a:xfrm>
            <a:off x="3218688" y="3774866"/>
            <a:ext cx="2868767" cy="2497704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ClrTx/>
              <a:buFontTx/>
              <a:buChar char="-"/>
            </a:pPr>
            <a:r>
              <a:rPr lang="ko-KR" altLang="en-US" sz="1200" dirty="0"/>
              <a:t>공격 시 가장 가까이에 있는 적을 타겟으로 지정해 공격</a:t>
            </a:r>
            <a:endParaRPr lang="en-US" altLang="ko-KR" sz="1200" dirty="0"/>
          </a:p>
          <a:p>
            <a:pPr marL="285750" indent="-285750">
              <a:lnSpc>
                <a:spcPct val="150000"/>
              </a:lnSpc>
              <a:buClrTx/>
              <a:buFontTx/>
              <a:buChar char="-"/>
            </a:pPr>
            <a:r>
              <a:rPr lang="ko-KR" altLang="en-US" sz="1200" dirty="0"/>
              <a:t>시야 값을 사용해 일정 범위내에 적 몬스터가 없을 경우 캐릭터가 바라 보는 방향으로 공격</a:t>
            </a:r>
            <a:endParaRPr lang="en-US" altLang="ko-KR" sz="1200" dirty="0"/>
          </a:p>
          <a:p>
            <a:pPr marL="285750" indent="-285750">
              <a:lnSpc>
                <a:spcPct val="150000"/>
              </a:lnSpc>
              <a:buClrTx/>
              <a:buFontTx/>
              <a:buChar char="-"/>
            </a:pPr>
            <a:r>
              <a:rPr lang="ko-KR" altLang="en-US" sz="1200" dirty="0"/>
              <a:t>공격 버튼 위에 있는 무기 교체 버튼을 통해 사용하는 무기를 변경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497563254"/>
      </p:ext>
    </p:extLst>
  </p:cSld>
  <p:clrMapOvr>
    <a:masterClrMapping/>
  </p:clrMapOvr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1757</TotalTime>
  <Words>2484</Words>
  <Application>Microsoft Office PowerPoint</Application>
  <PresentationFormat>와이드스크린</PresentationFormat>
  <Paragraphs>334</Paragraphs>
  <Slides>21</Slides>
  <Notes>1</Notes>
  <HiddenSlides>2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4" baseType="lpstr">
      <vt:lpstr>맑은 고딕</vt:lpstr>
      <vt:lpstr>Arial</vt:lpstr>
      <vt:lpstr>디자인 사용자 지정</vt:lpstr>
      <vt:lpstr>중간_기획서</vt:lpstr>
      <vt:lpstr>“게임_기획 &amp; 문서_작성” 의 목적</vt:lpstr>
      <vt:lpstr>PowerPoint 프레젠테이션</vt:lpstr>
      <vt:lpstr>PowerPoint 프레젠테이션</vt:lpstr>
      <vt:lpstr>플레이 예시가 될 사진을 첨부하는 방향으로 진행 </vt:lpstr>
      <vt:lpstr>게임 내에서 할 수 있는 것들을 정리 컨텐츠 로드맵 도식화</vt:lpstr>
      <vt:lpstr>모티브_참고_시스템</vt:lpstr>
      <vt:lpstr>모티브_참고_시스템</vt:lpstr>
      <vt:lpstr>모티브_참고_시스템</vt:lpstr>
      <vt:lpstr>모티브_참고_시스템</vt:lpstr>
      <vt:lpstr>모티브_참고_시스템</vt:lpstr>
      <vt:lpstr>모티브_참고_시스템</vt:lpstr>
      <vt:lpstr>모티브_참고_시스템</vt:lpstr>
      <vt:lpstr>모티브_참고_시스템</vt:lpstr>
      <vt:lpstr>추가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 재호</dc:creator>
  <cp:lastModifiedBy>정 재호</cp:lastModifiedBy>
  <cp:revision>106</cp:revision>
  <dcterms:created xsi:type="dcterms:W3CDTF">2019-11-07T05:09:22Z</dcterms:created>
  <dcterms:modified xsi:type="dcterms:W3CDTF">2019-11-13T10:52:48Z</dcterms:modified>
</cp:coreProperties>
</file>