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2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i1EzNlWPcZIQ9jWvH4LA9UeGN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7397BB-F898-4773-8E37-3B7DD55856DE}">
  <a:tblStyle styleId="{6A7397BB-F898-4773-8E37-3B7DD55856D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, gear icon">
            <a:extLst>
              <a:ext uri="{FF2B5EF4-FFF2-40B4-BE49-F238E27FC236}">
                <a16:creationId xmlns:a16="http://schemas.microsoft.com/office/drawing/2014/main" id="{4F6974A5-3B28-4038-A088-D72E6FCEDE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0400" y="-290283"/>
            <a:ext cx="2409372" cy="240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, gear icon">
            <a:extLst>
              <a:ext uri="{FF2B5EF4-FFF2-40B4-BE49-F238E27FC236}">
                <a16:creationId xmlns:a16="http://schemas.microsoft.com/office/drawing/2014/main" id="{75D36056-A704-4F7A-B08C-8E831EC8A64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5400000" flipH="1" flipV="1">
            <a:off x="125207" y="-125210"/>
            <a:ext cx="2743201" cy="29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, gear icon">
            <a:extLst>
              <a:ext uri="{FF2B5EF4-FFF2-40B4-BE49-F238E27FC236}">
                <a16:creationId xmlns:a16="http://schemas.microsoft.com/office/drawing/2014/main" id="{2AE2A713-6D19-4646-ABCC-8EDA2F8308A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flipH="1" flipV="1">
            <a:off x="10704284" y="5234476"/>
            <a:ext cx="1487716" cy="162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47B90F7D-8FA3-4B87-8BA1-4EDECF74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0699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defRPr sz="6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820C091-665F-4F83-AEB0-77A2CDC7C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238" y="6066963"/>
            <a:ext cx="3225800" cy="5207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16CCC1D-28FD-44BF-846A-33382EBE88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30400" y="3695700"/>
            <a:ext cx="8343900" cy="7937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73682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B1AD7-41E3-45F8-9152-AA67461B5A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5999" y="1354014"/>
            <a:ext cx="5624945" cy="49470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5AE480-53E6-4195-ADC3-7B00A163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 anchor="ctr"/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3753EC-6F6E-4DA9-A0FF-C41E5468CE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925" y="1354591"/>
            <a:ext cx="5680075" cy="49470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1FBEBC3-712A-4DD9-84E6-AE2C681C93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925" y="798513"/>
            <a:ext cx="11304588" cy="55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204402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E7299D37-FA10-4821-BAF9-DCB8F228B0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5568" y="3473328"/>
            <a:ext cx="5625376" cy="2799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변경시스템</a:t>
            </a:r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F5942E73-1AB2-41CB-AF25-4570A09A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 anchor="ctr"/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DC40A82F-BE18-4B1D-A158-EE9A2028C2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925" y="798513"/>
            <a:ext cx="11304588" cy="55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DFC27612-D3EF-4D58-825D-957D7CF229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3274" y="3473328"/>
            <a:ext cx="5624945" cy="2799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기존 시스템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64B9F29-5407-4B83-8AE0-D722C25BD66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5568" y="1354015"/>
            <a:ext cx="0" cy="4918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402A4D09-C19F-4C04-977A-FCD6E5552D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4367" y="1354015"/>
            <a:ext cx="5653088" cy="21193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내용 개체 틀 9">
            <a:extLst>
              <a:ext uri="{FF2B5EF4-FFF2-40B4-BE49-F238E27FC236}">
                <a16:creationId xmlns:a16="http://schemas.microsoft.com/office/drawing/2014/main" id="{5B361CDE-47BE-4D9B-BAEC-E493D0A0068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7621" y="1354015"/>
            <a:ext cx="5653088" cy="21193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37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87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4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0581751-1B8C-40B5-BCC5-AAFF8A495BEC}"/>
              </a:ext>
            </a:extLst>
          </p:cNvPr>
          <p:cNvSpPr/>
          <p:nvPr userDrawn="1"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rgbClr val="7C5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b, gear icon">
            <a:extLst>
              <a:ext uri="{FF2B5EF4-FFF2-40B4-BE49-F238E27FC236}">
                <a16:creationId xmlns:a16="http://schemas.microsoft.com/office/drawing/2014/main" id="{A7D7DF60-244D-40AB-8F17-2E2AE66405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55602" y="0"/>
            <a:ext cx="622301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, gear icon">
            <a:extLst>
              <a:ext uri="{FF2B5EF4-FFF2-40B4-BE49-F238E27FC236}">
                <a16:creationId xmlns:a16="http://schemas.microsoft.com/office/drawing/2014/main" id="{ACA09A4F-12E0-4728-B6B3-35A0A75884A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10800000" flipH="1" flipV="1">
            <a:off x="11467818" y="0"/>
            <a:ext cx="724182" cy="7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, gear icon">
            <a:extLst>
              <a:ext uri="{FF2B5EF4-FFF2-40B4-BE49-F238E27FC236}">
                <a16:creationId xmlns:a16="http://schemas.microsoft.com/office/drawing/2014/main" id="{3611BB67-D4AB-417C-BD0F-9CAF504BE54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rot="10800000" flipH="1" flipV="1">
            <a:off x="-12983" y="-14383"/>
            <a:ext cx="584130" cy="63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AE29DBB-47E4-4C47-9D4E-1C2D309BB4F6}"/>
              </a:ext>
            </a:extLst>
          </p:cNvPr>
          <p:cNvCxnSpPr/>
          <p:nvPr userDrawn="1"/>
        </p:nvCxnSpPr>
        <p:spPr>
          <a:xfrm>
            <a:off x="421856" y="-1064029"/>
            <a:ext cx="0" cy="846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DE4FFC0-56C8-4A07-81E7-8B079FA95097}"/>
              </a:ext>
            </a:extLst>
          </p:cNvPr>
          <p:cNvCxnSpPr/>
          <p:nvPr userDrawn="1"/>
        </p:nvCxnSpPr>
        <p:spPr>
          <a:xfrm>
            <a:off x="11743791" y="-1064029"/>
            <a:ext cx="0" cy="846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493A2B5-5BAD-4D73-958D-3D7E3EFB0A30}"/>
              </a:ext>
            </a:extLst>
          </p:cNvPr>
          <p:cNvCxnSpPr>
            <a:cxnSpLocks/>
          </p:cNvCxnSpPr>
          <p:nvPr userDrawn="1"/>
        </p:nvCxnSpPr>
        <p:spPr>
          <a:xfrm flipH="1">
            <a:off x="-249382" y="790291"/>
            <a:ext cx="12568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2AEDE14-7398-4F6C-83A0-07F10D258354}"/>
              </a:ext>
            </a:extLst>
          </p:cNvPr>
          <p:cNvCxnSpPr>
            <a:cxnSpLocks/>
          </p:cNvCxnSpPr>
          <p:nvPr userDrawn="1"/>
        </p:nvCxnSpPr>
        <p:spPr>
          <a:xfrm flipH="1">
            <a:off x="-249382" y="6293317"/>
            <a:ext cx="12568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72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4745D8A-E406-4A5B-8EE5-4BBF6F662A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9888" y="879231"/>
            <a:ext cx="10515600" cy="458958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캐릭터 속성</a:t>
            </a:r>
            <a:r>
              <a:rPr lang="en-US" altLang="ko-KR" dirty="0"/>
              <a:t>, </a:t>
            </a:r>
            <a:r>
              <a:rPr lang="ko-KR" altLang="en-US" dirty="0"/>
              <a:t>동작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기본 속성 </a:t>
            </a:r>
            <a:r>
              <a:rPr lang="en-US" altLang="ko-KR" sz="1600" dirty="0"/>
              <a:t>: </a:t>
            </a:r>
            <a:r>
              <a:rPr lang="ko-KR" altLang="en-US" sz="1600" dirty="0"/>
              <a:t>체력</a:t>
            </a:r>
            <a:r>
              <a:rPr lang="en-US" altLang="ko-KR" sz="1600" dirty="0"/>
              <a:t>, </a:t>
            </a:r>
            <a:r>
              <a:rPr lang="ko-KR" altLang="en-US" sz="1600" dirty="0"/>
              <a:t>마나</a:t>
            </a:r>
            <a:r>
              <a:rPr lang="en-US" altLang="ko-KR" sz="1600" dirty="0"/>
              <a:t>, </a:t>
            </a:r>
            <a:r>
              <a:rPr lang="ko-KR" altLang="en-US" sz="1600" dirty="0"/>
              <a:t>방어막</a:t>
            </a:r>
            <a:r>
              <a:rPr lang="en-US" altLang="ko-KR" sz="1600" dirty="0"/>
              <a:t>, </a:t>
            </a:r>
            <a:r>
              <a:rPr lang="ko-KR" altLang="en-US" sz="1600" dirty="0"/>
              <a:t>이동속도</a:t>
            </a:r>
            <a:r>
              <a:rPr lang="en-US" altLang="ko-KR" sz="1600" dirty="0"/>
              <a:t>, </a:t>
            </a:r>
            <a:r>
              <a:rPr lang="ko-KR" altLang="en-US" sz="1600" dirty="0"/>
              <a:t>기본 공격력</a:t>
            </a:r>
            <a:r>
              <a:rPr lang="en-US" altLang="ko-KR" sz="1600" dirty="0"/>
              <a:t>, </a:t>
            </a:r>
            <a:r>
              <a:rPr lang="ko-KR" altLang="en-US" sz="1600" dirty="0"/>
              <a:t>기본 공격 범위</a:t>
            </a:r>
            <a:r>
              <a:rPr lang="en-US" altLang="ko-KR" sz="1600" dirty="0"/>
              <a:t>, </a:t>
            </a:r>
            <a:r>
              <a:rPr lang="ko-KR" altLang="en-US" sz="1600" dirty="0"/>
              <a:t>공격 속도</a:t>
            </a:r>
            <a:r>
              <a:rPr lang="en-US" altLang="ko-KR" sz="1600" dirty="0"/>
              <a:t>, </a:t>
            </a:r>
            <a:r>
              <a:rPr lang="ko-KR" altLang="en-US" sz="1600" dirty="0"/>
              <a:t>기본 무기</a:t>
            </a:r>
            <a:r>
              <a:rPr lang="en-US" altLang="ko-KR" sz="1600" dirty="0"/>
              <a:t>, </a:t>
            </a:r>
            <a:r>
              <a:rPr lang="ko-KR" altLang="en-US" sz="1600" dirty="0"/>
              <a:t>착용 가능한 무기 개수</a:t>
            </a:r>
            <a:r>
              <a:rPr lang="en-US" altLang="ko-KR" sz="1600" dirty="0"/>
              <a:t>(2</a:t>
            </a:r>
            <a:r>
              <a:rPr lang="ko-KR" altLang="en-US" sz="1600" dirty="0"/>
              <a:t>개</a:t>
            </a:r>
            <a:r>
              <a:rPr lang="en-US" altLang="ko-KR" sz="1600" dirty="0"/>
              <a:t>~3</a:t>
            </a:r>
            <a:r>
              <a:rPr lang="ko-KR" altLang="en-US" sz="1600" dirty="0"/>
              <a:t>개</a:t>
            </a:r>
            <a:r>
              <a:rPr lang="en-US" altLang="ko-KR" sz="1600" dirty="0"/>
              <a:t>)</a:t>
            </a:r>
            <a:r>
              <a:rPr lang="ko-KR" altLang="en-US" sz="1600" dirty="0"/>
              <a:t> 등 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기본 동작 </a:t>
            </a:r>
            <a:r>
              <a:rPr lang="en-US" altLang="ko-KR" sz="1600" dirty="0"/>
              <a:t>: </a:t>
            </a:r>
            <a:r>
              <a:rPr lang="ko-KR" altLang="en-US" sz="1600" dirty="0"/>
              <a:t>스킬</a:t>
            </a:r>
            <a:r>
              <a:rPr lang="en-US" altLang="ko-KR" sz="1600" dirty="0"/>
              <a:t>, </a:t>
            </a:r>
            <a:r>
              <a:rPr lang="ko-KR" altLang="en-US" sz="1600" dirty="0"/>
              <a:t>공격</a:t>
            </a:r>
            <a:r>
              <a:rPr lang="en-US" altLang="ko-KR" sz="1600" dirty="0"/>
              <a:t>, </a:t>
            </a:r>
            <a:r>
              <a:rPr lang="ko-KR" altLang="en-US" sz="1600" dirty="0"/>
              <a:t>피격</a:t>
            </a:r>
            <a:r>
              <a:rPr lang="en-US" altLang="ko-KR" sz="1600" dirty="0"/>
              <a:t>, </a:t>
            </a:r>
            <a:r>
              <a:rPr lang="ko-KR" altLang="en-US" sz="1600" dirty="0"/>
              <a:t>사망</a:t>
            </a:r>
            <a:r>
              <a:rPr lang="en-US" altLang="ko-KR" sz="1600" dirty="0"/>
              <a:t>, </a:t>
            </a:r>
            <a:r>
              <a:rPr lang="ko-KR" altLang="en-US" sz="1600" dirty="0"/>
              <a:t>무기획득</a:t>
            </a:r>
            <a:r>
              <a:rPr lang="en-US" altLang="ko-KR" sz="1600" dirty="0"/>
              <a:t>, </a:t>
            </a:r>
            <a:r>
              <a:rPr lang="ko-KR" altLang="en-US" sz="1600" dirty="0"/>
              <a:t>무기 교체</a:t>
            </a:r>
            <a:r>
              <a:rPr lang="en-US" altLang="ko-KR" sz="1600" dirty="0"/>
              <a:t>, </a:t>
            </a:r>
            <a:r>
              <a:rPr lang="ko-KR" altLang="en-US" sz="1600" dirty="0"/>
              <a:t>이동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캐릭터 육성 방식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플레이하면 모은 재화를 사용해 캐릭터를 강화하는 방식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7</a:t>
            </a:r>
            <a:r>
              <a:rPr lang="ko-KR" altLang="en-US" sz="1600" dirty="0"/>
              <a:t>단계로 강화 가능하며 강화 시 점차 강화에 필요한 재화의 양이 상승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캐릭터의 속성 </a:t>
            </a:r>
            <a:r>
              <a:rPr lang="en-US" altLang="ko-KR" sz="1600" dirty="0"/>
              <a:t>(</a:t>
            </a:r>
            <a:r>
              <a:rPr lang="ko-KR" altLang="en-US" sz="1600" dirty="0"/>
              <a:t>체력</a:t>
            </a:r>
            <a:r>
              <a:rPr lang="en-US" altLang="ko-KR" sz="1600" dirty="0"/>
              <a:t>, </a:t>
            </a:r>
            <a:r>
              <a:rPr lang="ko-KR" altLang="en-US" sz="1600" dirty="0"/>
              <a:t>마나</a:t>
            </a:r>
            <a:r>
              <a:rPr lang="en-US" altLang="ko-KR" sz="1600" dirty="0"/>
              <a:t>, </a:t>
            </a:r>
            <a:r>
              <a:rPr lang="ko-KR" altLang="en-US" sz="1600" dirty="0"/>
              <a:t>방어막 개수</a:t>
            </a:r>
            <a:r>
              <a:rPr lang="en-US" altLang="ko-KR" sz="1600" dirty="0"/>
              <a:t>) </a:t>
            </a:r>
            <a:r>
              <a:rPr lang="ko-KR" altLang="en-US" sz="1600" dirty="0"/>
              <a:t>증가</a:t>
            </a:r>
            <a:r>
              <a:rPr lang="en-US" altLang="ko-KR" sz="1600" dirty="0"/>
              <a:t>, (</a:t>
            </a:r>
            <a:r>
              <a:rPr lang="ko-KR" altLang="en-US" sz="1600" dirty="0"/>
              <a:t>캐릭터 기본 무기</a:t>
            </a:r>
            <a:r>
              <a:rPr lang="en-US" altLang="ko-KR" sz="1600" dirty="0"/>
              <a:t>, </a:t>
            </a:r>
            <a:r>
              <a:rPr lang="ko-KR" altLang="en-US" sz="1600" dirty="0"/>
              <a:t>스킬</a:t>
            </a:r>
            <a:r>
              <a:rPr lang="en-US" altLang="ko-KR" sz="1600" dirty="0"/>
              <a:t>)</a:t>
            </a:r>
            <a:r>
              <a:rPr lang="ko-KR" altLang="en-US" sz="1600" dirty="0"/>
              <a:t> 강화</a:t>
            </a:r>
            <a:r>
              <a:rPr lang="en-US" altLang="ko-KR" sz="1600" dirty="0"/>
              <a:t>, (</a:t>
            </a:r>
            <a:r>
              <a:rPr lang="ko-KR" altLang="en-US" sz="1600" dirty="0"/>
              <a:t>기본 스킬의 재사용 대기 시간</a:t>
            </a:r>
            <a:r>
              <a:rPr lang="en-US" altLang="ko-KR" sz="1600" dirty="0"/>
              <a:t>) </a:t>
            </a:r>
            <a:r>
              <a:rPr lang="ko-KR" altLang="en-US" sz="1600" dirty="0"/>
              <a:t>감소</a:t>
            </a:r>
            <a:r>
              <a:rPr lang="en-US" altLang="ko-KR" sz="1600" dirty="0"/>
              <a:t>, (</a:t>
            </a:r>
            <a:r>
              <a:rPr lang="ko-KR" altLang="en-US" sz="1600" dirty="0"/>
              <a:t>추가 특성</a:t>
            </a:r>
            <a:r>
              <a:rPr lang="en-US" altLang="ko-KR" sz="1600" dirty="0"/>
              <a:t>)</a:t>
            </a:r>
            <a:r>
              <a:rPr lang="ko-KR" altLang="en-US" sz="1600" dirty="0"/>
              <a:t> 획득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A9C6533-5B7E-4BA4-85B8-221F0925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모티브 게임에서 참고한 것</a:t>
            </a:r>
          </a:p>
        </p:txBody>
      </p:sp>
    </p:spTree>
    <p:extLst>
      <p:ext uri="{BB962C8B-B14F-4D97-AF65-F5344CB8AC3E}">
        <p14:creationId xmlns:p14="http://schemas.microsoft.com/office/powerpoint/2010/main" val="77179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FF42F65-21AC-4459-A2C5-35D636DF77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5999" y="1354014"/>
            <a:ext cx="5624945" cy="49470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조작 방식</a:t>
            </a:r>
            <a:r>
              <a:rPr lang="en-US" altLang="ko-KR" dirty="0"/>
              <a:t>(</a:t>
            </a:r>
            <a:r>
              <a:rPr lang="ko-KR" altLang="en-US" dirty="0"/>
              <a:t>화면 플랫폼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가로 플랫폼</a:t>
            </a:r>
            <a:r>
              <a:rPr lang="en-US" altLang="ko-KR" sz="1600" dirty="0"/>
              <a:t>, </a:t>
            </a:r>
            <a:r>
              <a:rPr lang="ko-KR" altLang="en-US" sz="1600" dirty="0"/>
              <a:t>탑 뷰 방식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화면 좌측 하단 이동 제어</a:t>
            </a:r>
            <a:r>
              <a:rPr lang="en-US" altLang="ko-KR" sz="1600" dirty="0"/>
              <a:t>, </a:t>
            </a:r>
            <a:r>
              <a:rPr lang="ko-KR" altLang="en-US" sz="1600" dirty="0"/>
              <a:t>화면 우측 하단 공격 동작 제어</a:t>
            </a:r>
            <a:r>
              <a:rPr lang="en-US" altLang="ko-KR" sz="1600" dirty="0"/>
              <a:t>, </a:t>
            </a:r>
            <a:r>
              <a:rPr lang="ko-KR" altLang="en-US" sz="1600" dirty="0"/>
              <a:t>화면 좌측 상단</a:t>
            </a:r>
            <a:r>
              <a:rPr lang="en-US" altLang="ko-KR" sz="1600" dirty="0"/>
              <a:t> </a:t>
            </a:r>
            <a:r>
              <a:rPr lang="ko-KR" altLang="en-US" sz="1600" dirty="0"/>
              <a:t>캐릭터 상태정보 전달</a:t>
            </a:r>
            <a:r>
              <a:rPr lang="en-US" altLang="ko-KR" sz="1600" dirty="0"/>
              <a:t>, </a:t>
            </a:r>
            <a:r>
              <a:rPr lang="ko-KR" altLang="en-US" sz="1600" dirty="0"/>
              <a:t>화면 우측 상단 유저 편의 기능 제공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공격 기본공격을 활용한 공격 </a:t>
            </a:r>
            <a:r>
              <a:rPr lang="en-US" altLang="ko-KR" sz="1600" dirty="0"/>
              <a:t>/ </a:t>
            </a:r>
            <a:r>
              <a:rPr lang="ko-KR" altLang="en-US" sz="1600" dirty="0"/>
              <a:t>상호작용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공격 시 가장 가까이에 있는 적을 타겟으로 지정해 공격 </a:t>
            </a:r>
            <a:r>
              <a:rPr lang="en-US" altLang="ko-KR" sz="1600" dirty="0"/>
              <a:t>(</a:t>
            </a:r>
            <a:r>
              <a:rPr lang="ko-KR" altLang="en-US" sz="1600" dirty="0"/>
              <a:t>일정 범위를 벗어날 시 캐릭터가 바라보는 방향으로 공격</a:t>
            </a:r>
            <a:r>
              <a:rPr lang="en-US" altLang="ko-KR" sz="1600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공격 버튼 위에 있는 무기 교체 버튼을 통해 사용하는 무기를 변경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7F71C4-C66A-4A53-9487-7B413460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2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20DD5C7-3EB0-4FDB-ACBE-104DB7F2DFF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9888" y="1134207"/>
            <a:ext cx="10515600" cy="458958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재화 방식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재화를 두개로 분리해 관리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던전안에서 사용하는 </a:t>
            </a:r>
            <a:r>
              <a:rPr lang="en-US" altLang="ko-KR" sz="1600" dirty="0"/>
              <a:t>‘</a:t>
            </a:r>
            <a:r>
              <a:rPr lang="ko-KR" altLang="en-US" sz="1600" dirty="0"/>
              <a:t>코인</a:t>
            </a:r>
            <a:r>
              <a:rPr lang="en-US" altLang="ko-KR" sz="1600" dirty="0"/>
              <a:t>’, </a:t>
            </a:r>
            <a:r>
              <a:rPr lang="ko-KR" altLang="en-US" sz="1600" dirty="0"/>
              <a:t>던전 밖에서 사용하는 </a:t>
            </a:r>
            <a:r>
              <a:rPr lang="en-US" altLang="ko-KR" sz="1600" dirty="0"/>
              <a:t>‘</a:t>
            </a:r>
            <a:r>
              <a:rPr lang="ko-KR" altLang="en-US" sz="1600" dirty="0"/>
              <a:t>잼</a:t>
            </a:r>
            <a:r>
              <a:rPr lang="en-US" altLang="ko-KR" sz="1600" dirty="0"/>
              <a:t>’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코인을 활용해 던전 안에서 무기와 특성</a:t>
            </a:r>
            <a:r>
              <a:rPr lang="en-US" altLang="ko-KR" sz="1600" dirty="0"/>
              <a:t>, </a:t>
            </a:r>
            <a:r>
              <a:rPr lang="ko-KR" altLang="en-US" sz="1600" dirty="0"/>
              <a:t>용병</a:t>
            </a:r>
            <a:r>
              <a:rPr lang="en-US" altLang="ko-KR" sz="1600" dirty="0"/>
              <a:t>, </a:t>
            </a:r>
            <a:r>
              <a:rPr lang="ko-KR" altLang="en-US" sz="1600" dirty="0"/>
              <a:t>아이템을 구입할 수 있음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잼을 활용해 캐릭터를 강화</a:t>
            </a:r>
            <a:r>
              <a:rPr lang="en-US" altLang="ko-KR" sz="1600" dirty="0"/>
              <a:t>, </a:t>
            </a:r>
            <a:r>
              <a:rPr lang="ko-KR" altLang="en-US" sz="1600" dirty="0"/>
              <a:t>코스튬 구매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캐릭터 구매</a:t>
            </a:r>
            <a:r>
              <a:rPr lang="en-US" altLang="ko-KR" sz="1600" dirty="0"/>
              <a:t>, </a:t>
            </a:r>
            <a:r>
              <a:rPr lang="ko-KR" altLang="en-US" sz="1600" dirty="0"/>
              <a:t>시작 무기 변경 등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7. </a:t>
            </a:r>
            <a:r>
              <a:rPr lang="ko-KR" altLang="en-US" dirty="0"/>
              <a:t>초기화 방식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던전 진행 중 유저가 사망하게 되면 던전 진행 사항을 모두 초기화 됨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던전 진행 정보를 초기화 하는 대신에 던전 진행 정도에 따라 </a:t>
            </a:r>
            <a:r>
              <a:rPr lang="en-US" altLang="ko-KR" sz="1600" dirty="0"/>
              <a:t>‘</a:t>
            </a:r>
            <a:r>
              <a:rPr lang="ko-KR" altLang="en-US" sz="1600" dirty="0"/>
              <a:t>잼</a:t>
            </a:r>
            <a:r>
              <a:rPr lang="en-US" altLang="ko-KR" sz="1600" dirty="0"/>
              <a:t>’</a:t>
            </a:r>
            <a:r>
              <a:rPr lang="ko-KR" altLang="en-US" sz="1600" dirty="0"/>
              <a:t>과 재료 아이템을 보상으로 획득하게 됨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던전 안에서 사용하던 무기와</a:t>
            </a:r>
            <a:r>
              <a:rPr lang="en-US" altLang="ko-KR" sz="1600" dirty="0"/>
              <a:t>, </a:t>
            </a:r>
            <a:r>
              <a:rPr lang="ko-KR" altLang="en-US" sz="1600" dirty="0"/>
              <a:t>코인은 모두 사라지며 코인으로 구입했던 특성과 아이템 또한 모두 사라짐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대신 잼으로 강화했던 캐릭터 정보와 사용하지 않은 </a:t>
            </a:r>
            <a:r>
              <a:rPr lang="en-US" altLang="ko-KR" sz="1600" dirty="0"/>
              <a:t>‘</a:t>
            </a:r>
            <a:r>
              <a:rPr lang="ko-KR" altLang="en-US" sz="1600" dirty="0"/>
              <a:t>잼</a:t>
            </a:r>
            <a:r>
              <a:rPr lang="en-US" altLang="ko-KR" sz="1600" dirty="0"/>
              <a:t>’</a:t>
            </a:r>
            <a:r>
              <a:rPr lang="ko-KR" altLang="en-US" sz="1600" dirty="0"/>
              <a:t>과 재료 아이템은 유지됨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99CBE3-7B41-40A7-880D-C1E70D97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72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6E41D43-4585-4B4D-ADD2-6ECFF8A5048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9888" y="1134207"/>
            <a:ext cx="10515600" cy="458958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8. </a:t>
            </a:r>
            <a:r>
              <a:rPr lang="ko-KR" altLang="en-US" dirty="0"/>
              <a:t>전투 방 내부 구성 요소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몬스터</a:t>
            </a:r>
            <a:r>
              <a:rPr lang="en-US" altLang="ko-KR" sz="1600" dirty="0"/>
              <a:t>(</a:t>
            </a:r>
            <a:r>
              <a:rPr lang="ko-KR" altLang="en-US" sz="1600" dirty="0"/>
              <a:t>원거리</a:t>
            </a:r>
            <a:r>
              <a:rPr lang="en-US" altLang="ko-KR" sz="1600" dirty="0"/>
              <a:t>, </a:t>
            </a:r>
            <a:r>
              <a:rPr lang="ko-KR" altLang="en-US" sz="1600" dirty="0"/>
              <a:t>근거리 공격</a:t>
            </a:r>
            <a:r>
              <a:rPr lang="en-US" altLang="ko-KR" sz="1600" dirty="0"/>
              <a:t>), </a:t>
            </a:r>
            <a:r>
              <a:rPr lang="ko-KR" altLang="en-US" sz="1600" dirty="0"/>
              <a:t>확률적으로 강화된 몬스터 배치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방마다 크기가 다르며 방의 가장자리에 이동할 수 없음을 알리는 벽 구조물을 배치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몬스터</a:t>
            </a:r>
            <a:r>
              <a:rPr lang="en-US" altLang="ko-KR" sz="1600" dirty="0"/>
              <a:t>, </a:t>
            </a:r>
            <a:r>
              <a:rPr lang="ko-KR" altLang="en-US" sz="1600" dirty="0"/>
              <a:t>중립 장애물</a:t>
            </a:r>
            <a:r>
              <a:rPr lang="en-US" altLang="ko-KR" sz="1600" dirty="0"/>
              <a:t>(</a:t>
            </a:r>
            <a:r>
              <a:rPr lang="ko-KR" altLang="en-US" sz="1600" dirty="0"/>
              <a:t>상자</a:t>
            </a:r>
            <a:r>
              <a:rPr lang="en-US" altLang="ko-KR" sz="1600" dirty="0"/>
              <a:t>, </a:t>
            </a:r>
            <a:r>
              <a:rPr lang="ko-KR" altLang="en-US" sz="1600" dirty="0"/>
              <a:t>함정</a:t>
            </a:r>
            <a:r>
              <a:rPr lang="en-US" altLang="ko-KR" sz="1600" dirty="0"/>
              <a:t>, </a:t>
            </a:r>
            <a:r>
              <a:rPr lang="ko-KR" altLang="en-US" sz="1600" dirty="0"/>
              <a:t>벽</a:t>
            </a:r>
            <a:r>
              <a:rPr lang="en-US" altLang="ko-KR" sz="1600" dirty="0"/>
              <a:t>, </a:t>
            </a:r>
            <a:r>
              <a:rPr lang="ko-KR" altLang="en-US" sz="1600" dirty="0"/>
              <a:t>등</a:t>
            </a:r>
            <a:r>
              <a:rPr lang="en-US" altLang="ko-KR" sz="1600" dirty="0"/>
              <a:t>), </a:t>
            </a:r>
            <a:r>
              <a:rPr lang="ko-KR" altLang="en-US" sz="1600" dirty="0"/>
              <a:t>문</a:t>
            </a:r>
            <a:r>
              <a:rPr lang="en-US" altLang="ko-KR" sz="1600" dirty="0"/>
              <a:t>, </a:t>
            </a:r>
            <a:r>
              <a:rPr lang="ko-KR" altLang="en-US" sz="1600" dirty="0"/>
              <a:t>추가 효과 타일 배치됨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9. </a:t>
            </a:r>
            <a:r>
              <a:rPr lang="ko-KR" altLang="en-US" dirty="0"/>
              <a:t>몬스터 분류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몬스터의 타입은 </a:t>
            </a:r>
            <a:r>
              <a:rPr lang="en-US" altLang="ko-KR" sz="1600" dirty="0"/>
              <a:t>2</a:t>
            </a:r>
            <a:r>
              <a:rPr lang="ko-KR" altLang="en-US" sz="1600" dirty="0"/>
              <a:t>가지로 분류됨 </a:t>
            </a:r>
            <a:r>
              <a:rPr lang="en-US" altLang="ko-KR" sz="1600" dirty="0"/>
              <a:t>( </a:t>
            </a:r>
            <a:r>
              <a:rPr lang="ko-KR" altLang="en-US" sz="1600" dirty="0"/>
              <a:t>원거리</a:t>
            </a:r>
            <a:r>
              <a:rPr lang="en-US" altLang="ko-KR" sz="1600" dirty="0"/>
              <a:t>, </a:t>
            </a:r>
            <a:r>
              <a:rPr lang="ko-KR" altLang="en-US" sz="1600" dirty="0"/>
              <a:t>근거리 공격형태에 따라 타입을 분류</a:t>
            </a:r>
            <a:r>
              <a:rPr lang="en-US" altLang="ko-KR" sz="1600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일반 몬스터</a:t>
            </a:r>
            <a:r>
              <a:rPr lang="en-US" altLang="ko-KR" sz="1600" dirty="0"/>
              <a:t>(</a:t>
            </a:r>
            <a:r>
              <a:rPr lang="ko-KR" altLang="en-US" sz="1600" dirty="0"/>
              <a:t>기본 상태</a:t>
            </a:r>
            <a:r>
              <a:rPr lang="en-US" altLang="ko-KR" sz="1600" dirty="0"/>
              <a:t>), </a:t>
            </a:r>
            <a:r>
              <a:rPr lang="ko-KR" altLang="en-US" sz="1600" dirty="0"/>
              <a:t>엘리트 몬스터</a:t>
            </a:r>
            <a:r>
              <a:rPr lang="en-US" altLang="ko-KR" sz="1600" dirty="0"/>
              <a:t>(</a:t>
            </a:r>
            <a:r>
              <a:rPr lang="ko-KR" altLang="en-US" sz="1600" dirty="0"/>
              <a:t>체력</a:t>
            </a:r>
            <a:r>
              <a:rPr lang="en-US" altLang="ko-KR" sz="1600" dirty="0"/>
              <a:t>, </a:t>
            </a:r>
            <a:r>
              <a:rPr lang="ko-KR" altLang="en-US" sz="1600" dirty="0"/>
              <a:t>이동속도</a:t>
            </a:r>
            <a:r>
              <a:rPr lang="en-US" altLang="ko-KR" sz="1600" dirty="0"/>
              <a:t>, </a:t>
            </a:r>
            <a:r>
              <a:rPr lang="ko-KR" altLang="en-US" sz="1600" dirty="0"/>
              <a:t>공격력 등 강화가 적용된 상태</a:t>
            </a:r>
            <a:r>
              <a:rPr lang="en-US" altLang="ko-KR" sz="1600" dirty="0"/>
              <a:t>), </a:t>
            </a:r>
            <a:r>
              <a:rPr lang="ko-KR" altLang="en-US" sz="1600" dirty="0"/>
              <a:t>보스 몬스터</a:t>
            </a:r>
            <a:r>
              <a:rPr lang="en-US" altLang="ko-KR" sz="1600" dirty="0"/>
              <a:t>(</a:t>
            </a:r>
            <a:r>
              <a:rPr lang="ko-KR" altLang="en-US" sz="1600" dirty="0"/>
              <a:t>아래 등급의 몬스터 들과 달리 매우 차별적인 강력한 공격력</a:t>
            </a:r>
            <a:r>
              <a:rPr lang="en-US" altLang="ko-KR" sz="1600" dirty="0"/>
              <a:t>, </a:t>
            </a:r>
            <a:r>
              <a:rPr lang="ko-KR" altLang="en-US" sz="1600" dirty="0"/>
              <a:t>높은 체력</a:t>
            </a:r>
            <a:r>
              <a:rPr lang="en-US" altLang="ko-KR" sz="1600" dirty="0"/>
              <a:t>, </a:t>
            </a:r>
            <a:r>
              <a:rPr lang="ko-KR" altLang="en-US" sz="1600" dirty="0"/>
              <a:t>또는 이동속도</a:t>
            </a:r>
            <a:r>
              <a:rPr lang="en-US" altLang="ko-KR" sz="1600" dirty="0"/>
              <a:t>, </a:t>
            </a:r>
            <a:r>
              <a:rPr lang="ko-KR" altLang="en-US" sz="1600" dirty="0"/>
              <a:t>다른 몬스터</a:t>
            </a:r>
            <a:r>
              <a:rPr lang="en-US" altLang="ko-KR" sz="1600" dirty="0"/>
              <a:t>(</a:t>
            </a:r>
            <a:r>
              <a:rPr lang="ko-KR" altLang="en-US" sz="1600" dirty="0"/>
              <a:t>하나뿐인 공격방식</a:t>
            </a:r>
            <a:r>
              <a:rPr lang="en-US" altLang="ko-KR" sz="1600" dirty="0"/>
              <a:t>)</a:t>
            </a:r>
            <a:r>
              <a:rPr lang="ko-KR" altLang="en-US" sz="1600" dirty="0"/>
              <a:t>들과 달리 다양한 공격 방식</a:t>
            </a:r>
            <a:r>
              <a:rPr lang="en-US" altLang="ko-KR" sz="1600" dirty="0"/>
              <a:t>, </a:t>
            </a:r>
            <a:r>
              <a:rPr lang="ko-KR" altLang="en-US" sz="1600" dirty="0"/>
              <a:t>동시에 다양한 공격 방식을 토대로 하는 공격 패턴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38049A-46B5-48D8-B98F-B60755DD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1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0E6ABEC-AA8D-4BD9-97CC-3491C5DD57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9888" y="879231"/>
            <a:ext cx="10515600" cy="458958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10. </a:t>
            </a:r>
            <a:r>
              <a:rPr lang="ko-KR" altLang="en-US" dirty="0"/>
              <a:t>전투 방식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캐릭터의 기본 능력치를 활용해 제한적인 조건</a:t>
            </a:r>
            <a:r>
              <a:rPr lang="en-US" altLang="ko-KR" sz="1800" dirty="0"/>
              <a:t> ( </a:t>
            </a:r>
            <a:r>
              <a:rPr lang="ko-KR" altLang="en-US" sz="1800" dirty="0"/>
              <a:t>유저가 아이템을 사용해 회복하지 않으면 다시 돌아오지 않는 체력과 마나 량</a:t>
            </a:r>
            <a:r>
              <a:rPr lang="en-US" altLang="ko-KR" sz="1800" dirty="0"/>
              <a:t>)</a:t>
            </a:r>
            <a:r>
              <a:rPr lang="ko-KR" altLang="en-US" sz="1800" dirty="0"/>
              <a:t>을 극복해 던전 클리어를 막는 몬스터를 처치하고 보스 몬스터를 공략하는 방식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중립 구조물을 통한 의외의 상황을 만들어 낼 수도 있음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유저는 자신의 성향에 맞는 무기를 찾으며 던전을 탐험하듯 진행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유저 캐릭터의 기본 능력치가 있지만 무기의 성능이 우선순위가 높음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유저의 선택 사항으로 모든 방을 탐험하지 않고 포탈을 통해 다음 스테이지로 이동이 가능</a:t>
            </a:r>
            <a:r>
              <a:rPr lang="en-US" altLang="ko-KR" sz="1800" dirty="0"/>
              <a:t>(</a:t>
            </a:r>
            <a:r>
              <a:rPr lang="ko-KR" altLang="en-US" sz="1800" dirty="0"/>
              <a:t>전투를 회피하는 성향의 플레이가 가능</a:t>
            </a:r>
            <a:r>
              <a:rPr lang="en-US" altLang="ko-KR" sz="1800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스테이지를 진행하면서 확률적으로 선택하게 되는 특성으로 다음 스테이지에 대한 기대심을 올림</a:t>
            </a:r>
            <a:endParaRPr lang="en-US" altLang="ko-KR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F30022F-3F0A-47C3-99EC-61B6F27E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9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C371303-8E91-4F47-8CEA-43D619DC911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9888" y="1134207"/>
            <a:ext cx="10515600" cy="52998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11. </a:t>
            </a:r>
            <a:r>
              <a:rPr lang="ko-KR" altLang="en-US" dirty="0"/>
              <a:t>레벨 디자인 방식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몬스터의 능력치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하나의 룸에 배치되는 몬스터의 수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룸의 크기와 장애물을 통한 유저의 행동 범위 제한 정도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중립 구조물의 종류와 하나의 룸에 배치되는 개수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점진적으로 증가하는 스테이지를 구성하는 방의 개수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일정 공격 패턴 이후 경직상태가 되는 보스 몬스터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캐릭터 마다 상이 하는 능력치 상태 값</a:t>
            </a:r>
            <a:r>
              <a:rPr lang="en-US" altLang="ko-KR" dirty="0"/>
              <a:t>(</a:t>
            </a:r>
            <a:r>
              <a:rPr lang="ko-KR" altLang="en-US" dirty="0"/>
              <a:t>특수한 상황에 특화된 캐릭터가 존재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FEEC83-E88D-4E23-B255-699F88D8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433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79A289-C7D6-4AE7-8AEA-A5BD55CBA7E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9888" y="1134207"/>
            <a:ext cx="10515600" cy="4589585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가지의 스킬을 사용하는 캐릭터</a:t>
            </a:r>
            <a:r>
              <a:rPr lang="en-US" altLang="ko-KR" dirty="0"/>
              <a:t>(</a:t>
            </a:r>
            <a:r>
              <a:rPr lang="ko-KR" altLang="en-US" dirty="0"/>
              <a:t>회피 또는 막기 스킬</a:t>
            </a:r>
            <a:r>
              <a:rPr lang="en-US" altLang="ko-KR" dirty="0"/>
              <a:t>, </a:t>
            </a:r>
            <a:r>
              <a:rPr lang="ko-KR" altLang="en-US" dirty="0"/>
              <a:t>공격 또는 트리거 형식의 스킬</a:t>
            </a:r>
            <a:r>
              <a:rPr lang="en-US" altLang="ko-KR" dirty="0"/>
              <a:t>)</a:t>
            </a:r>
          </a:p>
          <a:p>
            <a:pPr marL="971550" lvl="1" indent="-285750">
              <a:buFontTx/>
              <a:buChar char="-"/>
            </a:pPr>
            <a:r>
              <a:rPr lang="ko-KR" altLang="en-US" sz="1800" dirty="0"/>
              <a:t>회피를 모든 캐릭터에 주어 액션성을 강화하려 함</a:t>
            </a:r>
            <a:endParaRPr lang="en-US" altLang="ko-KR" sz="1800" dirty="0"/>
          </a:p>
          <a:p>
            <a:pPr marL="971550" lvl="1" indent="-285750">
              <a:buFontTx/>
              <a:buChar char="-"/>
            </a:pPr>
            <a:r>
              <a:rPr lang="ko-KR" altLang="en-US" sz="1800" dirty="0"/>
              <a:t>회피의 종류를 캐릭터 다양하게 만들어 캐릭터의 차이점으로 만들려고 함</a:t>
            </a:r>
            <a:endParaRPr lang="en-US" altLang="ko-KR" sz="1800" dirty="0"/>
          </a:p>
          <a:p>
            <a:pPr marL="971550" lvl="1" indent="-285750">
              <a:buFontTx/>
              <a:buChar char="-"/>
            </a:pPr>
            <a:endParaRPr lang="en-US" altLang="ko-KR" sz="1800" dirty="0"/>
          </a:p>
          <a:p>
            <a:pPr marL="457200" indent="-457200">
              <a:buAutoNum type="arabicPeriod"/>
            </a:pPr>
            <a:r>
              <a:rPr lang="ko-KR" altLang="en-US" dirty="0"/>
              <a:t>아이템 방식</a:t>
            </a:r>
            <a:r>
              <a:rPr lang="en-US" altLang="ko-KR" dirty="0"/>
              <a:t>(</a:t>
            </a:r>
            <a:r>
              <a:rPr lang="ko-KR" altLang="en-US" dirty="0"/>
              <a:t>착용</a:t>
            </a:r>
            <a:r>
              <a:rPr lang="en-US" altLang="ko-KR" dirty="0"/>
              <a:t>, </a:t>
            </a:r>
            <a:r>
              <a:rPr lang="ko-KR" altLang="en-US" dirty="0"/>
              <a:t>소비</a:t>
            </a:r>
            <a:r>
              <a:rPr lang="en-US" altLang="ko-KR" dirty="0"/>
              <a:t>, </a:t>
            </a:r>
            <a:r>
              <a:rPr lang="ko-KR" altLang="en-US" dirty="0"/>
              <a:t>기타</a:t>
            </a:r>
            <a:r>
              <a:rPr lang="en-US" altLang="ko-KR" dirty="0"/>
              <a:t>)</a:t>
            </a:r>
          </a:p>
          <a:p>
            <a:pPr marL="1028700" lvl="1" indent="-342900">
              <a:buFontTx/>
              <a:buChar char="-"/>
            </a:pPr>
            <a:r>
              <a:rPr lang="ko-KR" altLang="en-US" sz="1800" dirty="0"/>
              <a:t>착용 </a:t>
            </a:r>
            <a:r>
              <a:rPr lang="en-US" altLang="ko-KR" sz="1800" dirty="0"/>
              <a:t>: </a:t>
            </a:r>
            <a:r>
              <a:rPr lang="ko-KR" altLang="en-US" sz="1800" dirty="0"/>
              <a:t>무기</a:t>
            </a:r>
            <a:r>
              <a:rPr lang="en-US" altLang="ko-KR" sz="1800" dirty="0"/>
              <a:t>(</a:t>
            </a:r>
            <a:r>
              <a:rPr lang="ko-KR" altLang="en-US" sz="1800" dirty="0"/>
              <a:t>근거리</a:t>
            </a:r>
            <a:r>
              <a:rPr lang="en-US" altLang="ko-KR" sz="1800" dirty="0"/>
              <a:t>, </a:t>
            </a:r>
            <a:r>
              <a:rPr lang="ko-KR" altLang="en-US" sz="1800" dirty="0"/>
              <a:t>원거리</a:t>
            </a:r>
            <a:r>
              <a:rPr lang="en-US" altLang="ko-KR" sz="1800" dirty="0"/>
              <a:t>),</a:t>
            </a:r>
            <a:r>
              <a:rPr lang="ko-KR" altLang="en-US" sz="1800" dirty="0"/>
              <a:t> 캐릭터의 능력치에 영향을 주는 아이템</a:t>
            </a:r>
            <a:endParaRPr lang="en-US" altLang="ko-KR" sz="1800" dirty="0"/>
          </a:p>
          <a:p>
            <a:pPr marL="1028700" lvl="1" indent="-342900">
              <a:buFontTx/>
              <a:buChar char="-"/>
            </a:pPr>
            <a:r>
              <a:rPr lang="ko-KR" altLang="en-US" sz="1800" dirty="0"/>
              <a:t>소비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포션</a:t>
            </a:r>
            <a:r>
              <a:rPr lang="ko-KR" altLang="en-US" sz="1800" dirty="0"/>
              <a:t> 류</a:t>
            </a:r>
            <a:r>
              <a:rPr lang="en-US" altLang="ko-KR" sz="1800" dirty="0"/>
              <a:t>, </a:t>
            </a:r>
            <a:r>
              <a:rPr lang="ko-KR" altLang="en-US" sz="1800" dirty="0"/>
              <a:t>사용 시 소멸</a:t>
            </a:r>
            <a:r>
              <a:rPr lang="en-US" altLang="ko-KR" sz="1800" dirty="0"/>
              <a:t>, </a:t>
            </a:r>
            <a:r>
              <a:rPr lang="ko-KR" altLang="en-US" sz="1800" dirty="0"/>
              <a:t>일시적으로 특수한 효과를 주는 아이템</a:t>
            </a:r>
            <a:endParaRPr lang="en-US" altLang="ko-KR" sz="2000" dirty="0"/>
          </a:p>
          <a:p>
            <a:pPr marL="1028700" lvl="1" indent="-342900">
              <a:buFontTx/>
              <a:buChar char="-"/>
            </a:pPr>
            <a:r>
              <a:rPr lang="ko-KR" altLang="en-US" sz="1800" dirty="0"/>
              <a:t>기타 </a:t>
            </a:r>
            <a:r>
              <a:rPr lang="en-US" altLang="ko-KR" sz="1800" dirty="0"/>
              <a:t>: </a:t>
            </a:r>
            <a:r>
              <a:rPr lang="ko-KR" altLang="en-US" sz="1800" dirty="0"/>
              <a:t>강화</a:t>
            </a:r>
            <a:r>
              <a:rPr lang="en-US" altLang="ko-KR" sz="1800" dirty="0"/>
              <a:t>, </a:t>
            </a:r>
            <a:r>
              <a:rPr lang="ko-KR" altLang="en-US" sz="1800" dirty="0"/>
              <a:t>제작 재료</a:t>
            </a:r>
            <a:r>
              <a:rPr lang="en-US" altLang="ko-KR" sz="1800" dirty="0"/>
              <a:t>, </a:t>
            </a:r>
            <a:r>
              <a:rPr lang="ko-KR" altLang="en-US" sz="1800" dirty="0"/>
              <a:t>아이템 강화를 위해 탐험을 유도하는 용도</a:t>
            </a:r>
            <a:endParaRPr lang="en-US" altLang="ko-KR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10D1AF-FB90-41BF-9529-71254DED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차별화를 위한 변경사항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62DC0-137F-4EFA-A0D7-6A6CC133A3E1}"/>
              </a:ext>
            </a:extLst>
          </p:cNvPr>
          <p:cNvSpPr txBox="1"/>
          <p:nvPr/>
        </p:nvSpPr>
        <p:spPr>
          <a:xfrm>
            <a:off x="0" y="-2510444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※</a:t>
            </a:r>
            <a:r>
              <a:rPr lang="ko-KR" altLang="en-US" sz="3200" dirty="0">
                <a:solidFill>
                  <a:srgbClr val="FF0000"/>
                </a:solidFill>
              </a:rPr>
              <a:t> 간단한 조작</a:t>
            </a:r>
            <a:r>
              <a:rPr lang="en-US" altLang="ko-KR" sz="3200" dirty="0">
                <a:solidFill>
                  <a:srgbClr val="FF0000"/>
                </a:solidFill>
              </a:rPr>
              <a:t>, </a:t>
            </a:r>
            <a:r>
              <a:rPr lang="ko-KR" altLang="en-US" sz="3200" dirty="0">
                <a:solidFill>
                  <a:srgbClr val="FF0000"/>
                </a:solidFill>
              </a:rPr>
              <a:t>어려운 몬스터 공략 난이도</a:t>
            </a:r>
            <a:r>
              <a:rPr lang="en-US" altLang="ko-KR" sz="3200" dirty="0">
                <a:solidFill>
                  <a:srgbClr val="FF0000"/>
                </a:solidFill>
              </a:rPr>
              <a:t>, </a:t>
            </a:r>
            <a:r>
              <a:rPr lang="ko-KR" altLang="en-US" sz="3200" dirty="0">
                <a:solidFill>
                  <a:srgbClr val="FF0000"/>
                </a:solidFill>
              </a:rPr>
              <a:t>중립 구조물과 아이템을 활용한 </a:t>
            </a:r>
            <a:r>
              <a:rPr lang="ko-KR" altLang="en-US" sz="3200" dirty="0" err="1">
                <a:solidFill>
                  <a:srgbClr val="FF0000"/>
                </a:solidFill>
              </a:rPr>
              <a:t>의외성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1CC3D272-CE7F-4AA9-ABC4-09911C1A47FF}"/>
              </a:ext>
            </a:extLst>
          </p:cNvPr>
          <p:cNvSpPr txBox="1">
            <a:spLocks/>
          </p:cNvSpPr>
          <p:nvPr/>
        </p:nvSpPr>
        <p:spPr>
          <a:xfrm>
            <a:off x="522288" y="7023774"/>
            <a:ext cx="10515600" cy="458958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Tx/>
              <a:buFont typeface="Arial" panose="020B0604020202020204" pitchFamily="34" charset="0"/>
              <a:buAutoNum type="arabicPeriod"/>
            </a:pPr>
            <a:r>
              <a:rPr lang="ko-KR" altLang="en-US" dirty="0" err="1"/>
              <a:t>스테미너</a:t>
            </a:r>
            <a:r>
              <a:rPr lang="ko-KR" altLang="en-US" dirty="0"/>
              <a:t> 시스템</a:t>
            </a:r>
            <a:endParaRPr lang="en-US" altLang="ko-KR" dirty="0"/>
          </a:p>
          <a:p>
            <a:pPr marL="1143000" lvl="1" indent="-457200">
              <a:buClrTx/>
              <a:buFont typeface="Arial" panose="020B0604020202020204" pitchFamily="34" charset="0"/>
              <a:buAutoNum type="arabicPeriod"/>
            </a:pPr>
            <a:r>
              <a:rPr lang="ko-KR" altLang="en-US" dirty="0"/>
              <a:t>체력과 마찬가지로 보스 던전까지 유저가 </a:t>
            </a:r>
            <a:r>
              <a:rPr lang="ko-KR" altLang="en-US" dirty="0" err="1"/>
              <a:t>관리해야하는</a:t>
            </a:r>
            <a:r>
              <a:rPr lang="ko-KR" altLang="en-US" dirty="0"/>
              <a:t> 자원이 하나 더 생기는 방식</a:t>
            </a:r>
            <a:endParaRPr lang="en-US" altLang="ko-KR" dirty="0"/>
          </a:p>
          <a:p>
            <a:pPr marL="1143000" lvl="1" indent="-457200">
              <a:buClrTx/>
              <a:buFont typeface="Arial" panose="020B0604020202020204" pitchFamily="34" charset="0"/>
              <a:buAutoNum type="arabicPeriod"/>
            </a:pPr>
            <a:r>
              <a:rPr lang="ko-KR" altLang="en-US" dirty="0"/>
              <a:t>난이도 조절 방식으로 방에 입장하면 방의 등급에 따라 일정 수치 </a:t>
            </a:r>
            <a:r>
              <a:rPr lang="ko-KR" altLang="en-US" dirty="0" err="1"/>
              <a:t>스테미너가</a:t>
            </a:r>
            <a:r>
              <a:rPr lang="ko-KR" altLang="en-US" dirty="0"/>
              <a:t> 감소됨</a:t>
            </a:r>
            <a:endParaRPr lang="en-US" altLang="ko-KR" dirty="0"/>
          </a:p>
          <a:p>
            <a:pPr marL="1143000" lvl="1" indent="-457200">
              <a:buClrTx/>
              <a:buFont typeface="Arial" panose="020B0604020202020204" pitchFamily="34" charset="0"/>
              <a:buAutoNum type="arabicPeriod"/>
            </a:pPr>
            <a:r>
              <a:rPr lang="ko-KR" altLang="en-US" dirty="0"/>
              <a:t>스테이지를 진행하면서 </a:t>
            </a:r>
            <a:r>
              <a:rPr lang="ko-KR" altLang="en-US" dirty="0" err="1"/>
              <a:t>스태미너를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소비하고 회복하고</a:t>
            </a:r>
            <a:r>
              <a:rPr lang="en-US" altLang="ko-KR" dirty="0"/>
              <a:t>’</a:t>
            </a:r>
            <a:r>
              <a:rPr lang="ko-KR" altLang="en-US" dirty="0"/>
              <a:t>를 반복하면서 게임을 진행 </a:t>
            </a:r>
            <a:r>
              <a:rPr lang="ko-KR" altLang="en-US" dirty="0" err="1"/>
              <a:t>스테미너가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되면 방을 진행하면서 지속적으로 </a:t>
            </a:r>
            <a:r>
              <a:rPr lang="ko-KR" altLang="en-US" dirty="0" err="1"/>
              <a:t>스테미너가</a:t>
            </a:r>
            <a:r>
              <a:rPr lang="ko-KR" altLang="en-US" dirty="0"/>
              <a:t> 감소되는 만큼 </a:t>
            </a:r>
            <a:r>
              <a:rPr lang="en-US" altLang="ko-KR" dirty="0"/>
              <a:t>HP</a:t>
            </a:r>
            <a:r>
              <a:rPr lang="ko-KR" altLang="en-US" dirty="0"/>
              <a:t>가 대신 감소하기 시작</a:t>
            </a:r>
            <a:endParaRPr lang="en-US" altLang="ko-KR" dirty="0"/>
          </a:p>
          <a:p>
            <a:pPr marL="1028700" lvl="1" indent="-342900">
              <a:buClrTx/>
              <a:buFontTx/>
              <a:buChar char="-"/>
            </a:pPr>
            <a:r>
              <a:rPr lang="en-US" altLang="ko-KR" dirty="0"/>
              <a:t>&lt;</a:t>
            </a:r>
            <a:r>
              <a:rPr lang="ko-KR" altLang="en-US" dirty="0"/>
              <a:t>의도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endParaRPr lang="en-US" altLang="ko-KR" dirty="0"/>
          </a:p>
          <a:p>
            <a:pPr marL="1028700" lvl="1" indent="-342900">
              <a:buClrTx/>
              <a:buFontTx/>
              <a:buChar char="-"/>
            </a:pPr>
            <a:r>
              <a:rPr lang="ko-KR" altLang="en-US" dirty="0"/>
              <a:t>몬스터</a:t>
            </a:r>
            <a:r>
              <a:rPr lang="en-US" altLang="ko-KR" dirty="0"/>
              <a:t> </a:t>
            </a:r>
            <a:r>
              <a:rPr lang="ko-KR" altLang="en-US" dirty="0"/>
              <a:t>공략 난이도</a:t>
            </a:r>
            <a:r>
              <a:rPr lang="en-US" altLang="ko-KR" dirty="0"/>
              <a:t>, </a:t>
            </a:r>
            <a:r>
              <a:rPr lang="ko-KR" altLang="en-US" dirty="0"/>
              <a:t>방의 크기</a:t>
            </a:r>
            <a:r>
              <a:rPr lang="en-US" altLang="ko-KR" dirty="0"/>
              <a:t>, </a:t>
            </a:r>
            <a:r>
              <a:rPr lang="ko-KR" altLang="en-US" dirty="0"/>
              <a:t>배치되는 장애물과 유저가 이동할 수 있는 이동 가능한 범위 등과 같이 레벨 디자인으로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822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593AC9-EAEB-47E2-97A3-0B31C274B03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5999" y="1354014"/>
            <a:ext cx="5624945" cy="494703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특성 시스템</a:t>
            </a:r>
            <a:endParaRPr lang="en-US" altLang="ko-KR" dirty="0"/>
          </a:p>
          <a:p>
            <a:pPr marL="1028700" lvl="1" indent="-342900">
              <a:buFontTx/>
              <a:buChar char="-"/>
            </a:pPr>
            <a:r>
              <a:rPr lang="ko-KR" altLang="en-US" sz="1600" dirty="0"/>
              <a:t>기존 게임은 특성을 다양하게 </a:t>
            </a:r>
            <a:r>
              <a:rPr lang="ko-KR" altLang="en-US" sz="1600" dirty="0" err="1"/>
              <a:t>만들어두고</a:t>
            </a:r>
            <a:r>
              <a:rPr lang="ko-KR" altLang="en-US" sz="1600" dirty="0"/>
              <a:t> 게임에서 캐릭터에 해당 </a:t>
            </a:r>
            <a:r>
              <a:rPr lang="ko-KR" altLang="en-US" sz="1600" dirty="0" err="1"/>
              <a:t>스텟을</a:t>
            </a:r>
            <a:r>
              <a:rPr lang="ko-KR" altLang="en-US" sz="1600" dirty="0"/>
              <a:t> 부여하는 방식으로 진행함</a:t>
            </a:r>
            <a:endParaRPr lang="en-US" altLang="ko-KR" sz="1600" dirty="0"/>
          </a:p>
          <a:p>
            <a:pPr marL="1028700" lvl="1" indent="-342900">
              <a:buFontTx/>
              <a:buChar char="-"/>
            </a:pPr>
            <a:r>
              <a:rPr lang="ko-KR" altLang="en-US" sz="1600" dirty="0"/>
              <a:t>무기에 특성을 부여해 유저가 원하는 무기에 보다 높은 애착을 느끼도록 유도</a:t>
            </a:r>
            <a:endParaRPr lang="en-US" altLang="ko-KR" sz="2000" dirty="0"/>
          </a:p>
          <a:p>
            <a:r>
              <a:rPr lang="en-US" altLang="ko-KR" dirty="0"/>
              <a:t>4. </a:t>
            </a:r>
            <a:r>
              <a:rPr lang="ko-KR" altLang="en-US" dirty="0"/>
              <a:t>캐릭터 강화 시스템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기존 게임은 </a:t>
            </a:r>
            <a:r>
              <a:rPr lang="en-US" altLang="ko-KR" dirty="0"/>
              <a:t>7</a:t>
            </a:r>
            <a:r>
              <a:rPr lang="ko-KR" altLang="en-US" dirty="0"/>
              <a:t> 단계로 강화 단계가 고정되어 있었음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게임 조작 </a:t>
            </a:r>
            <a:r>
              <a:rPr lang="en-US" altLang="ko-KR" dirty="0"/>
              <a:t>UI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게임 정보 전달 방식 정리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중립 구조물의 다양화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던전 진행 방식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업적</a:t>
            </a:r>
            <a:r>
              <a:rPr lang="en-US" altLang="ko-KR" dirty="0"/>
              <a:t>, </a:t>
            </a:r>
            <a:r>
              <a:rPr lang="ko-KR" altLang="en-US" dirty="0"/>
              <a:t>도전과제</a:t>
            </a:r>
            <a:r>
              <a:rPr lang="en-US" altLang="ko-KR" dirty="0"/>
              <a:t>,</a:t>
            </a:r>
            <a:r>
              <a:rPr lang="ko-KR" altLang="en-US" dirty="0"/>
              <a:t> 미션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9B2050-37A7-4E19-BE4A-DFD02A93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945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A1437-9B1E-4339-8F8E-96674317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</a:t>
            </a:r>
            <a:r>
              <a:rPr lang="en-US" altLang="ko-KR" dirty="0"/>
              <a:t>_</a:t>
            </a:r>
            <a:r>
              <a:rPr lang="ko-KR" altLang="en-US" dirty="0"/>
              <a:t>기획서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65CFA-F84F-49B3-A0C8-25C7DB30BC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정재호 </a:t>
            </a:r>
            <a:r>
              <a:rPr lang="en-US" altLang="ko-KR" dirty="0"/>
              <a:t>( 00 </a:t>
            </a:r>
            <a:r>
              <a:rPr lang="ko-KR" altLang="en-US" dirty="0"/>
              <a:t>시간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A13703-7344-499A-97F2-87C9589770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게임을 참고한 요소와 차별 요소</a:t>
            </a:r>
          </a:p>
        </p:txBody>
      </p:sp>
    </p:spTree>
    <p:extLst>
      <p:ext uri="{BB962C8B-B14F-4D97-AF65-F5344CB8AC3E}">
        <p14:creationId xmlns:p14="http://schemas.microsoft.com/office/powerpoint/2010/main" val="3790177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C50B24-0313-41E9-ACD9-30B232FA6C6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5999" y="1354014"/>
            <a:ext cx="5624945" cy="494703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게임에서 던전은 </a:t>
            </a:r>
            <a:r>
              <a:rPr lang="en-US" altLang="ko-KR" sz="1200" dirty="0"/>
              <a:t>3</a:t>
            </a:r>
            <a:r>
              <a:rPr lang="ko-KR" altLang="en-US" sz="1200" dirty="0"/>
              <a:t>개의 스테이지로 구성됨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다시 하나의 스테이지는 </a:t>
            </a:r>
            <a:r>
              <a:rPr lang="en-US" altLang="ko-KR" sz="1200" dirty="0"/>
              <a:t>5</a:t>
            </a:r>
            <a:r>
              <a:rPr lang="ko-KR" altLang="en-US" sz="1200" dirty="0"/>
              <a:t>개의 층으로 구성됨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층은 그 안에 다양한 종류의 방으로 구성됨</a:t>
            </a:r>
            <a:r>
              <a:rPr lang="en-US" altLang="ko-KR" sz="1000" dirty="0"/>
              <a:t>(</a:t>
            </a:r>
            <a:r>
              <a:rPr lang="ko-KR" altLang="en-US" sz="1000" dirty="0"/>
              <a:t>전투</a:t>
            </a:r>
            <a:r>
              <a:rPr lang="en-US" altLang="ko-KR" sz="1000" dirty="0"/>
              <a:t>, </a:t>
            </a:r>
            <a:r>
              <a:rPr lang="ko-KR" altLang="en-US" sz="1000" dirty="0"/>
              <a:t>고급전투</a:t>
            </a:r>
            <a:r>
              <a:rPr lang="en-US" altLang="ko-KR" sz="1000" dirty="0"/>
              <a:t>, </a:t>
            </a:r>
            <a:r>
              <a:rPr lang="ko-KR" altLang="en-US" sz="1000" dirty="0"/>
              <a:t>보스</a:t>
            </a:r>
            <a:r>
              <a:rPr lang="en-US" altLang="ko-KR" sz="1000" dirty="0"/>
              <a:t>, </a:t>
            </a:r>
            <a:r>
              <a:rPr lang="ko-KR" altLang="en-US" sz="1000" dirty="0"/>
              <a:t>이벤트 등</a:t>
            </a:r>
            <a:r>
              <a:rPr lang="en-US" altLang="ko-KR" sz="1000" dirty="0"/>
              <a:t>)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방으로 불리는 제한된 공간에서 전투가 진행됨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처음 시작지점</a:t>
            </a:r>
            <a:r>
              <a:rPr lang="en-US" altLang="ko-KR" sz="1000" dirty="0"/>
              <a:t>(1</a:t>
            </a:r>
            <a:r>
              <a:rPr lang="ko-KR" altLang="en-US" sz="1000" dirty="0"/>
              <a:t>스테이지</a:t>
            </a:r>
            <a:r>
              <a:rPr lang="en-US" altLang="ko-KR" sz="1000" dirty="0"/>
              <a:t>_1</a:t>
            </a:r>
            <a:r>
              <a:rPr lang="ko-KR" altLang="en-US" sz="1000" dirty="0"/>
              <a:t>층</a:t>
            </a:r>
            <a:r>
              <a:rPr lang="en-US" altLang="ko-KR" sz="1000" dirty="0"/>
              <a:t>_</a:t>
            </a:r>
            <a:r>
              <a:rPr lang="ko-KR" altLang="en-US" sz="1000" dirty="0"/>
              <a:t>첫 번째 방</a:t>
            </a:r>
            <a:r>
              <a:rPr lang="en-US" altLang="ko-KR" sz="1000" dirty="0"/>
              <a:t>)</a:t>
            </a:r>
            <a:r>
              <a:rPr lang="ko-KR" altLang="en-US" sz="1200" dirty="0"/>
              <a:t>에서 부터 마지막</a:t>
            </a:r>
            <a:r>
              <a:rPr lang="en-US" altLang="ko-KR" sz="1000" dirty="0"/>
              <a:t>(3</a:t>
            </a:r>
            <a:r>
              <a:rPr lang="ko-KR" altLang="en-US" sz="1000" dirty="0"/>
              <a:t>스테이지</a:t>
            </a:r>
            <a:r>
              <a:rPr lang="en-US" altLang="ko-KR" sz="1000" dirty="0"/>
              <a:t>_5</a:t>
            </a:r>
            <a:r>
              <a:rPr lang="ko-KR" altLang="en-US" sz="1000" dirty="0"/>
              <a:t>층</a:t>
            </a:r>
            <a:r>
              <a:rPr lang="en-US" altLang="ko-KR" sz="1000" dirty="0"/>
              <a:t>_</a:t>
            </a:r>
            <a:r>
              <a:rPr lang="ko-KR" altLang="en-US" sz="1000" dirty="0"/>
              <a:t>최종 보스 방</a:t>
            </a:r>
            <a:r>
              <a:rPr lang="en-US" altLang="ko-KR" sz="1000" dirty="0"/>
              <a:t>)</a:t>
            </a:r>
            <a:r>
              <a:rPr lang="ko-KR" altLang="en-US" sz="1200" dirty="0"/>
              <a:t>까지 제한된 자원</a:t>
            </a:r>
            <a:r>
              <a:rPr lang="en-US" altLang="ko-KR" sz="1000" dirty="0"/>
              <a:t>(</a:t>
            </a:r>
            <a:r>
              <a:rPr lang="ko-KR" altLang="en-US" sz="1000" dirty="0"/>
              <a:t>캐릭터의 체력</a:t>
            </a:r>
            <a:r>
              <a:rPr lang="en-US" altLang="ko-KR" sz="1000" dirty="0"/>
              <a:t>, </a:t>
            </a:r>
            <a:r>
              <a:rPr lang="ko-KR" altLang="en-US" sz="1000" dirty="0"/>
              <a:t>마나</a:t>
            </a:r>
            <a:r>
              <a:rPr lang="en-US" altLang="ko-KR" sz="1000" dirty="0"/>
              <a:t>)</a:t>
            </a:r>
            <a:r>
              <a:rPr lang="ko-KR" altLang="en-US" sz="1200" dirty="0"/>
              <a:t>을 유지하며 클리어하는 것이 게임의 목적 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캐릭터의 목숨을 위협하는 몬스터를 무찌르기 위해 유저는 자신의 성향에 맞는 무기를 찾게 됨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무기는 캐릭터가 시작 시 가지고 있는 기본무기를 포함</a:t>
            </a:r>
            <a:r>
              <a:rPr lang="en-US" altLang="ko-KR" sz="1200" dirty="0"/>
              <a:t>,</a:t>
            </a:r>
            <a:r>
              <a:rPr lang="ko-KR" altLang="en-US" sz="1200" dirty="0"/>
              <a:t> 방 클리어 보상으로 상자에서 랜덤보상으로 획득하는 무기</a:t>
            </a:r>
            <a:r>
              <a:rPr lang="en-US" altLang="ko-KR" sz="1200" dirty="0"/>
              <a:t>, </a:t>
            </a:r>
            <a:r>
              <a:rPr lang="ko-KR" altLang="en-US" sz="1200" dirty="0"/>
              <a:t>이벤트 룸</a:t>
            </a:r>
            <a:r>
              <a:rPr lang="en-US" altLang="ko-KR" sz="1200" dirty="0"/>
              <a:t>(</a:t>
            </a:r>
            <a:r>
              <a:rPr lang="ko-KR" altLang="en-US" sz="1200" dirty="0"/>
              <a:t>상점</a:t>
            </a:r>
            <a:r>
              <a:rPr lang="en-US" altLang="ko-KR" sz="1200" dirty="0"/>
              <a:t>)</a:t>
            </a:r>
            <a:r>
              <a:rPr lang="ko-KR" altLang="en-US" sz="1200" dirty="0"/>
              <a:t>에서 재화를 지급해 획득하는 무기까지 모두 포함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D597A1-F180-4F66-A399-83272AC2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/>
              <a:t>시스템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324379-06E8-4504-B3A4-94D3004A8BC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15925" y="1354591"/>
            <a:ext cx="5680075" cy="494703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92B6E3-D016-404E-A1E1-561105E9927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5925" y="798513"/>
            <a:ext cx="11304588" cy="5556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던전 구성과 진행 방식</a:t>
            </a:r>
          </a:p>
        </p:txBody>
      </p:sp>
    </p:spTree>
    <p:extLst>
      <p:ext uri="{BB962C8B-B14F-4D97-AF65-F5344CB8AC3E}">
        <p14:creationId xmlns:p14="http://schemas.microsoft.com/office/powerpoint/2010/main" val="6067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레벨 디자인(방식)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/>
              <a:t>챕터 마다 미션을 주는 것?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/>
              <a:t>아니 스테이지 마다??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/>
              <a:t>보상은 어떻게??</a:t>
            </a:r>
            <a:endParaRPr/>
          </a:p>
          <a:p>
            <a:pPr marL="228600" lvl="0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/>
              <a:t>구조물이 변수가 되도록</a:t>
            </a:r>
            <a:endParaRPr sz="1200"/>
          </a:p>
          <a:p>
            <a:pPr marL="228600" lvl="0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/>
              <a:t>처음에는 몬스터가 아이템을 사용하지 않지만 이후에는 다양한 무기를 들고 싸우기도 하고 포션을 사용하기도 하게 만듬</a:t>
            </a:r>
            <a:endParaRPr sz="1200"/>
          </a:p>
          <a:p>
            <a:pPr marL="228600" lvl="0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/>
          </a:p>
          <a:p>
            <a:pPr marL="228600" lvl="0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3CC110-EB54-4EB8-A6A2-A3ADEBDB5BF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5999" y="1354014"/>
            <a:ext cx="5624945" cy="4947033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기본속성</a:t>
            </a:r>
            <a:endParaRPr lang="en-US" altLang="ko-KR" sz="1600" dirty="0"/>
          </a:p>
          <a:p>
            <a:pPr marL="9715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체력</a:t>
            </a:r>
            <a:r>
              <a:rPr lang="en-US" altLang="ko-KR" sz="1200" dirty="0"/>
              <a:t>, </a:t>
            </a:r>
            <a:r>
              <a:rPr lang="ko-KR" altLang="en-US" sz="1200" dirty="0"/>
              <a:t>마나</a:t>
            </a:r>
            <a:r>
              <a:rPr lang="en-US" altLang="ko-KR" sz="1200" dirty="0"/>
              <a:t>, </a:t>
            </a:r>
            <a:r>
              <a:rPr lang="ko-KR" altLang="en-US" sz="1200" dirty="0"/>
              <a:t>방어력</a:t>
            </a:r>
            <a:r>
              <a:rPr lang="en-US" altLang="ko-KR" sz="1200" dirty="0"/>
              <a:t>, </a:t>
            </a:r>
            <a:r>
              <a:rPr lang="ko-KR" altLang="en-US" sz="1200" dirty="0"/>
              <a:t>이동속도</a:t>
            </a:r>
            <a:r>
              <a:rPr lang="en-US" altLang="ko-KR" sz="1200" dirty="0"/>
              <a:t>, </a:t>
            </a:r>
            <a:r>
              <a:rPr lang="ko-KR" altLang="en-US" sz="1200" dirty="0"/>
              <a:t>기본 공격력</a:t>
            </a:r>
            <a:r>
              <a:rPr lang="en-US" altLang="ko-KR" sz="1200" dirty="0"/>
              <a:t>, </a:t>
            </a:r>
            <a:r>
              <a:rPr lang="ko-KR" altLang="en-US" sz="1200" dirty="0"/>
              <a:t>기본 공격 범위</a:t>
            </a:r>
            <a:r>
              <a:rPr lang="en-US" altLang="ko-KR" sz="1200" dirty="0"/>
              <a:t>, </a:t>
            </a:r>
            <a:r>
              <a:rPr lang="ko-KR" altLang="en-US" sz="1200" dirty="0"/>
              <a:t>기본 공격 속도</a:t>
            </a:r>
            <a:r>
              <a:rPr lang="en-US" altLang="ko-KR" sz="1200" dirty="0"/>
              <a:t>, </a:t>
            </a:r>
            <a:r>
              <a:rPr lang="ko-KR" altLang="en-US" sz="1200" dirty="0"/>
              <a:t>기본 무기</a:t>
            </a:r>
            <a:r>
              <a:rPr lang="en-US" altLang="ko-KR" sz="1200" dirty="0"/>
              <a:t>, </a:t>
            </a:r>
            <a:r>
              <a:rPr lang="ko-KR" altLang="en-US" sz="1200" dirty="0"/>
              <a:t>착용가능한 무기 개수</a:t>
            </a:r>
            <a:r>
              <a:rPr lang="en-US" altLang="ko-KR" sz="1200" dirty="0"/>
              <a:t> </a:t>
            </a:r>
            <a:r>
              <a:rPr lang="ko-KR" altLang="en-US" sz="1200" dirty="0"/>
              <a:t>등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기본 동작</a:t>
            </a:r>
            <a:endParaRPr lang="en-US" altLang="ko-KR" sz="1600" dirty="0"/>
          </a:p>
          <a:p>
            <a:pPr marL="9715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공격</a:t>
            </a:r>
            <a:r>
              <a:rPr lang="en-US" altLang="ko-KR" sz="1200" dirty="0"/>
              <a:t>, </a:t>
            </a:r>
            <a:r>
              <a:rPr lang="ko-KR" altLang="en-US" sz="1200" dirty="0"/>
              <a:t>회피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공격스킬</a:t>
            </a:r>
            <a:r>
              <a:rPr lang="en-US" altLang="ko-KR" sz="1200" dirty="0"/>
              <a:t>, </a:t>
            </a:r>
            <a:r>
              <a:rPr lang="ko-KR" altLang="en-US" sz="1200" dirty="0"/>
              <a:t>이동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무기착용</a:t>
            </a:r>
            <a:r>
              <a:rPr lang="en-US" altLang="ko-KR" sz="1200" dirty="0"/>
              <a:t>, </a:t>
            </a:r>
            <a:r>
              <a:rPr lang="ko-KR" altLang="en-US" sz="1200" dirty="0"/>
              <a:t>소비아이템 사용</a:t>
            </a:r>
            <a:r>
              <a:rPr lang="en-US" altLang="ko-KR" sz="1200" dirty="0"/>
              <a:t>, </a:t>
            </a:r>
            <a:r>
              <a:rPr lang="ko-KR" altLang="en-US" sz="1200" dirty="0"/>
              <a:t>무기 교체</a:t>
            </a:r>
            <a:r>
              <a:rPr lang="en-US" altLang="ko-KR" sz="1200" dirty="0"/>
              <a:t>, </a:t>
            </a:r>
            <a:r>
              <a:rPr lang="ko-KR" altLang="en-US" sz="1200" dirty="0"/>
              <a:t>구조물 작동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육성 방식</a:t>
            </a:r>
            <a:endParaRPr lang="en-US" altLang="ko-KR" sz="1600" dirty="0"/>
          </a:p>
          <a:p>
            <a:pPr marL="9715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반복적인 플레이를 통해 모은 재화를 사용해 육성</a:t>
            </a:r>
            <a:endParaRPr lang="en-US" altLang="ko-KR" sz="1200" dirty="0"/>
          </a:p>
          <a:p>
            <a:pPr marL="9715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육성 횟수에 따라 점차 필요한 재화의 양이 상승</a:t>
            </a:r>
            <a:endParaRPr lang="en-US" altLang="ko-KR" sz="1200" dirty="0"/>
          </a:p>
          <a:p>
            <a:pPr marL="9715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캐릭터의 속성</a:t>
            </a:r>
            <a:r>
              <a:rPr lang="en-US" altLang="ko-KR" sz="1200" dirty="0"/>
              <a:t>(</a:t>
            </a:r>
            <a:r>
              <a:rPr lang="ko-KR" altLang="en-US" sz="1200" dirty="0"/>
              <a:t>체력</a:t>
            </a:r>
            <a:r>
              <a:rPr lang="en-US" altLang="ko-KR" sz="1200" dirty="0"/>
              <a:t>, </a:t>
            </a:r>
            <a:r>
              <a:rPr lang="ko-KR" altLang="en-US" sz="1200" dirty="0"/>
              <a:t>마나</a:t>
            </a:r>
            <a:r>
              <a:rPr lang="en-US" altLang="ko-KR" sz="1200" dirty="0"/>
              <a:t>, </a:t>
            </a:r>
            <a:r>
              <a:rPr lang="ko-KR" altLang="en-US" sz="1200" dirty="0"/>
              <a:t>방어막 개수</a:t>
            </a:r>
            <a:r>
              <a:rPr lang="en-US" altLang="ko-KR" sz="1200" dirty="0"/>
              <a:t>) </a:t>
            </a:r>
            <a:r>
              <a:rPr lang="ko-KR" altLang="en-US" sz="1200" dirty="0"/>
              <a:t>증가</a:t>
            </a:r>
            <a:r>
              <a:rPr lang="en-US" altLang="ko-KR" sz="1200" dirty="0"/>
              <a:t>,</a:t>
            </a:r>
          </a:p>
          <a:p>
            <a:pPr marL="9715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기본 장비</a:t>
            </a:r>
            <a:r>
              <a:rPr lang="en-US" altLang="ko-KR" sz="1200" dirty="0"/>
              <a:t>, </a:t>
            </a:r>
            <a:r>
              <a:rPr lang="ko-KR" altLang="en-US" sz="1200" dirty="0"/>
              <a:t>스킬</a:t>
            </a:r>
            <a:r>
              <a:rPr lang="en-US" altLang="ko-KR" sz="1200" dirty="0"/>
              <a:t>(</a:t>
            </a:r>
            <a:r>
              <a:rPr lang="ko-KR" altLang="en-US" sz="1200" dirty="0"/>
              <a:t>효과 강화</a:t>
            </a:r>
            <a:r>
              <a:rPr lang="en-US" altLang="ko-KR" sz="1200" dirty="0"/>
              <a:t>), </a:t>
            </a:r>
          </a:p>
          <a:p>
            <a:pPr marL="9715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제한</a:t>
            </a:r>
            <a:r>
              <a:rPr lang="en-US" altLang="ko-KR" sz="1200" dirty="0"/>
              <a:t>(</a:t>
            </a:r>
            <a:r>
              <a:rPr lang="ko-KR" altLang="en-US" sz="1200" dirty="0"/>
              <a:t>스킬 재사용 대기 시간</a:t>
            </a:r>
            <a:r>
              <a:rPr lang="en-US" altLang="ko-KR" sz="1200" dirty="0"/>
              <a:t>)</a:t>
            </a:r>
            <a:r>
              <a:rPr lang="ko-KR" altLang="en-US" sz="1200" dirty="0"/>
              <a:t>감소</a:t>
            </a:r>
            <a:r>
              <a:rPr lang="en-US" altLang="ko-KR" sz="1200" dirty="0"/>
              <a:t>,</a:t>
            </a:r>
          </a:p>
          <a:p>
            <a:pPr marL="9715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추가 특성 획득 등</a:t>
            </a:r>
            <a:endParaRPr lang="en-US" altLang="ko-KR" sz="1200" dirty="0"/>
          </a:p>
          <a:p>
            <a:pPr lvl="1" indent="0">
              <a:lnSpc>
                <a:spcPct val="150000"/>
              </a:lnSpc>
              <a:buNone/>
            </a:pP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F5F603-B320-4685-A0D2-0716398B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93B24-E55C-4D45-8B37-B02C7D2B44B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15925" y="1354591"/>
            <a:ext cx="5680075" cy="494703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67416B-86A7-4655-A174-F79333E4E0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5925" y="798513"/>
            <a:ext cx="11304588" cy="5556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캐릭터 속성</a:t>
            </a:r>
            <a:r>
              <a:rPr lang="en-US" altLang="ko-KR" dirty="0"/>
              <a:t>, </a:t>
            </a:r>
            <a:r>
              <a:rPr lang="ko-KR" altLang="en-US" dirty="0"/>
              <a:t>동작</a:t>
            </a:r>
            <a:r>
              <a:rPr lang="en-US" altLang="ko-KR" dirty="0"/>
              <a:t>, </a:t>
            </a:r>
            <a:r>
              <a:rPr lang="ko-KR" altLang="en-US" dirty="0"/>
              <a:t>육성</a:t>
            </a:r>
          </a:p>
        </p:txBody>
      </p:sp>
    </p:spTree>
    <p:extLst>
      <p:ext uri="{BB962C8B-B14F-4D97-AF65-F5344CB8AC3E}">
        <p14:creationId xmlns:p14="http://schemas.microsoft.com/office/powerpoint/2010/main" val="4149809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D8FF4E-6650-4AD0-871F-16CBDD116DD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5999" y="1354014"/>
            <a:ext cx="5624945" cy="4947033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가로 플랫폼</a:t>
            </a:r>
            <a:r>
              <a:rPr lang="en-US" altLang="ko-KR" sz="1200" dirty="0"/>
              <a:t>, </a:t>
            </a:r>
            <a:r>
              <a:rPr lang="ko-KR" altLang="en-US" sz="1200" dirty="0"/>
              <a:t>탑 뷰 방식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좌측 하단</a:t>
            </a:r>
            <a:r>
              <a:rPr lang="en-US" altLang="ko-KR" sz="1200" dirty="0"/>
              <a:t> : </a:t>
            </a:r>
            <a:r>
              <a:rPr lang="ko-KR" altLang="en-US" sz="1200" dirty="0"/>
              <a:t>이동제어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우측 하단 </a:t>
            </a:r>
            <a:r>
              <a:rPr lang="en-US" altLang="ko-KR" sz="1200" dirty="0"/>
              <a:t>: </a:t>
            </a:r>
            <a:r>
              <a:rPr lang="ko-KR" altLang="en-US" sz="1200" dirty="0"/>
              <a:t>동작 제어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좌측 상단 </a:t>
            </a:r>
            <a:r>
              <a:rPr lang="en-US" altLang="ko-KR" sz="1200" dirty="0"/>
              <a:t>: </a:t>
            </a:r>
            <a:r>
              <a:rPr lang="ko-KR" altLang="en-US" sz="1200" dirty="0"/>
              <a:t>캐릭터 상태 정보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우측 상단 </a:t>
            </a:r>
            <a:r>
              <a:rPr lang="en-US" altLang="ko-KR" sz="1200" dirty="0"/>
              <a:t>: </a:t>
            </a:r>
            <a:r>
              <a:rPr lang="ko-KR" altLang="en-US" sz="1200" dirty="0"/>
              <a:t>유저 편의 기능 제공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공격 버튼을 사용한 공격 </a:t>
            </a:r>
            <a:r>
              <a:rPr lang="en-US" altLang="ko-KR" sz="1200" dirty="0"/>
              <a:t>/ </a:t>
            </a:r>
            <a:r>
              <a:rPr lang="ko-KR" altLang="en-US" sz="1200" dirty="0"/>
              <a:t>상호작용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공격 시 가장 가까이에 있는 적을 타겟으로 지정해 공격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일정 범위를 벗어날 때 캐릭터가 바라보는 방향으로 </a:t>
            </a:r>
            <a:r>
              <a:rPr lang="ko-KR" altLang="en-US" sz="1200" dirty="0" err="1"/>
              <a:t>공격시전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공격 버튼 위에 있는 무기 교체 버튼을 통해 사용하는 무기를 변경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419BA98-801D-48DA-92A6-18705554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C58B6F-9DDD-48CC-999E-620F3AA6E22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15925" y="1354591"/>
            <a:ext cx="5680075" cy="49470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3B0FBE-5021-4464-A964-CD9008FAF21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5925" y="798513"/>
            <a:ext cx="11304588" cy="5556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조작 방식</a:t>
            </a:r>
          </a:p>
        </p:txBody>
      </p:sp>
    </p:spTree>
    <p:extLst>
      <p:ext uri="{BB962C8B-B14F-4D97-AF65-F5344CB8AC3E}">
        <p14:creationId xmlns:p14="http://schemas.microsoft.com/office/powerpoint/2010/main" val="22740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E43E63-95FD-4CBD-A168-896F0899E9B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5999" y="1354014"/>
            <a:ext cx="5624945" cy="4947033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미니 맵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유저가 방에 입장하기 전까지 해당 방의 넘어 어떤 방이 존재하는지 알 수 없음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유저가 현재 입장해 있는 방을 기준으로 연결된 다음 방을 표시해 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재화 구분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재화를 두가지로 분리해 관리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 안에서 사용하는 </a:t>
            </a:r>
            <a:r>
              <a:rPr lang="en-US" altLang="ko-KR" sz="1200" dirty="0"/>
              <a:t>‘</a:t>
            </a:r>
            <a:r>
              <a:rPr lang="ko-KR" altLang="en-US" sz="1200" dirty="0"/>
              <a:t>코인‘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 밖에서 사용하는 </a:t>
            </a:r>
            <a:r>
              <a:rPr lang="en-US" altLang="ko-KR" sz="1200" dirty="0"/>
              <a:t>‘</a:t>
            </a:r>
            <a:r>
              <a:rPr lang="ko-KR" altLang="en-US" sz="1200" dirty="0"/>
              <a:t>잼</a:t>
            </a:r>
            <a:r>
              <a:rPr lang="en-US" altLang="ko-KR" sz="1200" dirty="0"/>
              <a:t>(</a:t>
            </a:r>
            <a:r>
              <a:rPr lang="ko-KR" altLang="en-US" sz="1200" dirty="0"/>
              <a:t>보석</a:t>
            </a:r>
            <a:r>
              <a:rPr lang="en-US" altLang="ko-KR" sz="1200" dirty="0"/>
              <a:t>)’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코인을 활용해 무기와 특성</a:t>
            </a:r>
            <a:r>
              <a:rPr lang="en-US" altLang="ko-KR" sz="1200" dirty="0"/>
              <a:t>, </a:t>
            </a:r>
            <a:r>
              <a:rPr lang="ko-KR" altLang="en-US" sz="1200" dirty="0"/>
              <a:t>용병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아이템을 던전안에서 구입할 수 있음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잼을 활용해 캐릭터를 강화</a:t>
            </a:r>
            <a:r>
              <a:rPr lang="en-US" altLang="ko-KR" sz="1200" dirty="0"/>
              <a:t>, </a:t>
            </a:r>
            <a:r>
              <a:rPr lang="ko-KR" altLang="en-US" sz="1200" dirty="0"/>
              <a:t>코스튬 구매</a:t>
            </a:r>
            <a:r>
              <a:rPr lang="en-US" altLang="ko-KR" sz="1200" dirty="0"/>
              <a:t>, </a:t>
            </a:r>
            <a:r>
              <a:rPr lang="ko-KR" altLang="en-US" sz="1200" dirty="0"/>
              <a:t>새로운 캐릭터 구매</a:t>
            </a:r>
            <a:r>
              <a:rPr lang="en-US" altLang="ko-KR" sz="1200" dirty="0"/>
              <a:t>, </a:t>
            </a:r>
            <a:r>
              <a:rPr lang="ko-KR" altLang="en-US" sz="1200" dirty="0"/>
              <a:t>시작 무기 변경 등 가능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1DD1089-5FFF-417B-9CA4-EC1B7216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BF00EF-0438-4B03-9E38-BB633684558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15925" y="1354591"/>
            <a:ext cx="5680075" cy="49470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05B0CA-D846-4F8C-A517-AC090B292D2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5925" y="798513"/>
            <a:ext cx="11304588" cy="5556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미니 맵</a:t>
            </a:r>
            <a:r>
              <a:rPr lang="en-US" altLang="ko-KR" dirty="0"/>
              <a:t>, </a:t>
            </a:r>
            <a:r>
              <a:rPr lang="ko-KR" altLang="en-US" dirty="0"/>
              <a:t>재화 구분</a:t>
            </a:r>
          </a:p>
        </p:txBody>
      </p:sp>
    </p:spTree>
    <p:extLst>
      <p:ext uri="{BB962C8B-B14F-4D97-AF65-F5344CB8AC3E}">
        <p14:creationId xmlns:p14="http://schemas.microsoft.com/office/powerpoint/2010/main" val="3911861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34A07D4-6344-4C5C-9413-F93F830447F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5999" y="1354014"/>
            <a:ext cx="5624945" cy="4947033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 진행 중 유저 캐릭터가 사망하면 던전 진행 사항을 모두 초기화 함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 진행 정보를 초기화 하는 대신에 던전 진행 정도에 따라 </a:t>
            </a:r>
            <a:r>
              <a:rPr lang="en-US" altLang="ko-KR" sz="1200" dirty="0"/>
              <a:t>‘</a:t>
            </a:r>
            <a:r>
              <a:rPr lang="ko-KR" altLang="en-US" sz="1200" dirty="0"/>
              <a:t>잼</a:t>
            </a:r>
            <a:r>
              <a:rPr lang="en-US" altLang="ko-KR" sz="1200" dirty="0"/>
              <a:t>’</a:t>
            </a:r>
            <a:r>
              <a:rPr lang="ko-KR" altLang="en-US" sz="1200" dirty="0"/>
              <a:t>과 재료 아이템을 보상으로 획득하게 됨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 안에서 사용하던 무기</a:t>
            </a:r>
            <a:r>
              <a:rPr lang="en-US" altLang="ko-KR" sz="1200" dirty="0"/>
              <a:t>, </a:t>
            </a:r>
            <a:r>
              <a:rPr lang="ko-KR" altLang="en-US" sz="1200" dirty="0"/>
              <a:t>코인</a:t>
            </a:r>
            <a:r>
              <a:rPr lang="en-US" altLang="ko-KR" sz="1200" dirty="0"/>
              <a:t>, </a:t>
            </a:r>
            <a:r>
              <a:rPr lang="ko-KR" altLang="en-US" sz="1200" dirty="0"/>
              <a:t>특성 모두 사라짐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‘</a:t>
            </a:r>
            <a:r>
              <a:rPr lang="ko-KR" altLang="en-US" sz="1200" dirty="0"/>
              <a:t>잼</a:t>
            </a:r>
            <a:r>
              <a:rPr lang="en-US" altLang="ko-KR" sz="1200" dirty="0"/>
              <a:t>’</a:t>
            </a:r>
            <a:r>
              <a:rPr lang="ko-KR" altLang="en-US" sz="1200" dirty="0"/>
              <a:t>을 사용해 강화한 캐릭터 정보와 사용하지 않은 </a:t>
            </a:r>
            <a:r>
              <a:rPr lang="en-US" altLang="ko-KR" sz="1200" dirty="0"/>
              <a:t>‘</a:t>
            </a:r>
            <a:r>
              <a:rPr lang="ko-KR" altLang="en-US" sz="1200" dirty="0"/>
              <a:t>잼</a:t>
            </a:r>
            <a:r>
              <a:rPr lang="en-US" altLang="ko-KR" sz="1200" dirty="0"/>
              <a:t>’</a:t>
            </a:r>
            <a:r>
              <a:rPr lang="ko-KR" altLang="en-US" sz="1200" dirty="0"/>
              <a:t>과 재료 아이템은 유지됨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재료 아이템은 던전 입장 전 준비 과정에서 기본 무기를 일시적으로 변경하거나 특성을 미리 획득하고 시작하기 위해 사용되는 아이템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81BCC1D-D3E3-4F8D-8FF4-D7CE7B4A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BF1285-601E-4D7D-8B36-0AB502CC103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15925" y="1354591"/>
            <a:ext cx="5680075" cy="49470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96613-B556-4B39-AC16-646CAEC0B0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5925" y="798513"/>
            <a:ext cx="11304588" cy="5556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사망 시</a:t>
            </a:r>
            <a:r>
              <a:rPr lang="en-US" altLang="ko-KR" dirty="0"/>
              <a:t>, ‘</a:t>
            </a:r>
            <a:r>
              <a:rPr lang="ko-KR" altLang="en-US" dirty="0"/>
              <a:t>초기화</a:t>
            </a:r>
            <a:r>
              <a:rPr lang="en-US" altLang="ko-KR" dirty="0"/>
              <a:t>’ </a:t>
            </a:r>
            <a:r>
              <a:rPr lang="ko-KR" altLang="en-US" dirty="0"/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1708885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3109DB3-B7AB-47F7-B3A7-C39C8ECE40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5999" y="1354014"/>
            <a:ext cx="5624945" cy="4947033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일반적으로 몬스터</a:t>
            </a:r>
            <a:r>
              <a:rPr lang="en-US" altLang="ko-KR" sz="1600" dirty="0"/>
              <a:t>(</a:t>
            </a:r>
            <a:r>
              <a:rPr lang="ko-KR" altLang="en-US" sz="1600" dirty="0"/>
              <a:t>근거리</a:t>
            </a:r>
            <a:r>
              <a:rPr lang="en-US" altLang="ko-KR" sz="1600" dirty="0"/>
              <a:t>, </a:t>
            </a:r>
            <a:r>
              <a:rPr lang="ko-KR" altLang="en-US" sz="1600" dirty="0"/>
              <a:t>원거리</a:t>
            </a:r>
            <a:r>
              <a:rPr lang="en-US" altLang="ko-KR" sz="1600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확률적으로 강화된 몬스터 배치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방마다 크기가 다르며 방의 가장자리에 이동할 수 없음을 알리는 벽 구조물 배치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몬스터</a:t>
            </a:r>
            <a:r>
              <a:rPr lang="en-US" altLang="ko-KR" sz="1600" dirty="0"/>
              <a:t>, </a:t>
            </a:r>
            <a:r>
              <a:rPr lang="ko-KR" altLang="en-US" sz="1600" dirty="0"/>
              <a:t>중립 장애물</a:t>
            </a:r>
            <a:r>
              <a:rPr lang="en-US" altLang="ko-KR" sz="1600" dirty="0"/>
              <a:t>(</a:t>
            </a:r>
            <a:r>
              <a:rPr lang="ko-KR" altLang="en-US" sz="1600" dirty="0"/>
              <a:t>상자</a:t>
            </a:r>
            <a:r>
              <a:rPr lang="en-US" altLang="ko-KR" sz="1600" dirty="0"/>
              <a:t>, </a:t>
            </a:r>
            <a:r>
              <a:rPr lang="ko-KR" altLang="en-US" sz="1600" dirty="0"/>
              <a:t>함정</a:t>
            </a:r>
            <a:r>
              <a:rPr lang="en-US" altLang="ko-KR" sz="1600" dirty="0"/>
              <a:t>, </a:t>
            </a:r>
            <a:r>
              <a:rPr lang="ko-KR" altLang="en-US" sz="1600" dirty="0"/>
              <a:t>벽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), </a:t>
            </a:r>
            <a:r>
              <a:rPr lang="ko-KR" altLang="en-US" sz="1600" dirty="0"/>
              <a:t>문 같은 상호작용 구조물</a:t>
            </a:r>
            <a:r>
              <a:rPr lang="en-US" altLang="ko-KR" sz="1600" dirty="0"/>
              <a:t>, </a:t>
            </a:r>
            <a:r>
              <a:rPr lang="ko-KR" altLang="en-US" sz="1600" dirty="0"/>
              <a:t>추가효과 타일 배치됨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1696F02-DC0C-4217-AB6B-4370A4CC6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8C79CB-4DBC-4F71-BA7E-CE3002A68C2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15925" y="1354591"/>
            <a:ext cx="5680075" cy="49470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B97544-3544-4E6E-89DD-3831FFCD091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5925" y="798513"/>
            <a:ext cx="11304588" cy="5556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전투 방 내부 구성 요소</a:t>
            </a:r>
          </a:p>
        </p:txBody>
      </p:sp>
    </p:spTree>
    <p:extLst>
      <p:ext uri="{BB962C8B-B14F-4D97-AF65-F5344CB8AC3E}">
        <p14:creationId xmlns:p14="http://schemas.microsoft.com/office/powerpoint/2010/main" val="4027284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6849C8-08E6-4371-8847-9647B023A68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5999" y="1354014"/>
            <a:ext cx="5624945" cy="4947033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몬스터의 타입은 </a:t>
            </a:r>
            <a:r>
              <a:rPr lang="en-US" altLang="ko-KR" sz="1200" dirty="0"/>
              <a:t>2</a:t>
            </a:r>
            <a:r>
              <a:rPr lang="ko-KR" altLang="en-US" sz="1200" dirty="0"/>
              <a:t>가지로 분류됨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공격 형태에 따른 타입 분류</a:t>
            </a:r>
            <a:r>
              <a:rPr lang="en-US" altLang="ko-KR" sz="1200" dirty="0"/>
              <a:t>, </a:t>
            </a:r>
            <a:r>
              <a:rPr lang="ko-KR" altLang="en-US" sz="1200" dirty="0"/>
              <a:t>근</a:t>
            </a:r>
            <a:r>
              <a:rPr lang="en-US" altLang="ko-KR" sz="1200" dirty="0"/>
              <a:t>.</a:t>
            </a:r>
            <a:r>
              <a:rPr lang="ko-KR" altLang="en-US" sz="1200" dirty="0"/>
              <a:t>원</a:t>
            </a:r>
            <a:r>
              <a:rPr lang="en-US" altLang="ko-KR" sz="1200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일반 몬스터</a:t>
            </a:r>
            <a:r>
              <a:rPr lang="en-US" altLang="ko-KR" sz="1200" dirty="0"/>
              <a:t> ( </a:t>
            </a:r>
            <a:r>
              <a:rPr lang="ko-KR" altLang="en-US" sz="1200" dirty="0"/>
              <a:t>기본 상태</a:t>
            </a:r>
            <a:r>
              <a:rPr lang="en-US" altLang="ko-KR" sz="1200" dirty="0"/>
              <a:t> 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엘리트 몬스터 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체력</a:t>
            </a:r>
            <a:r>
              <a:rPr lang="en-US" altLang="ko-KR" sz="1200" dirty="0"/>
              <a:t>, </a:t>
            </a:r>
            <a:r>
              <a:rPr lang="ko-KR" altLang="en-US" sz="1200" dirty="0"/>
              <a:t>이동속도</a:t>
            </a:r>
            <a:r>
              <a:rPr lang="en-US" altLang="ko-KR" sz="1200" dirty="0"/>
              <a:t>, </a:t>
            </a:r>
            <a:r>
              <a:rPr lang="ko-KR" altLang="en-US" sz="1200" dirty="0"/>
              <a:t>공격력 등 강화가 적용된 상태</a:t>
            </a:r>
            <a:r>
              <a:rPr lang="en-US" altLang="ko-KR" sz="1200" dirty="0"/>
              <a:t> + </a:t>
            </a:r>
            <a:r>
              <a:rPr lang="ko-KR" altLang="en-US" sz="1200" dirty="0"/>
              <a:t>스킬 </a:t>
            </a:r>
            <a:r>
              <a:rPr lang="en-US" altLang="ko-KR" sz="1200" dirty="0"/>
              <a:t>1</a:t>
            </a:r>
            <a:r>
              <a:rPr lang="ko-KR" altLang="en-US" sz="1200" dirty="0"/>
              <a:t>개</a:t>
            </a:r>
            <a:r>
              <a:rPr lang="en-US" altLang="ko-KR" sz="1200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보스 몬스터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아래 등급의 몬스터와 달리 매우 높은 공격력</a:t>
            </a:r>
            <a:r>
              <a:rPr lang="en-US" altLang="ko-KR" sz="1200" dirty="0"/>
              <a:t>, </a:t>
            </a:r>
            <a:r>
              <a:rPr lang="ko-KR" altLang="en-US" sz="1200" dirty="0"/>
              <a:t>체력</a:t>
            </a:r>
            <a:r>
              <a:rPr lang="en-US" altLang="ko-KR" sz="1200" dirty="0"/>
              <a:t>, </a:t>
            </a:r>
            <a:r>
              <a:rPr lang="ko-KR" altLang="en-US" sz="1200" dirty="0"/>
              <a:t>빠른 이동속도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다른 몬스터 들과 달리 다양한 공격 형태</a:t>
            </a:r>
            <a:r>
              <a:rPr lang="en-US" altLang="ko-KR" sz="1200" dirty="0"/>
              <a:t>, </a:t>
            </a:r>
            <a:r>
              <a:rPr lang="ko-KR" altLang="en-US" sz="1200" dirty="0"/>
              <a:t>행동 방식</a:t>
            </a:r>
            <a:r>
              <a:rPr lang="en-US" altLang="ko-KR" sz="1200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83169E-944D-4E7F-80CD-CA34CDB9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766DA8-72F3-4746-9FBE-B5D92767195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15925" y="1354591"/>
            <a:ext cx="5680075" cy="49470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6A8C45-F998-49F4-AF39-AB17AC73260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5925" y="798513"/>
            <a:ext cx="11304588" cy="5556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몬스터 분류</a:t>
            </a:r>
          </a:p>
        </p:txBody>
      </p:sp>
    </p:spTree>
    <p:extLst>
      <p:ext uri="{BB962C8B-B14F-4D97-AF65-F5344CB8AC3E}">
        <p14:creationId xmlns:p14="http://schemas.microsoft.com/office/powerpoint/2010/main" val="1107415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808311-7481-469D-898F-901E2C7A2D2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5999" y="1354014"/>
            <a:ext cx="5624945" cy="4947033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캐릭터의 제한적인 조건</a:t>
            </a:r>
            <a:r>
              <a:rPr lang="en-US" altLang="ko-KR" sz="1400" dirty="0"/>
              <a:t> (</a:t>
            </a:r>
            <a:r>
              <a:rPr lang="ko-KR" altLang="en-US" sz="1400" dirty="0"/>
              <a:t>자동 회복되지 않는 체력</a:t>
            </a:r>
            <a:r>
              <a:rPr lang="en-US" altLang="ko-KR" sz="1400" dirty="0"/>
              <a:t>, </a:t>
            </a:r>
            <a:r>
              <a:rPr lang="ko-KR" altLang="en-US" sz="1400" dirty="0"/>
              <a:t>마나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방에는 캐릭터의 목숨을 위협하는 몬스터와 함정</a:t>
            </a:r>
            <a:r>
              <a:rPr lang="en-US" altLang="ko-KR" sz="1400" dirty="0"/>
              <a:t>, </a:t>
            </a:r>
            <a:r>
              <a:rPr lang="ko-KR" altLang="en-US" sz="1400" dirty="0"/>
              <a:t>의외의 상황을 만들어 내는 중립 구조물과 효과 타일이 배치됨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캐릭터의 기본 능력치에 영향을 주는 무기 아이템들의 상태 값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방이라는 제한된 공간에서 유저 캐릭터를 위협하는 몬스터와 함정을 캐릭터의 스킬과 무기</a:t>
            </a:r>
            <a:r>
              <a:rPr lang="en-US" altLang="ko-KR" sz="1400" dirty="0"/>
              <a:t>, </a:t>
            </a:r>
            <a:r>
              <a:rPr lang="ko-KR" altLang="en-US" sz="1400" dirty="0"/>
              <a:t>방에 배치된 중립 아이템과</a:t>
            </a:r>
            <a:r>
              <a:rPr lang="en-US" altLang="ko-KR" sz="1400" dirty="0"/>
              <a:t> </a:t>
            </a:r>
            <a:r>
              <a:rPr lang="ko-KR" altLang="en-US" sz="1400" dirty="0"/>
              <a:t>효과 타일을 활용해 살아남는 것이 게임의 전투 방식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유저의 선택 사항으로 방을 탐험하지 않고 보스를 처치해 포탈을 통해 다음 스테이지로 이동이 가능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층을 클리어한 보상으로 랜덤확률로 획득하는 특성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유저에게 다음 층에 대한 기대심을 주고 보상이 쌓이면 쌓일 수록 죽음에 대한 아쉬움이 남아 다시 플레이하게 됨</a:t>
            </a:r>
            <a:r>
              <a:rPr lang="en-US" altLang="ko-KR" sz="1400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53D2E75-2103-43D0-A4B6-FC70C32C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E352FE-9A9B-424E-B0D6-BF6B1582DD9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15925" y="1354591"/>
            <a:ext cx="5680075" cy="49470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6D6958-8F34-4EC9-8C29-303B5B1A7E3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5925" y="798513"/>
            <a:ext cx="11304588" cy="5556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전투 방식</a:t>
            </a:r>
          </a:p>
        </p:txBody>
      </p:sp>
    </p:spTree>
    <p:extLst>
      <p:ext uri="{BB962C8B-B14F-4D97-AF65-F5344CB8AC3E}">
        <p14:creationId xmlns:p14="http://schemas.microsoft.com/office/powerpoint/2010/main" val="2320093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6AEAEB3-E891-41FA-9CD0-A35B6CB6B7B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5999" y="1354014"/>
            <a:ext cx="5624945" cy="4947033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몬스터의 기본 능력치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방에 배치되는 몬스터의 수 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방의 크기와 장애물을 통한 유저의 행동 범위 제한 정도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중립 구조물의 종류와 하나의 룸에 배치되는 개수</a:t>
            </a:r>
            <a:r>
              <a:rPr lang="en-US" altLang="ko-KR" sz="1400" dirty="0"/>
              <a:t>( </a:t>
            </a:r>
            <a:r>
              <a:rPr lang="ko-KR" altLang="en-US" sz="1400" dirty="0" err="1"/>
              <a:t>의외성</a:t>
            </a:r>
            <a:r>
              <a:rPr lang="ko-KR" altLang="en-US" sz="1400" dirty="0"/>
              <a:t> 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점진적으로 증가하는 스테이지를 구성하는 방의 개수</a:t>
            </a:r>
            <a:r>
              <a:rPr lang="en-US" altLang="ko-KR" sz="1400" dirty="0"/>
              <a:t>, </a:t>
            </a:r>
            <a:r>
              <a:rPr lang="ko-KR" altLang="en-US" sz="1400" dirty="0"/>
              <a:t>몬스터의 능력치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일정 공격 패턴 이후 경직상태가 되는 보스 몬스터 </a:t>
            </a:r>
            <a:r>
              <a:rPr lang="en-US" altLang="ko-KR" sz="1400" dirty="0"/>
              <a:t>( </a:t>
            </a:r>
            <a:r>
              <a:rPr lang="ko-KR" altLang="en-US" sz="1400" dirty="0"/>
              <a:t>딜 타임 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다만 페이크 모션을 통한 유저의 착각으로 인한 실수를 유도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캐릭터 마다 상이하는 능력치 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(</a:t>
            </a:r>
            <a:r>
              <a:rPr lang="ko-KR" altLang="en-US" sz="1400" dirty="0"/>
              <a:t>각각 특화된 상황이 다르도록 구성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FA4E404-D55E-47E0-A602-A6EF68D2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938967-ACBF-4C41-8ACB-2D351F5F4AB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15925" y="1354591"/>
            <a:ext cx="5680075" cy="49470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9974F3-2A5E-4E4C-9B64-467E1C4220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5925" y="798513"/>
            <a:ext cx="11304588" cy="5556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레벨 디자인</a:t>
            </a:r>
            <a:r>
              <a:rPr lang="en-US" altLang="ko-KR" dirty="0"/>
              <a:t>(</a:t>
            </a:r>
            <a:r>
              <a:rPr lang="ko-KR" altLang="en-US" dirty="0"/>
              <a:t>난이도 조절요소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580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EA60CB-0581-4D70-968F-854551FA2BE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5999" y="1354014"/>
            <a:ext cx="5624945" cy="4947033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캐릭터 마다 </a:t>
            </a:r>
            <a:r>
              <a:rPr lang="en-US" altLang="ko-KR" sz="1200" dirty="0"/>
              <a:t>2</a:t>
            </a:r>
            <a:r>
              <a:rPr lang="ko-KR" altLang="en-US" sz="1200" dirty="0"/>
              <a:t>개의 스킬을 사용할 수 있도록 변경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회피성 스킬 </a:t>
            </a:r>
            <a:r>
              <a:rPr lang="en-US" altLang="ko-KR" sz="1200" dirty="0"/>
              <a:t>+ </a:t>
            </a:r>
            <a:r>
              <a:rPr lang="ko-KR" altLang="en-US" sz="1200" dirty="0"/>
              <a:t>공격 스킬 로 구성된 스킬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회피의 종류를 다양하게 만들어 캐릭터 마다 차이점으로 만들려고 함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막기</a:t>
            </a:r>
            <a:r>
              <a:rPr lang="en-US" altLang="ko-KR" sz="1200" dirty="0"/>
              <a:t>, </a:t>
            </a:r>
            <a:r>
              <a:rPr lang="ko-KR" altLang="en-US" sz="1200" dirty="0"/>
              <a:t>무적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슈퍼아머</a:t>
            </a:r>
            <a:r>
              <a:rPr lang="ko-KR" altLang="en-US" sz="1200" dirty="0"/>
              <a:t> 등</a:t>
            </a:r>
            <a:r>
              <a:rPr lang="en-US" altLang="ko-KR" sz="1200" dirty="0"/>
              <a:t>) , ※</a:t>
            </a:r>
            <a:r>
              <a:rPr lang="ko-KR" altLang="en-US" sz="1200" dirty="0"/>
              <a:t>전투에서 피격 시 경직이라는 상태가 있음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2</a:t>
            </a:r>
            <a:r>
              <a:rPr lang="ko-KR" altLang="en-US" sz="1200" dirty="0"/>
              <a:t>개의 스킬을 캐릭터 강화로 함께 점진적으로 성능을 강화하는 방식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스킬 강화의 최종단계에 스킬에 새로운 효과 추가 지급하려 함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회피성 스킬을 통해 전투에 액션을 강화하려 함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352E0A-1EDF-43B0-A9F6-33C43510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모티브 게임과 다른 차별화 변경사항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D9ADB9-D22F-4492-A91D-A25036E96A9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15925" y="1354591"/>
            <a:ext cx="5680075" cy="49470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3276B0-FE4F-4E21-B965-70356F92246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5925" y="798513"/>
            <a:ext cx="11304588" cy="5556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캐릭터 스킬 방식</a:t>
            </a:r>
          </a:p>
        </p:txBody>
      </p:sp>
    </p:spTree>
    <p:extLst>
      <p:ext uri="{BB962C8B-B14F-4D97-AF65-F5344CB8AC3E}">
        <p14:creationId xmlns:p14="http://schemas.microsoft.com/office/powerpoint/2010/main" val="2199868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6CB53F8-B82B-41A2-8A12-8528718F553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5999" y="1354014"/>
            <a:ext cx="5624945" cy="4947033"/>
          </a:xfrm>
          <a:prstGeom prst="rect">
            <a:avLst/>
          </a:prstGeo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무기를 착용 아이템으로 분류해 아이템이라는 큰 카테고리로 관리하려고 함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5F165A5-012F-4FFA-8524-AA62E712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90BCF7-7151-4375-9A68-8CBA3911FDB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15925" y="1354591"/>
            <a:ext cx="5680075" cy="49470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66C40D-25C9-4B81-B57B-A93AAAB0095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5925" y="798513"/>
            <a:ext cx="11304588" cy="5556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아이템 시스템</a:t>
            </a:r>
          </a:p>
        </p:txBody>
      </p:sp>
    </p:spTree>
    <p:extLst>
      <p:ext uri="{BB962C8B-B14F-4D97-AF65-F5344CB8AC3E}">
        <p14:creationId xmlns:p14="http://schemas.microsoft.com/office/powerpoint/2010/main" val="223335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657226"/>
            <a:ext cx="10515600" cy="553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Malgun Gothic"/>
              <a:buNone/>
            </a:pPr>
            <a:r>
              <a:rPr lang="ko-KR" sz="6600" b="1"/>
              <a:t>‘소울 나이트’에서 가져올 것과 그렇지 않은 것 분류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던전을 챕터로 </a:t>
            </a:r>
            <a:r>
              <a:rPr lang="en-US" altLang="ko-KR" sz="1200" dirty="0"/>
              <a:t>3~4</a:t>
            </a:r>
            <a:r>
              <a:rPr lang="ko-KR" altLang="en-US" sz="1200" dirty="0"/>
              <a:t>개의 챕터는 </a:t>
            </a:r>
            <a:r>
              <a:rPr lang="en-US" altLang="ko-KR" sz="1200" dirty="0"/>
              <a:t>4</a:t>
            </a:r>
            <a:r>
              <a:rPr lang="ko-KR" altLang="en-US" sz="1200" dirty="0"/>
              <a:t>개의 스테이지로 구성되어 진행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스테이지를 구성하는 방의 종류를 간략화 함 </a:t>
            </a:r>
            <a:r>
              <a:rPr lang="en-US" altLang="ko-KR" sz="1000" dirty="0"/>
              <a:t>(</a:t>
            </a:r>
            <a:r>
              <a:rPr lang="ko-KR" altLang="en-US" sz="1000" dirty="0"/>
              <a:t>상점</a:t>
            </a:r>
            <a:r>
              <a:rPr lang="en-US" altLang="ko-KR" sz="1000" dirty="0"/>
              <a:t>, </a:t>
            </a:r>
            <a:r>
              <a:rPr lang="ko-KR" altLang="en-US" sz="1000" dirty="0"/>
              <a:t>포탈 제거</a:t>
            </a:r>
            <a:r>
              <a:rPr lang="en-US" altLang="ko-KR" sz="1000" dirty="0"/>
              <a:t>)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전투가 종료되면 해당 방에 일반 상인이 등장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보스 방을 클리어 시 고급 상인과 다음 스테이지로 이동하는 포탈 등장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 클리어 시 확률적으로 획득하던 무기</a:t>
            </a:r>
            <a:r>
              <a:rPr lang="en-US" altLang="ko-KR" sz="1200" dirty="0"/>
              <a:t>, </a:t>
            </a:r>
            <a:r>
              <a:rPr lang="ko-KR" altLang="en-US" sz="1200" dirty="0"/>
              <a:t>방을 클리어 하면 획득하는 코인으로 고정적으로 구입해 사용할 수 있도록 변경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던전 구성</a:t>
            </a:r>
            <a:r>
              <a:rPr lang="en-US" altLang="ko-KR" dirty="0"/>
              <a:t>, </a:t>
            </a:r>
            <a:r>
              <a:rPr lang="ko-KR" altLang="en-US" dirty="0"/>
              <a:t>진행 방식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던전은 </a:t>
            </a:r>
            <a:r>
              <a:rPr lang="en-US" altLang="ko-KR" sz="1200" dirty="0"/>
              <a:t>3</a:t>
            </a:r>
            <a:r>
              <a:rPr lang="ko-KR" altLang="en-US" sz="1200" dirty="0"/>
              <a:t>개의 스테이지로 스테이지는 </a:t>
            </a:r>
            <a:r>
              <a:rPr lang="en-US" altLang="ko-KR" sz="1200" dirty="0"/>
              <a:t>5</a:t>
            </a:r>
            <a:r>
              <a:rPr lang="ko-KR" altLang="en-US" sz="1200" dirty="0"/>
              <a:t>개의 층으로 구성됨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하나의 층은 다수</a:t>
            </a:r>
            <a:r>
              <a:rPr lang="en-US" altLang="ko-KR" sz="1200" dirty="0"/>
              <a:t>(</a:t>
            </a:r>
            <a:r>
              <a:rPr lang="ko-KR" altLang="en-US" sz="1200" dirty="0"/>
              <a:t>최소 가로 </a:t>
            </a:r>
            <a:r>
              <a:rPr lang="en-US" altLang="ko-KR" sz="1200" dirty="0"/>
              <a:t>3</a:t>
            </a:r>
            <a:r>
              <a:rPr lang="ko-KR" altLang="en-US" sz="1200" dirty="0"/>
              <a:t>개</a:t>
            </a:r>
            <a:r>
              <a:rPr lang="en-US" altLang="ko-KR" sz="1200" dirty="0"/>
              <a:t>, </a:t>
            </a:r>
            <a:r>
              <a:rPr lang="ko-KR" altLang="en-US" sz="1200" dirty="0"/>
              <a:t>세로 </a:t>
            </a:r>
            <a:r>
              <a:rPr lang="en-US" altLang="ko-KR" sz="1200" dirty="0"/>
              <a:t>3</a:t>
            </a:r>
            <a:r>
              <a:rPr lang="ko-KR" altLang="en-US" sz="1200" dirty="0"/>
              <a:t>개</a:t>
            </a:r>
            <a:r>
              <a:rPr lang="en-US" altLang="ko-KR" sz="1200" dirty="0"/>
              <a:t>)</a:t>
            </a:r>
            <a:r>
              <a:rPr lang="ko-KR" altLang="en-US" sz="1200" dirty="0"/>
              <a:t>의 방으로 구성됨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방의 종류 또한 다양함</a:t>
            </a:r>
            <a:r>
              <a:rPr lang="en-US" altLang="ko-KR" sz="1000" dirty="0"/>
              <a:t>(</a:t>
            </a:r>
            <a:r>
              <a:rPr lang="ko-KR" altLang="en-US" sz="1000" dirty="0"/>
              <a:t>전투</a:t>
            </a:r>
            <a:r>
              <a:rPr lang="en-US" altLang="ko-KR" sz="1000" dirty="0"/>
              <a:t>, </a:t>
            </a:r>
            <a:r>
              <a:rPr lang="ko-KR" altLang="en-US" sz="1000" dirty="0"/>
              <a:t>고급전투</a:t>
            </a:r>
            <a:r>
              <a:rPr lang="en-US" altLang="ko-KR" sz="1000" dirty="0"/>
              <a:t>, </a:t>
            </a:r>
            <a:r>
              <a:rPr lang="ko-KR" altLang="en-US" sz="1000" dirty="0"/>
              <a:t>보스전투</a:t>
            </a:r>
            <a:r>
              <a:rPr lang="en-US" altLang="ko-KR" sz="1000" dirty="0"/>
              <a:t>, </a:t>
            </a:r>
            <a:r>
              <a:rPr lang="ko-KR" altLang="en-US" sz="1000" dirty="0"/>
              <a:t>이벤트</a:t>
            </a:r>
            <a:r>
              <a:rPr lang="en-US" altLang="ko-KR" sz="1000" dirty="0"/>
              <a:t>, </a:t>
            </a:r>
            <a:r>
              <a:rPr lang="ko-KR" altLang="en-US" sz="1000" dirty="0"/>
              <a:t>상점</a:t>
            </a:r>
            <a:r>
              <a:rPr lang="en-US" altLang="ko-KR" sz="1000" dirty="0"/>
              <a:t>, </a:t>
            </a:r>
            <a:r>
              <a:rPr lang="ko-KR" altLang="en-US" sz="1000" dirty="0"/>
              <a:t>포탈</a:t>
            </a:r>
            <a:r>
              <a:rPr lang="en-US" altLang="ko-KR" sz="10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방이라는 제한된 공간에 배치된 몬스터 들과 유저가 전투를 진행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유저는 무기를 활용해 제한적인 캐릭터 성장을 보완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유저는 방을 클리어해 확률적으로</a:t>
            </a:r>
            <a:r>
              <a:rPr lang="en-US" altLang="ko-KR" sz="1200" dirty="0"/>
              <a:t>, </a:t>
            </a:r>
            <a:r>
              <a:rPr lang="ko-KR" altLang="en-US" sz="1200" dirty="0"/>
              <a:t> 또는 이벤트</a:t>
            </a:r>
            <a:r>
              <a:rPr lang="en-US" altLang="ko-KR" sz="1200" dirty="0"/>
              <a:t>, </a:t>
            </a:r>
            <a:r>
              <a:rPr lang="ko-KR" altLang="en-US" sz="1200" dirty="0"/>
              <a:t>상점에서 구입하여 무기 획득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47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캐릭터 속성</a:t>
            </a:r>
            <a:r>
              <a:rPr lang="en-US" altLang="ko-KR" dirty="0"/>
              <a:t>, </a:t>
            </a:r>
            <a:r>
              <a:rPr lang="ko-KR" altLang="en-US" dirty="0"/>
              <a:t>동작</a:t>
            </a:r>
            <a:r>
              <a:rPr lang="en-US" altLang="ko-KR" dirty="0"/>
              <a:t>, </a:t>
            </a:r>
            <a:r>
              <a:rPr lang="ko-KR" altLang="en-US" dirty="0"/>
              <a:t>육성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체력</a:t>
            </a:r>
            <a:r>
              <a:rPr lang="en-US" altLang="ko-KR" sz="1200" dirty="0"/>
              <a:t>, </a:t>
            </a:r>
            <a:r>
              <a:rPr lang="ko-KR" altLang="en-US" sz="1200" dirty="0"/>
              <a:t>마나</a:t>
            </a:r>
            <a:r>
              <a:rPr lang="en-US" altLang="ko-KR" sz="1200" dirty="0"/>
              <a:t>, </a:t>
            </a:r>
            <a:r>
              <a:rPr lang="ko-KR" altLang="en-US" sz="1200" dirty="0"/>
              <a:t>방어력</a:t>
            </a:r>
            <a:r>
              <a:rPr lang="en-US" altLang="ko-KR" sz="1200" dirty="0"/>
              <a:t>, </a:t>
            </a:r>
            <a:r>
              <a:rPr lang="ko-KR" altLang="en-US" sz="1200" dirty="0"/>
              <a:t>치명타 확률</a:t>
            </a:r>
            <a:r>
              <a:rPr lang="en-US" altLang="ko-KR" sz="1200" dirty="0"/>
              <a:t>, </a:t>
            </a:r>
            <a:r>
              <a:rPr lang="ko-KR" altLang="en-US" sz="1200" dirty="0"/>
              <a:t>이동속도</a:t>
            </a:r>
            <a:r>
              <a:rPr lang="en-US" altLang="ko-KR" sz="1200" dirty="0"/>
              <a:t>, </a:t>
            </a:r>
            <a:r>
              <a:rPr lang="ko-KR" altLang="en-US" sz="1200" dirty="0"/>
              <a:t>공격속도</a:t>
            </a:r>
            <a:r>
              <a:rPr lang="en-US" altLang="ko-KR" sz="1200" dirty="0"/>
              <a:t>, </a:t>
            </a:r>
            <a:r>
              <a:rPr lang="ko-KR" altLang="en-US" sz="1200" dirty="0"/>
              <a:t>기본 공격범위</a:t>
            </a:r>
            <a:r>
              <a:rPr lang="en-US" altLang="ko-KR" sz="1200" dirty="0"/>
              <a:t>, </a:t>
            </a:r>
            <a:r>
              <a:rPr lang="ko-KR" altLang="en-US" sz="1200" dirty="0"/>
              <a:t>타겟팅 시야 범위</a:t>
            </a:r>
            <a:r>
              <a:rPr lang="en-US" altLang="ko-KR" sz="1200" dirty="0"/>
              <a:t>, </a:t>
            </a:r>
            <a:r>
              <a:rPr lang="ko-KR" altLang="en-US" sz="1200" dirty="0"/>
              <a:t>착용 가능한 무기 개수 등 속성 값 존재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공격</a:t>
            </a:r>
            <a:r>
              <a:rPr lang="en-US" altLang="ko-KR" sz="1200" dirty="0"/>
              <a:t>, </a:t>
            </a:r>
            <a:r>
              <a:rPr lang="ko-KR" altLang="en-US" sz="1200" dirty="0"/>
              <a:t>회피</a:t>
            </a:r>
            <a:r>
              <a:rPr lang="en-US" altLang="ko-KR" sz="1200" dirty="0"/>
              <a:t>, </a:t>
            </a:r>
            <a:r>
              <a:rPr lang="ko-KR" altLang="en-US" sz="1200" dirty="0"/>
              <a:t>공격 스킬</a:t>
            </a:r>
            <a:r>
              <a:rPr lang="en-US" altLang="ko-KR" sz="1200" dirty="0"/>
              <a:t>, </a:t>
            </a:r>
            <a:r>
              <a:rPr lang="ko-KR" altLang="en-US" sz="1200" dirty="0"/>
              <a:t>이동</a:t>
            </a:r>
            <a:r>
              <a:rPr lang="en-US" altLang="ko-KR" sz="1200" dirty="0"/>
              <a:t>, </a:t>
            </a:r>
            <a:r>
              <a:rPr lang="ko-KR" altLang="en-US" sz="1200" dirty="0"/>
              <a:t>무기 착용</a:t>
            </a:r>
            <a:r>
              <a:rPr lang="en-US" altLang="ko-KR" sz="1200" dirty="0"/>
              <a:t>, </a:t>
            </a:r>
            <a:r>
              <a:rPr lang="ko-KR" altLang="en-US" sz="1200" dirty="0"/>
              <a:t>무기 변경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 구입</a:t>
            </a:r>
            <a:r>
              <a:rPr lang="en-US" altLang="ko-KR" sz="1200" dirty="0"/>
              <a:t>, </a:t>
            </a:r>
            <a:r>
              <a:rPr lang="ko-KR" altLang="en-US" sz="1200" dirty="0"/>
              <a:t>상호작용 등 동작 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반복적인 플레이를 통해 모은 재화를 사용한 육성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ko-KR" altLang="en-US" sz="1200" dirty="0"/>
              <a:t>육성 횟수에 따라 점차 필요한 재화의 양이 상승</a:t>
            </a:r>
            <a:r>
              <a:rPr lang="en-US" altLang="ko-KR" sz="1200" dirty="0"/>
              <a:t>, </a:t>
            </a:r>
            <a:r>
              <a:rPr lang="ko-KR" altLang="en-US" sz="1200" dirty="0"/>
              <a:t>캐릭터 속성 강화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기본 장비와 스킬 효과 강화</a:t>
            </a:r>
            <a:r>
              <a:rPr lang="en-US" altLang="ko-KR" sz="1200" dirty="0"/>
              <a:t>, </a:t>
            </a:r>
            <a:r>
              <a:rPr lang="ko-KR" altLang="en-US" sz="1200" dirty="0"/>
              <a:t>스킬 재사용 대기 시간 감소</a:t>
            </a:r>
            <a:r>
              <a:rPr lang="en-US" altLang="ko-KR" sz="1200" dirty="0"/>
              <a:t>, </a:t>
            </a:r>
            <a:r>
              <a:rPr lang="ko-KR" altLang="en-US" sz="1200" dirty="0"/>
              <a:t>추가 특성 획득 등 육성을 통해 강화 가능</a:t>
            </a:r>
            <a:r>
              <a:rPr lang="en-US" altLang="ko-KR" sz="1200" dirty="0"/>
              <a:t>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06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8FFC8-37F4-46EF-A536-F98B3AE3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변경</a:t>
            </a:r>
            <a:r>
              <a:rPr lang="en-US" altLang="ko-KR" sz="1400" dirty="0"/>
              <a:t>(</a:t>
            </a:r>
            <a:r>
              <a:rPr lang="ko-KR" altLang="en-US" sz="1400" dirty="0"/>
              <a:t>추가</a:t>
            </a:r>
            <a:r>
              <a:rPr lang="en-US" altLang="ko-KR" sz="1400" dirty="0"/>
              <a:t>) </a:t>
            </a:r>
            <a:r>
              <a:rPr lang="ko-KR" altLang="en-US" sz="1400" dirty="0"/>
              <a:t>사항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우측상단 일시정지와 함께 인벤토리</a:t>
            </a:r>
            <a:r>
              <a:rPr lang="en-US" altLang="ko-KR" sz="1200" dirty="0"/>
              <a:t>, </a:t>
            </a:r>
            <a:r>
              <a:rPr lang="ko-KR" altLang="en-US" sz="1200" dirty="0"/>
              <a:t>획득한 재화</a:t>
            </a:r>
            <a:r>
              <a:rPr lang="en-US" altLang="ko-KR" sz="1200" dirty="0"/>
              <a:t> </a:t>
            </a:r>
            <a:r>
              <a:rPr lang="ko-KR" altLang="en-US" sz="1200" dirty="0"/>
              <a:t>표시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일시정지 화면에 진행한 방의 정보와 유저가 현재 있는 방과 연결된 다음방의 정보를 알려줌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공격 버튼을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스와이프</a:t>
            </a:r>
            <a:r>
              <a:rPr lang="en-US" altLang="ko-KR" sz="1200" dirty="0"/>
              <a:t>’</a:t>
            </a:r>
            <a:r>
              <a:rPr lang="ko-KR" altLang="en-US" sz="1200" dirty="0"/>
              <a:t>하는 방식으로 무기를 변경</a:t>
            </a:r>
            <a:r>
              <a:rPr lang="en-US" altLang="ko-KR" sz="1200" dirty="0"/>
              <a:t>(</a:t>
            </a:r>
            <a:r>
              <a:rPr lang="ko-KR" altLang="en-US" sz="1200" dirty="0"/>
              <a:t>공격 방식 변경</a:t>
            </a:r>
            <a:r>
              <a:rPr lang="en-US" altLang="ko-KR" sz="1200" dirty="0"/>
              <a:t>)</a:t>
            </a:r>
            <a:r>
              <a:rPr lang="ko-KR" altLang="en-US" sz="1200" dirty="0"/>
              <a:t>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일시 정시 화면을 통해 게임내 </a:t>
            </a:r>
            <a:r>
              <a:rPr lang="en-US" altLang="ko-KR" sz="1200" dirty="0"/>
              <a:t>UI</a:t>
            </a:r>
            <a:r>
              <a:rPr lang="ko-KR" altLang="en-US" sz="1200" dirty="0"/>
              <a:t> 위치를 </a:t>
            </a:r>
            <a:r>
              <a:rPr lang="en-US" altLang="ko-KR" sz="1200" dirty="0"/>
              <a:t>‘</a:t>
            </a:r>
            <a:r>
              <a:rPr lang="ko-KR" altLang="en-US" sz="1200" dirty="0"/>
              <a:t>커스터마이징</a:t>
            </a:r>
            <a:r>
              <a:rPr lang="en-US" altLang="ko-KR" sz="1200" dirty="0"/>
              <a:t>’</a:t>
            </a:r>
            <a:r>
              <a:rPr lang="ko-KR" altLang="en-US" sz="1200" dirty="0"/>
              <a:t> 할 수 있도록 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유저가 인벤토리를 사용할 때 일정 시간동안 게임 진행을 느리게 함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75EBA2-F114-462D-8F75-AC6D369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모티브</a:t>
            </a:r>
            <a:r>
              <a:rPr lang="en-US" altLang="ko-KR" dirty="0"/>
              <a:t>_</a:t>
            </a:r>
            <a:r>
              <a:rPr lang="ko-KR" altLang="en-US" dirty="0"/>
              <a:t>참고</a:t>
            </a:r>
            <a:r>
              <a:rPr lang="en-US" altLang="ko-KR" dirty="0"/>
              <a:t>_</a:t>
            </a:r>
            <a:r>
              <a:rPr lang="ko-KR" altLang="en-US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E551E-14C2-4A27-B404-CF6D524D80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조작 방식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16C56A-E61B-41F0-8954-B3BFCB65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75" y="3473328"/>
            <a:ext cx="2958294" cy="2799242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기존 방식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가로 </a:t>
            </a:r>
            <a:r>
              <a:rPr lang="ko-KR" altLang="en-US" sz="1200" dirty="0" err="1"/>
              <a:t>플렛폼</a:t>
            </a:r>
            <a:r>
              <a:rPr lang="en-US" altLang="ko-KR" sz="1200" dirty="0"/>
              <a:t>, </a:t>
            </a:r>
            <a:r>
              <a:rPr lang="ko-KR" altLang="en-US" sz="1200" dirty="0"/>
              <a:t>탑 뷰 방식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좌측하단</a:t>
            </a:r>
            <a:r>
              <a:rPr lang="en-US" altLang="ko-KR" sz="1200" dirty="0"/>
              <a:t>, </a:t>
            </a:r>
            <a:r>
              <a:rPr lang="ko-KR" altLang="en-US" sz="1200" dirty="0"/>
              <a:t>이동 제어 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우측하단</a:t>
            </a:r>
            <a:r>
              <a:rPr lang="en-US" altLang="ko-KR" sz="1200" dirty="0"/>
              <a:t>, </a:t>
            </a:r>
            <a:r>
              <a:rPr lang="ko-KR" altLang="en-US" sz="1200" dirty="0"/>
              <a:t>동작 제어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좌측상단</a:t>
            </a:r>
            <a:r>
              <a:rPr lang="en-US" altLang="ko-KR" sz="1200" dirty="0"/>
              <a:t>, </a:t>
            </a:r>
            <a:r>
              <a:rPr lang="ko-KR" altLang="en-US" sz="1200" dirty="0"/>
              <a:t>캐릭터 상태 정보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우측상단</a:t>
            </a:r>
            <a:r>
              <a:rPr lang="en-US" altLang="ko-KR" sz="1200" dirty="0"/>
              <a:t>, </a:t>
            </a:r>
            <a:r>
              <a:rPr lang="ko-KR" altLang="en-US" sz="1200" dirty="0"/>
              <a:t>유저 편의 기능 제공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공격 버튼을 사용한 공격 </a:t>
            </a:r>
            <a:r>
              <a:rPr lang="en-US" altLang="ko-KR" sz="1200" dirty="0"/>
              <a:t>/ </a:t>
            </a:r>
            <a:r>
              <a:rPr lang="ko-KR" altLang="en-US" sz="1200" dirty="0"/>
              <a:t>상호작용</a:t>
            </a:r>
            <a:endParaRPr lang="en-US" altLang="ko-KR" sz="1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A8634-C0F9-43D6-8E4E-B70C27D5CD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FC6DDBB-C6D1-460D-BAA3-7B7420B6A6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D367260F-F21E-4B2D-B195-661EB9403EEA}"/>
              </a:ext>
            </a:extLst>
          </p:cNvPr>
          <p:cNvSpPr txBox="1">
            <a:spLocks/>
          </p:cNvSpPr>
          <p:nvPr/>
        </p:nvSpPr>
        <p:spPr>
          <a:xfrm>
            <a:off x="3409682" y="3774866"/>
            <a:ext cx="2677773" cy="249770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Tx/>
              <a:buFontTx/>
              <a:buChar char="-"/>
            </a:pPr>
            <a:r>
              <a:rPr lang="ko-KR" altLang="en-US" sz="1200" dirty="0"/>
              <a:t>공격 시 가장 가까이에 있는 적을 타겟으로 지정해 공격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ClrTx/>
              <a:buFontTx/>
              <a:buChar char="-"/>
            </a:pPr>
            <a:r>
              <a:rPr lang="ko-KR" altLang="en-US" sz="1200" dirty="0"/>
              <a:t>시야 값을 사용해 일정 범위내에 적 몬스터가 없을 경우 캐릭터가 바라 보는 방향으로 공격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ClrTx/>
              <a:buFontTx/>
              <a:buChar char="-"/>
            </a:pPr>
            <a:r>
              <a:rPr lang="ko-KR" altLang="en-US" sz="1200" dirty="0"/>
              <a:t>공격 버튼 위에 있는 무기 교체 버튼을 통해 사용하는 무기를 변경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9756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가져 올 것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 dirty="0"/>
              <a:t>던전 진행 방식(변형) (스테이지&gt;룸)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 dirty="0"/>
              <a:t>던전 구성 방식 (참고)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 dirty="0" err="1"/>
              <a:t>미니맵</a:t>
            </a:r>
            <a:r>
              <a:rPr lang="ko-KR" sz="1000" dirty="0"/>
              <a:t> 표시 방식</a:t>
            </a:r>
            <a:r>
              <a:rPr lang="en-US" altLang="ko-KR" sz="1000" dirty="0"/>
              <a:t> ( </a:t>
            </a:r>
            <a:r>
              <a:rPr lang="ko-KR" altLang="en-US" sz="1000" dirty="0"/>
              <a:t>일시정지화면으로 표시 </a:t>
            </a:r>
            <a:r>
              <a:rPr lang="en-US" altLang="ko-KR" sz="1000" dirty="0"/>
              <a:t>)</a:t>
            </a:r>
            <a:endParaRPr sz="100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 dirty="0"/>
              <a:t>캐릭터 육성 방식(변형)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 dirty="0"/>
              <a:t>캐릭터 정보(HP, 마나, </a:t>
            </a:r>
            <a:r>
              <a:rPr lang="ko-KR" sz="1000" dirty="0" err="1"/>
              <a:t>실드</a:t>
            </a:r>
            <a:r>
              <a:rPr lang="ko-KR" sz="1000" dirty="0"/>
              <a:t>)(변형)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 dirty="0"/>
              <a:t>2개~3개의 무기를 사용하는 것(변형)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 dirty="0"/>
              <a:t>재화 방식</a:t>
            </a:r>
            <a:endParaRPr sz="100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 dirty="0"/>
              <a:t>공격방식(공격버튼을 누르면 가장 가까이 있는 적을 공격)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 dirty="0"/>
              <a:t>캐릭터 이동 방식</a:t>
            </a:r>
            <a:endParaRPr sz="100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 dirty="0"/>
              <a:t>중립 구조물</a:t>
            </a:r>
            <a:endParaRPr sz="100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 dirty="0"/>
              <a:t>무기의 타입( 근접무기, 원거리 무기) + 탄( 추가) 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 dirty="0"/>
              <a:t>무기를 활용한 게임성 ( 던전에서 획득하는 무기가 해당 던전을 플레이 하는 데 필요함)</a:t>
            </a:r>
            <a:endParaRPr dirty="0"/>
          </a:p>
          <a:p>
            <a:pPr marL="228600" lvl="0" indent="-165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 dirty="0"/>
          </a:p>
          <a:p>
            <a:pPr marL="228600" lvl="0" indent="-165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 dirty="0"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1968838631"/>
              </p:ext>
            </p:extLst>
          </p:nvPr>
        </p:nvGraphicFramePr>
        <p:xfrm>
          <a:off x="-1297941" y="6858000"/>
          <a:ext cx="14787881" cy="3961444"/>
        </p:xfrm>
        <a:graphic>
          <a:graphicData uri="http://schemas.openxmlformats.org/drawingml/2006/table">
            <a:tbl>
              <a:tblPr firstRow="1" bandRow="1">
                <a:noFill/>
                <a:tableStyleId>{6A7397BB-F898-4773-8E37-3B7DD55856DE}</a:tableStyleId>
              </a:tblPr>
              <a:tblGrid>
                <a:gridCol w="10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4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가져오는 것</a:t>
                      </a:r>
                      <a:endParaRPr sz="10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유지사항</a:t>
                      </a:r>
                      <a:endParaRPr sz="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변경사항</a:t>
                      </a:r>
                      <a:endParaRPr sz="8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캐릭터 시스템</a:t>
                      </a:r>
                      <a:endParaRPr sz="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체력, 마나, 방어막 기능</a:t>
                      </a:r>
                      <a:endParaRPr sz="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하나의 스테이지를 클리어 하더라도 체력, 마나를 회복하지 않음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일정 시간동안 공격 받지 않으면 방어막이 회복됨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적의 공격을 방어막이 개수 만큼 무효화함(대신 피격 모션은 연출)</a:t>
                      </a:r>
                      <a:endParaRPr sz="10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Char char="-"/>
                      </a:pPr>
                      <a:r>
                        <a:rPr lang="ko-KR" sz="1000" u="none" strike="noStrike" cap="none"/>
                        <a:t>캐릭터의 체력이 100에서 업,다운하는 방식으로 진행</a:t>
                      </a:r>
                      <a:endParaRPr sz="1000" u="none" strike="noStrike" cap="none"/>
                    </a:p>
                    <a:p>
                      <a:pPr marL="285750" marR="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Char char="-"/>
                      </a:pPr>
                      <a:r>
                        <a:rPr lang="ko-KR" sz="1000" u="none" strike="noStrike" cap="none"/>
                        <a:t>마나 소비 이후 일정 시간 이후에 스스로 회복됨 대신 최대 마나 량이 낮아짐</a:t>
                      </a:r>
                      <a:endParaRPr sz="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무기 시스템</a:t>
                      </a:r>
                      <a:endParaRPr sz="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유저가 사용할 수 있는 무기의 분류와 기능의 다양화</a:t>
                      </a:r>
                      <a:endParaRPr sz="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근거리 무기, 원거리 무기</a:t>
                      </a:r>
                      <a:endParaRPr sz="10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Char char="-"/>
                      </a:pPr>
                      <a:r>
                        <a:rPr lang="ko-KR" sz="1000" u="none" strike="noStrike" cap="none"/>
                        <a:t>특수한 아이템(투척무기, 마법무기, 특수 무기 ) 제거 또는 일회용 무기로 치환</a:t>
                      </a:r>
                      <a:endParaRPr sz="1000" u="none" strike="noStrike" cap="none"/>
                    </a:p>
                    <a:p>
                      <a:pPr marL="285750" marR="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Char char="-"/>
                      </a:pPr>
                      <a:r>
                        <a:rPr lang="ko-KR" sz="1000" u="none" strike="noStrike" cap="none"/>
                        <a:t>필수적으로 근거리 무기와 원거리 무기를 둘다 가지고 플레이를 해야함(근거리, 근거리 또는 원거리, 원거리는 불가)</a:t>
                      </a:r>
                      <a:endParaRPr sz="800"/>
                    </a:p>
                    <a:p>
                      <a:pPr marL="285750" marR="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Char char="-"/>
                      </a:pPr>
                      <a:r>
                        <a:rPr lang="ko-KR" sz="1000" u="none" strike="noStrike" cap="none"/>
                        <a:t>원거리 무기의 경우 탄을 소비하는 시스템</a:t>
                      </a:r>
                      <a:endParaRPr sz="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아이템</a:t>
                      </a:r>
                      <a:endParaRPr sz="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던전을 진행하면서 획득하는 재활를 통해 던전안에서 아이템을 구매하여 사용하게 됨</a:t>
                      </a:r>
                      <a:endParaRPr sz="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000" u="none" strike="noStrike" cap="none"/>
                        <a:t>던전을 진행하면서 획득하는 재활를 통해 던전안에서 아이템을 구매하여 사용하게 됨</a:t>
                      </a:r>
                      <a:endParaRPr sz="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Char char="-"/>
                      </a:pPr>
                      <a:r>
                        <a:rPr lang="ko-KR" sz="1000" u="none" strike="noStrike" cap="none"/>
                        <a:t>인벤토리를 통해 유저가 원할 때 사용하도록 </a:t>
                      </a:r>
                      <a:endParaRPr sz="1000" u="none" strike="noStrike" cap="none"/>
                    </a:p>
                    <a:p>
                      <a:pPr marL="285750" marR="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Char char="-"/>
                      </a:pPr>
                      <a:r>
                        <a:rPr lang="ko-KR" sz="1000" u="none" strike="noStrike" cap="none"/>
                        <a:t>아이템을 다양하게 베리에이션해 일정시간 유지되는 버프로 사용하도록 함</a:t>
                      </a:r>
                      <a:endParaRPr sz="1000" u="none" strike="noStrike" cap="none"/>
                    </a:p>
                    <a:p>
                      <a:pPr marL="285750" marR="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Char char="-"/>
                      </a:pPr>
                      <a:r>
                        <a:rPr lang="ko-KR" sz="1000" u="none" strike="noStrike" cap="none"/>
                        <a:t>착용 아이템, 소비 아이템, 기타 아이템으로 분류</a:t>
                      </a:r>
                      <a:endParaRPr sz="1000" u="none" strike="noStrike" cap="none"/>
                    </a:p>
                    <a:p>
                      <a:pPr marL="285750" marR="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Char char="-"/>
                      </a:pPr>
                      <a:r>
                        <a:rPr lang="ko-KR" sz="1000" u="none" strike="noStrike" cap="none"/>
                        <a:t>착용은 무기</a:t>
                      </a:r>
                      <a:endParaRPr sz="1000" u="none" strike="noStrike" cap="none"/>
                    </a:p>
                    <a:p>
                      <a:pPr marL="285750" marR="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Char char="-"/>
                      </a:pPr>
                      <a:r>
                        <a:rPr lang="ko-KR" sz="1000" u="none" strike="noStrike" cap="none"/>
                        <a:t>소비는 </a:t>
                      </a:r>
                      <a:endParaRPr sz="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캐릭터 스킬</a:t>
                      </a:r>
                      <a:endParaRPr sz="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캐릭터 마다 하나씩 특징이 담긴 스킬이 있음</a:t>
                      </a:r>
                      <a:endParaRPr sz="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Char char="-"/>
                      </a:pPr>
                      <a:r>
                        <a:rPr lang="ko-KR" sz="1000" u="none" strike="noStrike" cap="none"/>
                        <a:t>구르기(회피), 방어(막기) 등의 스킬을 캐릭터 공통 스킬로 사용</a:t>
                      </a:r>
                      <a:endParaRPr sz="1000" u="none" strike="noStrike" cap="none"/>
                    </a:p>
                    <a:p>
                      <a:pPr marL="2857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특성</a:t>
                      </a:r>
                      <a:endParaRPr sz="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그렇지 않은 것</a:t>
            </a:r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838200" y="17970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/>
              <a:t>많은 캐릭터 ( 한정 수량 or 한가지 캐릭터)</a:t>
            </a:r>
            <a:endParaRPr/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/>
              <a:t>스킬( 한캐릭터가 하나의 스킬만 사용하는 것) – 소울나이트는 구르기를 도적만 사용가능</a:t>
            </a:r>
            <a:endParaRPr sz="1000"/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/>
              <a:t>(내 게임에서는 구르기 또는 막기 스킬을 등장하는 모든 캐릭터가 사용할 수 있도록 만들어야 된다고 생각) + ( 구르기 / 막기를 제외한 나머지 스킬을 하나 이상 추가로 캐릭터 </a:t>
            </a:r>
            <a:endParaRPr sz="1000"/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/>
              <a:t>아이템 시스템(던전안에서 직접적으로 사용할 수 있는 아이템은 무기뿐 원하는 타이밍에 물약이나 기타 아이템은 사용 불가한점)</a:t>
            </a:r>
            <a:endParaRPr/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/>
              <a:t>캐릭터 특성( 게임을 진행하면서 랜덤확률로 특성을 획득, 획득한 특성을 활용해 게임을 진행하는 방식) – 캐릭터의 특성이 아니라 무기에 특성을 부여하는 방식으로 사용하려고 함</a:t>
            </a:r>
            <a:endParaRPr sz="1000"/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/>
              <a:t>(예, 유저가 마음에 드는 무기가 있는데 단점이 하나 있어 이것만 보완하면 좋을 것 같다고 생각할 때 전투 결과 보상으로 나온 상점에서 무기 강화를 시켜줌</a:t>
            </a:r>
            <a:endParaRPr sz="1000"/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/>
              <a:t>-&gt; 무기를 강화해 무기에 특성을 부여해 한단계 높은 성능을 가지게 됨 -&gt; 유저는 만족하고 계속해서 게임을 플레이함)</a:t>
            </a:r>
            <a:endParaRPr/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/>
              <a:t>-&gt; 만약 강화했는데 원하지 않는 특성이 부여된다면 -&gt; 유저는 만족하지 못하고 지속적으로 코인(재화)를 소비해 강화를 시도)</a:t>
            </a:r>
            <a:endParaRPr/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/>
              <a:t>캐릭터 강화 단계(</a:t>
            </a:r>
            <a:endParaRPr/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/>
              <a:t>무기의 클래스 ( 원거리, 근거리 무기는 가져감)</a:t>
            </a:r>
            <a:endParaRPr/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/>
              <a:t>무기의 스텟 ( 에너지 소비량, 탄속도, </a:t>
            </a:r>
            <a:endParaRPr/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ko-KR" sz="1000"/>
              <a:t>특성(특성이 캐릭터에 추가된다.), 특성을 무기에 추가하는 모습으로 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다른 게임에서 가져올 내 게임이 소울 나이트와 다르게 보일 차별 시스템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카타나 제로, 브레이드 – 시간을 조종하는 능력을 테마로 하는 스킬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추가하려는 것들</a:t>
            </a: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sz="1400"/>
              <a:t>소비아이템(탄, 투척 아이템)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sz="1400"/>
              <a:t>탄 : 탄의 종류를 다양하게 베리에이션, 각각 다음 요소가 다르게 함</a:t>
            </a:r>
            <a:endParaRPr sz="1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sz="1400"/>
              <a:t>특수효과, 공격력, 공격 속도, 장전 속도, 공격 반경(산탄)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sz="1400"/>
              <a:t>구조물과 아이템, 또는 그 둘의 시너지를 활용한 전투외의 변수를 창출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19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9F5D13-ADB0-4F52-A47C-298F28A166E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9888" y="879231"/>
            <a:ext cx="10515600" cy="4589585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던전 구성</a:t>
            </a:r>
            <a:r>
              <a:rPr lang="en-US" altLang="ko-KR" dirty="0"/>
              <a:t>, </a:t>
            </a:r>
            <a:r>
              <a:rPr lang="ko-KR" altLang="en-US" dirty="0"/>
              <a:t>진행 방식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여러 종류의 방</a:t>
            </a:r>
            <a:r>
              <a:rPr lang="en-US" altLang="ko-KR" sz="1600" dirty="0"/>
              <a:t>(</a:t>
            </a:r>
            <a:r>
              <a:rPr lang="ko-KR" altLang="en-US" sz="1600" dirty="0"/>
              <a:t>시작</a:t>
            </a:r>
            <a:r>
              <a:rPr lang="en-US" altLang="ko-KR" sz="1600" dirty="0"/>
              <a:t>, </a:t>
            </a:r>
            <a:r>
              <a:rPr lang="ko-KR" altLang="en-US" sz="1600" dirty="0"/>
              <a:t>보스</a:t>
            </a:r>
            <a:r>
              <a:rPr lang="en-US" altLang="ko-KR" sz="1600" dirty="0"/>
              <a:t>, </a:t>
            </a:r>
            <a:r>
              <a:rPr lang="ko-KR" altLang="en-US" sz="1600" dirty="0"/>
              <a:t>전투</a:t>
            </a:r>
            <a:r>
              <a:rPr lang="en-US" altLang="ko-KR" sz="1600" dirty="0"/>
              <a:t>, </a:t>
            </a:r>
            <a:r>
              <a:rPr lang="ko-KR" altLang="en-US" sz="1600" dirty="0"/>
              <a:t>고급전투</a:t>
            </a:r>
            <a:r>
              <a:rPr lang="en-US" altLang="ko-KR" sz="1600" dirty="0"/>
              <a:t>, </a:t>
            </a:r>
            <a:r>
              <a:rPr lang="ko-KR" altLang="en-US" sz="1600" dirty="0"/>
              <a:t>상점</a:t>
            </a:r>
            <a:r>
              <a:rPr lang="en-US" altLang="ko-KR" sz="1600" dirty="0"/>
              <a:t>, </a:t>
            </a:r>
            <a:r>
              <a:rPr lang="ko-KR" altLang="en-US" sz="1600" dirty="0"/>
              <a:t>이벤트 등</a:t>
            </a:r>
            <a:r>
              <a:rPr lang="en-US" altLang="ko-KR" sz="1600" dirty="0"/>
              <a:t>)</a:t>
            </a:r>
            <a:r>
              <a:rPr lang="ko-KR" altLang="en-US" sz="1600" dirty="0"/>
              <a:t>이 있음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스테이지가 여러 개의 방</a:t>
            </a:r>
            <a:r>
              <a:rPr lang="en-US" altLang="ko-KR" sz="1600" dirty="0"/>
              <a:t>(</a:t>
            </a:r>
            <a:r>
              <a:rPr lang="ko-KR" altLang="en-US" sz="1600" dirty="0"/>
              <a:t>최소 가로 </a:t>
            </a:r>
            <a:r>
              <a:rPr lang="en-US" altLang="ko-KR" sz="1600" dirty="0"/>
              <a:t>4</a:t>
            </a:r>
            <a:r>
              <a:rPr lang="ko-KR" altLang="en-US" sz="1600" dirty="0"/>
              <a:t>개 세로 </a:t>
            </a:r>
            <a:r>
              <a:rPr lang="en-US" altLang="ko-KR" sz="1600" dirty="0"/>
              <a:t>4</a:t>
            </a:r>
            <a:r>
              <a:rPr lang="ko-KR" altLang="en-US" sz="1600" dirty="0"/>
              <a:t>개의 방</a:t>
            </a:r>
            <a:r>
              <a:rPr lang="en-US" altLang="ko-KR" sz="1600" dirty="0"/>
              <a:t>)</a:t>
            </a:r>
            <a:r>
              <a:rPr lang="ko-KR" altLang="en-US" sz="1600" dirty="0"/>
              <a:t>으로 구성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시작 방을 기준으로 해당 스테이지의 보스 방까지 탐험하는 방식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방을 하나씩 클리어하면서 유저가 자신에게 맞는 무기</a:t>
            </a:r>
            <a:r>
              <a:rPr lang="en-US" altLang="ko-KR" sz="1600" dirty="0"/>
              <a:t>, </a:t>
            </a:r>
            <a:r>
              <a:rPr lang="ko-KR" altLang="en-US" sz="1600" dirty="0"/>
              <a:t>고효율의 무기를 발견하고 사용하는 방식으로 게임이 진행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방에 배치된 상자에서 랜덤확률로 무기가 획득됨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 err="1"/>
              <a:t>미니맵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유저가 방에 입장하기 전까지 해당 방의 </a:t>
            </a:r>
            <a:r>
              <a:rPr lang="ko-KR" altLang="en-US" sz="1600" dirty="0" err="1"/>
              <a:t>넘어에</a:t>
            </a:r>
            <a:r>
              <a:rPr lang="ko-KR" altLang="en-US" sz="1600" dirty="0"/>
              <a:t> 어떤 방이 존재하는지 알 수 없음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유저가 현재 입장해 있는 방을 기준으로 연결된 다음 방을 표시해줌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130310-A4E0-4A8A-A0ED-B1B57222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76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모티브 게임에서 참고한 것</a:t>
            </a:r>
          </a:p>
        </p:txBody>
      </p:sp>
    </p:spTree>
    <p:extLst>
      <p:ext uri="{BB962C8B-B14F-4D97-AF65-F5344CB8AC3E}">
        <p14:creationId xmlns:p14="http://schemas.microsoft.com/office/powerpoint/2010/main" val="87206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2817</Words>
  <Application>Microsoft Office PowerPoint</Application>
  <PresentationFormat>와이드스크린</PresentationFormat>
  <Paragraphs>280</Paragraphs>
  <Slides>32</Slides>
  <Notes>7</Notes>
  <HiddenSlides>28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Malgun Gothic</vt:lpstr>
      <vt:lpstr>Malgun Gothic</vt:lpstr>
      <vt:lpstr>Arial</vt:lpstr>
      <vt:lpstr>Office 테마</vt:lpstr>
      <vt:lpstr>디자인 사용자 지정</vt:lpstr>
      <vt:lpstr>PowerPoint 프레젠테이션</vt:lpstr>
      <vt:lpstr>레벨 디자인(방식)</vt:lpstr>
      <vt:lpstr>‘소울 나이트’에서 가져올 것과 그렇지 않은 것 분류</vt:lpstr>
      <vt:lpstr>가져 올 것</vt:lpstr>
      <vt:lpstr>그렇지 않은 것</vt:lpstr>
      <vt:lpstr>다른 게임에서 가져올 내 게임이 소울 나이트와 다르게 보일 차별 시스템</vt:lpstr>
      <vt:lpstr>추가하려는 것들</vt:lpstr>
      <vt:lpstr>PowerPoint 프레젠테이션</vt:lpstr>
      <vt:lpstr>모티브 게임에서 참고한 것</vt:lpstr>
      <vt:lpstr>모티브 게임에서 참고한 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차별화를 위한 변경사항</vt:lpstr>
      <vt:lpstr>PowerPoint 프레젠테이션</vt:lpstr>
      <vt:lpstr>중간_기획서</vt:lpstr>
      <vt:lpstr>모티브 참고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모티브 게임과 다른 차별화 변경사항</vt:lpstr>
      <vt:lpstr>PowerPoint 프레젠테이션</vt:lpstr>
      <vt:lpstr>모티브_참고_시스템</vt:lpstr>
      <vt:lpstr>모티브_참고_시스템</vt:lpstr>
      <vt:lpstr>모티브_참고_시스템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재호</dc:creator>
  <cp:lastModifiedBy>정 재호</cp:lastModifiedBy>
  <cp:revision>48</cp:revision>
  <dcterms:created xsi:type="dcterms:W3CDTF">2019-11-07T05:09:22Z</dcterms:created>
  <dcterms:modified xsi:type="dcterms:W3CDTF">2019-11-11T16:11:39Z</dcterms:modified>
</cp:coreProperties>
</file>