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3"/>
  </p:notesMasterIdLst>
  <p:sldIdLst>
    <p:sldId id="275" r:id="rId2"/>
    <p:sldId id="286" r:id="rId3"/>
    <p:sldId id="287" r:id="rId4"/>
    <p:sldId id="288" r:id="rId5"/>
    <p:sldId id="289" r:id="rId6"/>
    <p:sldId id="291" r:id="rId7"/>
    <p:sldId id="293" r:id="rId8"/>
    <p:sldId id="294" r:id="rId9"/>
    <p:sldId id="295" r:id="rId10"/>
    <p:sldId id="290" r:id="rId11"/>
    <p:sldId id="29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i1EzNlWPcZIQ9jWvH4LA9UeGN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397BB-F898-4773-8E37-3B7DD55856DE}">
  <a:tblStyle styleId="{6A7397BB-F898-4773-8E37-3B7DD55856D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767" autoAdjust="0"/>
  </p:normalViewPr>
  <p:slideViewPr>
    <p:cSldViewPr snapToGrid="0">
      <p:cViewPr varScale="1">
        <p:scale>
          <a:sx n="102" d="100"/>
          <a:sy n="102" d="100"/>
        </p:scale>
        <p:origin x="132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무기 </a:t>
            </a:r>
            <a:r>
              <a:rPr lang="ko-KR" altLang="en-US" dirty="0" err="1"/>
              <a:t>스위칭을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0639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, gear icon">
            <a:extLst>
              <a:ext uri="{FF2B5EF4-FFF2-40B4-BE49-F238E27FC236}">
                <a16:creationId xmlns:a16="http://schemas.microsoft.com/office/drawing/2014/main" id="{4F6974A5-3B28-4038-A088-D72E6FCED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, gear icon">
            <a:extLst>
              <a:ext uri="{FF2B5EF4-FFF2-40B4-BE49-F238E27FC236}">
                <a16:creationId xmlns:a16="http://schemas.microsoft.com/office/drawing/2014/main" id="{75D36056-A704-4F7A-B08C-8E831EC8A6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, gear icon">
            <a:extLst>
              <a:ext uri="{FF2B5EF4-FFF2-40B4-BE49-F238E27FC236}">
                <a16:creationId xmlns:a16="http://schemas.microsoft.com/office/drawing/2014/main" id="{2AE2A713-6D19-4646-ABCC-8EDA2F8308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704284" y="5234476"/>
            <a:ext cx="1487716" cy="16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7B90F7D-8FA3-4B87-8BA1-4EDECF74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9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820C091-665F-4F83-AEB0-77A2CDC7C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238" y="6066963"/>
            <a:ext cx="3225800" cy="520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16CCC1D-28FD-44BF-846A-33382EBE88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0400" y="3695700"/>
            <a:ext cx="8343900" cy="793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73682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B1AD7-41E3-45F8-9152-AA67461B5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5AE480-53E6-4195-ADC3-7B00A163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3753EC-6F6E-4DA9-A0FF-C41E5468C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1FBEBC3-712A-4DD9-84E6-AE2C681C93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04402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7299D37-FA10-4821-BAF9-DCB8F228B0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568" y="3473328"/>
            <a:ext cx="5625376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F5942E73-1AB2-41CB-AF25-4570A09A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DC40A82F-BE18-4B1D-A158-EE9A2028C2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FC27612-D3EF-4D58-825D-957D7CF229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274" y="3473328"/>
            <a:ext cx="5624945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4B9F29-5407-4B83-8AE0-D722C25BD66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568" y="1354015"/>
            <a:ext cx="0" cy="4918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02A4D09-C19F-4C04-977A-FCD6E5552D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367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5B361CDE-47BE-4D9B-BAEC-E493D0A006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7621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3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8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0581751-1B8C-40B5-BCC5-AAFF8A495BEC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A7D7DF60-244D-40AB-8F17-2E2AE6640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, gear icon">
            <a:extLst>
              <a:ext uri="{FF2B5EF4-FFF2-40B4-BE49-F238E27FC236}">
                <a16:creationId xmlns:a16="http://schemas.microsoft.com/office/drawing/2014/main" id="{ACA09A4F-12E0-4728-B6B3-35A0A75884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3611BB67-D4AB-417C-BD0F-9CAF504BE5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AE29DBB-47E4-4C47-9D4E-1C2D309BB4F6}"/>
              </a:ext>
            </a:extLst>
          </p:cNvPr>
          <p:cNvCxnSpPr/>
          <p:nvPr userDrawn="1"/>
        </p:nvCxnSpPr>
        <p:spPr>
          <a:xfrm>
            <a:off x="421856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E4FFC0-56C8-4A07-81E7-8B079FA95097}"/>
              </a:ext>
            </a:extLst>
          </p:cNvPr>
          <p:cNvCxnSpPr/>
          <p:nvPr userDrawn="1"/>
        </p:nvCxnSpPr>
        <p:spPr>
          <a:xfrm>
            <a:off x="11743791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93A2B5-5BAD-4D73-958D-3D7E3EFB0A30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790291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AEDE14-7398-4F6C-83A0-07F10D258354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6293317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A1437-9B1E-4339-8F8E-9667431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_</a:t>
            </a:r>
            <a:r>
              <a:rPr lang="ko-KR" altLang="en-US" dirty="0"/>
              <a:t>기획서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65CFA-F84F-49B3-A0C8-25C7DB30B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정재호 </a:t>
            </a:r>
            <a:r>
              <a:rPr lang="en-US" altLang="ko-KR" dirty="0"/>
              <a:t>( 00 </a:t>
            </a:r>
            <a:r>
              <a:rPr lang="ko-KR" altLang="en-US" dirty="0"/>
              <a:t>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13703-7344-499A-97F2-87C958977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게임을 참고한 요소와 차별 요소</a:t>
            </a:r>
          </a:p>
        </p:txBody>
      </p:sp>
    </p:spTree>
    <p:extLst>
      <p:ext uri="{BB962C8B-B14F-4D97-AF65-F5344CB8AC3E}">
        <p14:creationId xmlns:p14="http://schemas.microsoft.com/office/powerpoint/2010/main" val="379017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B0090B-BBB8-400D-A290-ECE92318F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무기의 공격력 범위를 주려고 함</a:t>
            </a:r>
            <a:endParaRPr lang="en-US" altLang="ko-KR" dirty="0"/>
          </a:p>
          <a:p>
            <a:r>
              <a:rPr lang="ko-KR" altLang="en-US" dirty="0"/>
              <a:t>최저 공격력과 최대 공격력</a:t>
            </a:r>
            <a:endParaRPr lang="en-US" altLang="ko-KR" dirty="0"/>
          </a:p>
          <a:p>
            <a:r>
              <a:rPr lang="en-US" altLang="ko-KR" dirty="0"/>
              <a:t>+ @ (</a:t>
            </a:r>
            <a:r>
              <a:rPr lang="ko-KR" altLang="en-US" dirty="0"/>
              <a:t>치명타 확률</a:t>
            </a:r>
            <a:r>
              <a:rPr lang="en-US" altLang="ko-KR" dirty="0"/>
              <a:t>)</a:t>
            </a:r>
            <a:r>
              <a:rPr lang="ko-KR" altLang="en-US" dirty="0"/>
              <a:t>을 무기에 부여함</a:t>
            </a:r>
            <a:endParaRPr lang="en-US" altLang="ko-KR" dirty="0"/>
          </a:p>
          <a:p>
            <a:r>
              <a:rPr lang="ko-KR" altLang="en-US" dirty="0"/>
              <a:t>최저 공격력과 최대 공격력으로 유저의 기대 데미지는 정해진 상태에서 치명타 확률로 인해 유저는 혹시나 하는 불확실하지만 기대하게 되는 전투 시스템에 빠지게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상황은 근거리 무기에 해당하며</a:t>
            </a:r>
            <a:endParaRPr lang="en-US" altLang="ko-KR" dirty="0"/>
          </a:p>
          <a:p>
            <a:r>
              <a:rPr lang="ko-KR" altLang="en-US" dirty="0"/>
              <a:t>원거리 무기의 경우 고정된 공격력이 있으며 해당 공격력의 </a:t>
            </a:r>
            <a:r>
              <a:rPr lang="en-US" altLang="ko-KR" dirty="0"/>
              <a:t>+@</a:t>
            </a:r>
            <a:r>
              <a:rPr lang="ko-KR" altLang="en-US" dirty="0"/>
              <a:t>로 치명타 확률이 </a:t>
            </a:r>
            <a:r>
              <a:rPr lang="en-US" altLang="ko-KR" dirty="0"/>
              <a:t>100%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탄수의 제한을 두어 </a:t>
            </a:r>
            <a:r>
              <a:rPr lang="ko-KR" altLang="en-US" dirty="0" err="1"/>
              <a:t>납용하는</a:t>
            </a:r>
            <a:r>
              <a:rPr lang="ko-KR" altLang="en-US" dirty="0"/>
              <a:t> 상황을 만들지 않으려고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원거리 무기를 만든 이유는 유저가 자신이 위험하다고 생각이 </a:t>
            </a:r>
            <a:r>
              <a:rPr lang="ko-KR" altLang="en-US" dirty="0" err="1"/>
              <a:t>들때</a:t>
            </a:r>
            <a:r>
              <a:rPr lang="ko-KR" altLang="en-US" dirty="0"/>
              <a:t> 안전한 공간에서 편하게 </a:t>
            </a:r>
            <a:r>
              <a:rPr lang="ko-KR" altLang="en-US" dirty="0" err="1"/>
              <a:t>딜링을</a:t>
            </a:r>
            <a:r>
              <a:rPr lang="ko-KR" altLang="en-US" dirty="0"/>
              <a:t> 할 수 있는 기회를 주기 위해서 넣게 되었다</a:t>
            </a:r>
            <a:r>
              <a:rPr lang="en-US" altLang="ko-KR" dirty="0"/>
              <a:t>. </a:t>
            </a:r>
            <a:r>
              <a:rPr lang="ko-KR" altLang="en-US" dirty="0"/>
              <a:t>하지만 이 부분이 </a:t>
            </a:r>
            <a:r>
              <a:rPr lang="ko-KR" altLang="en-US" dirty="0" err="1"/>
              <a:t>납용되어</a:t>
            </a:r>
            <a:r>
              <a:rPr lang="ko-KR" altLang="en-US" dirty="0"/>
              <a:t> 게임성을 망치는 것을 원하지 않아 탄수를 주었다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탄의 다양한 속성 </a:t>
            </a:r>
            <a:r>
              <a:rPr lang="ko-KR" altLang="en-US" dirty="0" err="1"/>
              <a:t>베리에이션을</a:t>
            </a:r>
            <a:r>
              <a:rPr lang="ko-KR" altLang="en-US" dirty="0"/>
              <a:t> 주어 같은 원거리 무기기이지만 소비되는 탄의 속성에 따라 공격 후 처리가 달라짐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C9B021-9096-432E-BF57-B1B178B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43015-417D-42AB-8EC3-7313403E7F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상인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EAF070-6984-4E0A-9100-0ED221F0A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일반 상인</a:t>
            </a:r>
            <a:r>
              <a:rPr lang="en-US" altLang="ko-KR" dirty="0"/>
              <a:t>, </a:t>
            </a:r>
            <a:r>
              <a:rPr lang="ko-KR" altLang="en-US" dirty="0"/>
              <a:t>떠돌이 상인</a:t>
            </a:r>
            <a:r>
              <a:rPr lang="en-US" altLang="ko-KR" dirty="0"/>
              <a:t>(</a:t>
            </a:r>
            <a:r>
              <a:rPr lang="ko-KR" altLang="en-US" dirty="0"/>
              <a:t>고급상인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</a:t>
            </a:r>
            <a:endParaRPr lang="en-US" altLang="ko-KR" dirty="0"/>
          </a:p>
          <a:p>
            <a:r>
              <a:rPr lang="ko-KR" altLang="en-US" dirty="0"/>
              <a:t>방을 클리어 하면 고정적으로 등장하는 일반상인과 일부 확률로 등장하는 떠돌이 상인</a:t>
            </a:r>
            <a:endParaRPr lang="en-US" altLang="ko-KR" dirty="0"/>
          </a:p>
          <a:p>
            <a:r>
              <a:rPr lang="ko-KR" altLang="en-US" dirty="0" err="1"/>
              <a:t>보스룸을</a:t>
            </a:r>
            <a:r>
              <a:rPr lang="ko-KR" altLang="en-US" dirty="0"/>
              <a:t> 클리어하면 고정적으로 떠돌이 상인과 효과부여 상인</a:t>
            </a:r>
            <a:r>
              <a:rPr lang="en-US" altLang="ko-KR" dirty="0"/>
              <a:t>, </a:t>
            </a:r>
            <a:r>
              <a:rPr lang="ko-KR" altLang="en-US" dirty="0"/>
              <a:t>무기 강화 상인이 등장함</a:t>
            </a:r>
            <a:endParaRPr lang="en-US" altLang="ko-KR" dirty="0"/>
          </a:p>
          <a:p>
            <a:r>
              <a:rPr lang="ko-KR" altLang="en-US" dirty="0"/>
              <a:t>상인은 모두 아이템을 판매하며 아이템 마다 랜덤으로 </a:t>
            </a:r>
            <a:r>
              <a:rPr lang="ko-KR" altLang="en-US" dirty="0" err="1"/>
              <a:t>할인률을</a:t>
            </a:r>
            <a:r>
              <a:rPr lang="ko-KR" altLang="en-US" dirty="0"/>
              <a:t> 적용함</a:t>
            </a:r>
            <a:endParaRPr lang="en-US" altLang="ko-KR" dirty="0"/>
          </a:p>
          <a:p>
            <a:r>
              <a:rPr lang="ko-KR" altLang="en-US" dirty="0"/>
              <a:t>유저는 코인을 </a:t>
            </a:r>
            <a:r>
              <a:rPr lang="ko-KR" altLang="en-US" dirty="0" err="1"/>
              <a:t>모으다가도</a:t>
            </a:r>
            <a:r>
              <a:rPr lang="ko-KR" altLang="en-US" dirty="0"/>
              <a:t> 혹시나 원하는 무기가 할인하지 </a:t>
            </a:r>
            <a:r>
              <a:rPr lang="ko-KR" altLang="en-US" dirty="0" err="1"/>
              <a:t>않을까하는</a:t>
            </a:r>
            <a:r>
              <a:rPr lang="ko-KR" altLang="en-US" dirty="0"/>
              <a:t> 생각에 상인의 인벤토리를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룸을 클리어하면 고정적으로 상인과 상호작용을 통해 상인의 인벤토리가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상인의 인벤토리를 닫게 되면 더 이상 거래를 할 수 없으며 유저는 모든 작업을 종료하고 최종적으로 </a:t>
            </a:r>
            <a:r>
              <a:rPr lang="ko-KR" altLang="en-US" dirty="0" err="1"/>
              <a:t>한번더</a:t>
            </a:r>
            <a:r>
              <a:rPr lang="ko-KR" altLang="en-US" dirty="0"/>
              <a:t> 꼼꼼히 확인하고 상인의 인벤토리를 닫게 됨</a:t>
            </a:r>
            <a:endParaRPr lang="en-US" altLang="ko-KR" dirty="0"/>
          </a:p>
          <a:p>
            <a:r>
              <a:rPr lang="ko-KR" altLang="en-US" dirty="0"/>
              <a:t>추가로 유저는 현재 원하는 무기가 상인이 판매하지만 코인 부족으로 인해 구입하지 못할 경우 현재 사용하는 무기를 상인에게 반환하는 조건으로 부족한 코인을 해결할 수 있음</a:t>
            </a:r>
            <a:endParaRPr lang="en-US" altLang="ko-KR" dirty="0"/>
          </a:p>
          <a:p>
            <a:r>
              <a:rPr lang="ko-KR" altLang="en-US" dirty="0"/>
              <a:t>무기마다 등급이 있으며 등급에 상응하는 판매가가 책정되어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64CCE-CF7E-4FA4-B6F3-F5DB3E8FF3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BB863E-C522-49CA-B953-A1390AD0E9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8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782D1-3306-48C6-9B5E-CEBA159B6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B832CC-6F7C-4353-A754-1C5E5F29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E95E5-734B-4BE2-9D5F-AAC0D81276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45E404-B72A-4137-9344-BA2A1787A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업적 시스템</a:t>
            </a:r>
            <a:endParaRPr lang="en-US" altLang="ko-KR" dirty="0"/>
          </a:p>
          <a:p>
            <a:r>
              <a:rPr lang="ko-KR" altLang="en-US" dirty="0"/>
              <a:t>스테이지를 클리어 하게 되면 클리어 보상으로 고정 버프를 지급</a:t>
            </a:r>
            <a:r>
              <a:rPr lang="en-US" altLang="ko-KR" dirty="0"/>
              <a:t>(</a:t>
            </a:r>
            <a:r>
              <a:rPr lang="ko-KR" altLang="en-US" dirty="0"/>
              <a:t>초기화 되지 않는 아이템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유저가 아이템 시너지를 발견하게 되면 대기화면에서 시너지 발견에 대한 보상을 획득하게 됨</a:t>
            </a:r>
            <a:endParaRPr lang="en-US" altLang="ko-KR" dirty="0"/>
          </a:p>
          <a:p>
            <a:r>
              <a:rPr lang="ko-KR" altLang="en-US" dirty="0"/>
              <a:t>유저가 고등급의 무기를 획득하게 되면 횟수를 </a:t>
            </a:r>
            <a:r>
              <a:rPr lang="ko-KR" altLang="en-US" dirty="0" err="1"/>
              <a:t>카운팅해</a:t>
            </a:r>
            <a:r>
              <a:rPr lang="ko-KR" altLang="en-US" dirty="0"/>
              <a:t> 일정 횟수 해당무기를 사용하게 되면 그에 따른 보상을 지급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76AF51-B7F1-49EB-ACE0-A1F1B24F8A3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10A5A7C-2800-482D-AC06-5D50B89611F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스테이지로 </a:t>
            </a:r>
            <a:r>
              <a:rPr lang="en-US" altLang="ko-KR" sz="1200" dirty="0"/>
              <a:t>3~4</a:t>
            </a:r>
            <a:r>
              <a:rPr lang="ko-KR" altLang="en-US" sz="1200" dirty="0"/>
              <a:t>개의 스테이지는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층으로 구성되어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구성하는 방의 종류를 간략화 함 </a:t>
            </a:r>
            <a:r>
              <a:rPr lang="en-US" altLang="ko-KR" sz="1000" dirty="0"/>
              <a:t>(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 제거</a:t>
            </a:r>
            <a:r>
              <a:rPr lang="en-US" altLang="ko-KR" sz="1000" dirty="0"/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전투가 종료되면 해당 방에 일반 상인이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방을 클리어 시 고급 상인과 다음 스테이지로 이동하는 포탈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 클리어 시 확률적으로 획득하던 무기</a:t>
            </a:r>
            <a:r>
              <a:rPr lang="en-US" altLang="ko-KR" sz="1200" dirty="0"/>
              <a:t>, </a:t>
            </a:r>
            <a:r>
              <a:rPr lang="ko-KR" altLang="en-US" sz="1200" dirty="0"/>
              <a:t>방을 클리어 하면 획득하는 코인으로 고정적으로 구입해 사용할 수 있도록 변경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던전 구성</a:t>
            </a:r>
            <a:r>
              <a:rPr lang="en-US" altLang="ko-KR" dirty="0"/>
              <a:t>, </a:t>
            </a:r>
            <a:r>
              <a:rPr lang="ko-KR" altLang="en-US" dirty="0"/>
              <a:t>진행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던전은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스테이지로 스테이지는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층으로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하나의 층은 다수</a:t>
            </a:r>
            <a:r>
              <a:rPr lang="en-US" altLang="ko-KR" sz="1000" dirty="0"/>
              <a:t>(</a:t>
            </a:r>
            <a:r>
              <a:rPr lang="ko-KR" altLang="en-US" sz="1000" dirty="0"/>
              <a:t>최소 가로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ko-KR" altLang="en-US" sz="1000" dirty="0"/>
              <a:t>세로 </a:t>
            </a:r>
            <a:r>
              <a:rPr lang="en-US" altLang="ko-KR" sz="1000" dirty="0"/>
              <a:t>3</a:t>
            </a:r>
            <a:r>
              <a:rPr lang="ko-KR" altLang="en-US" sz="1000" dirty="0"/>
              <a:t>개</a:t>
            </a:r>
            <a:r>
              <a:rPr lang="en-US" altLang="ko-KR" sz="1000" dirty="0"/>
              <a:t>)</a:t>
            </a:r>
            <a:r>
              <a:rPr lang="ko-KR" altLang="en-US" sz="1200" dirty="0"/>
              <a:t>의 방으로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종류 또한 다양함</a:t>
            </a:r>
            <a:r>
              <a:rPr lang="en-US" altLang="ko-KR" sz="1000" dirty="0"/>
              <a:t>(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고급전투</a:t>
            </a:r>
            <a:r>
              <a:rPr lang="en-US" altLang="ko-KR" sz="1000" dirty="0"/>
              <a:t>, </a:t>
            </a:r>
            <a:r>
              <a:rPr lang="ko-KR" altLang="en-US" sz="1000" dirty="0"/>
              <a:t>보스전투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방이라는 제한된 공간에 배치된 몬스터 들과 유저가 전투를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무기를 활용해 제한적인 캐릭터 성장을 보완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방을 클리어해 확률적으로</a:t>
            </a:r>
            <a:r>
              <a:rPr lang="en-US" altLang="ko-KR" sz="1200" dirty="0"/>
              <a:t>, </a:t>
            </a:r>
            <a:r>
              <a:rPr lang="ko-KR" altLang="en-US" sz="1200" dirty="0"/>
              <a:t> 또는 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상점에서 구입하여 무기 획득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4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치명타 확률 제거 </a:t>
            </a:r>
            <a:r>
              <a:rPr lang="en-US" altLang="ko-KR" sz="1200" dirty="0"/>
              <a:t>-&gt; </a:t>
            </a:r>
            <a:r>
              <a:rPr lang="ko-KR" altLang="en-US" sz="1200" dirty="0"/>
              <a:t>무기의 속성 값으로 추가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시야 범위 안에 몬스터가 없을 경우 유저가 캐릭터를 이동 제어하는 방향으로 공격을 시전하는 방식으로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시야 값 안에 몬스터가 있지만 벽에 가려져 공격이 불가능한 경우 위와 동일하게 처리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아이템 구입과 사용을 분리해서 재화로 아이템을 구매하면 인벤토리에 저장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인벤토리 속성 추가</a:t>
            </a:r>
            <a:r>
              <a:rPr lang="en-US" altLang="ko-KR" sz="1200" dirty="0"/>
              <a:t>), </a:t>
            </a:r>
            <a:r>
              <a:rPr lang="ko-KR" altLang="en-US" sz="1200" dirty="0"/>
              <a:t>유저가 원할 때 인벤토리에서 아이템을 사용하도록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마나</a:t>
            </a:r>
            <a:r>
              <a:rPr lang="en-US" altLang="ko-KR" sz="1200" dirty="0"/>
              <a:t>, </a:t>
            </a:r>
            <a:r>
              <a:rPr lang="ko-KR" altLang="en-US" sz="1200" dirty="0"/>
              <a:t>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공격범위</a:t>
            </a:r>
            <a:r>
              <a:rPr lang="en-US" altLang="ko-KR" sz="1200" dirty="0"/>
              <a:t>, </a:t>
            </a:r>
            <a:r>
              <a:rPr lang="ko-KR" altLang="en-US" sz="1200" dirty="0"/>
              <a:t>타겟팅 시야 범위</a:t>
            </a:r>
            <a:r>
              <a:rPr lang="en-US" altLang="ko-KR" sz="1200" dirty="0"/>
              <a:t>, </a:t>
            </a:r>
            <a:r>
              <a:rPr lang="ko-KR" altLang="en-US" sz="1200" dirty="0"/>
              <a:t>착용 가능한 무기 개수 등 속성 값 존재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</a:t>
            </a:r>
            <a:r>
              <a:rPr lang="en-US" altLang="ko-KR" sz="1200" dirty="0"/>
              <a:t>, </a:t>
            </a:r>
            <a:r>
              <a:rPr lang="ko-KR" altLang="en-US" sz="1200" dirty="0"/>
              <a:t>회피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이동</a:t>
            </a:r>
            <a:r>
              <a:rPr lang="en-US" altLang="ko-KR" sz="1200" dirty="0"/>
              <a:t>, </a:t>
            </a:r>
            <a:r>
              <a:rPr lang="ko-KR" altLang="en-US" sz="1200" dirty="0"/>
              <a:t>무기 착용</a:t>
            </a:r>
            <a:r>
              <a:rPr lang="en-US" altLang="ko-KR" sz="1200" dirty="0"/>
              <a:t>, </a:t>
            </a:r>
            <a:r>
              <a:rPr lang="ko-KR" altLang="en-US" sz="1200" dirty="0"/>
              <a:t>무기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상호작용 등 동작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반복적인 플레이를 통해 모은 재화를 사용한 육성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육성 횟수에 따라 점차 필요한 재화의 양이 상승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속성 강화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기본 장비와 스킬 효과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스킬 재사용 대기 시간 감소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특성 획득 등 육성을 통해 강화 가능</a:t>
            </a:r>
            <a:r>
              <a:rPr lang="en-US" altLang="ko-KR" sz="1200" dirty="0"/>
              <a:t>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 일시정지와 함께 인벤토리</a:t>
            </a:r>
            <a:r>
              <a:rPr lang="en-US" altLang="ko-KR" sz="1200" dirty="0"/>
              <a:t>, </a:t>
            </a:r>
            <a:r>
              <a:rPr lang="ko-KR" altLang="en-US" sz="1200" dirty="0"/>
              <a:t>획득한 재화</a:t>
            </a:r>
            <a:r>
              <a:rPr lang="en-US" altLang="ko-KR" sz="1200" dirty="0"/>
              <a:t>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일시정지 화면에 진행한 방의 정보와 유저가 현재 있는 방과 연결된 다음방의 정보를 알려줌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스와이프</a:t>
            </a:r>
            <a:r>
              <a:rPr lang="en-US" altLang="ko-KR" sz="1200" dirty="0"/>
              <a:t>’</a:t>
            </a:r>
            <a:r>
              <a:rPr lang="ko-KR" altLang="en-US" sz="1200" dirty="0"/>
              <a:t>하는 방식으로 무기를 변경</a:t>
            </a:r>
            <a:r>
              <a:rPr lang="en-US" altLang="ko-KR" sz="1200" dirty="0"/>
              <a:t>(</a:t>
            </a:r>
            <a:r>
              <a:rPr lang="ko-KR" altLang="en-US" sz="1200" dirty="0"/>
              <a:t>공격 방식 변경</a:t>
            </a:r>
            <a:r>
              <a:rPr lang="en-US" altLang="ko-KR" sz="1200" dirty="0"/>
              <a:t>)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 정시 화면의 설정으로 </a:t>
            </a:r>
            <a:r>
              <a:rPr lang="en-US" altLang="ko-KR" sz="1200" dirty="0"/>
              <a:t>UI</a:t>
            </a:r>
            <a:r>
              <a:rPr lang="ko-KR" altLang="en-US" sz="1200" dirty="0"/>
              <a:t> 위치를 </a:t>
            </a:r>
            <a:r>
              <a:rPr lang="en-US" altLang="ko-KR" sz="1200" dirty="0"/>
              <a:t>‘</a:t>
            </a:r>
            <a:r>
              <a:rPr lang="ko-KR" altLang="en-US" sz="1200" dirty="0"/>
              <a:t>커스터마이징</a:t>
            </a:r>
            <a:r>
              <a:rPr lang="en-US" altLang="ko-KR" sz="1200" dirty="0"/>
              <a:t>’</a:t>
            </a:r>
            <a:r>
              <a:rPr lang="ko-KR" altLang="en-US" sz="1200" dirty="0"/>
              <a:t> 할 수 있도록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인벤토리를 통해 무기를 변경할 수 있는 기회는 방에 입장하기 전이고 방에 입장한 후에는 인벤토리의 소비 아이템만 사용이 가능함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5" y="3473328"/>
            <a:ext cx="2958294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가로 </a:t>
            </a:r>
            <a:r>
              <a:rPr lang="ko-KR" altLang="en-US" sz="1200" dirty="0" err="1"/>
              <a:t>플렛폼</a:t>
            </a:r>
            <a:r>
              <a:rPr lang="en-US" altLang="ko-KR" sz="1200" dirty="0"/>
              <a:t>, </a:t>
            </a:r>
            <a:r>
              <a:rPr lang="ko-KR" altLang="en-US" sz="1200" dirty="0"/>
              <a:t>탑 뷰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이동 제어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동작 제어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상태 정보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유저 편의 기능 제공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사용한 공격 </a:t>
            </a:r>
            <a:r>
              <a:rPr lang="en-US" altLang="ko-KR" sz="1200" dirty="0"/>
              <a:t>/ </a:t>
            </a:r>
            <a:r>
              <a:rPr lang="ko-KR" altLang="en-US" sz="1200" dirty="0"/>
              <a:t>상호작용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367260F-F21E-4B2D-B195-661EB9403EEA}"/>
              </a:ext>
            </a:extLst>
          </p:cNvPr>
          <p:cNvSpPr txBox="1">
            <a:spLocks/>
          </p:cNvSpPr>
          <p:nvPr/>
        </p:nvSpPr>
        <p:spPr>
          <a:xfrm>
            <a:off x="3218688" y="3774866"/>
            <a:ext cx="2868767" cy="24977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시 가장 가까이에 있는 적을 타겟으로 지정해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시야 값을 사용해 일정 범위내에 적 몬스터가 없을 경우 캐릭터가 바라 보는 방향으로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버튼 위에 있는 무기 교체 버튼을 통해 사용하는 무기를 변경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756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방을 클리어 하여 만나는 상인을 통해 코인을 소비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용병시스템은 제외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활용한 캐릭터 강화에 포함되는 것을 게임에 사용되는 거의 모든 수치를 추가하려 함</a:t>
            </a:r>
            <a:r>
              <a:rPr lang="en-US" altLang="ko-KR" sz="1200" dirty="0"/>
              <a:t>(</a:t>
            </a:r>
            <a:r>
              <a:rPr lang="ko-KR" altLang="en-US" sz="1200" dirty="0"/>
              <a:t>캐릭터 능력치</a:t>
            </a:r>
            <a:r>
              <a:rPr lang="en-US" altLang="ko-KR" sz="1200" dirty="0"/>
              <a:t> + </a:t>
            </a:r>
            <a:r>
              <a:rPr lang="ko-KR" altLang="en-US" sz="1200" dirty="0"/>
              <a:t>인벤토리 칸수</a:t>
            </a:r>
            <a:r>
              <a:rPr lang="en-US" altLang="ko-KR" sz="1200" dirty="0"/>
              <a:t> + </a:t>
            </a:r>
            <a:r>
              <a:rPr lang="ko-KR" altLang="en-US" sz="1200" dirty="0"/>
              <a:t>아이템 </a:t>
            </a:r>
            <a:r>
              <a:rPr lang="ko-KR" altLang="en-US" sz="1200" dirty="0" err="1"/>
              <a:t>할인률</a:t>
            </a:r>
            <a:r>
              <a:rPr lang="en-US" altLang="ko-KR" sz="1200" dirty="0"/>
              <a:t> + </a:t>
            </a:r>
            <a:r>
              <a:rPr lang="ko-KR" altLang="en-US" sz="1200" dirty="0"/>
              <a:t>스킬 재사용 대기시간 감소 </a:t>
            </a:r>
            <a:r>
              <a:rPr lang="en-US" altLang="ko-KR" sz="1200" dirty="0"/>
              <a:t>+ </a:t>
            </a:r>
            <a:r>
              <a:rPr lang="ko-KR" altLang="en-US" sz="1200" dirty="0"/>
              <a:t>스킬 추가 효과 개방 </a:t>
            </a:r>
            <a:r>
              <a:rPr lang="en-US" altLang="ko-KR" sz="1200" dirty="0"/>
              <a:t>+ </a:t>
            </a:r>
            <a:r>
              <a:rPr lang="ko-KR" altLang="en-US" sz="1200" dirty="0"/>
              <a:t>고 등급 아이템의 상점 등장 확률 상승 </a:t>
            </a:r>
            <a:r>
              <a:rPr lang="en-US" altLang="ko-KR" sz="1200" dirty="0"/>
              <a:t>+ </a:t>
            </a:r>
            <a:r>
              <a:rPr lang="ko-KR" altLang="en-US" sz="1200" dirty="0"/>
              <a:t>시작 초기 소지하는 코인의 개수 증가 등등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재화 구분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재화를 두 가지로 구분해 관리 </a:t>
            </a:r>
            <a:r>
              <a:rPr lang="en-US" altLang="ko-KR" sz="1200" dirty="0"/>
              <a:t>( </a:t>
            </a:r>
            <a:r>
              <a:rPr lang="ko-KR" altLang="en-US" sz="1200" dirty="0"/>
              <a:t>초기화 되는 것과 유지 되는 것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코인</a:t>
            </a:r>
            <a:r>
              <a:rPr lang="en-US" altLang="ko-KR" sz="1200" dirty="0"/>
              <a:t>‘ : </a:t>
            </a:r>
            <a:r>
              <a:rPr lang="ko-KR" altLang="en-US" sz="1200" dirty="0"/>
              <a:t>던전 안에서 수급 되는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안에서만 사용 가능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사망 시 사라짐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안에서 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아이템을 구매하여 사용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‘ : </a:t>
            </a:r>
            <a:r>
              <a:rPr lang="ko-KR" altLang="en-US" sz="1200" dirty="0"/>
              <a:t>유저가 사망</a:t>
            </a:r>
            <a:r>
              <a:rPr lang="en-US" altLang="ko-KR" sz="1200" dirty="0"/>
              <a:t> </a:t>
            </a:r>
            <a:r>
              <a:rPr lang="ko-KR" altLang="en-US" sz="1200" dirty="0"/>
              <a:t>또는 스테이지 클리어 후 대기화면에서 보상으로 주어지는 재화</a:t>
            </a:r>
            <a:r>
              <a:rPr lang="en-US" altLang="ko-KR" sz="1200" dirty="0"/>
              <a:t>, </a:t>
            </a:r>
            <a:r>
              <a:rPr lang="ko-KR" altLang="en-US" sz="1200" dirty="0"/>
              <a:t>게임을 삭제하지 않는 다면 항상 유지되는 자원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대기화면에서 캐릭터를 강화 또는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시작 무기를 변경하기도 가능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 횟수를 </a:t>
            </a:r>
            <a:r>
              <a:rPr lang="en-US" altLang="ko-KR" sz="1200" dirty="0"/>
              <a:t>3</a:t>
            </a:r>
            <a:r>
              <a:rPr lang="ko-KR" altLang="en-US" sz="1200" dirty="0"/>
              <a:t>회까지 지급</a:t>
            </a:r>
            <a:r>
              <a:rPr lang="en-US" altLang="ko-KR" sz="1200" dirty="0"/>
              <a:t>(3</a:t>
            </a:r>
            <a:r>
              <a:rPr lang="ko-KR" altLang="en-US" sz="1200" dirty="0"/>
              <a:t>회 이상은 </a:t>
            </a:r>
            <a:r>
              <a:rPr lang="en-US" altLang="ko-KR" sz="1200" dirty="0"/>
              <a:t>BM</a:t>
            </a:r>
            <a:r>
              <a:rPr lang="ko-KR" altLang="en-US" sz="1200" dirty="0"/>
              <a:t>요소로 사용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사망한 룸에서 다시 부활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부활의 페널티주는 것을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부활횟수를 모두 사용하거나 유저가 포기하고 대기화면으로 이동한 경우 기존방식과 동일하게 초기화를 진행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초기화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진행하면서 획득하는 재료 아이템을 제외하면 모든 것이 삭제됨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무기</a:t>
            </a:r>
            <a:r>
              <a:rPr lang="en-US" altLang="ko-KR" sz="1200" dirty="0"/>
              <a:t>, </a:t>
            </a:r>
            <a:r>
              <a:rPr lang="ko-KR" altLang="en-US" sz="1200" dirty="0"/>
              <a:t>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던전 진행 정도</a:t>
            </a:r>
            <a:r>
              <a:rPr lang="en-US" altLang="ko-KR" sz="1200" dirty="0"/>
              <a:t>, </a:t>
            </a:r>
            <a:r>
              <a:rPr lang="ko-KR" altLang="en-US" sz="1200" dirty="0"/>
              <a:t>코인 획득 개수</a:t>
            </a:r>
            <a:r>
              <a:rPr lang="en-US" altLang="ko-KR" sz="1200" dirty="0"/>
              <a:t>, </a:t>
            </a:r>
            <a:r>
              <a:rPr lang="ko-KR" altLang="en-US" sz="1200" dirty="0"/>
              <a:t>버프 효과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사용해 강화한 캐릭터의 속성 값과 사용하지 않은 잼과 재료 아이템은 유지됨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재료 아이템은 던전 입장 전 준비 과정애서 기본 무기를 일시적으로 변경하거나 특성을 미리 획득하고 시작하기 위해 사용되는 아이템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2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상자 뿐이던 중립 구조물의 종류를 다양하게 만들려고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 간의 속성 효과를 통해 전투의 의외성을 부여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타입을 두가지</a:t>
            </a:r>
            <a:r>
              <a:rPr lang="en-US" altLang="ko-KR" sz="1200" dirty="0"/>
              <a:t>(</a:t>
            </a:r>
            <a:r>
              <a:rPr lang="ko-KR" altLang="en-US" sz="1200" dirty="0"/>
              <a:t>공격 형태에 따라 근</a:t>
            </a:r>
            <a:r>
              <a:rPr lang="en-US" altLang="ko-KR" sz="1200" dirty="0"/>
              <a:t>, 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r>
              <a:rPr lang="ko-KR" altLang="en-US" sz="1200" dirty="0"/>
              <a:t>로 나눔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엘리트 몬스터는 기본 몬스터 타입에 특수한 스킬을 사용할 수 있음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추가로 기본 속성 값이 강화됨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경우 다른 몬스터 들과 달리 높은 공략 난이도를 가짐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다양한 공격 형태</a:t>
            </a:r>
            <a:r>
              <a:rPr lang="en-US" altLang="ko-KR" sz="1200" dirty="0"/>
              <a:t>, </a:t>
            </a:r>
            <a:r>
              <a:rPr lang="ko-KR" altLang="en-US" sz="1200" dirty="0"/>
              <a:t>행동 방식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방 내부 구성 요소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방마다 크기가 다르며 방의 가장가리에 이동할 수 없음을 알리는 벽 구조물을 배치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일반 몬스터</a:t>
            </a:r>
            <a:r>
              <a:rPr lang="en-US" altLang="ko-KR" sz="1200" dirty="0"/>
              <a:t>(</a:t>
            </a:r>
            <a:r>
              <a:rPr lang="ko-KR" altLang="en-US" sz="1200" dirty="0"/>
              <a:t>근거리</a:t>
            </a:r>
            <a:r>
              <a:rPr lang="en-US" altLang="ko-KR" sz="1200" dirty="0"/>
              <a:t>, </a:t>
            </a:r>
            <a:r>
              <a:rPr lang="ko-KR" altLang="en-US" sz="1200" dirty="0"/>
              <a:t>원거리</a:t>
            </a:r>
            <a:r>
              <a:rPr lang="en-US" altLang="ko-KR" sz="1200" dirty="0"/>
              <a:t>), </a:t>
            </a:r>
            <a:r>
              <a:rPr lang="ko-KR" altLang="en-US" sz="1200" dirty="0"/>
              <a:t>확률적으로 강화된 몬스터가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입장하면 출입구가 모두 닫히고 모든 몬스터를 처치해야 문이 열림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몬스터</a:t>
            </a:r>
            <a:r>
              <a:rPr lang="en-US" altLang="ko-KR" sz="1200" dirty="0"/>
              <a:t>, </a:t>
            </a:r>
            <a:r>
              <a:rPr lang="ko-KR" altLang="en-US" sz="1200" dirty="0"/>
              <a:t>함정</a:t>
            </a:r>
            <a:r>
              <a:rPr lang="en-US" altLang="ko-KR" sz="1200" dirty="0"/>
              <a:t>), </a:t>
            </a:r>
            <a:r>
              <a:rPr lang="ko-KR" altLang="en-US" sz="1200" dirty="0"/>
              <a:t>중립 구조물</a:t>
            </a:r>
            <a:r>
              <a:rPr lang="en-US" altLang="ko-KR" sz="1200" dirty="0"/>
              <a:t>(</a:t>
            </a:r>
            <a:r>
              <a:rPr lang="ko-KR" altLang="en-US" sz="1200" dirty="0"/>
              <a:t>상자</a:t>
            </a:r>
            <a:r>
              <a:rPr lang="en-US" altLang="ko-KR" sz="1200" dirty="0"/>
              <a:t>, </a:t>
            </a:r>
            <a:r>
              <a:rPr lang="ko-KR" altLang="en-US" sz="1200" dirty="0"/>
              <a:t>벽</a:t>
            </a:r>
            <a:r>
              <a:rPr lang="en-US" altLang="ko-KR" sz="1200" dirty="0"/>
              <a:t>, </a:t>
            </a:r>
            <a:r>
              <a:rPr lang="ko-KR" altLang="en-US" sz="1200" dirty="0"/>
              <a:t>효과타일</a:t>
            </a:r>
            <a:r>
              <a:rPr lang="en-US" altLang="ko-KR" sz="1200" dirty="0"/>
              <a:t>) </a:t>
            </a:r>
            <a:r>
              <a:rPr lang="ko-KR" altLang="en-US" sz="1200" dirty="0"/>
              <a:t>등이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벽과 장애물을 활용해 유저의 행동 범위를 제한하기도 함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3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자동으로 회복되도록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 클리어 보상으로 랜덤으로 획득하던 특성을 무기 강화 요소로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구조물과 아이템의 속성 시너지를 활용한 반전 요소 활용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성능을 개선하는 무기를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합성하기도 하면서 장비를 </a:t>
            </a:r>
            <a:r>
              <a:rPr lang="ko-KR" altLang="en-US" sz="1200" dirty="0" err="1"/>
              <a:t>파밍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인벤토리에 저장되는 소비아이템을 유저가 원하는 상황에 사용하도록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사용할 수 있는 회피 스킬과 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두가지 스킬을 부여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전투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1350718"/>
            <a:ext cx="5652725" cy="492185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제한적인 조건 캐릭터 마다 사용할 수 있는 스킬이 하나뿐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자동으로 회복되지 않는 체력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마나를</a:t>
            </a:r>
            <a:r>
              <a:rPr lang="ko-KR" altLang="en-US" sz="1200" dirty="0"/>
              <a:t> 관리해야 함</a:t>
            </a:r>
            <a:br>
              <a:rPr lang="en-US" altLang="ko-KR" sz="1100" dirty="0"/>
            </a:br>
            <a:r>
              <a:rPr lang="en-US" altLang="ko-KR" sz="1000" dirty="0"/>
              <a:t>( </a:t>
            </a:r>
            <a:r>
              <a:rPr lang="ko-KR" altLang="en-US" sz="1000" dirty="0"/>
              <a:t>강화의 효과가 난이도를 조절하지 않고 약간의 편의성을 강화하는 방식으로 진행 되기 때문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방에는 캐릭터의 목숨을 위협하는 장애물이 배치됨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제한된 공간에서 유저 캐릭터를 위협하는 장애물을 캐릭터의 스킬과 무기</a:t>
            </a:r>
            <a:r>
              <a:rPr lang="en-US" altLang="ko-KR" sz="1200" dirty="0"/>
              <a:t>, </a:t>
            </a:r>
            <a:r>
              <a:rPr lang="ko-KR" altLang="en-US" sz="1200" dirty="0"/>
              <a:t>중립 구조물과 효과 타일을 활용해 직접 컨트롤을 통해 생존해야 하는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유저의 선택 사항으로 모든 방을 탐험할 필요가 없이 바로 포탈을 통해 다음 층으로 진행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층을 클리어한 보상으로 랜덤 확률로 특성을 획득</a:t>
            </a:r>
            <a:br>
              <a:rPr lang="en-US" altLang="ko-KR" sz="11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유저가 원하는 플레이 방식을 위해 점진적으로 특성을 쌓게 되고 쌓이면 쌓일 수록 유저는 죽음에 대한 아쉬움이 남아 다시 게임을 플레이하게 됨</a:t>
            </a:r>
            <a:r>
              <a:rPr lang="en-US" altLang="ko-KR" sz="1000" dirty="0"/>
              <a:t>)</a:t>
            </a:r>
            <a:endParaRPr lang="en-US" altLang="ko-KR" sz="11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중립 구조물을 얼마나 많이 배치할 것인가</a:t>
            </a:r>
            <a:r>
              <a:rPr lang="en-US" altLang="ko-KR" sz="1200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높은 난이도를 위해 사용할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스테미너</a:t>
            </a:r>
            <a:r>
              <a:rPr lang="en-US" altLang="ko-KR" sz="1200" dirty="0"/>
              <a:t>’ </a:t>
            </a:r>
            <a:r>
              <a:rPr lang="ko-KR" altLang="en-US" sz="1200" dirty="0"/>
              <a:t>시스템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패턴 이후 일정 시간 경직</a:t>
            </a:r>
            <a:r>
              <a:rPr lang="en-US" altLang="ko-KR" sz="1200" dirty="0"/>
              <a:t> (</a:t>
            </a:r>
            <a:r>
              <a:rPr lang="ko-KR" altLang="en-US" sz="1200" dirty="0"/>
              <a:t>유저의 딜 타임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몬스터의 페이크 모션을 통한 유저의 실수를 유도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피격 시 경직 또는 다른 상태 값을 제작</a:t>
            </a:r>
            <a:r>
              <a:rPr lang="en-US" altLang="ko-KR" sz="1200" dirty="0"/>
              <a:t> &amp; </a:t>
            </a:r>
            <a:r>
              <a:rPr lang="ko-KR" altLang="en-US" sz="1200" dirty="0"/>
              <a:t>요소를 보완할 캐릭터 마다 회피</a:t>
            </a:r>
            <a:r>
              <a:rPr lang="en-US" altLang="ko-KR" sz="1200" dirty="0"/>
              <a:t>(</a:t>
            </a:r>
            <a:r>
              <a:rPr lang="ko-KR" altLang="en-US" sz="1200" dirty="0"/>
              <a:t>방어</a:t>
            </a:r>
            <a:r>
              <a:rPr lang="en-US" altLang="ko-KR" sz="1200" dirty="0"/>
              <a:t>)</a:t>
            </a:r>
            <a:r>
              <a:rPr lang="ko-KR" altLang="en-US" sz="1200" dirty="0"/>
              <a:t>요소 제작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레벨 디자인</a:t>
            </a:r>
            <a:r>
              <a:rPr lang="en-US" altLang="ko-KR" dirty="0"/>
              <a:t>(</a:t>
            </a:r>
            <a:r>
              <a:rPr lang="ko-KR" altLang="en-US" dirty="0"/>
              <a:t>난이도 조절 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4" y="3473328"/>
            <a:ext cx="5652725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방에 배치되는 몬스터 개수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크기와 장애물을 통한 유저의 행동 범위 제한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점진적으로 증가하는 층을 구성하는 방의 개수와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몬스터의 기본 능력치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상이한 능력치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, </a:t>
            </a:r>
            <a:r>
              <a:rPr lang="ko-KR" altLang="en-US" sz="1200" dirty="0"/>
              <a:t>높은 체력</a:t>
            </a:r>
            <a:r>
              <a:rPr lang="en-US" altLang="ko-KR" sz="1200" dirty="0"/>
              <a:t> + </a:t>
            </a:r>
            <a:r>
              <a:rPr lang="ko-KR" altLang="en-US" sz="1200" dirty="0"/>
              <a:t>다만 느린 이동 속도 등등</a:t>
            </a:r>
            <a:r>
              <a:rPr lang="en-US" altLang="ko-KR" sz="1200" dirty="0"/>
              <a:t>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0175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1509</Words>
  <Application>Microsoft Office PowerPoint</Application>
  <PresentationFormat>와이드스크린</PresentationFormat>
  <Paragraphs>141</Paragraphs>
  <Slides>11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디자인 사용자 지정</vt:lpstr>
      <vt:lpstr>중간_기획서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모티브_참고_시스템</vt:lpstr>
      <vt:lpstr>추가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73</cp:revision>
  <dcterms:created xsi:type="dcterms:W3CDTF">2019-11-07T05:09:22Z</dcterms:created>
  <dcterms:modified xsi:type="dcterms:W3CDTF">2019-11-12T04:54:56Z</dcterms:modified>
</cp:coreProperties>
</file>