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91" r:id="rId4"/>
    <p:sldId id="296" r:id="rId5"/>
    <p:sldId id="297" r:id="rId6"/>
    <p:sldId id="298" r:id="rId7"/>
    <p:sldId id="268" r:id="rId8"/>
    <p:sldId id="271" r:id="rId9"/>
    <p:sldId id="278" r:id="rId10"/>
    <p:sldId id="277" r:id="rId11"/>
    <p:sldId id="280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5" roundtripDataSignature="AMtx7miXMUOz2jtq7359Lf4tbokCISAv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5A31B54-4119-4F3C-956E-C5632CC89854}">
  <a:tblStyle styleId="{B5A31B54-4119-4F3C-956E-C5632CC89854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C4BA126-C69B-46D4-9B58-18C7294CC87C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848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75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7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632305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0" name="Google Shape;620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네오스팀</a:t>
            </a:r>
            <a:endParaRPr/>
          </a:p>
        </p:txBody>
      </p:sp>
      <p:sp>
        <p:nvSpPr>
          <p:cNvPr id="621" name="Google Shape;621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8" name="Google Shape;628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네오스팀</a:t>
            </a:r>
            <a:endParaRPr/>
          </a:p>
        </p:txBody>
      </p:sp>
      <p:sp>
        <p:nvSpPr>
          <p:cNvPr id="629" name="Google Shape;629;p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637846e89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637846e89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g637846e890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2" name="Google Shape;43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http://terms.naver.com/entry.nhn?docId=2180621&amp;cid=47319&amp;categoryId=47319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0"/>
          <p:cNvSpPr/>
          <p:nvPr/>
        </p:nvSpPr>
        <p:spPr>
          <a:xfrm>
            <a:off x="0" y="0"/>
            <a:ext cx="9144000" cy="58273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70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3" name="Google Shape;93;p70"/>
          <p:cNvCxnSpPr/>
          <p:nvPr/>
        </p:nvCxnSpPr>
        <p:spPr>
          <a:xfrm>
            <a:off x="323528" y="1196752"/>
            <a:ext cx="835292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70"/>
          <p:cNvSpPr txBox="1"/>
          <p:nvPr/>
        </p:nvSpPr>
        <p:spPr>
          <a:xfrm>
            <a:off x="179512" y="107340"/>
            <a:ext cx="47183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스토리와 세계관 설정</a:t>
            </a:r>
            <a:endParaRPr sz="18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2"/>
          <p:cNvSpPr/>
          <p:nvPr/>
        </p:nvSpPr>
        <p:spPr>
          <a:xfrm>
            <a:off x="0" y="0"/>
            <a:ext cx="9144000" cy="58273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82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1" name="Google Shape;101;p82"/>
          <p:cNvCxnSpPr/>
          <p:nvPr/>
        </p:nvCxnSpPr>
        <p:spPr>
          <a:xfrm>
            <a:off x="323528" y="1196752"/>
            <a:ext cx="835292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2" name="Google Shape;102;p82"/>
          <p:cNvSpPr txBox="1"/>
          <p:nvPr/>
        </p:nvSpPr>
        <p:spPr>
          <a:xfrm>
            <a:off x="179512" y="107340"/>
            <a:ext cx="47183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컨셉 설정</a:t>
            </a:r>
            <a:endParaRPr sz="18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algun Gothic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7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lgun Gothic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7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lgun Gothic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7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7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6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7" name="Google Shape;87;p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8" name="Google Shape;88;p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9" name="Google Shape;89;p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1"/>
          <p:cNvSpPr txBox="1">
            <a:spLocks noGrp="1"/>
          </p:cNvSpPr>
          <p:nvPr>
            <p:ph type="ctrTitle"/>
          </p:nvPr>
        </p:nvSpPr>
        <p:spPr>
          <a:xfrm>
            <a:off x="539552" y="266228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/>
            <a:r>
              <a:rPr lang="en-US" altLang="ko-KR" sz="6600" b="1" dirty="0">
                <a:solidFill>
                  <a:schemeClr val="dk1"/>
                </a:solidFill>
              </a:rPr>
              <a:t>[</a:t>
            </a:r>
            <a:r>
              <a:rPr lang="ko-KR" altLang="en-US" sz="6600" b="1" dirty="0">
                <a:solidFill>
                  <a:schemeClr val="dk1"/>
                </a:solidFill>
              </a:rPr>
              <a:t>실습 및 과제</a:t>
            </a:r>
            <a:r>
              <a:rPr lang="en-US" altLang="ko-KR" sz="6600" b="1" dirty="0">
                <a:solidFill>
                  <a:schemeClr val="dk1"/>
                </a:solidFill>
              </a:rPr>
              <a:t>] </a:t>
            </a:r>
            <a:r>
              <a:rPr lang="en-US" altLang="ko-KR" sz="6600" b="1" dirty="0" smtClean="0">
                <a:solidFill>
                  <a:schemeClr val="dk1"/>
                </a:solidFill>
              </a:rPr>
              <a:t/>
            </a:r>
            <a:br>
              <a:rPr lang="en-US" altLang="ko-KR" sz="6600" b="1" dirty="0" smtClean="0">
                <a:solidFill>
                  <a:schemeClr val="dk1"/>
                </a:solidFill>
              </a:rPr>
            </a:br>
            <a:r>
              <a:rPr lang="ko-KR" altLang="en-US" sz="6600" b="1" dirty="0" smtClean="0">
                <a:solidFill>
                  <a:schemeClr val="dk1"/>
                </a:solidFill>
              </a:rPr>
              <a:t>게임 </a:t>
            </a:r>
            <a:r>
              <a:rPr lang="ko-KR" altLang="en-US" sz="6600" b="1" dirty="0">
                <a:solidFill>
                  <a:schemeClr val="dk1"/>
                </a:solidFill>
              </a:rPr>
              <a:t>스토리 제작</a:t>
            </a:r>
            <a:endParaRPr lang="ko-KR" altLang="en-US" sz="6600" dirty="0">
              <a:solidFill>
                <a:schemeClr val="dk1"/>
              </a:solidFill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4"/>
          <p:cNvSpPr txBox="1">
            <a:spLocks noGrp="1"/>
          </p:cNvSpPr>
          <p:nvPr>
            <p:ph type="body" idx="4294967295"/>
          </p:nvPr>
        </p:nvSpPr>
        <p:spPr>
          <a:xfrm>
            <a:off x="252040" y="1340768"/>
            <a:ext cx="8280400" cy="4881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800"/>
              <a:t>게임 시놉시스 및 스토리 기획 모바일과 PC의 스토리 텔링 방식의 차이!스토리 구성하기 연령대별 선호하는 스토리는? 제안서를 기반으로 장르에 특성에 맞고 타겟 유저에 적합한 시놉시스와 스토리 플롯을 기획하세요. </a:t>
            </a:r>
            <a:endParaRPr sz="1800"/>
          </a:p>
          <a:p>
            <a:pPr marL="342900" lvl="0" indent="-228600" algn="l" rtl="0">
              <a:lnSpc>
                <a:spcPct val="16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342900" lvl="0" indent="-228600" algn="l" rtl="0">
              <a:lnSpc>
                <a:spcPct val="16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342900" lvl="0" indent="-342900" algn="l" rtl="0">
              <a:lnSpc>
                <a:spcPct val="16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800"/>
              <a:t>문서양식: PPT(보고서형 문서 본문 폰트 크기 16폰트 이하 )</a:t>
            </a:r>
            <a:endParaRPr sz="1200"/>
          </a:p>
        </p:txBody>
      </p:sp>
      <p:sp>
        <p:nvSpPr>
          <p:cNvPr id="487" name="Google Shape;487;p24"/>
          <p:cNvSpPr txBox="1"/>
          <p:nvPr/>
        </p:nvSpPr>
        <p:spPr>
          <a:xfrm>
            <a:off x="179512" y="764704"/>
            <a:ext cx="799288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[실습 및 과제] </a:t>
            </a:r>
            <a:r>
              <a:rPr lang="ko-KR" sz="2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</a:t>
            </a:r>
            <a:r>
              <a:rPr lang="ko-KR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스토리 제작</a:t>
            </a: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8" name="Google Shape;488;p24"/>
          <p:cNvSpPr/>
          <p:nvPr/>
        </p:nvSpPr>
        <p:spPr>
          <a:xfrm>
            <a:off x="584580" y="4656090"/>
            <a:ext cx="1116000" cy="468000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발단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9" name="Google Shape;489;p24"/>
          <p:cNvSpPr/>
          <p:nvPr/>
        </p:nvSpPr>
        <p:spPr>
          <a:xfrm>
            <a:off x="2328257" y="4656090"/>
            <a:ext cx="1116000" cy="468000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전개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0" name="Google Shape;490;p24"/>
          <p:cNvSpPr/>
          <p:nvPr/>
        </p:nvSpPr>
        <p:spPr>
          <a:xfrm>
            <a:off x="4071934" y="4656090"/>
            <a:ext cx="1116000" cy="468000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위기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1" name="Google Shape;491;p24"/>
          <p:cNvSpPr/>
          <p:nvPr/>
        </p:nvSpPr>
        <p:spPr>
          <a:xfrm>
            <a:off x="5815611" y="4656090"/>
            <a:ext cx="1116000" cy="468000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절정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2" name="Google Shape;492;p24"/>
          <p:cNvSpPr/>
          <p:nvPr/>
        </p:nvSpPr>
        <p:spPr>
          <a:xfrm>
            <a:off x="7559289" y="4656090"/>
            <a:ext cx="1116000" cy="468000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결말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93" name="Google Shape;493;p24"/>
          <p:cNvCxnSpPr>
            <a:stCxn id="488" idx="3"/>
            <a:endCxn id="489" idx="1"/>
          </p:cNvCxnSpPr>
          <p:nvPr/>
        </p:nvCxnSpPr>
        <p:spPr>
          <a:xfrm>
            <a:off x="1700580" y="4890090"/>
            <a:ext cx="627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94" name="Google Shape;494;p24"/>
          <p:cNvCxnSpPr>
            <a:stCxn id="489" idx="3"/>
            <a:endCxn id="490" idx="1"/>
          </p:cNvCxnSpPr>
          <p:nvPr/>
        </p:nvCxnSpPr>
        <p:spPr>
          <a:xfrm>
            <a:off x="3444257" y="4890090"/>
            <a:ext cx="627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95" name="Google Shape;495;p24"/>
          <p:cNvCxnSpPr>
            <a:stCxn id="490" idx="3"/>
            <a:endCxn id="491" idx="1"/>
          </p:cNvCxnSpPr>
          <p:nvPr/>
        </p:nvCxnSpPr>
        <p:spPr>
          <a:xfrm>
            <a:off x="5187934" y="4890090"/>
            <a:ext cx="627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96" name="Google Shape;496;p24"/>
          <p:cNvCxnSpPr>
            <a:stCxn id="491" idx="3"/>
            <a:endCxn id="492" idx="1"/>
          </p:cNvCxnSpPr>
          <p:nvPr/>
        </p:nvCxnSpPr>
        <p:spPr>
          <a:xfrm>
            <a:off x="6931611" y="4890090"/>
            <a:ext cx="627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97" name="Google Shape;497;p24"/>
          <p:cNvSpPr/>
          <p:nvPr/>
        </p:nvSpPr>
        <p:spPr>
          <a:xfrm>
            <a:off x="584580" y="5481280"/>
            <a:ext cx="1116000" cy="468000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발단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8" name="Google Shape;498;p24"/>
          <p:cNvSpPr/>
          <p:nvPr/>
        </p:nvSpPr>
        <p:spPr>
          <a:xfrm>
            <a:off x="2328257" y="5481280"/>
            <a:ext cx="1116000" cy="468000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전개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9" name="Google Shape;499;p24"/>
          <p:cNvSpPr/>
          <p:nvPr/>
        </p:nvSpPr>
        <p:spPr>
          <a:xfrm>
            <a:off x="4071934" y="5481280"/>
            <a:ext cx="1116000" cy="468000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위기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0" name="Google Shape;500;p24"/>
          <p:cNvSpPr/>
          <p:nvPr/>
        </p:nvSpPr>
        <p:spPr>
          <a:xfrm>
            <a:off x="5831096" y="5481280"/>
            <a:ext cx="2812869" cy="468000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절정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01" name="Google Shape;501;p24"/>
          <p:cNvCxnSpPr>
            <a:stCxn id="497" idx="3"/>
            <a:endCxn id="498" idx="1"/>
          </p:cNvCxnSpPr>
          <p:nvPr/>
        </p:nvCxnSpPr>
        <p:spPr>
          <a:xfrm>
            <a:off x="1700580" y="5715280"/>
            <a:ext cx="627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2" name="Google Shape;502;p24"/>
          <p:cNvCxnSpPr>
            <a:stCxn id="498" idx="3"/>
            <a:endCxn id="499" idx="1"/>
          </p:cNvCxnSpPr>
          <p:nvPr/>
        </p:nvCxnSpPr>
        <p:spPr>
          <a:xfrm>
            <a:off x="3444257" y="5715280"/>
            <a:ext cx="627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3" name="Google Shape;503;p24"/>
          <p:cNvCxnSpPr>
            <a:stCxn id="499" idx="3"/>
            <a:endCxn id="500" idx="1"/>
          </p:cNvCxnSpPr>
          <p:nvPr/>
        </p:nvCxnSpPr>
        <p:spPr>
          <a:xfrm>
            <a:off x="5187934" y="5715280"/>
            <a:ext cx="643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04" name="Google Shape;504;p24"/>
          <p:cNvSpPr txBox="1"/>
          <p:nvPr/>
        </p:nvSpPr>
        <p:spPr>
          <a:xfrm>
            <a:off x="920552" y="3166120"/>
            <a:ext cx="77784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ko-KR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시놉시스: 요약, 부분적이고 대략적인 이야기</a:t>
            </a:r>
            <a:endParaRPr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lnSpc>
                <a:spcPct val="1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ko-KR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플롯: 요약, 부분적이고 대략적인 이야기의 흐름도</a:t>
            </a:r>
            <a:endParaRPr sz="2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5"/>
          <p:cNvSpPr txBox="1">
            <a:spLocks noGrp="1"/>
          </p:cNvSpPr>
          <p:nvPr>
            <p:ph type="body" idx="4294967295"/>
          </p:nvPr>
        </p:nvSpPr>
        <p:spPr>
          <a:xfrm>
            <a:off x="504825" y="1196752"/>
            <a:ext cx="8027615" cy="136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1800" b="1" dirty="0"/>
              <a:t>플레이어의 입장을 어떻게 정할 것인가.</a:t>
            </a:r>
            <a:endParaRPr sz="2800" dirty="0"/>
          </a:p>
          <a:p>
            <a:pPr marL="742950" lvl="1" indent="-285750" algn="l" rtl="0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ko-KR" sz="1200" dirty="0"/>
              <a:t>주인공 혹은 주요 인물로써 존재</a:t>
            </a:r>
            <a:endParaRPr sz="1200" dirty="0"/>
          </a:p>
          <a:p>
            <a:pPr marL="742950" lvl="1" indent="-285750" algn="l" rtl="0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ko-KR" sz="1200" dirty="0"/>
              <a:t>주요 인물들이 벌이는 사건 속의 ‘등장인물’ 즉, 객원 인물로써 존재</a:t>
            </a:r>
            <a:endParaRPr sz="1200" dirty="0"/>
          </a:p>
          <a:p>
            <a:pPr marL="342900" lvl="0" indent="-215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dirty="0"/>
          </a:p>
          <a:p>
            <a:pPr marL="342900" lvl="0" indent="-215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dirty="0"/>
          </a:p>
        </p:txBody>
      </p:sp>
      <p:graphicFrame>
        <p:nvGraphicFramePr>
          <p:cNvPr id="581" name="Google Shape;581;p35"/>
          <p:cNvGraphicFramePr/>
          <p:nvPr>
            <p:extLst>
              <p:ext uri="{D42A27DB-BD31-4B8C-83A1-F6EECF244321}">
                <p14:modId xmlns:p14="http://schemas.microsoft.com/office/powerpoint/2010/main" val="318462059"/>
              </p:ext>
            </p:extLst>
          </p:nvPr>
        </p:nvGraphicFramePr>
        <p:xfrm>
          <a:off x="611560" y="2369071"/>
          <a:ext cx="7776850" cy="3963800"/>
        </p:xfrm>
        <a:graphic>
          <a:graphicData uri="http://schemas.openxmlformats.org/drawingml/2006/table">
            <a:tbl>
              <a:tblPr firstRow="1" bandRow="1">
                <a:noFill/>
                <a:tableStyleId>{B5A31B54-4119-4F3C-956E-C5632CC89854}</a:tableStyleId>
              </a:tblPr>
              <a:tblGrid>
                <a:gridCol w="1445675"/>
                <a:gridCol w="3090825"/>
                <a:gridCol w="3240350"/>
              </a:tblGrid>
              <a:tr h="360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 dirty="0"/>
                        <a:t>구분</a:t>
                      </a:r>
                      <a:endParaRPr sz="1400" u="none" strike="noStrike" cap="none" dirty="0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스토리 강</a:t>
                      </a:r>
                      <a:endParaRPr sz="14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스토리 약</a:t>
                      </a:r>
                      <a:endParaRPr sz="1400" u="none" strike="noStrike" cap="none"/>
                    </a:p>
                  </a:txBody>
                  <a:tcPr marL="68575" marR="68575" marT="45725" marB="45725"/>
                </a:tc>
              </a:tr>
              <a:tr h="51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/>
                        <a:t>플레이어의 역할</a:t>
                      </a:r>
                      <a:endParaRPr sz="11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sng" strike="noStrike" cap="none"/>
                        <a:t>주인공 혹은 주요 인물.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스토리를 적극적으로 이끌어 나가는 존재.</a:t>
                      </a:r>
                      <a:endParaRPr sz="10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주요 인물이지만 </a:t>
                      </a:r>
                      <a:r>
                        <a:rPr lang="ko-KR" sz="1000" u="sng" strike="noStrike" cap="none"/>
                        <a:t>번외적인 입장.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스토리에 직접적으로 영향을 받지 않음</a:t>
                      </a:r>
                      <a:endParaRPr sz="10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45725" marB="45725" anchor="ctr">
                    <a:solidFill>
                      <a:srgbClr val="D8D8D8"/>
                    </a:solidFill>
                  </a:tcPr>
                </a:tc>
              </a:tr>
              <a:tr h="51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/>
                        <a:t>스토리의 흐름(엔딩)</a:t>
                      </a:r>
                      <a:endParaRPr sz="11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엔딩이 존재하거나 최소 스토리의 </a:t>
                      </a:r>
                      <a:r>
                        <a:rPr lang="ko-KR" sz="1000" u="sng" strike="noStrike" cap="none"/>
                        <a:t>진행이 잘 느껴짐</a:t>
                      </a:r>
                      <a:endParaRPr sz="1000" b="1" u="sng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엔딩이 없거나 플레이어가 세운 게임을 즐기고자 하는 </a:t>
                      </a:r>
                      <a:r>
                        <a:rPr lang="ko-KR" sz="1000" u="sng" strike="noStrike" cap="none"/>
                        <a:t>주요 목표가 스토리와 무관</a:t>
                      </a:r>
                      <a:r>
                        <a:rPr lang="ko-KR" sz="1000" u="none" strike="noStrike" cap="none"/>
                        <a:t>할 수 있음.</a:t>
                      </a:r>
                      <a:endParaRPr sz="10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45725" marB="45725" anchor="ctr">
                    <a:solidFill>
                      <a:srgbClr val="D8D8D8"/>
                    </a:solidFill>
                  </a:tcPr>
                </a:tc>
              </a:tr>
              <a:tr h="734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/>
                        <a:t>스토리 컨텐츠</a:t>
                      </a:r>
                      <a:endParaRPr sz="11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sng" strike="noStrike" cap="none"/>
                        <a:t>스토리의 진행이 주요 목적</a:t>
                      </a:r>
                      <a:r>
                        <a:rPr lang="ko-KR" sz="1000" u="none" strike="noStrike" cap="none"/>
                        <a:t>이 되는 컨텐츠들이 많다. (ex. 보스 처치, 던전, 전투, 퀘스트, 대화 등이 모두 스토리와 연관되어 있음.)</a:t>
                      </a:r>
                      <a:endParaRPr sz="10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sng" strike="noStrike" cap="none"/>
                        <a:t>스토리 컨텐츠가 한정적으로 존재.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플레이어가 스토리를 인지하지 않아도 대부분의 컨텐츠를 다 진행할 수 있다.</a:t>
                      </a:r>
                      <a:endParaRPr sz="10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45725" marB="45725" anchor="ctr">
                    <a:solidFill>
                      <a:srgbClr val="D8D8D8"/>
                    </a:solidFill>
                  </a:tcPr>
                </a:tc>
              </a:tr>
              <a:tr h="51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/>
                        <a:t>텍스트와 연출</a:t>
                      </a:r>
                      <a:endParaRPr sz="11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많이 사용. </a:t>
                      </a:r>
                      <a:r>
                        <a:rPr lang="ko-KR" sz="1000" u="sng" strike="noStrike" cap="none"/>
                        <a:t>주로 현재 스토리 상의 상황 전달</a:t>
                      </a:r>
                      <a:r>
                        <a:rPr lang="ko-KR" sz="1000" u="none" strike="noStrike" cap="none"/>
                        <a:t>을 위해 적극적으로 쓰인다.</a:t>
                      </a:r>
                      <a:endParaRPr sz="10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임펙트를</a:t>
                      </a:r>
                      <a:r>
                        <a:rPr lang="ko-KR" sz="1000" u="none" strike="noStrike" cap="none" dirty="0"/>
                        <a:t> 주거나 </a:t>
                      </a:r>
                      <a:r>
                        <a:rPr lang="ko-KR" sz="1000" u="none" strike="noStrike" cap="none" dirty="0" err="1"/>
                        <a:t>전달력을</a:t>
                      </a:r>
                      <a:r>
                        <a:rPr lang="ko-KR" sz="1000" u="none" strike="noStrike" cap="none" dirty="0"/>
                        <a:t> 높이기 위해 필요에 따라 사용.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45725" marB="45725" anchor="ctr">
                    <a:solidFill>
                      <a:srgbClr val="D8D8D8"/>
                    </a:solidFill>
                  </a:tcPr>
                </a:tc>
              </a:tr>
              <a:tr h="734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/>
                        <a:t>인물과의 관계</a:t>
                      </a:r>
                      <a:endParaRPr sz="11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스토리와 관계된 인물들이 다수 등장.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대화와 인터랙션도 대부분 </a:t>
                      </a:r>
                      <a:r>
                        <a:rPr lang="ko-KR" sz="1000" u="sng" strike="noStrike" cap="none"/>
                        <a:t>스토리 상에서 필요에 의해 진행 된다.</a:t>
                      </a:r>
                      <a:endParaRPr sz="1000" b="1" u="sng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진행에 도움을 주는 </a:t>
                      </a:r>
                      <a:r>
                        <a:rPr lang="ko-KR" sz="1000" u="sng" strike="noStrike" cap="none"/>
                        <a:t>기능적인 관계</a:t>
                      </a:r>
                      <a:r>
                        <a:rPr lang="ko-KR" sz="1000" u="none" strike="noStrike" cap="none"/>
                        <a:t>가 주를 이룸.</a:t>
                      </a:r>
                      <a:endParaRPr sz="10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45725" marB="45725" anchor="ctr">
                    <a:solidFill>
                      <a:srgbClr val="D8D8D8"/>
                    </a:solidFill>
                  </a:tcPr>
                </a:tc>
              </a:tr>
              <a:tr h="403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/>
                        <a:t>예시 장르</a:t>
                      </a:r>
                      <a:endParaRPr sz="11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일부 어드밴쳐, 시뮬레이션, JRPG 류</a:t>
                      </a:r>
                      <a:endParaRPr sz="10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액션 게임(리듬/대전 등), 퍼즐게임, 스포츠 게임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45725" marB="45725" anchor="ctr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sp>
        <p:nvSpPr>
          <p:cNvPr id="582" name="Google Shape;582;p35"/>
          <p:cNvSpPr txBox="1"/>
          <p:nvPr/>
        </p:nvSpPr>
        <p:spPr>
          <a:xfrm>
            <a:off x="179512" y="764704"/>
            <a:ext cx="72008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스토리와 사용자의 관계</a:t>
            </a:r>
            <a:endParaRPr sz="2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0"/>
          <p:cNvSpPr txBox="1">
            <a:spLocks noGrp="1"/>
          </p:cNvSpPr>
          <p:nvPr>
            <p:ph type="body" idx="4294967295"/>
          </p:nvPr>
        </p:nvSpPr>
        <p:spPr>
          <a:xfrm>
            <a:off x="323725" y="1268760"/>
            <a:ext cx="8640763" cy="2951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 b="1"/>
              <a:t>공식화 되어버린 설정들</a:t>
            </a:r>
            <a:endParaRPr sz="1800" b="1"/>
          </a:p>
          <a:p>
            <a:pPr marL="0" lvl="0" indent="0" algn="l" rtl="0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ko-KR" sz="1400"/>
              <a:t> - </a:t>
            </a:r>
            <a:r>
              <a:rPr lang="ko-KR" sz="1200"/>
              <a:t>판타지의 엘프, SF의 화성 콜로니, 미스터리 요소 등등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-KR" sz="1200"/>
              <a:t> - 사람들이 단어를 들었을 때 공통적으로 떠올리는 이미지가 확고해진 경우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-KR" sz="1200"/>
              <a:t> - 새로운 것, 기대하는 것에 대한 인간의 보편적인 심리를 이용.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-KR" sz="1200"/>
              <a:t> - 불필요한 설명을 줄이고 게임 설정의 난해함을 없애 몰입 감을 올릴 수 있음. </a:t>
            </a: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  <a:p>
            <a:pPr marL="34290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800" b="1"/>
              <a:t>세계관에 따른 공식화 되어버린 종족 설정들</a:t>
            </a:r>
            <a:endParaRPr sz="1800" b="1"/>
          </a:p>
          <a:p>
            <a:pPr marL="0" lvl="0" indent="0" algn="l" rtl="0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</p:txBody>
      </p:sp>
      <p:graphicFrame>
        <p:nvGraphicFramePr>
          <p:cNvPr id="616" name="Google Shape;616;p40"/>
          <p:cNvGraphicFramePr/>
          <p:nvPr/>
        </p:nvGraphicFramePr>
        <p:xfrm>
          <a:off x="683568" y="4077072"/>
          <a:ext cx="7818650" cy="1656200"/>
        </p:xfrm>
        <a:graphic>
          <a:graphicData uri="http://schemas.openxmlformats.org/drawingml/2006/table">
            <a:tbl>
              <a:tblPr firstRow="1" bandRow="1">
                <a:noFill/>
                <a:tableStyleId>{B5A31B54-4119-4F3C-956E-C5632CC89854}</a:tableStyleId>
              </a:tblPr>
              <a:tblGrid>
                <a:gridCol w="1008100"/>
                <a:gridCol w="4176475"/>
                <a:gridCol w="2634075"/>
              </a:tblGrid>
              <a:tr h="36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설정 개념</a:t>
                      </a:r>
                      <a:endParaRPr sz="1400" u="none" strike="noStrike" cap="none"/>
                    </a:p>
                  </a:txBody>
                  <a:tcPr marL="68575" marR="68575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종족</a:t>
                      </a:r>
                      <a:endParaRPr sz="1400" u="none" strike="noStrike" cap="none"/>
                    </a:p>
                  </a:txBody>
                  <a:tcPr marL="68575" marR="68575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비고</a:t>
                      </a:r>
                      <a:endParaRPr sz="1400" u="none" strike="noStrike" cap="none"/>
                    </a:p>
                  </a:txBody>
                  <a:tcPr marL="68575" marR="68575" marT="45725" marB="45725" anchor="ctr"/>
                </a:tc>
              </a:tr>
              <a:tr h="646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/>
                        <a:t>서양 판타지</a:t>
                      </a:r>
                      <a:endParaRPr sz="1100" b="1" u="none" strike="noStrike" cap="none"/>
                    </a:p>
                  </a:txBody>
                  <a:tcPr marL="68575" marR="68575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드워프, 다크엘프, 엘프, 님프, 호빗, 오크, 마족, 신족, 요종 등..</a:t>
                      </a:r>
                      <a:endParaRPr sz="1100" u="none" strike="noStrike" cap="none"/>
                    </a:p>
                  </a:txBody>
                  <a:tcPr marL="68575" marR="68575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반지의 제왕 및 서양의 전설류 등…</a:t>
                      </a:r>
                      <a:endParaRPr sz="1100" u="none" strike="noStrike" cap="none"/>
                    </a:p>
                  </a:txBody>
                  <a:tcPr marL="68575" marR="68575" marT="45725" marB="45725" anchor="ctr"/>
                </a:tc>
              </a:tr>
              <a:tr h="648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/>
                        <a:t>동양 판타지</a:t>
                      </a:r>
                      <a:endParaRPr sz="1100" b="1" u="none" strike="noStrike" cap="none"/>
                    </a:p>
                  </a:txBody>
                  <a:tcPr marL="68575" marR="68575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봉황족, 용족, 웅족, 마족, 천신족, 해신족, 지저족 등…</a:t>
                      </a:r>
                      <a:endParaRPr sz="1100" u="none" strike="noStrike" cap="none"/>
                    </a:p>
                  </a:txBody>
                  <a:tcPr marL="68575" marR="68575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종양의 전설 및 야사, 무협 소설 등…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정파, 사파, 마교, 녹림, 해적등…</a:t>
                      </a:r>
                      <a:endParaRPr sz="1100" u="none" strike="noStrike" cap="none"/>
                    </a:p>
                  </a:txBody>
                  <a:tcPr marL="68575" marR="68575" marT="45725" marB="45725" anchor="ctr"/>
                </a:tc>
              </a:tr>
            </a:tbl>
          </a:graphicData>
        </a:graphic>
      </p:graphicFrame>
      <p:sp>
        <p:nvSpPr>
          <p:cNvPr id="617" name="Google Shape;617;p40"/>
          <p:cNvSpPr txBox="1"/>
          <p:nvPr/>
        </p:nvSpPr>
        <p:spPr>
          <a:xfrm>
            <a:off x="179512" y="764704"/>
            <a:ext cx="72008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게임에서 애용하는 설정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1"/>
          <p:cNvSpPr txBox="1">
            <a:spLocks noGrp="1"/>
          </p:cNvSpPr>
          <p:nvPr>
            <p:ph type="body" idx="4294967295"/>
          </p:nvPr>
        </p:nvSpPr>
        <p:spPr>
          <a:xfrm>
            <a:off x="395733" y="1196752"/>
            <a:ext cx="864076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 b="1"/>
              <a:t>소재의 내용과 장단점 비교</a:t>
            </a:r>
            <a:endParaRPr sz="1200"/>
          </a:p>
        </p:txBody>
      </p:sp>
      <p:graphicFrame>
        <p:nvGraphicFramePr>
          <p:cNvPr id="624" name="Google Shape;624;p41"/>
          <p:cNvGraphicFramePr/>
          <p:nvPr/>
        </p:nvGraphicFramePr>
        <p:xfrm>
          <a:off x="323528" y="1700808"/>
          <a:ext cx="8366850" cy="4701100"/>
        </p:xfrm>
        <a:graphic>
          <a:graphicData uri="http://schemas.openxmlformats.org/drawingml/2006/table">
            <a:tbl>
              <a:tblPr firstRow="1" bandRow="1">
                <a:noFill/>
                <a:tableStyleId>{B5A31B54-4119-4F3C-956E-C5632CC89854}</a:tableStyleId>
              </a:tblPr>
              <a:tblGrid>
                <a:gridCol w="720075"/>
                <a:gridCol w="2448275"/>
                <a:gridCol w="2599250"/>
                <a:gridCol w="2599250"/>
              </a:tblGrid>
              <a:tr h="449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소재</a:t>
                      </a:r>
                      <a:endParaRPr sz="1400" u="none" strike="noStrike" cap="none"/>
                    </a:p>
                  </a:txBody>
                  <a:tcPr marL="68575" marR="68575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내용</a:t>
                      </a:r>
                      <a:endParaRPr sz="1400" u="none" strike="noStrike" cap="none"/>
                    </a:p>
                  </a:txBody>
                  <a:tcPr marL="68575" marR="68575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장점</a:t>
                      </a:r>
                      <a:endParaRPr sz="1400" u="none" strike="noStrike" cap="none"/>
                    </a:p>
                  </a:txBody>
                  <a:tcPr marL="68575" marR="68575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단점</a:t>
                      </a:r>
                      <a:endParaRPr sz="1400" u="none" strike="noStrike" cap="none"/>
                    </a:p>
                  </a:txBody>
                  <a:tcPr marL="68575" marR="68575" marT="45725" marB="45725" anchor="ctr"/>
                </a:tc>
              </a:tr>
              <a:tr h="651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1" u="none" strike="noStrike" cap="none"/>
                        <a:t>판타지</a:t>
                      </a:r>
                      <a:endParaRPr sz="1050" b="1" u="none" strike="noStrike" cap="none"/>
                    </a:p>
                  </a:txBody>
                  <a:tcPr marL="68575" marR="68575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마법, 초자연현상, 신화 등의 요소를 가미하여 구성한 예술 분야임.</a:t>
                      </a:r>
                      <a:endParaRPr sz="1000" u="none" strike="noStrike" cap="none"/>
                    </a:p>
                  </a:txBody>
                  <a:tcPr marL="68575" marR="68575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이야기 주제, 소재, 구성, 전개 내용 등에서 얼마든지 자유로운 상상력을 가미할 수 있음. 자유도가 높음.</a:t>
                      </a:r>
                      <a:endParaRPr sz="1000" u="none" strike="noStrike" cap="none"/>
                    </a:p>
                  </a:txBody>
                  <a:tcPr marL="68575" marR="68575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판타지 장르의 남발로 어설픈 스토리는 금세 식상해 할 수 있음. 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판에 박힌 듯한 비슷비슷한 이야기 구조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상상력의 빈곤. </a:t>
                      </a:r>
                      <a:endParaRPr sz="1000" u="none" strike="noStrike" cap="none"/>
                    </a:p>
                  </a:txBody>
                  <a:tcPr marL="68575" marR="68575" marT="45725" marB="45725" anchor="ctr">
                    <a:solidFill>
                      <a:srgbClr val="D8D8D8"/>
                    </a:solidFill>
                  </a:tcPr>
                </a:tc>
              </a:tr>
              <a:tr h="909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1" u="none" strike="noStrike" cap="none"/>
                        <a:t>SF</a:t>
                      </a:r>
                      <a:endParaRPr sz="1050" b="1" u="none" strike="noStrike" cap="none"/>
                    </a:p>
                  </a:txBody>
                  <a:tcPr marL="68575" marR="68575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과학적인 이야기에 기반한 공상과 상상을 엮어서 풀어가는 소재임.</a:t>
                      </a:r>
                      <a:endParaRPr sz="1000" u="none" strike="noStrike" cap="none"/>
                    </a:p>
                  </a:txBody>
                  <a:tcPr marL="68575" marR="68575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과학+@가 무궁무진함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확장성이 용이하고 현재와 미래를 복합해서 흥미를 유발하기가 쉬움.</a:t>
                      </a:r>
                      <a:endParaRPr sz="1000" u="none" strike="noStrike" cap="none"/>
                    </a:p>
                  </a:txBody>
                  <a:tcPr marL="68575" marR="68575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과학적 근거가 미약하거나 전체 이야기 구조상 논리의 일관성이 부족 할 경우 조작할 수 있음.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미래의 변화를 잘못 예측해서 세월이  흐른 후 평가절하될 수 있음.</a:t>
                      </a:r>
                      <a:endParaRPr sz="1000" u="none" strike="noStrike" cap="none"/>
                    </a:p>
                  </a:txBody>
                  <a:tcPr marL="68575" marR="68575" marT="45725" marB="45725" anchor="ctr">
                    <a:solidFill>
                      <a:srgbClr val="D8D8D8"/>
                    </a:solidFill>
                  </a:tcPr>
                </a:tc>
              </a:tr>
              <a:tr h="909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1" u="none" strike="noStrike" cap="none"/>
                        <a:t>전쟁</a:t>
                      </a:r>
                      <a:endParaRPr sz="1050" b="1" u="none" strike="noStrike" cap="none"/>
                    </a:p>
                  </a:txBody>
                  <a:tcPr marL="68575" marR="68575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인류 역사 이래 전쟁은 끊임이 없었고 전투 에 대한 자극적인 호기심을 유발함.</a:t>
                      </a:r>
                      <a:endParaRPr sz="1000" u="none" strike="noStrike" cap="none"/>
                    </a:p>
                  </a:txBody>
                  <a:tcPr marL="68575" marR="68575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인간의 파괴 본능을 강하게 자극함.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역사의 중요한 전쟁 이야기를 엮을 수 있음.</a:t>
                      </a:r>
                      <a:endParaRPr sz="1000" u="none" strike="noStrike" cap="none"/>
                    </a:p>
                  </a:txBody>
                  <a:tcPr marL="68575" marR="68575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전쟁에 거부감을 느끼는 대상이 존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재함.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잔혹성과 사실성의 이중적인 면을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표현해야 하는 문제(등급).</a:t>
                      </a:r>
                      <a:endParaRPr sz="1000" u="none" strike="noStrike" cap="none"/>
                    </a:p>
                  </a:txBody>
                  <a:tcPr marL="68575" marR="68575" marT="45725" marB="45725" anchor="ctr">
                    <a:solidFill>
                      <a:srgbClr val="D8D8D8"/>
                    </a:solidFill>
                  </a:tcPr>
                </a:tc>
              </a:tr>
              <a:tr h="909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1" u="none" strike="noStrike" cap="none"/>
                        <a:t>FACTION</a:t>
                      </a:r>
                      <a:endParaRPr sz="1050" b="1" u="none" strike="noStrike" cap="none"/>
                    </a:p>
                  </a:txBody>
                  <a:tcPr marL="68575" marR="68575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사실(Fact)+허구(Fiction),일부 사실에 근거해 이야기를 전개하지만 내용의 상당부분은 상상력에 의한 허구로 구성함.</a:t>
                      </a:r>
                      <a:endParaRPr sz="1000" u="none" strike="noStrike" cap="none"/>
                    </a:p>
                  </a:txBody>
                  <a:tcPr marL="68575" marR="68575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진실과 허구의 영역을 넘나들며 사람들의 지식과 상상력을 지극해 흥미를 유발함.</a:t>
                      </a:r>
                      <a:endParaRPr sz="1000" u="none" strike="noStrike" cap="none"/>
                    </a:p>
                  </a:txBody>
                  <a:tcPr marL="68575" marR="68575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진실에 대한 지식이 부족한 사람들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 허구를 진실로 받아들여 왜곡할 여지가 있음.</a:t>
                      </a:r>
                      <a:endParaRPr sz="1000" u="none" strike="noStrike" cap="none"/>
                    </a:p>
                  </a:txBody>
                  <a:tcPr marL="68575" marR="68575" marT="45725" marB="45725" anchor="ctr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sp>
        <p:nvSpPr>
          <p:cNvPr id="625" name="Google Shape;625;p41"/>
          <p:cNvSpPr txBox="1"/>
          <p:nvPr/>
        </p:nvSpPr>
        <p:spPr>
          <a:xfrm>
            <a:off x="179512" y="764704"/>
            <a:ext cx="72008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게임에서 애용하는 설정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2"/>
          <p:cNvSpPr txBox="1">
            <a:spLocks noGrp="1"/>
          </p:cNvSpPr>
          <p:nvPr>
            <p:ph type="body" idx="4294967295"/>
          </p:nvPr>
        </p:nvSpPr>
        <p:spPr>
          <a:xfrm>
            <a:off x="323725" y="1268760"/>
            <a:ext cx="864076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 b="1"/>
              <a:t>다른 방식의 공식화 되어버린 세계관 설정들</a:t>
            </a:r>
            <a:endParaRPr sz="1800" b="1"/>
          </a:p>
          <a:p>
            <a:pPr marL="0" lvl="0" indent="0" algn="l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1200"/>
          </a:p>
        </p:txBody>
      </p:sp>
      <p:graphicFrame>
        <p:nvGraphicFramePr>
          <p:cNvPr id="632" name="Google Shape;632;p42"/>
          <p:cNvGraphicFramePr/>
          <p:nvPr/>
        </p:nvGraphicFramePr>
        <p:xfrm>
          <a:off x="611560" y="2060848"/>
          <a:ext cx="7818650" cy="4032475"/>
        </p:xfrm>
        <a:graphic>
          <a:graphicData uri="http://schemas.openxmlformats.org/drawingml/2006/table">
            <a:tbl>
              <a:tblPr firstRow="1" bandRow="1">
                <a:noFill/>
                <a:tableStyleId>{B5A31B54-4119-4F3C-956E-C5632CC89854}</a:tableStyleId>
              </a:tblPr>
              <a:tblGrid>
                <a:gridCol w="1518275"/>
                <a:gridCol w="6300375"/>
              </a:tblGrid>
              <a:tr h="406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설정 개념</a:t>
                      </a:r>
                      <a:endParaRPr sz="1400" u="none" strike="noStrike" cap="none"/>
                    </a:p>
                  </a:txBody>
                  <a:tcPr marL="68575" marR="68575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설명</a:t>
                      </a:r>
                      <a:endParaRPr sz="1400" u="none" strike="noStrike" cap="none"/>
                    </a:p>
                  </a:txBody>
                  <a:tcPr marL="68575" marR="68575" marT="45725" marB="45725" anchor="ctr"/>
                </a:tc>
              </a:tr>
              <a:tr h="504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/>
                        <a:t>서양 중세 판타지</a:t>
                      </a:r>
                      <a:endParaRPr sz="1100" b="1" u="none" strike="noStrike" cap="none"/>
                    </a:p>
                  </a:txBody>
                  <a:tcPr marL="68575" marR="68575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북유럽 신화, 그리스 신화, 반지의 제왕이나 D&amp;D룰에 따른 것</a:t>
                      </a:r>
                      <a:endParaRPr sz="1100" u="none" strike="noStrike" cap="none"/>
                    </a:p>
                  </a:txBody>
                  <a:tcPr marL="68575" marR="68575" marT="45725" marB="45725" anchor="ctr">
                    <a:solidFill>
                      <a:srgbClr val="D8D8D8"/>
                    </a:solidFill>
                  </a:tcPr>
                </a:tc>
              </a:tr>
              <a:tr h="70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/>
                        <a:t>동양 무협 판타지</a:t>
                      </a:r>
                      <a:endParaRPr sz="1100" b="1" u="none" strike="noStrike" cap="none"/>
                    </a:p>
                  </a:txBody>
                  <a:tcPr marL="68575" marR="68575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사파와 정파, 마법과는 다른 기공의 개념, 무림, 도제 관계, 자연의 4원소가 아닌 음양오행 등등</a:t>
                      </a:r>
                      <a:endParaRPr sz="1100" u="none" strike="noStrike" cap="none"/>
                    </a:p>
                  </a:txBody>
                  <a:tcPr marL="68575" marR="68575" marT="45725" marB="45725" anchor="ctr">
                    <a:solidFill>
                      <a:srgbClr val="D8D8D8"/>
                    </a:solidFill>
                  </a:tcPr>
                </a:tc>
              </a:tr>
              <a:tr h="70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/>
                        <a:t>세기말(아포칼립스)</a:t>
                      </a:r>
                      <a:endParaRPr sz="1100" b="1" u="none" strike="noStrike" cap="none"/>
                    </a:p>
                  </a:txBody>
                  <a:tcPr marL="68575" marR="68575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좀비, 바이러스 핵전쟁, 무차별적 확산, 식인, 소수의 생존자, 인간의 본성과 이성의 대립</a:t>
                      </a:r>
                      <a:endParaRPr sz="1100" u="none" strike="noStrike" cap="none"/>
                    </a:p>
                  </a:txBody>
                  <a:tcPr marL="68575" marR="68575" marT="45725" marB="45725" anchor="ctr">
                    <a:solidFill>
                      <a:srgbClr val="D8D8D8"/>
                    </a:solidFill>
                  </a:tcPr>
                </a:tc>
              </a:tr>
              <a:tr h="70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/>
                        <a:t>SF, 우주, 외계인</a:t>
                      </a:r>
                      <a:endParaRPr sz="1100" b="1" u="none" strike="noStrike" cap="none"/>
                    </a:p>
                  </a:txBody>
                  <a:tcPr marL="68575" marR="68575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우주, 외계인 등 인간과 다른 외모, 지능을 가진 존재, 다른 시공간 개념, 완전 적대적/중립적 </a:t>
                      </a:r>
                      <a:endParaRPr sz="1100" u="none" strike="noStrike" cap="none"/>
                    </a:p>
                  </a:txBody>
                  <a:tcPr marL="68575" marR="68575" marT="45725" marB="45725" anchor="ctr">
                    <a:solidFill>
                      <a:srgbClr val="D8D8D8"/>
                    </a:solidFill>
                  </a:tcPr>
                </a:tc>
              </a:tr>
              <a:tr h="504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/>
                        <a:t>스팀펑크</a:t>
                      </a:r>
                      <a:endParaRPr sz="1100" b="1" u="none" strike="noStrike" cap="none"/>
                    </a:p>
                  </a:txBody>
                  <a:tcPr marL="68575" marR="68575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증기기관, 비공정, (주로 거대한) 움직이는 기계, 기술과 마법의 결합</a:t>
                      </a:r>
                      <a:endParaRPr sz="1100" u="none" strike="noStrike" cap="none"/>
                    </a:p>
                  </a:txBody>
                  <a:tcPr marL="68575" marR="68575" marT="45725" marB="45725" anchor="ctr">
                    <a:solidFill>
                      <a:srgbClr val="D8D8D8"/>
                    </a:solidFill>
                  </a:tcPr>
                </a:tc>
              </a:tr>
              <a:tr h="504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/>
                        <a:t>기타</a:t>
                      </a:r>
                      <a:endParaRPr sz="1100" b="1" u="none" strike="noStrike" cap="none"/>
                    </a:p>
                  </a:txBody>
                  <a:tcPr marL="68575" marR="68575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뱀파이어, 초능력,  등등</a:t>
                      </a:r>
                      <a:endParaRPr sz="1100" u="none" strike="noStrike" cap="none"/>
                    </a:p>
                  </a:txBody>
                  <a:tcPr marL="68575" marR="68575" marT="45725" marB="45725" anchor="ctr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sp>
        <p:nvSpPr>
          <p:cNvPr id="633" name="Google Shape;633;p42"/>
          <p:cNvSpPr txBox="1"/>
          <p:nvPr/>
        </p:nvSpPr>
        <p:spPr>
          <a:xfrm>
            <a:off x="179512" y="764704"/>
            <a:ext cx="72008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게임에서 애용하는 설정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"/>
          <p:cNvSpPr txBox="1"/>
          <p:nvPr/>
        </p:nvSpPr>
        <p:spPr>
          <a:xfrm>
            <a:off x="179512" y="764704"/>
            <a:ext cx="72008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시놉시스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1" name="Google Shape;271;p13" descr="C:\Users\Administrator\Downloads\storyTex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3341" y="1463662"/>
            <a:ext cx="3181296" cy="4392488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3"/>
          <p:cNvSpPr/>
          <p:nvPr/>
        </p:nvSpPr>
        <p:spPr>
          <a:xfrm>
            <a:off x="1384300" y="1903697"/>
            <a:ext cx="2033700" cy="2541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3"/>
          <p:cNvSpPr/>
          <p:nvPr/>
        </p:nvSpPr>
        <p:spPr>
          <a:xfrm>
            <a:off x="844975" y="4182122"/>
            <a:ext cx="2214900" cy="4977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3"/>
          <p:cNvSpPr/>
          <p:nvPr/>
        </p:nvSpPr>
        <p:spPr>
          <a:xfrm>
            <a:off x="443725" y="5613497"/>
            <a:ext cx="2838000" cy="2541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281;p14"/>
          <p:cNvPicPr preferRelativeResize="0"/>
          <p:nvPr/>
        </p:nvPicPr>
        <p:blipFill rotWithShape="1">
          <a:blip r:embed="rId4">
            <a:alphaModFix/>
          </a:blip>
          <a:srcRect l="37540" t="14252" r="26507" b="42292"/>
          <a:stretch/>
        </p:blipFill>
        <p:spPr>
          <a:xfrm>
            <a:off x="3645793" y="1867469"/>
            <a:ext cx="5026507" cy="341758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82;p14"/>
          <p:cNvSpPr/>
          <p:nvPr/>
        </p:nvSpPr>
        <p:spPr>
          <a:xfrm>
            <a:off x="7029451" y="2092403"/>
            <a:ext cx="1369822" cy="183025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83;p14"/>
          <p:cNvSpPr/>
          <p:nvPr/>
        </p:nvSpPr>
        <p:spPr>
          <a:xfrm>
            <a:off x="5883399" y="3287786"/>
            <a:ext cx="2553974" cy="269423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84;p14"/>
          <p:cNvSpPr/>
          <p:nvPr/>
        </p:nvSpPr>
        <p:spPr>
          <a:xfrm>
            <a:off x="3865906" y="2743078"/>
            <a:ext cx="602841" cy="215355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85;p14"/>
          <p:cNvSpPr/>
          <p:nvPr/>
        </p:nvSpPr>
        <p:spPr>
          <a:xfrm>
            <a:off x="3865906" y="2275428"/>
            <a:ext cx="1791944" cy="215355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body" idx="4294967295"/>
          </p:nvPr>
        </p:nvSpPr>
        <p:spPr>
          <a:xfrm>
            <a:off x="251520" y="1268760"/>
            <a:ext cx="8642350" cy="509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Char char="•"/>
            </a:pPr>
            <a:r>
              <a:rPr lang="ko-KR" sz="1520" b="1" dirty="0"/>
              <a:t>게임 시나리오의 주제.</a:t>
            </a:r>
            <a:endParaRPr dirty="0"/>
          </a:p>
          <a:p>
            <a:pPr marL="742950" lvl="1" indent="-285750" algn="l" rtl="0">
              <a:lnSpc>
                <a:spcPct val="150000"/>
              </a:lnSpc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ts val="1330"/>
              <a:buFont typeface="Malgun Gothic"/>
              <a:buChar char="-"/>
            </a:pPr>
            <a:r>
              <a:rPr lang="ko-KR" sz="1330" dirty="0"/>
              <a:t>기획자가 게임을 통해 전달하고 싶은 재미(</a:t>
            </a:r>
            <a:r>
              <a:rPr lang="ko-KR" sz="1330" dirty="0" err="1"/>
              <a:t>콘텐츠</a:t>
            </a:r>
            <a:r>
              <a:rPr lang="ko-KR" sz="1330" dirty="0"/>
              <a:t>) 또는 메시지</a:t>
            </a:r>
            <a:endParaRPr sz="1330" dirty="0"/>
          </a:p>
          <a:p>
            <a:pPr marL="742950" lvl="1" indent="-285750" algn="l" rtl="0">
              <a:lnSpc>
                <a:spcPct val="150000"/>
              </a:lnSpc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ts val="1330"/>
              <a:buFont typeface="Malgun Gothic"/>
              <a:buChar char="-"/>
            </a:pPr>
            <a:r>
              <a:rPr lang="ko-KR" sz="1330" dirty="0"/>
              <a:t>주제를 통해 플레이어가 무엇을 느끼기를 원하는가 </a:t>
            </a:r>
            <a:r>
              <a:rPr lang="ko-KR" sz="1330" dirty="0" smtClean="0"/>
              <a:t>교훈적</a:t>
            </a:r>
            <a:r>
              <a:rPr lang="ko-KR" sz="1330" dirty="0"/>
              <a:t>/감동적/슬픔/기쁨/분노 등 시나리오를 체험한 사람에게 “감정”적 변화를 불러 일으키는 요소</a:t>
            </a:r>
            <a:endParaRPr sz="1330" dirty="0"/>
          </a:p>
          <a:p>
            <a:pPr marL="342900" lvl="0" indent="-342900" algn="l" rtl="0">
              <a:lnSpc>
                <a:spcPct val="15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Char char="•"/>
            </a:pPr>
            <a:r>
              <a:rPr lang="ko-KR" sz="1520" b="1" dirty="0"/>
              <a:t>주제의 특징</a:t>
            </a:r>
            <a:endParaRPr sz="1520" b="1" dirty="0"/>
          </a:p>
          <a:p>
            <a:pPr marL="342900" lvl="0" indent="-297688" algn="l" rtl="0">
              <a:lnSpc>
                <a:spcPct val="150000"/>
              </a:lnSpc>
              <a:spcBef>
                <a:spcPts val="142"/>
              </a:spcBef>
              <a:spcAft>
                <a:spcPts val="0"/>
              </a:spcAft>
              <a:buClr>
                <a:schemeClr val="dk1"/>
              </a:buClr>
              <a:buSzPts val="712"/>
              <a:buFont typeface="Arial"/>
              <a:buNone/>
            </a:pPr>
            <a:endParaRPr sz="712" dirty="0"/>
          </a:p>
          <a:p>
            <a:pPr marL="342900" lvl="0" indent="-246380" algn="l" rtl="0">
              <a:lnSpc>
                <a:spcPct val="15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None/>
            </a:pPr>
            <a:endParaRPr sz="1520" dirty="0"/>
          </a:p>
          <a:p>
            <a:pPr marL="342900" lvl="0" indent="-246380" algn="l" rtl="0">
              <a:lnSpc>
                <a:spcPct val="15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None/>
            </a:pPr>
            <a:endParaRPr sz="1520" dirty="0"/>
          </a:p>
          <a:p>
            <a:pPr marL="342900" lvl="0" indent="-246380" algn="l" rtl="0">
              <a:lnSpc>
                <a:spcPct val="15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None/>
            </a:pPr>
            <a:endParaRPr sz="1520" dirty="0"/>
          </a:p>
          <a:p>
            <a:pPr marL="342900" lvl="0" indent="-246380" algn="l" rtl="0">
              <a:lnSpc>
                <a:spcPct val="15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None/>
            </a:pPr>
            <a:endParaRPr sz="1520" dirty="0"/>
          </a:p>
          <a:p>
            <a:pPr marL="342900" lvl="0" indent="-246380" algn="l" rtl="0">
              <a:lnSpc>
                <a:spcPct val="15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None/>
            </a:pPr>
            <a:endParaRPr sz="1520" dirty="0"/>
          </a:p>
          <a:p>
            <a:pPr marL="342900" lvl="0" indent="-342900" algn="l" rtl="0">
              <a:lnSpc>
                <a:spcPct val="15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Char char="•"/>
            </a:pPr>
            <a:r>
              <a:rPr lang="ko-KR" sz="1520" dirty="0"/>
              <a:t> 주제의 난이도</a:t>
            </a:r>
            <a:endParaRPr sz="1520" dirty="0"/>
          </a:p>
          <a:p>
            <a:pPr marL="742950" lvl="1" indent="-285750" algn="l" rtl="0">
              <a:lnSpc>
                <a:spcPct val="150000"/>
              </a:lnSpc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ts val="1330"/>
              <a:buFont typeface="Malgun Gothic"/>
              <a:buChar char="-"/>
            </a:pPr>
            <a:r>
              <a:rPr lang="ko-KR" sz="1330" dirty="0"/>
              <a:t>게임의 장르에 맞는 주제 설정 필요. (이 게임의 핵심 시스템으로 잘 표현될 수 있는 내용인가를 고려)</a:t>
            </a:r>
            <a:endParaRPr dirty="0"/>
          </a:p>
          <a:p>
            <a:pPr marL="742950" lvl="1" indent="-285750" algn="l" rtl="0">
              <a:lnSpc>
                <a:spcPct val="150000"/>
              </a:lnSpc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ts val="1330"/>
              <a:buFont typeface="Malgun Gothic"/>
              <a:buChar char="-"/>
            </a:pPr>
            <a:r>
              <a:rPr lang="ko-KR" sz="1330" dirty="0"/>
              <a:t>게임의 목표 대상에 맞는 주제 설정 필요. (너무 어렵거나 너무 쉽지 않게)</a:t>
            </a:r>
            <a:endParaRPr dirty="0"/>
          </a:p>
        </p:txBody>
      </p:sp>
      <p:graphicFrame>
        <p:nvGraphicFramePr>
          <p:cNvPr id="297" name="Google Shape;297;p16"/>
          <p:cNvGraphicFramePr/>
          <p:nvPr/>
        </p:nvGraphicFramePr>
        <p:xfrm>
          <a:off x="704770" y="3203106"/>
          <a:ext cx="7899675" cy="1881400"/>
        </p:xfrm>
        <a:graphic>
          <a:graphicData uri="http://schemas.openxmlformats.org/drawingml/2006/table">
            <a:tbl>
              <a:tblPr firstRow="1" bandRow="1">
                <a:noFill/>
                <a:tableStyleId>{B5A31B54-4119-4F3C-956E-C5632CC89854}</a:tableStyleId>
              </a:tblPr>
              <a:tblGrid>
                <a:gridCol w="1203550"/>
                <a:gridCol w="6696125"/>
              </a:tblGrid>
              <a:tr h="342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항목</a:t>
                      </a:r>
                      <a:endParaRPr sz="1200" u="none" strike="noStrike" cap="none"/>
                    </a:p>
                  </a:txBody>
                  <a:tcPr marL="68575" marR="68575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설명</a:t>
                      </a:r>
                      <a:endParaRPr sz="1200" u="none" strike="noStrike" cap="none"/>
                    </a:p>
                  </a:txBody>
                  <a:tcPr marL="68575" marR="68575" marT="45725" marB="45725" anchor="ctr"/>
                </a:tc>
              </a:tr>
              <a:tr h="55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평면적 주제</a:t>
                      </a:r>
                      <a:endParaRPr sz="1200" b="1" u="none" strike="noStrike" cap="none"/>
                    </a:p>
                  </a:txBody>
                  <a:tcPr marL="68575" marR="68575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주제가 1가지인 경우, 처음부터 끝까지 플레이어의 역할에 변화가 없음. 대표적 예로 권선징악.</a:t>
                      </a:r>
                      <a:endParaRPr sz="1200" u="none" strike="noStrike" cap="none"/>
                    </a:p>
                  </a:txBody>
                  <a:tcPr marL="68575" marR="68575" marT="45725" marB="45725" anchor="ctr"/>
                </a:tc>
              </a:tr>
              <a:tr h="98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복합적 주제</a:t>
                      </a:r>
                      <a:endParaRPr sz="1200" b="1" u="none" strike="noStrike" cap="none"/>
                    </a:p>
                  </a:txBody>
                  <a:tcPr marL="68575" marR="68575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주제가 2가지 이상인 경우. 플레이어의 역할이 중간에 변화하며 생각을 바꾸게 하는 요소를 제공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플레이어에게 여러 가지 역할을 요구하는 경우. 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혹은, 결말이 플레이어의 선택에 영향을 받아 결정되는 경우.</a:t>
                      </a:r>
                      <a:endParaRPr sz="1200" u="none" strike="noStrike" cap="none"/>
                    </a:p>
                  </a:txBody>
                  <a:tcPr marL="68575" marR="68575" marT="45725" marB="45725" anchor="ctr"/>
                </a:tc>
              </a:tr>
            </a:tbl>
          </a:graphicData>
        </a:graphic>
      </p:graphicFrame>
      <p:sp>
        <p:nvSpPr>
          <p:cNvPr id="298" name="Google Shape;298;p16"/>
          <p:cNvSpPr txBox="1"/>
          <p:nvPr/>
        </p:nvSpPr>
        <p:spPr>
          <a:xfrm>
            <a:off x="179512" y="764704"/>
            <a:ext cx="72008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시나리오의 주제표현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36;p22"/>
          <p:cNvSpPr/>
          <p:nvPr/>
        </p:nvSpPr>
        <p:spPr>
          <a:xfrm>
            <a:off x="600187" y="1478375"/>
            <a:ext cx="1116000" cy="626650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발단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437;p22"/>
          <p:cNvSpPr/>
          <p:nvPr/>
        </p:nvSpPr>
        <p:spPr>
          <a:xfrm>
            <a:off x="600187" y="2452306"/>
            <a:ext cx="1116000" cy="626650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전개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438;p22"/>
          <p:cNvSpPr/>
          <p:nvPr/>
        </p:nvSpPr>
        <p:spPr>
          <a:xfrm>
            <a:off x="600187" y="3426237"/>
            <a:ext cx="1116000" cy="626650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위기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439;p22"/>
          <p:cNvSpPr/>
          <p:nvPr/>
        </p:nvSpPr>
        <p:spPr>
          <a:xfrm>
            <a:off x="600187" y="4400168"/>
            <a:ext cx="1116000" cy="626650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절정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440;p22"/>
          <p:cNvSpPr/>
          <p:nvPr/>
        </p:nvSpPr>
        <p:spPr>
          <a:xfrm>
            <a:off x="600187" y="5374100"/>
            <a:ext cx="1116000" cy="626650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결말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" name="Google Shape;441;p22"/>
          <p:cNvCxnSpPr>
            <a:stCxn id="3" idx="2"/>
            <a:endCxn id="4" idx="0"/>
          </p:cNvCxnSpPr>
          <p:nvPr/>
        </p:nvCxnSpPr>
        <p:spPr>
          <a:xfrm>
            <a:off x="1158187" y="2105025"/>
            <a:ext cx="0" cy="34728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" name="Google Shape;442;p22"/>
          <p:cNvCxnSpPr>
            <a:stCxn id="4" idx="2"/>
            <a:endCxn id="5" idx="0"/>
          </p:cNvCxnSpPr>
          <p:nvPr/>
        </p:nvCxnSpPr>
        <p:spPr>
          <a:xfrm>
            <a:off x="1158187" y="3078956"/>
            <a:ext cx="0" cy="34728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" name="Google Shape;443;p22"/>
          <p:cNvCxnSpPr>
            <a:stCxn id="5" idx="2"/>
            <a:endCxn id="6" idx="0"/>
          </p:cNvCxnSpPr>
          <p:nvPr/>
        </p:nvCxnSpPr>
        <p:spPr>
          <a:xfrm>
            <a:off x="1158187" y="4052887"/>
            <a:ext cx="0" cy="34728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" name="Google Shape;444;p22"/>
          <p:cNvCxnSpPr>
            <a:stCxn id="6" idx="2"/>
            <a:endCxn id="7" idx="0"/>
          </p:cNvCxnSpPr>
          <p:nvPr/>
        </p:nvCxnSpPr>
        <p:spPr>
          <a:xfrm>
            <a:off x="1158187" y="5026818"/>
            <a:ext cx="0" cy="34728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6" name="Google Shape;436;p22"/>
          <p:cNvSpPr/>
          <p:nvPr/>
        </p:nvSpPr>
        <p:spPr>
          <a:xfrm>
            <a:off x="1872653" y="1478375"/>
            <a:ext cx="6680795" cy="626650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1100" dirty="0" smtClean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도입부로서 </a:t>
            </a:r>
            <a:r>
              <a:rPr lang="ko-KR" altLang="en-US" sz="1100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사건의 시간적</a:t>
            </a:r>
            <a:r>
              <a:rPr lang="en-US" altLang="ko-KR" sz="1100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공간적 배경을 제시하고 인물들의 성격을 독자에게 알려 주는 기능을 합니다</a:t>
            </a:r>
            <a:r>
              <a:rPr lang="en-US" altLang="ko-KR" sz="1100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100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또한 사건의 전체적인 분위기가 제시되고 경우에 따라서 사건의 실마리가 나타나기도 하지요</a:t>
            </a:r>
            <a:r>
              <a:rPr lang="en-US" altLang="ko-KR" sz="1100" dirty="0" smtClean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100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437;p22"/>
          <p:cNvSpPr/>
          <p:nvPr/>
        </p:nvSpPr>
        <p:spPr>
          <a:xfrm>
            <a:off x="1872653" y="2452306"/>
            <a:ext cx="6680795" cy="626650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본격적으로 </a:t>
            </a:r>
            <a:r>
              <a:rPr lang="ko-KR" altLang="en-US" sz="1100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펼쳐지는 부분으로</a:t>
            </a:r>
            <a:r>
              <a:rPr lang="en-US" altLang="ko-KR" sz="1100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이야기가 복잡하게 얽히고 갈등이 겉으로 드러나는 단계입니다</a:t>
            </a:r>
            <a:r>
              <a:rPr lang="en-US" altLang="ko-KR" sz="1100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100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사건이 시작된 것이지요</a:t>
            </a:r>
            <a:r>
              <a:rPr lang="en-US" altLang="ko-KR" sz="1100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sz="1100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438;p22"/>
          <p:cNvSpPr/>
          <p:nvPr/>
        </p:nvSpPr>
        <p:spPr>
          <a:xfrm>
            <a:off x="1872653" y="3426237"/>
            <a:ext cx="6680795" cy="626650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갈등이 </a:t>
            </a:r>
            <a:r>
              <a:rPr lang="ko-KR" altLang="en-US" sz="1100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고조되고 심화되는 단계입니다</a:t>
            </a:r>
            <a:r>
              <a:rPr lang="en-US" altLang="ko-KR" sz="1100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100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때로는 사건의 반전이 나타나며 새로운 사건이 발생하여 위기감이 고조되기도 합니다</a:t>
            </a:r>
            <a:r>
              <a:rPr lang="en-US" altLang="ko-KR" sz="1100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100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이처럼 위기 단계에서는 갈등이 고조되고 반전이 나타나기도 합니다</a:t>
            </a:r>
            <a:r>
              <a:rPr lang="en-US" altLang="ko-KR" sz="1100" dirty="0" smtClean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100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439;p22"/>
          <p:cNvSpPr/>
          <p:nvPr/>
        </p:nvSpPr>
        <p:spPr>
          <a:xfrm>
            <a:off x="1872654" y="4400168"/>
            <a:ext cx="6680795" cy="626650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갈등과 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사건이 최고조에 이르는 단계입니다</a:t>
            </a:r>
            <a:r>
              <a:rPr lang="en-US" altLang="ko-KR" sz="1200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또한 해결의 전환점을 맞이하는 단계이기도 하지요</a:t>
            </a:r>
            <a:r>
              <a:rPr lang="en-US" altLang="ko-KR" sz="1200" dirty="0" smtClean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200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440;p22"/>
          <p:cNvSpPr/>
          <p:nvPr/>
        </p:nvSpPr>
        <p:spPr>
          <a:xfrm>
            <a:off x="1872654" y="5374100"/>
            <a:ext cx="6680795" cy="626650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인물들 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사이에 벌어진 사건과 갈등이 해결되고 마무리되는 단계입니다</a:t>
            </a:r>
            <a:r>
              <a:rPr lang="en-US" altLang="ko-KR" sz="1200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갈등이 마무리되고 소설이 결말에 이르는 것입니다</a:t>
            </a:r>
            <a:r>
              <a:rPr lang="en-US" altLang="ko-KR" sz="1200" dirty="0" smtClean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429;p21"/>
          <p:cNvSpPr txBox="1"/>
          <p:nvPr/>
        </p:nvSpPr>
        <p:spPr>
          <a:xfrm>
            <a:off x="179512" y="764704"/>
            <a:ext cx="72008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스토리</a:t>
            </a:r>
            <a:r>
              <a:rPr lang="en-US" altLang="ko-KR" sz="2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플롯</a:t>
            </a: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2"/>
          <p:cNvSpPr txBox="1">
            <a:spLocks noGrp="1"/>
          </p:cNvSpPr>
          <p:nvPr>
            <p:ph type="body" idx="4294967295"/>
          </p:nvPr>
        </p:nvSpPr>
        <p:spPr>
          <a:xfrm>
            <a:off x="322138" y="1341438"/>
            <a:ext cx="8642350" cy="511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 b="1" dirty="0"/>
              <a:t>시나리오: 세부적인 내용 있는 전체 이야기</a:t>
            </a:r>
            <a:endParaRPr sz="2000" b="1" dirty="0"/>
          </a:p>
          <a:p>
            <a:pPr marL="342900" lvl="0" indent="-34290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 b="1" dirty="0" err="1"/>
              <a:t>시놉시스</a:t>
            </a:r>
            <a:r>
              <a:rPr lang="ko-KR" sz="2000" b="1" dirty="0"/>
              <a:t>: 요약, 부분적이고 대략적인 이야기</a:t>
            </a:r>
            <a:endParaRPr sz="2000" b="1" dirty="0"/>
          </a:p>
          <a:p>
            <a:pPr marL="342900" lvl="0" indent="-34290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 b="1" dirty="0"/>
              <a:t>플롯: 요약, 부분적이고 대략적인 이야기의 흐름도</a:t>
            </a:r>
            <a:endParaRPr sz="2000" b="1" dirty="0"/>
          </a:p>
          <a:p>
            <a:pPr marL="342900" lvl="0" indent="-21590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 dirty="0"/>
          </a:p>
          <a:p>
            <a:pPr marL="342900" lvl="0" indent="-21590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 dirty="0"/>
          </a:p>
          <a:p>
            <a:pPr marL="342900" lvl="0" indent="-21590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 dirty="0"/>
          </a:p>
          <a:p>
            <a:pPr marL="342900" lvl="0" indent="-34290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 b="1" dirty="0" err="1"/>
              <a:t>컨셉</a:t>
            </a:r>
            <a:r>
              <a:rPr lang="ko-KR" sz="2000" b="1" dirty="0"/>
              <a:t>: 주요 테마, 상징적 요소 게임의 방향성을 설정</a:t>
            </a:r>
            <a:endParaRPr dirty="0"/>
          </a:p>
          <a:p>
            <a:pPr marL="342900" lvl="0" indent="-34290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 b="1" dirty="0"/>
              <a:t>설정: </a:t>
            </a:r>
            <a:r>
              <a:rPr lang="ko-KR" sz="2000" b="1" dirty="0" err="1"/>
              <a:t>컨셉을</a:t>
            </a:r>
            <a:r>
              <a:rPr lang="ko-KR" sz="2000" b="1" dirty="0"/>
              <a:t> </a:t>
            </a:r>
            <a:r>
              <a:rPr lang="ko-KR" sz="2000" b="1" dirty="0" err="1"/>
              <a:t>기반으로한</a:t>
            </a:r>
            <a:r>
              <a:rPr lang="ko-KR" sz="2000" b="1" dirty="0"/>
              <a:t> 세부적 요소 게임을 구체화 하기 위한 내용</a:t>
            </a:r>
            <a:endParaRPr dirty="0"/>
          </a:p>
          <a:p>
            <a:pPr marL="342900" lvl="0" indent="-34290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 b="1" dirty="0"/>
              <a:t>세계관: 환경적 요소(시간적, 공간적, 사상적)</a:t>
            </a:r>
            <a:endParaRPr dirty="0"/>
          </a:p>
          <a:p>
            <a:pPr marL="342900" lvl="0" indent="-21590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 dirty="0"/>
          </a:p>
          <a:p>
            <a:pPr marL="742950" lvl="1" indent="-107950" algn="l" rtl="0">
              <a:lnSpc>
                <a:spcPct val="16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/>
          </a:p>
          <a:p>
            <a:pPr marL="201168" lvl="1" indent="0" algn="l" rtl="0">
              <a:lnSpc>
                <a:spcPct val="16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436" name="Google Shape;436;p22"/>
          <p:cNvSpPr/>
          <p:nvPr/>
        </p:nvSpPr>
        <p:spPr>
          <a:xfrm>
            <a:off x="584580" y="3184840"/>
            <a:ext cx="1116000" cy="468000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발단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7" name="Google Shape;437;p22"/>
          <p:cNvSpPr/>
          <p:nvPr/>
        </p:nvSpPr>
        <p:spPr>
          <a:xfrm>
            <a:off x="2328257" y="3184840"/>
            <a:ext cx="1116000" cy="468000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전개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8" name="Google Shape;438;p22"/>
          <p:cNvSpPr/>
          <p:nvPr/>
        </p:nvSpPr>
        <p:spPr>
          <a:xfrm>
            <a:off x="4071934" y="3184840"/>
            <a:ext cx="1116000" cy="468000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위기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9" name="Google Shape;439;p22"/>
          <p:cNvSpPr/>
          <p:nvPr/>
        </p:nvSpPr>
        <p:spPr>
          <a:xfrm>
            <a:off x="5815611" y="3184840"/>
            <a:ext cx="1116000" cy="468000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절정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0" name="Google Shape;440;p22"/>
          <p:cNvSpPr/>
          <p:nvPr/>
        </p:nvSpPr>
        <p:spPr>
          <a:xfrm>
            <a:off x="7559289" y="3184840"/>
            <a:ext cx="1116000" cy="468000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결말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41" name="Google Shape;441;p22"/>
          <p:cNvCxnSpPr>
            <a:stCxn id="436" idx="3"/>
            <a:endCxn id="437" idx="1"/>
          </p:cNvCxnSpPr>
          <p:nvPr/>
        </p:nvCxnSpPr>
        <p:spPr>
          <a:xfrm>
            <a:off x="1700580" y="3418840"/>
            <a:ext cx="627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2" name="Google Shape;442;p22"/>
          <p:cNvCxnSpPr>
            <a:stCxn id="437" idx="3"/>
            <a:endCxn id="438" idx="1"/>
          </p:cNvCxnSpPr>
          <p:nvPr/>
        </p:nvCxnSpPr>
        <p:spPr>
          <a:xfrm>
            <a:off x="3444257" y="3418840"/>
            <a:ext cx="627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3" name="Google Shape;443;p22"/>
          <p:cNvCxnSpPr>
            <a:stCxn id="438" idx="3"/>
            <a:endCxn id="439" idx="1"/>
          </p:cNvCxnSpPr>
          <p:nvPr/>
        </p:nvCxnSpPr>
        <p:spPr>
          <a:xfrm>
            <a:off x="5187934" y="3418840"/>
            <a:ext cx="627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4" name="Google Shape;444;p22"/>
          <p:cNvCxnSpPr>
            <a:stCxn id="439" idx="3"/>
            <a:endCxn id="440" idx="1"/>
          </p:cNvCxnSpPr>
          <p:nvPr/>
        </p:nvCxnSpPr>
        <p:spPr>
          <a:xfrm>
            <a:off x="6931611" y="3418840"/>
            <a:ext cx="627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5" name="Google Shape;445;p22"/>
          <p:cNvSpPr/>
          <p:nvPr/>
        </p:nvSpPr>
        <p:spPr>
          <a:xfrm>
            <a:off x="584580" y="4010030"/>
            <a:ext cx="1116000" cy="468000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발단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6" name="Google Shape;446;p22"/>
          <p:cNvSpPr/>
          <p:nvPr/>
        </p:nvSpPr>
        <p:spPr>
          <a:xfrm>
            <a:off x="2328257" y="4010030"/>
            <a:ext cx="1116000" cy="468000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전개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7" name="Google Shape;447;p22"/>
          <p:cNvSpPr/>
          <p:nvPr/>
        </p:nvSpPr>
        <p:spPr>
          <a:xfrm>
            <a:off x="4071934" y="4010030"/>
            <a:ext cx="1116000" cy="468000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위기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8" name="Google Shape;448;p22"/>
          <p:cNvSpPr/>
          <p:nvPr/>
        </p:nvSpPr>
        <p:spPr>
          <a:xfrm>
            <a:off x="5831096" y="4010030"/>
            <a:ext cx="2812869" cy="468000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절정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49" name="Google Shape;449;p22"/>
          <p:cNvCxnSpPr>
            <a:stCxn id="445" idx="3"/>
            <a:endCxn id="446" idx="1"/>
          </p:cNvCxnSpPr>
          <p:nvPr/>
        </p:nvCxnSpPr>
        <p:spPr>
          <a:xfrm>
            <a:off x="1700580" y="4244030"/>
            <a:ext cx="627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0" name="Google Shape;450;p22"/>
          <p:cNvCxnSpPr>
            <a:stCxn id="446" idx="3"/>
            <a:endCxn id="447" idx="1"/>
          </p:cNvCxnSpPr>
          <p:nvPr/>
        </p:nvCxnSpPr>
        <p:spPr>
          <a:xfrm>
            <a:off x="3444257" y="4244030"/>
            <a:ext cx="627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1" name="Google Shape;451;p22"/>
          <p:cNvCxnSpPr>
            <a:stCxn id="447" idx="3"/>
            <a:endCxn id="448" idx="1"/>
          </p:cNvCxnSpPr>
          <p:nvPr/>
        </p:nvCxnSpPr>
        <p:spPr>
          <a:xfrm>
            <a:off x="5187934" y="4244030"/>
            <a:ext cx="643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52" name="Google Shape;452;p22"/>
          <p:cNvSpPr txBox="1"/>
          <p:nvPr/>
        </p:nvSpPr>
        <p:spPr>
          <a:xfrm>
            <a:off x="179512" y="764704"/>
            <a:ext cx="72008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용어정리</a:t>
            </a:r>
            <a:endParaRPr sz="2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1045</Words>
  <Application>Microsoft Office PowerPoint</Application>
  <PresentationFormat>화면 슬라이드 쇼(4:3)</PresentationFormat>
  <Paragraphs>172</Paragraphs>
  <Slides>10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2" baseType="lpstr">
      <vt:lpstr>Office 테마</vt:lpstr>
      <vt:lpstr>1_Office 테마</vt:lpstr>
      <vt:lpstr>[실습 및 과제]  게임 스토리 제작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이야기와 무대</dc:title>
  <dc:creator>Registered User</dc:creator>
  <cp:lastModifiedBy>FullName</cp:lastModifiedBy>
  <cp:revision>5</cp:revision>
  <dcterms:created xsi:type="dcterms:W3CDTF">2015-12-03T11:04:35Z</dcterms:created>
  <dcterms:modified xsi:type="dcterms:W3CDTF">2019-09-20T05:20:48Z</dcterms:modified>
</cp:coreProperties>
</file>