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5"/>
  </p:notesMasterIdLst>
  <p:sldIdLst>
    <p:sldId id="256" r:id="rId3"/>
    <p:sldId id="275" r:id="rId4"/>
    <p:sldId id="281" r:id="rId5"/>
    <p:sldId id="280" r:id="rId6"/>
    <p:sldId id="282" r:id="rId7"/>
    <p:sldId id="284" r:id="rId8"/>
    <p:sldId id="283" r:id="rId9"/>
    <p:sldId id="285" r:id="rId10"/>
    <p:sldId id="286" r:id="rId11"/>
    <p:sldId id="287" r:id="rId12"/>
    <p:sldId id="267" r:id="rId13"/>
    <p:sldId id="258" r:id="rId14"/>
    <p:sldId id="257" r:id="rId15"/>
    <p:sldId id="274" r:id="rId16"/>
    <p:sldId id="261" r:id="rId17"/>
    <p:sldId id="262" r:id="rId18"/>
    <p:sldId id="264" r:id="rId19"/>
    <p:sldId id="266" r:id="rId20"/>
    <p:sldId id="260" r:id="rId21"/>
    <p:sldId id="263" r:id="rId22"/>
    <p:sldId id="259" r:id="rId23"/>
    <p:sldId id="265" r:id="rId24"/>
    <p:sldId id="268" r:id="rId25"/>
    <p:sldId id="269" r:id="rId26"/>
    <p:sldId id="270" r:id="rId27"/>
    <p:sldId id="271" r:id="rId28"/>
    <p:sldId id="272" r:id="rId29"/>
    <p:sldId id="273" r:id="rId30"/>
    <p:sldId id="276" r:id="rId31"/>
    <p:sldId id="277" r:id="rId32"/>
    <p:sldId id="278" r:id="rId33"/>
    <p:sldId id="27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80814" autoAdjust="0"/>
  </p:normalViewPr>
  <p:slideViewPr>
    <p:cSldViewPr snapToGrid="0" showGuides="1">
      <p:cViewPr varScale="1">
        <p:scale>
          <a:sx n="74" d="100"/>
          <a:sy n="74" d="100"/>
        </p:scale>
        <p:origin x="7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2455B-02B6-4958-9DC2-12C908E92501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5B5FA-EAA1-46ED-8616-1EFB09516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6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1" hangingPunct="1"/>
            <a:r>
              <a:rPr lang="ko-KR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적 배경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1" hangingPunct="1"/>
            <a:r>
              <a:rPr lang="ko-KR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내부인과 외부인의 전쟁이후 평화시대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</a:p>
          <a:p>
            <a:pPr rtl="0" eaLnBrk="1" fontAlgn="t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그림자가 없는 외각지역 농지</a:t>
            </a:r>
          </a:p>
          <a:p>
            <a:pPr rtl="0" eaLnBrk="1" fontAlgn="t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그림자 때문에 빛이 없어 전구에 의존해 사는 중심부 지역</a:t>
            </a:r>
          </a:p>
          <a:p>
            <a:pPr rtl="0" eaLnBrk="1" fontAlgn="t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다리를 통해 올라간 </a:t>
            </a:r>
            <a:r>
              <a:rPr lang="ko-KR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콜로니</a:t>
            </a:r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</a:t>
            </a:r>
          </a:p>
          <a:p>
            <a:pPr rtl="0" eaLnBrk="1" fontAlgn="t" latinLnBrk="1" hangingPunct="1"/>
            <a:r>
              <a:rPr lang="ko-KR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콜로니</a:t>
            </a:r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옥상에서 최종보스와 이루어 지는 최종 결투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B5FA-EAA1-46ED-8616-1EFB09516B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5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7612C-4AA6-4E71-9D2A-C8D58377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9017"/>
            <a:ext cx="9144000" cy="800946"/>
          </a:xfrm>
          <a:prstGeom prst="rect">
            <a:avLst/>
          </a:prstGeom>
        </p:spPr>
        <p:txBody>
          <a:bodyPr anchor="b"/>
          <a:lstStyle>
            <a:lvl1pPr algn="ctr">
              <a:defRPr sz="2800" b="1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2A39A-28B0-4886-8F21-FBBF1463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8792" y="3602038"/>
            <a:ext cx="2814415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871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1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A2DEDC65-FE89-4386-B562-D18EB001E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8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3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AC06D76-081C-47E0-8DC7-EC18A1EC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4123E17-12C0-4F49-82B3-1D9D9B64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415" y="723530"/>
            <a:ext cx="5868112" cy="552883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400">
                <a:latin typeface="+mj-lt"/>
              </a:defRPr>
            </a:lvl1pPr>
            <a:lvl2pPr>
              <a:lnSpc>
                <a:spcPct val="150000"/>
              </a:lnSpc>
              <a:defRPr sz="1200">
                <a:latin typeface="+mj-lt"/>
              </a:defRPr>
            </a:lvl2pPr>
            <a:lvl3pPr>
              <a:lnSpc>
                <a:spcPct val="150000"/>
              </a:lnSpc>
              <a:defRPr sz="1100">
                <a:latin typeface="+mj-lt"/>
              </a:defRPr>
            </a:lvl3pPr>
            <a:lvl4pPr>
              <a:lnSpc>
                <a:spcPct val="150000"/>
              </a:lnSpc>
              <a:defRPr sz="1050">
                <a:latin typeface="+mj-lt"/>
              </a:defRPr>
            </a:lvl4pPr>
            <a:lvl5pPr>
              <a:lnSpc>
                <a:spcPct val="150000"/>
              </a:lnSpc>
              <a:defRPr sz="105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C27BE294-CEF1-4F41-85E8-D138F254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j-lt"/>
              </a:defRPr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23B7829-E435-421D-8A2E-709F2F29C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3A139934-97EC-4A0E-9489-2357A98B89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473" y="709613"/>
            <a:ext cx="5272754" cy="271938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34CD38A7-44F8-4611-AECE-6351768D15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473" y="3532981"/>
            <a:ext cx="5272754" cy="271938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9AD6104-4D42-4AD7-B08B-EE04E7DD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381" y="3428999"/>
            <a:ext cx="11302526" cy="27479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100"/>
            </a:lvl4pPr>
            <a:lvl5pPr>
              <a:lnSpc>
                <a:spcPct val="15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4081425-64A2-4DE1-BC5F-1FE8C215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AC659FB-F412-45BF-9554-E63547B4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1592AC80-78C8-4818-BABA-936494CC1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0807AE8-5AC7-4B34-9257-12E0101E31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842" y="835135"/>
            <a:ext cx="5223618" cy="234610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8" name="그림 개체 틀 16">
            <a:extLst>
              <a:ext uri="{FF2B5EF4-FFF2-40B4-BE49-F238E27FC236}">
                <a16:creationId xmlns:a16="http://schemas.microsoft.com/office/drawing/2014/main" id="{659E5C52-D306-4256-8A65-9EAABAA63E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4542" y="835135"/>
            <a:ext cx="5223618" cy="234610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D0B38641-20AD-4067-8A5C-9420C0DE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9902251-3FE3-4B14-B664-CE20A4226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A07883DD-D88F-4428-80D1-AD785575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C48DFFA4-B4C4-4BF8-9682-905D49CAC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DBCA8C44-1E20-43BE-896F-A87ABCCA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178E14F-8FAF-4172-AF8D-DD9A75DFD6CC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810C7278-0F9A-4625-AFF2-25757F7D9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70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865411B-AF7B-48CC-A85E-AD4BC07D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C193F008-3A2C-4DFE-8678-9C367BD09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7341110D-C98E-4500-82AD-F73D2F98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18D1FED-880E-4293-BF22-DF2A544E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8E2B6D5E-CE22-4377-B13A-8371DEA97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3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ABC0F0E-9E63-4214-B805-6DBA2465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A1822ADA-3075-4877-9680-D386095CA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7F82AB30-164A-459C-B281-72B88235A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E6B292-0C3B-4A94-B3D4-F48DDA2E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D318565-B3A2-4D38-B760-1E262961CE25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89240FDB-105F-4549-9FC0-BD65A90DA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0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5ABB848-AB0E-4259-89DB-E138EAF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세로 텍스트 개체 틀 2">
            <a:extLst>
              <a:ext uri="{FF2B5EF4-FFF2-40B4-BE49-F238E27FC236}">
                <a16:creationId xmlns:a16="http://schemas.microsoft.com/office/drawing/2014/main" id="{01D0CFE0-CE4F-437F-A0E5-DA69C5C7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A9249213-F7A2-46CD-B868-CE6D80ED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A7F60D2-5D5F-4FC3-9D26-62B802EB2F8B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FDAC87F4-345D-4CAA-ACE7-7D852E68F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48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E908956-114F-40C2-A3EE-DBEC0C3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A15F4DD-93D6-4866-BAFF-646DA2D1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E3E3F145-E763-43A1-8966-963C15BE5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83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세로 제목 1">
            <a:extLst>
              <a:ext uri="{FF2B5EF4-FFF2-40B4-BE49-F238E27FC236}">
                <a16:creationId xmlns:a16="http://schemas.microsoft.com/office/drawing/2014/main" id="{56C81D25-5799-4851-A5E0-EACC0328E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세로 텍스트 개체 틀 2">
            <a:extLst>
              <a:ext uri="{FF2B5EF4-FFF2-40B4-BE49-F238E27FC236}">
                <a16:creationId xmlns:a16="http://schemas.microsoft.com/office/drawing/2014/main" id="{F66FA4CA-396F-412A-89C4-706D411B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B7C6075-61F6-43AA-A63D-3D25318D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DC74B9C-DF4F-4FAF-9E78-5543B569E2AC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A8E209DA-97FF-4F35-9AFE-71D6DAE1BA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39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A4232F1-E2DA-4031-9214-A06D808CFDF3}"/>
              </a:ext>
            </a:extLst>
          </p:cNvPr>
          <p:cNvSpPr/>
          <p:nvPr userDrawn="1"/>
        </p:nvSpPr>
        <p:spPr>
          <a:xfrm>
            <a:off x="4289988" y="76912"/>
            <a:ext cx="3939612" cy="350378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B87FB0B-0BF0-4028-9DE2-E6CE6FE5579F}"/>
              </a:ext>
            </a:extLst>
          </p:cNvPr>
          <p:cNvSpPr/>
          <p:nvPr userDrawn="1"/>
        </p:nvSpPr>
        <p:spPr>
          <a:xfrm>
            <a:off x="175188" y="76912"/>
            <a:ext cx="3939612" cy="427290"/>
          </a:xfrm>
          <a:prstGeom prst="round2Same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4DACF7-87CE-40E1-AF16-298098D5828C}"/>
              </a:ext>
            </a:extLst>
          </p:cNvPr>
          <p:cNvSpPr/>
          <p:nvPr userDrawn="1"/>
        </p:nvSpPr>
        <p:spPr>
          <a:xfrm>
            <a:off x="0" y="324740"/>
            <a:ext cx="12192000" cy="6533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F8D97B9A-58F0-43C1-B316-1FDA7989E129}"/>
              </a:ext>
            </a:extLst>
          </p:cNvPr>
          <p:cNvSpPr/>
          <p:nvPr userDrawn="1"/>
        </p:nvSpPr>
        <p:spPr>
          <a:xfrm>
            <a:off x="8077200" y="17092"/>
            <a:ext cx="3939612" cy="350378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7AD4F717-9402-4130-B41D-67CB00BCD199}"/>
              </a:ext>
            </a:extLst>
          </p:cNvPr>
          <p:cNvSpPr/>
          <p:nvPr userDrawn="1"/>
        </p:nvSpPr>
        <p:spPr>
          <a:xfrm>
            <a:off x="4289988" y="76912"/>
            <a:ext cx="3939612" cy="350378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CD6284-514E-4004-81E2-71A68E804987}"/>
              </a:ext>
            </a:extLst>
          </p:cNvPr>
          <p:cNvSpPr/>
          <p:nvPr userDrawn="1"/>
        </p:nvSpPr>
        <p:spPr>
          <a:xfrm>
            <a:off x="0" y="324740"/>
            <a:ext cx="12192000" cy="6533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DC9B10BA-0ADC-469E-BA5D-78E3EF22FE15}"/>
              </a:ext>
            </a:extLst>
          </p:cNvPr>
          <p:cNvSpPr/>
          <p:nvPr userDrawn="1"/>
        </p:nvSpPr>
        <p:spPr>
          <a:xfrm>
            <a:off x="153824" y="0"/>
            <a:ext cx="3939612" cy="42729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BD050-3ADA-46B8-9670-ED6C4FD3C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_</a:t>
            </a:r>
            <a:r>
              <a:rPr lang="ko-KR" altLang="en-US" dirty="0"/>
              <a:t>세계관</a:t>
            </a:r>
            <a:r>
              <a:rPr lang="en-US" altLang="ko-KR" dirty="0"/>
              <a:t>_</a:t>
            </a:r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F2FCC-BCC6-44B4-BF71-2CEC5B669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정재호 </a:t>
            </a:r>
            <a:r>
              <a:rPr lang="en-US" altLang="ko-KR" dirty="0">
                <a:latin typeface="+mj-lt"/>
              </a:rPr>
              <a:t>(9</a:t>
            </a:r>
            <a:r>
              <a:rPr lang="ko-KR" altLang="en-US" dirty="0">
                <a:latin typeface="+mj-lt"/>
              </a:rPr>
              <a:t>시간</a:t>
            </a:r>
            <a:r>
              <a:rPr lang="en-US" altLang="ko-KR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314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2A830-0033-4525-B6EB-441FBCC9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1E472-EC42-47D2-9946-17D5FE7F4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플레이 공간 진행</a:t>
            </a:r>
          </a:p>
        </p:txBody>
      </p:sp>
      <p:pic>
        <p:nvPicPr>
          <p:cNvPr id="12" name="그림 개체 틀 11" descr="실외, 물, 산, 대형이(가) 표시된 사진&#10;&#10;자동 생성된 설명">
            <a:extLst>
              <a:ext uri="{FF2B5EF4-FFF2-40B4-BE49-F238E27FC236}">
                <a16:creationId xmlns:a16="http://schemas.microsoft.com/office/drawing/2014/main" id="{A3D136B2-F1DF-4BBA-B34E-BAAF2B97DDC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7" b="31377"/>
          <a:stretch>
            <a:fillRect/>
          </a:stretch>
        </p:blipFill>
        <p:spPr>
          <a:xfrm>
            <a:off x="6122853" y="2494921"/>
            <a:ext cx="3854940" cy="1988159"/>
          </a:xfrm>
        </p:spPr>
      </p:pic>
      <p:pic>
        <p:nvPicPr>
          <p:cNvPr id="14" name="그림 개체 틀 13" descr="밤, 옅은, 대형, 버스이(가) 표시된 사진&#10;&#10;자동 생성된 설명">
            <a:extLst>
              <a:ext uri="{FF2B5EF4-FFF2-40B4-BE49-F238E27FC236}">
                <a16:creationId xmlns:a16="http://schemas.microsoft.com/office/drawing/2014/main" id="{860F5B9D-948C-4251-99F7-1F746499A5B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9" b="31939"/>
          <a:stretch>
            <a:fillRect/>
          </a:stretch>
        </p:blipFill>
        <p:spPr>
          <a:xfrm>
            <a:off x="6122853" y="491970"/>
            <a:ext cx="3854940" cy="1988159"/>
          </a:xfr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C0B4007-406C-4551-A761-B2544B366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4483080"/>
            <a:ext cx="5071543" cy="1769287"/>
          </a:xfrm>
        </p:spPr>
        <p:txBody>
          <a:bodyPr/>
          <a:lstStyle/>
          <a:p>
            <a:r>
              <a:rPr lang="ko-KR" altLang="en-US" sz="1200" dirty="0"/>
              <a:t>다리를 통해 올라간 </a:t>
            </a:r>
            <a:r>
              <a:rPr lang="ko-KR" altLang="en-US" sz="1200" dirty="0" err="1"/>
              <a:t>콜로니</a:t>
            </a:r>
            <a:r>
              <a:rPr lang="ko-KR" altLang="en-US" sz="1200" dirty="0"/>
              <a:t> 내부 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몽환적인 분위기</a:t>
            </a:r>
            <a:r>
              <a:rPr lang="en-US" altLang="ko-KR" sz="1200" dirty="0"/>
              <a:t>, </a:t>
            </a:r>
            <a:r>
              <a:rPr lang="ko-KR" altLang="en-US" sz="1200" dirty="0"/>
              <a:t>실험실 같은 분위기</a:t>
            </a:r>
            <a:endParaRPr lang="en-US" altLang="ko-KR" sz="1200" dirty="0"/>
          </a:p>
          <a:p>
            <a:r>
              <a:rPr lang="en-US" altLang="ko-KR" sz="1200" dirty="0"/>
              <a:t>‘</a:t>
            </a:r>
            <a:r>
              <a:rPr lang="ko-KR" altLang="en-US" sz="1200" dirty="0" err="1"/>
              <a:t>콜로니</a:t>
            </a:r>
            <a:r>
              <a:rPr lang="ko-KR" altLang="en-US" sz="1200" dirty="0"/>
              <a:t> 최상층에 도착 후 최종 보스와의 전투 스테이지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밝은 햇살</a:t>
            </a:r>
            <a:r>
              <a:rPr lang="en-US" altLang="ko-KR" sz="1200" dirty="0"/>
              <a:t>, </a:t>
            </a:r>
            <a:r>
              <a:rPr lang="ko-KR" altLang="en-US" sz="1200" dirty="0"/>
              <a:t>아름다운 지상 낙원 같은 풍경</a:t>
            </a:r>
            <a:endParaRPr lang="en-US" altLang="ko-KR" sz="1200" dirty="0"/>
          </a:p>
        </p:txBody>
      </p:sp>
      <p:pic>
        <p:nvPicPr>
          <p:cNvPr id="16" name="그림 15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8D417A61-C42F-4B2C-B3B5-2FAB7BBB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93" b="3963"/>
          <a:stretch/>
        </p:blipFill>
        <p:spPr>
          <a:xfrm>
            <a:off x="2223588" y="2494921"/>
            <a:ext cx="3892551" cy="1988159"/>
          </a:xfrm>
          <a:prstGeom prst="rect">
            <a:avLst/>
          </a:prstGeom>
        </p:spPr>
      </p:pic>
      <p:pic>
        <p:nvPicPr>
          <p:cNvPr id="18" name="그림 17" descr="건물, 산, 실외, 집이(가) 표시된 사진&#10;&#10;자동 생성된 설명">
            <a:extLst>
              <a:ext uri="{FF2B5EF4-FFF2-40B4-BE49-F238E27FC236}">
                <a16:creationId xmlns:a16="http://schemas.microsoft.com/office/drawing/2014/main" id="{FBBD3040-810D-4548-87EC-56AB459C18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4" b="42611"/>
          <a:stretch/>
        </p:blipFill>
        <p:spPr>
          <a:xfrm>
            <a:off x="2241060" y="506761"/>
            <a:ext cx="3854940" cy="1988160"/>
          </a:xfrm>
          <a:prstGeom prst="rect">
            <a:avLst/>
          </a:prstGeom>
        </p:spPr>
      </p:pic>
      <p:sp>
        <p:nvSpPr>
          <p:cNvPr id="19" name="내용 개체 틀 9">
            <a:extLst>
              <a:ext uri="{FF2B5EF4-FFF2-40B4-BE49-F238E27FC236}">
                <a16:creationId xmlns:a16="http://schemas.microsoft.com/office/drawing/2014/main" id="{6F84997E-AB40-4EE8-96BC-737013A068A6}"/>
              </a:ext>
            </a:extLst>
          </p:cNvPr>
          <p:cNvSpPr txBox="1">
            <a:spLocks/>
          </p:cNvSpPr>
          <p:nvPr/>
        </p:nvSpPr>
        <p:spPr>
          <a:xfrm>
            <a:off x="2241060" y="4503083"/>
            <a:ext cx="5071543" cy="176928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그림자가 없는 외각 지역 농지 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매우 맑은 날씨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햇살 한 점 없는 어두운 중심부 도시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어두운 도시</a:t>
            </a:r>
            <a:r>
              <a:rPr lang="en-US" altLang="ko-KR" sz="1200" dirty="0"/>
              <a:t>, </a:t>
            </a:r>
            <a:r>
              <a:rPr lang="ko-KR" altLang="en-US" sz="1200" dirty="0"/>
              <a:t>하늘로 올라가는 공장 매연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3157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6E3FEB-590C-4C55-9402-460AAD154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43B2AB-571C-4524-A656-648BAE67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B45AC-C7E6-49B4-BB26-BF6F776607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5B639FF-CEE2-4DAB-B392-4F2FC863F9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D8D478B-4D37-4CF5-833A-19831750C0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1311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D0DC9-F9BA-45EF-B0CB-C613CF4C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컨셉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3A56A8-28A0-4000-A187-3EB553264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0012" y="110402"/>
            <a:ext cx="3892550" cy="256373"/>
          </a:xfrm>
        </p:spPr>
        <p:txBody>
          <a:bodyPr/>
          <a:lstStyle/>
          <a:p>
            <a:r>
              <a:rPr lang="ko-KR" altLang="en-US" dirty="0"/>
              <a:t>주인공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88A1004-0CAF-481B-96AE-755C14BC8B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1B07CC0-DCD0-40E5-8697-E6114F4DFE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30DAF272-65CB-4169-BC41-7FAE3F17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9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DD04-70E3-4A1C-A381-7B982F2E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954B-F7FE-44D7-99FF-DF3D9D0E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과학자는 자신의 연구에 확신을 가지게 되었고 작은 프로토타입의 아들을 닮은 로봇을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플라즈마 상태를 특정 방향으로 회전시키며 응축시키는 것으로 원하는 시간대로 시공간을 뒤틀 수 있다는 것을 발견하고 그것을 활용한 프로토타입 로봇만을 위한 엔진을 개발했다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어마 안가 실험테스트를 준비하던 과학자는 자신을 배신한 제자들에 의해 살해당하고 이후 </a:t>
            </a:r>
            <a:r>
              <a:rPr lang="en-US" altLang="ko-KR" dirty="0"/>
              <a:t>100</a:t>
            </a:r>
            <a:r>
              <a:rPr lang="ko-KR" altLang="en-US" dirty="0"/>
              <a:t>년간 아무도 그 집을 찾는 사람은 없었다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우연히 과학자의 제자가 과학자의 연구 자료를 발견한다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제자는 서둘러 자신의 인공지능 로봇을 스승의 집으로 보냈고 로봇들은 지하실에서 오랜 시간 방치돼 녹이 슨 로봇을 가지고 돌아가게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로봇들이 돌아가는 중에 실수로 녹슨 로봇을 작동시키고 사건은 시작된다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827D1-216F-459F-8395-160800783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주인공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3009F83-F29E-4BFF-9C55-A07E4E760A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1A27B3E-3A79-4956-9425-7DEB05028A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44502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EE99-4CA5-4EE3-82E8-0068CA4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B950C-FFEA-49D4-BB16-76A9F081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인근 마을에 주둔해 있던 레지스탕스에 의해 구조된 로봇은 과학자가 만든 인공지능과 과학자의 아들에 대한 데이터가 뒤섞인 상태가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때문에 자식이 과학자의 아들이라 말하며 과학자가 살해당하던 당시에 녹화된 데이터에 의해 과학자를 배신간 제자에게 복수할 것이라 이야기한다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레지스탕스 역시 현재 권력을 가진 </a:t>
            </a:r>
            <a:r>
              <a:rPr lang="en-US" altLang="ko-KR" dirty="0"/>
              <a:t>7</a:t>
            </a:r>
            <a:r>
              <a:rPr lang="ko-KR" altLang="en-US" dirty="0"/>
              <a:t>명의 과학자들을 처치해야 하는 사명이 있었기 때문에 로봇을 도와 주기로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기능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dirty="0"/>
              <a:t>로봇의 인공지능과 다른 로봇들과 차이점으로 인해 시간을 다룰 수 있게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몬스터를 처치하면서 얻는 에테르를 소비하는 것으로 캐릭터는 원하는 기술을 사용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7FCBA-446E-4D2E-AB31-888FE9D76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주인공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8C133BB-D906-4D26-840D-EFEFF3C221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5085FCA-A72F-4E10-82C6-B7B6AE0C21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68999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94105A-0276-4919-B979-CB99AC6FC2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DF4FD6-2B74-4166-89F1-E84A46B6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75C43-32A5-4A7A-BEEA-B5A373760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6E6F568-7711-4D9C-B4FA-829EDC89D9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5DABCFB-1D5A-4B84-8633-11F77C4455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0996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6054B9-659F-4ED2-8E14-FC6B47186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59B373-65BB-4410-87AF-B1D9F75A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게임과 스토리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BF40C-7151-429A-AE46-B886907D3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59A6AC6-F7F0-45A4-9D37-1DCD0C6181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8A54A6F-EEE2-4C92-8058-15E8E441FC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65963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DD04-70E3-4A1C-A381-7B982F2E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954B-F7FE-44D7-99FF-DF3D9D0E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과거 인류 문명이 시작하기전 지구가 </a:t>
            </a:r>
            <a:r>
              <a:rPr lang="ko-KR" altLang="en-US" dirty="0" err="1"/>
              <a:t>속해있던</a:t>
            </a:r>
            <a:r>
              <a:rPr lang="ko-KR" altLang="en-US" dirty="0"/>
              <a:t> 은해에서 </a:t>
            </a:r>
            <a:r>
              <a:rPr lang="ko-KR" altLang="en-US" dirty="0" err="1"/>
              <a:t>초신성</a:t>
            </a:r>
            <a:r>
              <a:rPr lang="ko-KR" altLang="en-US" dirty="0"/>
              <a:t> 폭발로 </a:t>
            </a:r>
            <a:endParaRPr lang="en-US" altLang="ko-KR" dirty="0"/>
          </a:p>
          <a:p>
            <a:r>
              <a:rPr lang="en-US" altLang="ko-KR" dirty="0"/>
              <a:t>18</a:t>
            </a:r>
            <a:r>
              <a:rPr lang="ko-KR" altLang="en-US" dirty="0"/>
              <a:t>세기 말 한 과학자에 의해 기원전 </a:t>
            </a:r>
            <a:r>
              <a:rPr lang="en-US" altLang="ko-KR" dirty="0"/>
              <a:t>5</a:t>
            </a:r>
            <a:r>
              <a:rPr lang="ko-KR" altLang="en-US" dirty="0"/>
              <a:t>세기의 과학자 아리스토텔레스의 제 </a:t>
            </a:r>
            <a:r>
              <a:rPr lang="en-US" altLang="ko-KR" dirty="0"/>
              <a:t>5</a:t>
            </a:r>
            <a:r>
              <a:rPr lang="ko-KR" altLang="en-US" dirty="0"/>
              <a:t>원소가 발견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물질을 과학자는 에테르라고 이름 지었고 그 것의 성질을 정리한 논문을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에테르는 스스로 매우 높은 에너지를 방출하는 원소로 우라늄과 동위 원소이지만 우라늄 보다 더 많은 에너지와 안정성으로 신의 물질이라는 별명을 가지고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 물질은 매우 희귀한 원소로 공기중에 </a:t>
            </a:r>
            <a:endParaRPr lang="en-US" altLang="ko-KR" dirty="0"/>
          </a:p>
          <a:p>
            <a:r>
              <a:rPr lang="ko-KR" altLang="en-US" dirty="0"/>
              <a:t>이지만 상온에서 무색 무취의 기체로 존재해 눈으로 관측하기 어렵고 관측하기 위해서는 전용 실험실이 따로 필요했다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한 세기가 지나 </a:t>
            </a:r>
            <a:r>
              <a:rPr lang="en-US" altLang="ko-KR" dirty="0"/>
              <a:t>19</a:t>
            </a:r>
            <a:r>
              <a:rPr lang="ko-KR" altLang="en-US" dirty="0"/>
              <a:t>세기 중반 에테르를 활용한 기술을 연구하기 시작했고 한 천재 과학자에 의해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827D1-216F-459F-8395-160800783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현실에 없는 물질 에테르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3009F83-F29E-4BFF-9C55-A07E4E760A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1A27B3E-3A79-4956-9425-7DEB05028A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49420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31166-CC12-4ED7-AA5A-77D43297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833BC-2BFE-464E-97BA-677E2087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유럽 전체를 자신의 영토로 만드는데 성공한 대영 제국은 독일의 철재 기술을 흡수해 에테르를 활용한 전투로봇을 만드는데 성공한다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대영 제국은 유럽을 넘어 아시아와 아프리카를 통일하게 되면서 더 이상 대영 제국이라는 말을 사용하지 않고 </a:t>
            </a:r>
            <a:r>
              <a:rPr lang="en-US" altLang="ko-KR" dirty="0"/>
              <a:t>‘</a:t>
            </a:r>
            <a:r>
              <a:rPr lang="ko-KR" altLang="en-US" dirty="0"/>
              <a:t>신 국가</a:t>
            </a:r>
            <a:r>
              <a:rPr lang="en-US" altLang="ko-KR" dirty="0"/>
              <a:t>’</a:t>
            </a:r>
            <a:r>
              <a:rPr lang="ko-KR" altLang="en-US" dirty="0"/>
              <a:t>라고 이름을 바꾸게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독일 출신의 천재 과학자에 의해 로봇은 더욱 정교해지게 되었고 </a:t>
            </a:r>
            <a:r>
              <a:rPr lang="en-US" altLang="ko-KR" dirty="0"/>
              <a:t>‘</a:t>
            </a:r>
            <a:r>
              <a:rPr lang="ko-KR" altLang="en-US" dirty="0"/>
              <a:t>신 국가</a:t>
            </a:r>
            <a:r>
              <a:rPr lang="en-US" altLang="ko-KR" dirty="0"/>
              <a:t>’</a:t>
            </a:r>
            <a:r>
              <a:rPr lang="ko-KR" altLang="en-US" dirty="0"/>
              <a:t>의 국왕은 그 과학자에게 아메리카대륙을 향해 공격할 비행 전함을 만들라고 지시했고 수 많은 에테르 엔진을 통해 공중에 뜰 수 있는 대형 전함을 만들게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19</a:t>
            </a:r>
            <a:r>
              <a:rPr lang="ko-KR" altLang="en-US" dirty="0"/>
              <a:t>세기 중기 말에 독일 출신 천재 과학자의 하나뿐인 어린 아들이 병으로 쓰러지고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53FD2-EF22-4C4E-94B0-76C83E36B6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에테르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6CF6E4B-FF07-4546-A73B-FB341BA38B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DC58902-5377-47E2-9868-BF3AF749AC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5452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88C2-8EB9-4F1F-9FED-2B0FF222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66D812C-138D-491D-8D11-DADC83655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72198"/>
              </p:ext>
            </p:extLst>
          </p:nvPr>
        </p:nvGraphicFramePr>
        <p:xfrm>
          <a:off x="5862638" y="723900"/>
          <a:ext cx="5867400" cy="585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02">
                  <a:extLst>
                    <a:ext uri="{9D8B030D-6E8A-4147-A177-3AD203B41FA5}">
                      <a16:colId xmlns:a16="http://schemas.microsoft.com/office/drawing/2014/main" val="1667733954"/>
                    </a:ext>
                  </a:extLst>
                </a:gridCol>
                <a:gridCol w="5544898">
                  <a:extLst>
                    <a:ext uri="{9D8B030D-6E8A-4147-A177-3AD203B41FA5}">
                      <a16:colId xmlns:a16="http://schemas.microsoft.com/office/drawing/2014/main" val="113133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한 천재 과학자에 의해 지구는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물질을 손에 넣게 되었다</a:t>
                      </a:r>
                      <a:r>
                        <a:rPr lang="en-US" altLang="ko-KR" sz="1200" b="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그 물질은 매우 폭발적으로 에너지를 방출해 냈으며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4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과거 천재 과학자에 의해 세계전쟁에서 승리해 전 세계를 통일한 영국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9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2.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영국의 국왕은 과학자에게 자신의 권위를 후대에 전달하기 위한 멋진 발명품을 요구 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4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3.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천재 과학자는 국왕의 요구에 자신이 구상하던 미래도시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알려주었다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87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4.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국왕은 바로 세계각지의 장인들을 불러들여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건설하도록 명령했다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5.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하지만 장인들은 해당 설계도로 건물을 짓게 되면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년도 넘게 걸린다고 했고 그 말에 실망하지 않고 국왕은 다시 천재 과학자를 찾아간다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6.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 후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이 다 완성되면 그 멋짐 모습을 보고 난 후에 죽고 싶다고 하는 왕의 부탁에 과학자는 자신이 발견했던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라고 불리는 물질을 활용해</a:t>
                      </a:r>
                      <a:endParaRPr lang="en-US" altLang="ko-KR" sz="1200" b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왕의 장수를 위한 장치를 계발하게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7.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해당 장치를 자신에 몸속에 장착한 국왕은 이후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년은 거뜬히 살수 있다는 생각에 기뻐했지만 현실은 달랐다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3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8.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 이후 </a:t>
                      </a:r>
                      <a:r>
                        <a:rPr lang="en-US" altLang="ko-KR" sz="1200" b="0" dirty="0"/>
                        <a:t>10</a:t>
                      </a:r>
                      <a:r>
                        <a:rPr lang="ko-KR" altLang="en-US" sz="1200" b="0" dirty="0"/>
                        <a:t>년이 지나 갑자기 돌연사한 국왕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8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9.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수술은 성공적으로 마쳤지만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물질의 부작용을 예상하지 못했던 과학자는 이후 국왕을 살해 했다는 죄명으로 오랜 시간 옥살이를 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53706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6ABAA-252C-471B-B39F-D495833B2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배경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EA78871-BAAC-443C-9FF2-D4F76F45D5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EB58D46-DC56-455C-9782-708601B27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39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91B5A-B49A-491A-9513-A314F143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454A0-9B6A-48A6-A7E6-805B2460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주인공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다른 로봇들과 달리 머릿속 뇌를 제외하면 모두 로봇</a:t>
            </a:r>
            <a:endParaRPr lang="en-US" altLang="ko-KR" dirty="0"/>
          </a:p>
          <a:p>
            <a:r>
              <a:rPr lang="ko-KR" altLang="en-US" dirty="0"/>
              <a:t>에테르 라는 물질을 사용해 활용한 회중시계를 통한 시간 조종</a:t>
            </a:r>
            <a:endParaRPr lang="en-US" altLang="ko-KR" dirty="0"/>
          </a:p>
          <a:p>
            <a:r>
              <a:rPr lang="ko-KR" altLang="en-US" dirty="0"/>
              <a:t>스킬 또한 시간여행을 모티브로 하는 컨셉 </a:t>
            </a:r>
            <a:r>
              <a:rPr lang="en-US" altLang="ko-KR" dirty="0"/>
              <a:t>(</a:t>
            </a:r>
            <a:r>
              <a:rPr lang="ko-KR" altLang="en-US" dirty="0"/>
              <a:t> 빨리 감기</a:t>
            </a:r>
            <a:r>
              <a:rPr lang="en-US" altLang="ko-KR" dirty="0"/>
              <a:t>, </a:t>
            </a:r>
            <a:r>
              <a:rPr lang="ko-KR" altLang="en-US" dirty="0"/>
              <a:t>일시 정지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자신의 아버지를 무참히 살해한 </a:t>
            </a:r>
            <a:r>
              <a:rPr lang="en-US" altLang="ko-KR" dirty="0"/>
              <a:t>7</a:t>
            </a:r>
            <a:r>
              <a:rPr lang="ko-KR" altLang="en-US" dirty="0"/>
              <a:t>명의 과학자들에 복수하겠다는 결심을 하고 전쟁에 참여하지만 장치의 치명상으로 오랜 시간 땅속에 묻혀 지냈다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스토리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하늘을 덮는 거대 정화 장치가 만들어진 후 내부인과 외부인의 전쟁이후 유일하게 살아남은 로봇</a:t>
            </a:r>
            <a:endParaRPr lang="en-US" altLang="ko-KR" dirty="0"/>
          </a:p>
          <a:p>
            <a:r>
              <a:rPr lang="ko-KR" altLang="en-US" dirty="0"/>
              <a:t>인간과 매우 유사한 뇌구조를 가졌으며 전쟁이전 에테르를 연구하던 과학자에 의해 제작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전쟁 이후 수십년이 지나 시골 어느 농민의 밭에서 발견되었다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6F3791-2BE3-44B7-8B99-8AA11E0FE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컨셉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A08BF4BB-2EAC-435F-B45D-409A472B0D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5" b="-17"/>
          <a:stretch/>
        </p:blipFill>
        <p:spPr>
          <a:xfrm>
            <a:off x="1154200" y="723530"/>
            <a:ext cx="3892550" cy="5620908"/>
          </a:xfrm>
        </p:spPr>
      </p:pic>
    </p:spTree>
    <p:extLst>
      <p:ext uri="{BB962C8B-B14F-4D97-AF65-F5344CB8AC3E}">
        <p14:creationId xmlns:p14="http://schemas.microsoft.com/office/powerpoint/2010/main" val="3041950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88C2-8EB9-4F1F-9FED-2B0FF222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66D812C-138D-491D-8D11-DADC83655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688269"/>
              </p:ext>
            </p:extLst>
          </p:nvPr>
        </p:nvGraphicFramePr>
        <p:xfrm>
          <a:off x="5862638" y="723900"/>
          <a:ext cx="5867400" cy="552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45">
                  <a:extLst>
                    <a:ext uri="{9D8B030D-6E8A-4147-A177-3AD203B41FA5}">
                      <a16:colId xmlns:a16="http://schemas.microsoft.com/office/drawing/2014/main" val="1667733954"/>
                    </a:ext>
                  </a:extLst>
                </a:gridCol>
                <a:gridCol w="5432755">
                  <a:extLst>
                    <a:ext uri="{9D8B030D-6E8A-4147-A177-3AD203B41FA5}">
                      <a16:colId xmlns:a16="http://schemas.microsoft.com/office/drawing/2014/main" val="113133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10.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사실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9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2.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영국의 국왕은 과학자에게 자신의 권위를 후대에 전달하기 위한 멋진 발명품을 요구 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4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3.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천재 과학자는 국왕의 요구에 자신이 구상하던 미래도시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알려주었다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87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4.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국왕은 바로 세계각지의 장인들을 불러들여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건설하도록 명령했다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5.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하지만 장인들은 해당 설계도로 건물을 짓게 되면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년도 넘게 걸린다고 했고 그 말에 실망하지 않고 국왕은 다시 천재 과학자를 찾아간다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6.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 후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이 다 완성되면 그 멋짐 모습을 보고 난 후에 죽고 싶다고 하는 왕의 부탁에 과학자는 자신이 발견했던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라고 불리는 물질을 활용해</a:t>
                      </a:r>
                      <a:endParaRPr lang="en-US" altLang="ko-KR" sz="1200" b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왕의 장수를 위한 장치를 계발하게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7.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해당 장치를 자신에 몸속에 장착한 국왕은 이후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년은 거뜬히 살수 있다는 생각에 기뻐했지만 현실은 달랐다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3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8.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 이후 </a:t>
                      </a:r>
                      <a:r>
                        <a:rPr lang="en-US" altLang="ko-KR" sz="1200" b="0" dirty="0"/>
                        <a:t>10</a:t>
                      </a:r>
                      <a:r>
                        <a:rPr lang="ko-KR" altLang="en-US" sz="1200" b="0" dirty="0"/>
                        <a:t>년이 지나 갑자기 돌연사한 국왕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8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9.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수술은 성공적으로 마쳤지만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물질의 부작용을 예상하지 못했던 과학자는 이후 국왕을 살해 했다는 죄명으로 오랜 시간 옥살이를 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53706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6ABAA-252C-471B-B39F-D495833B2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배경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EA78871-BAAC-443C-9FF2-D4F76F45D5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EB58D46-DC56-455C-9782-708601B27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0934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B3DE6B-783F-4652-A896-23D5C4FEC0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천재 과학자가 죽기 전 마지막으로 개발 중이던 프로토타입 로봇으로 어린 나이에 죽은 과학자의 아들의 정신을 인공지능화 시켜 만든 로봇이다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 로봇은 가슴에 에테르를 플라즈마 상태로 만들어 한 점으로 응축시키는 장치를 엔진으로 사용하고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입자 상태의 에테르를 매우 높은 온도로 가열해 에테르가 방출하는 에너지 보다 더 높은 에너지를 주입하게 되면 플라즈마 상태로 변해 스스로 한점을 기준으로 응축되기 시작하고 그 점을 기준으로 매우 높은 에너지가 큰 질량을 가지게 되면서 시공간이 왜곡 되게 된다</a:t>
            </a:r>
            <a:r>
              <a:rPr lang="en-US" altLang="ko-KR" dirty="0"/>
              <a:t>. </a:t>
            </a:r>
            <a:r>
              <a:rPr lang="ko-KR" altLang="en-US" dirty="0"/>
              <a:t>플라즈마가 응축될 때 회전하는 방향에 따라 미래로 갈지 과거로 갈지 정할 수 있고 </a:t>
            </a:r>
            <a:br>
              <a:rPr lang="en-US" altLang="ko-KR" dirty="0"/>
            </a:br>
            <a:r>
              <a:rPr lang="ko-KR" altLang="en-US" dirty="0" err="1"/>
              <a:t>응축량에</a:t>
            </a:r>
            <a:r>
              <a:rPr lang="ko-KR" altLang="en-US" dirty="0"/>
              <a:t> 따라 이동하는 시간을 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과학자는 해당 엔진을 활용해 로봇을 과거로 보내 잠깐만이라도 아들을 보려고 했지만 해당 미션을 로봇에 입력하기 전에 제자들에 의해 사망하게 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6FE85A-3CBE-46FD-B380-EEC4D392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주인공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26643-2174-492D-8066-2488F7E76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주인공의 능력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AA102FD-58E3-43A4-B272-30C53966BA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16B2677-3C1F-4F20-B45E-EB789FC091C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2609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E452A-39D5-4363-AA83-C3281E39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00609-5EB4-464A-A99E-77350D1D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에테르라는 물질은 </a:t>
            </a:r>
            <a:r>
              <a:rPr lang="en-US" altLang="ko-KR" dirty="0"/>
              <a:t>18</a:t>
            </a:r>
            <a:r>
              <a:rPr lang="ko-KR" altLang="en-US" dirty="0"/>
              <a:t>세기 말 영국의 작은 마을의 과학자에 의해 처음 발견되었다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당시에 에테르라는 이름으로 불리지 않았고 두 물질 간의 화학 반응으로 만들어진 가스라고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기체 가스인 이 에테르에 관심을 보인 유럽 시골마을 대학교수에 의해 매우 강력한 압력으로 소량의 에테르 가스를 응축하는데 예상외의 폭발로 실험실이 연소되었다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소량의 에테르가 단지 압력에 의해 폭발적인 에너지를 방출했다는 점을 흥미롭게 생각한 영국 국립대학 교수는 이전 실험 자료를 바탕으로 안정적으로 에테르를 압축하는데 성공하게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에테르를 압축하는 장치의 소형화 작업을 통해 </a:t>
            </a:r>
            <a:r>
              <a:rPr lang="en-US" altLang="ko-KR" dirty="0"/>
              <a:t>19</a:t>
            </a:r>
            <a:r>
              <a:rPr lang="ko-KR" altLang="en-US" dirty="0"/>
              <a:t>세기 초 영국은 에테르를 활용한 소형 엔진을 개발하는데 성공하게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소형 에테르 엔진을 로봇과 공중 전함을 만드는데 사용하게 되면서 영국은 세상을 지배할 수 있게 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BB6F4-70D7-43BE-B6D8-6EEF5F1FCA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현실에 없는 물질 에테르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D1388D6-2B9C-4A6B-B64A-EC85FB5007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097779C-E8C6-49FB-837F-D559D2C701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963382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AD7D5-3933-43D4-9FED-C6D30D60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05A08-6C3B-4A17-A4E6-1387C41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세기 초 제국주의로  인해 식민지 전쟁이 일어나게 되고 이미 다른 나라에 비해 높은 수준의 과학기술을 가진 영국은 프랑스와 독일을 선제 공격으로 무너뜨리고 그들의 기술력을 흡수했다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에테르를 활용한 엔진 기술과 독일의 철제 기술의 만남</a:t>
            </a:r>
            <a:r>
              <a:rPr lang="en-US" altLang="ko-KR" dirty="0"/>
              <a:t>, </a:t>
            </a:r>
            <a:r>
              <a:rPr lang="ko-KR" altLang="en-US" dirty="0"/>
              <a:t>또</a:t>
            </a:r>
            <a:r>
              <a:rPr lang="en-US" altLang="ko-KR" dirty="0"/>
              <a:t> </a:t>
            </a:r>
            <a:r>
              <a:rPr lang="ko-KR" altLang="en-US" dirty="0"/>
              <a:t>독일의 천재 물리학자에 의해 영국은 사람 대신에 싸울 수 있는 전투 로봇을 생산하게 되고 그 강력함에 유럽 전체가 영국의 식민지가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유럽 각지에서 추출한 자원을 통해 공중 전함을 만들게 된 영국은 아프리카</a:t>
            </a:r>
            <a:r>
              <a:rPr lang="en-US" altLang="ko-KR" dirty="0"/>
              <a:t>, </a:t>
            </a:r>
            <a:r>
              <a:rPr lang="ko-KR" altLang="en-US" dirty="0"/>
              <a:t>아시아를 순서로 결국 아메리가 대륙을 정복하며 세상을 지배하게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통일하며 인류가 하나가 되었지만 문제가 있었다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바로 전쟁을 위해 세계각지에서 생산하기 시작한 에테르로 인해 지구의 환경 오염이 기존보다 매우 빠른 속도로 진행 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이후 과학자들은 지상을 버리고 하늘로 올라가는 계획을 짜게 되었고 전 세계의 장인들이 모여 하늘을 나는 섬을 만들게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5F2C0-06C4-4D6C-BD50-17FD4EDB5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4D9BB0C-8098-46D3-AC75-EA93885D81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7002D82-8E2A-4F76-9EAE-2AD4A855D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4038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38828-7002-4B9C-AF03-A712BF2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A99AA-28BF-4210-A47E-3A1C727D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영국의 국왕은 수도를 런던에서 하늘을 나는 섬으로 변경하였고 그와 동시에 그 섬을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이라고 지었다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천국 보다 작은 소도시 </a:t>
            </a:r>
            <a:r>
              <a:rPr lang="en-US" altLang="ko-KR" dirty="0"/>
              <a:t>6</a:t>
            </a:r>
            <a:r>
              <a:rPr lang="ko-KR" altLang="en-US" dirty="0"/>
              <a:t>개를 더 건설하게 되고 총 </a:t>
            </a:r>
            <a:r>
              <a:rPr lang="en-US" altLang="ko-KR" dirty="0"/>
              <a:t>7</a:t>
            </a:r>
            <a:r>
              <a:rPr lang="ko-KR" altLang="en-US" dirty="0"/>
              <a:t>개의 하늘을 나는 도시가 지구 주위를 매우 규칙적인 속도로 회전하게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도시들은 </a:t>
            </a:r>
            <a:r>
              <a:rPr lang="en-US" altLang="ko-KR" dirty="0"/>
              <a:t>1</a:t>
            </a:r>
            <a:r>
              <a:rPr lang="ko-KR" altLang="en-US" dirty="0"/>
              <a:t>년에 딱 한번 한달동안 자원을 보충하기 위해 런던 하늘에 모이게 되는데 이때 세계에서 가장 영향력 있는 </a:t>
            </a:r>
            <a:r>
              <a:rPr lang="en-US" altLang="ko-KR" dirty="0"/>
              <a:t>7</a:t>
            </a:r>
            <a:r>
              <a:rPr lang="ko-KR" altLang="en-US" dirty="0"/>
              <a:t>명이 한자리에 모여 발전 방향에 대해 토론하게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유럽 출신의 사람들은 오염된 공기를 피해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이주 할 수 있었지만 다른 국가 출신의 사람들은 아니었다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나라에서 재배한 식량과 에테르를 응축시킨 에너지를 런던에 위치한 다리를 통해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보내야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사람들의 반발을 예상한 국왕은 지상의 사람들에게도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이주할 수 있는 기회를 주었으며 방법은 매년 정기적으로 진행하는 시험에 합격해 국가를 위해 일하는 대가를 통해서 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44A3E-D00D-45BC-9E48-6FC3472FF7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304E80B-DB0D-4209-A69D-E0467DAB99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47A22F90-8B5F-4759-9BEC-BF37AEBB42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082163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1D74-3157-4E5E-A38A-852E4656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29096-0831-4124-8FD5-8D1F227D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하지만 매년 뽑는 수는 </a:t>
            </a:r>
            <a:r>
              <a:rPr lang="en-US" altLang="ko-KR" dirty="0"/>
              <a:t>5</a:t>
            </a:r>
            <a:r>
              <a:rPr lang="ko-KR" altLang="en-US" dirty="0"/>
              <a:t>명은 넘어가는 일이 없었고 어렵게 뽑힌 하층민 출신이 오히려 자신의 동료였던 친구를 등쳐먹는 일이 빈번하게 발생했다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 마저도 모른척하는 정부에 화가 난 시민들은 시위를 하기 시작하는데 그때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을 향해 소리지르던 시위대 앞에 강철 로봇이 떨어졌고 그 로봇은 시위현장에 모여 있던 시민을 학살하기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정부로부터 전세계로 공포령이 내려졌고 마을 마다 </a:t>
            </a:r>
            <a:r>
              <a:rPr lang="en-US" altLang="ko-KR" dirty="0"/>
              <a:t>5~6</a:t>
            </a:r>
            <a:r>
              <a:rPr lang="ko-KR" altLang="en-US" dirty="0"/>
              <a:t>대의 강철 전투 로봇이 배치되게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자신이 영국 왕족의 공주라고 하는 자가 나타났고 그녀의 말에 의하면 지금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의 권력은 국왕을 죽이고 강제로 권력을 가진 </a:t>
            </a:r>
            <a:r>
              <a:rPr lang="en-US" altLang="ko-KR" dirty="0"/>
              <a:t>7</a:t>
            </a:r>
            <a:r>
              <a:rPr lang="ko-KR" altLang="en-US" dirty="0"/>
              <a:t>명의 과학자들에게 있고 그들은 매년 뽑아 지상에서 뽑아가는 하층민을 상대로 비 인륜적인 생체 실험을 자행한다고 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실혐결과를</a:t>
            </a:r>
            <a:r>
              <a:rPr lang="ko-KR" altLang="en-US" dirty="0"/>
              <a:t> 이용해 지금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에 있는 귀족들은 영생을 누리기 위해 자신의 신체를 로봇으로 교체하는 미친 짓을 자행한다고 설명했다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E5EFCA-5A54-4C79-B297-A596706CC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C4A1E4D-CA62-4106-AA53-7CAC85CDCB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5311D3A-32A7-4D66-A25E-9ED2918708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85393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B6748-7312-4573-9C2C-1DE7E814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61E46-6330-46BA-87BA-83E2DE1A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그것을 막기위해 그녀가 자신의 아버지의 친위대와 자신을 따르는 과학자들과 함께 몰래 지상으로 내려왔고 지금 하늘에 악마들과 함께 싸울 사람을 구하고 있다고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그녀의 말이 사실이라는 것을 증명하듯 그녀의 손가락에는 국왕의 반지가 끼워져 있었고 지상 사람들과 달리 왼손이 로봇 의수인 것을 보여주었다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입소문으로 통해 하나</a:t>
            </a:r>
            <a:r>
              <a:rPr lang="en-US" altLang="ko-KR" dirty="0"/>
              <a:t>, </a:t>
            </a:r>
            <a:r>
              <a:rPr lang="ko-KR" altLang="en-US" dirty="0"/>
              <a:t>둘 공주와 함께 싸우기 위해 모이기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아무리 사람들이 모여도 강철 로봇을 상대하기에는 역부족이었으며 공주는 과학자들과 함께 강철 로봇을 상대할 수 있는 인공지능 로봇을 만들기로 결심하고 시작하게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공주는 집단의 이름을 레지스탕스라고 짓고 몰래 세력을 키워 나가기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‘</a:t>
            </a:r>
            <a:r>
              <a:rPr lang="ko-KR" altLang="en-US" dirty="0"/>
              <a:t>에 숨어있던 스파이의 도움 덕분에 전투 로봇을 빠르게 만들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B1CA4-E2C8-45C8-B383-761DDC295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B6A2A65-51B0-4FB1-8DDC-16447AA72A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9E4FFC1-01DC-48D6-BD4E-F47B19E1CB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770059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8038-FAAF-4521-98C2-9FE3A74E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AF3D9-534E-4714-ACDD-29383FCA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인근 마을을 탄압하던 강철로봇을 전투로봇을 파견해 간신히 이기는 것을 통해 가능성을 확인한 공주는 집단의 이름을 레지스탕스라 지칭하고 전 세계의 레지스탕스 단원들에게 앞으로 있을 전쟁을 준비할 수 있도록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공주의 전략은 다음과 같았다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년에 한번 한달동안 런던 상공에 </a:t>
            </a:r>
            <a:r>
              <a:rPr lang="en-US" altLang="ko-KR" dirty="0"/>
              <a:t>7</a:t>
            </a:r>
            <a:r>
              <a:rPr lang="ko-KR" altLang="en-US" dirty="0"/>
              <a:t>개의 비 공정이 모이게 되는 때를 노린다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물론 런던다리 주위에 가장 많은 적 병력이 모일 것이고 우리도 그곳에 대부분의 병력을 투입 시킨다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런던에서 전투를 시작할 때 전 세계에서 동시 다발적으로 전쟁을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혼란을 틈타 내부에 심어 두었던 스파이를 통해 일부 인원이 몰래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올라간다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지속적인 보급이 어렵기 때문에 </a:t>
            </a:r>
            <a:r>
              <a:rPr lang="en-US" altLang="ko-KR" dirty="0"/>
              <a:t>7</a:t>
            </a:r>
            <a:r>
              <a:rPr lang="ko-KR" altLang="en-US" dirty="0"/>
              <a:t>일 안에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의 핵심시설에 폭탄을 설치하고 탈출한다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의 자원 보충을 마치고 운행을 시작할 때 폭파 버튼을 통해 런던과 함께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을 제거한다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77AA2-F4E1-4B81-99A7-A78195FA6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41AB99-3795-4DD9-851D-E384A3A0B9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6DC7DF1-ABD2-4923-945F-6DB8A1E4AE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143368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BC311-3CE0-4577-9148-E1659CA1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9D619-3B24-4047-9649-EAE486F3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계획을 진행하기 </a:t>
            </a:r>
            <a:r>
              <a:rPr lang="en-US" altLang="ko-KR" dirty="0"/>
              <a:t>1</a:t>
            </a:r>
            <a:r>
              <a:rPr lang="ko-KR" altLang="en-US" dirty="0"/>
              <a:t>주일 전 독일이었던 시골 마을에서 어린아이의 모습을 한 로봇이 발견했다고 </a:t>
            </a:r>
            <a:endParaRPr lang="en-US" altLang="ko-KR" dirty="0"/>
          </a:p>
          <a:p>
            <a:r>
              <a:rPr lang="ko-KR" altLang="en-US" dirty="0"/>
              <a:t>레지스탕스 독일지부에서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D86948-059D-4F26-B8DA-090250B2B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C4052BC-F16C-4E9D-B38D-49BDC21D5E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9A9974F-18A6-4837-A42F-A8C1AE932D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755018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FF824-6D3C-4609-8AA7-17B7A05E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7E990-04F3-4ECE-9345-6988A1C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장치는 에테르를 압력으로 응축시키는 방식을 사용했다면 반대로 에테르를 다른 에테르에서 나오는 반응열을 통해 매우 높은 고온으로 가열해 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에테르는 물질의 </a:t>
            </a:r>
            <a:r>
              <a:rPr lang="en-US" altLang="ko-KR" dirty="0"/>
              <a:t>4</a:t>
            </a:r>
            <a:r>
              <a:rPr lang="ko-KR" altLang="en-US" dirty="0"/>
              <a:t>번째 형태인 플라즈마 상태에 돌입하게 되었고 플라즈마가 한점을 기준으로 응집되면서 시공간이 왜곡되는 것을 발견했다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시공간이 왜곡되는 찰나의 순간 과학자는 과거의 아들의 모습을 볼 수 있었다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그런데 과학자는 생각을 바꾸게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자신의 발견이 세상을 혼란스럽게 만들 것이라 생각했기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아들을 그리워하는 마음은 누구보다 크지만 세상에 살아가는 많은 사람들의 일상을 파괴할 수는 없었다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지금까지 연구를 패기 처분하려는 순간 그를 배신한 제자들에 의해 살해당하게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1A2C2-E32E-46F9-B374-C69099FBC3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컨샙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4482164A-6C05-47F8-BAD2-1DF2B6E1D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734BF27-2386-4614-A8C6-4C62865D2E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4338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DCA09-88FE-4FFA-AD8E-772166E0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483CD-62B6-42EB-88AE-67962E05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에테르의 정보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초록색의 빛을 내는 광석으로 </a:t>
            </a:r>
            <a:r>
              <a:rPr lang="en-US" altLang="ko-KR" dirty="0"/>
              <a:t>‘</a:t>
            </a:r>
            <a:r>
              <a:rPr lang="ko-KR" altLang="en-US" dirty="0"/>
              <a:t>대 전쟁</a:t>
            </a:r>
            <a:r>
              <a:rPr lang="en-US" altLang="ko-KR" dirty="0"/>
              <a:t>’</a:t>
            </a:r>
            <a:r>
              <a:rPr lang="ko-KR" altLang="en-US" dirty="0"/>
              <a:t> 이전에 발견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자체로는 아름다운 광물에 불가하다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조건을 만족하면 시간을 자유롭게 조정할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이 능력 또한 사용하면 일정시간 휴지기에 빠진다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시간을 자유롭게 라는 말 또한 어디까지나 앞뒤로 흐르는 이동을 뜻하며 원하는 시간대로 이동하는 것은 불가능 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특정조건은 에테르를 매우 높은 온도로 가열해 에테르 속에 갇혀 있던 에너지를 추출할 수 있게 되는데 특수한 장치를 통해 추출한 에너지를 응집시켜 시간을 앞뒤로 감을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 연구 가치가 매우 높은 광물이기 때문에 암시장에서 매우 비싼 값에 판매된다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결정이 파괴되면 에테르는 성질을 잃게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572F2C-58FB-43B9-900B-1B58A31FD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에테르</a:t>
            </a:r>
          </a:p>
        </p:txBody>
      </p:sp>
      <p:pic>
        <p:nvPicPr>
          <p:cNvPr id="8" name="그림 개체 틀 7" descr="징, 별이(가) 표시된 사진&#10;&#10;자동 생성된 설명">
            <a:extLst>
              <a:ext uri="{FF2B5EF4-FFF2-40B4-BE49-F238E27FC236}">
                <a16:creationId xmlns:a16="http://schemas.microsoft.com/office/drawing/2014/main" id="{30F1253B-049A-46B3-A9B7-5EB4378C7D0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9" b="14929"/>
          <a:stretch>
            <a:fillRect/>
          </a:stretch>
        </p:blipFill>
        <p:spPr>
          <a:xfrm>
            <a:off x="461963" y="709613"/>
            <a:ext cx="5272087" cy="5541962"/>
          </a:xfrm>
        </p:spPr>
      </p:pic>
    </p:spTree>
    <p:extLst>
      <p:ext uri="{BB962C8B-B14F-4D97-AF65-F5344CB8AC3E}">
        <p14:creationId xmlns:p14="http://schemas.microsoft.com/office/powerpoint/2010/main" val="1253273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E457D-A1B0-432F-B2D2-0C4D7B0D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B182F-BDB9-45EA-BDB4-B47000FC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제자들은 스승의 독단적인 결정에 화가 나 스승의 집에 침입해 잘못된 선택을 하게 되었고 그 결과에 다들 놀라 스승의 집을 빠르게 나오기 바빴다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오랜 시간 스승의 집은 방치 되었고 절반의 세기가 지나 제자가 에테르에 대한 연구 자료를 찾기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제자는 당시 끔찍한 일을 다시 떠올리기 싫어 자신의 부하 로봇을 시켜 스승의 집에 있는 자료를 가져 오도록 시켰다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부하 로봇은 스승의 집에서 주인공 로봇을 발견하게 되고 실수로 작동시키게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마을 주위에 국가 소속 로봇이 돌아다닌다는 신고에 출동한 마침 인근 마을에 주둔 중이던 레지스탕스에 의해 주인공 로봇은 구조된다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8D18A-3E14-46D7-9C4A-752766F7C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컨샙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7A00D7D-5E89-4A18-91F0-E72C3C4299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3B416AF-19C4-47AB-B318-9D064F1DBD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51933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BCA61-0650-4E82-9471-08A8052A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9FDC2-BC2E-4182-B40F-0F29FC43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레지스탕스 기지에 들어온 주인공은 그곳의 괴짜 정비공 덕분에 완벽하게 수리를 마치게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정비공은 자신이 학교에서 배웠던 에테르를 활용한 시공간 왜곡을 이렇게 잘 통제하고 있는 장치는 처음 본다고 하며 주인공에게 연구해볼 수 있겠냐고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주인공은 가능하다고 말하며 이어서 학교에서 배운 것이라면 다른 곳에도 같은 게 있는지 물어 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정비공은 추측일 뿐이지만  공중도시 지하 중앙에 거대한 에테르 플라즈마 장치가 있는데 미완성인 시제품이라고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E4030-5725-4308-A941-84BD5E8BB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컨샙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A2F96D1-A2B3-4595-BE07-C77927F6C4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EE1E809-FBEE-4429-BFE3-3485F7122F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88857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716A4-805A-4626-9087-0D2507EF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7DF1B-0FE0-4406-8FED-3AB31D04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세계대전을 통해 한 국가를 제외한 나머지는 모두 문명이 사라졌다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모두 인간 답게 살고 싶었고 자연스럽게 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4B9A9-21B2-45E2-8C4C-20F11A566C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336A9C9-228D-4257-BA12-5876B08EB8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928DC2F-2759-4BD8-BC5D-D35322B3C5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3167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E1CD1-256A-42C7-96CD-99D96B1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18194-3E54-4021-91B3-D9BE839E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하늘을 나는 거대한 정화장치</a:t>
            </a:r>
            <a:r>
              <a:rPr lang="en-US" altLang="ko-KR" dirty="0"/>
              <a:t>, ‘</a:t>
            </a:r>
            <a:r>
              <a:rPr lang="ko-KR" altLang="en-US" dirty="0" err="1"/>
              <a:t>콜로니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사실은 개발 초기에는 인류 거주지역으로 설계됨</a:t>
            </a:r>
            <a:endParaRPr lang="en-US" altLang="ko-KR" dirty="0"/>
          </a:p>
          <a:p>
            <a:r>
              <a:rPr lang="ko-KR" altLang="en-US" dirty="0"/>
              <a:t>개발자의 제자들이 강제로 설계도를 훔쳐 무기화 시켰다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오염된 대기로부터 인류를 지키기 위해 만들어진 거대장치라고 사람들은 믿고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모를 공격과 자연재해에 대비해 안전장치와 전투 무기도 모두 장착되어 있다고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한세기가 지나면서 절대 권력의 자리에 오르며 아래 지역에 사는 사람들에게는 장치에 올라 가는 것이 유일한 출세방법이라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장치에 올라간 사람들 중 돌아온 사람은 없으며 유일하게 장치와 교신중인 시설에 따르면 하늘에서 삶이 너무 행복해 내려오고 싶지 않아 한다고 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F78BF2-402F-4998-8C2C-B5F13359D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9E0C2E6A-BDBA-4B50-A059-AFB6E4A030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t="7119" r="-200" b="37409"/>
          <a:stretch/>
        </p:blipFill>
        <p:spPr>
          <a:xfrm>
            <a:off x="461963" y="709613"/>
            <a:ext cx="5272087" cy="5529262"/>
          </a:xfrm>
        </p:spPr>
      </p:pic>
    </p:spTree>
    <p:extLst>
      <p:ext uri="{BB962C8B-B14F-4D97-AF65-F5344CB8AC3E}">
        <p14:creationId xmlns:p14="http://schemas.microsoft.com/office/powerpoint/2010/main" val="80388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7F657-4C20-4573-9749-F00942A9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E062D-371D-43AE-B72F-447508C6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내지인과 외지인의 구분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하늘의 정화 장치를 기준으로 안과 밖으로 나눠 내지인과 외지인으로 분류한다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내지인은 현재 자신들이 유일하게 살아있는 인류 문명이라 생각하고 있고 밖에 있는 외지인은 대기오염으로 이해 멸종하고 그들이 몰던 로봇들만 스스로 업그레이드를 통해 살아간다고 알고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사실은 다르며 </a:t>
            </a:r>
            <a:r>
              <a:rPr lang="en-US" altLang="ko-KR" dirty="0"/>
              <a:t>7</a:t>
            </a:r>
            <a:r>
              <a:rPr lang="ko-KR" altLang="en-US" dirty="0"/>
              <a:t>명의 과학자들의 거짓말로 인해 내지인들은 하늘의 정화장치를 기준으로 유일하게 밖과 소통하지 않는 인류 문명이 되었다</a:t>
            </a:r>
            <a:r>
              <a:rPr lang="en-US" altLang="ko-KR" dirty="0"/>
              <a:t>, </a:t>
            </a:r>
            <a:r>
              <a:rPr lang="ko-KR" altLang="en-US" dirty="0"/>
              <a:t>넓은 지구에 유일하게 고립된 형태</a:t>
            </a:r>
            <a:endParaRPr lang="en-US" altLang="ko-KR" dirty="0"/>
          </a:p>
          <a:p>
            <a:r>
              <a:rPr lang="ko-KR" altLang="en-US" dirty="0"/>
              <a:t>또한 외지인들은 정화 장치를 만든 과학자들에 대한 비밀을 알고 있어 내지인들을 비 인간적인 국가에서 구해야 한다고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과학자들에 의해 내지인과 외지인은 오랜 시간 전쟁을 하게 되었으나 외지인들이 패하고 문명이 거의 역사속을 사라질 위기에 처해지게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9161A-3EC8-46EE-BCB8-312CC0F7C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개체 틀 7" descr="물, 연기, 대형, 불이(가) 표시된 사진&#10;&#10;자동 생성된 설명">
            <a:extLst>
              <a:ext uri="{FF2B5EF4-FFF2-40B4-BE49-F238E27FC236}">
                <a16:creationId xmlns:a16="http://schemas.microsoft.com/office/drawing/2014/main" id="{92A611CA-2B21-409F-A21A-B1DC2CB87D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6" b="44"/>
          <a:stretch/>
        </p:blipFill>
        <p:spPr>
          <a:xfrm>
            <a:off x="461473" y="709613"/>
            <a:ext cx="5272754" cy="5528838"/>
          </a:xfrm>
        </p:spPr>
      </p:pic>
    </p:spTree>
    <p:extLst>
      <p:ext uri="{BB962C8B-B14F-4D97-AF65-F5344CB8AC3E}">
        <p14:creationId xmlns:p14="http://schemas.microsoft.com/office/powerpoint/2010/main" val="265751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6758-895D-4137-949B-A2CCBDD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46BC3-7572-4442-85D0-9D9B1822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과학기술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세계관의 기본 과학 기술은 증기기관이다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현실의 대부분의 장치가 증기기관을 통해 구현되어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영생을 위해 자신들의 신체 일부를 로봇으로 바꾸었고 심한 경우 머리만 빼면 신체 </a:t>
            </a:r>
            <a:r>
              <a:rPr lang="en-US" altLang="ko-KR" dirty="0"/>
              <a:t>90%</a:t>
            </a:r>
            <a:r>
              <a:rPr lang="ko-KR" altLang="en-US" dirty="0"/>
              <a:t>가 로봇인 사람도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 에테르라는 광물이 발견되었고 이것을 활용하기 위한 시험을 지속적으로 진행하고 있지만 유일하게 한 사람을 제외하면 모두 실패했다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38959-1F40-43A7-AFF4-A6BB4CC32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개체 틀 7" descr="사람, 실내, 전면, 서있는이(가) 표시된 사진&#10;&#10;자동 생성된 설명">
            <a:extLst>
              <a:ext uri="{FF2B5EF4-FFF2-40B4-BE49-F238E27FC236}">
                <a16:creationId xmlns:a16="http://schemas.microsoft.com/office/drawing/2014/main" id="{E7D5BCF4-AC58-4C8A-BF9B-4518C6348B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" b="27095"/>
          <a:stretch/>
        </p:blipFill>
        <p:spPr>
          <a:xfrm>
            <a:off x="461473" y="723529"/>
            <a:ext cx="5272754" cy="5514921"/>
          </a:xfrm>
        </p:spPr>
      </p:pic>
    </p:spTree>
    <p:extLst>
      <p:ext uri="{BB962C8B-B14F-4D97-AF65-F5344CB8AC3E}">
        <p14:creationId xmlns:p14="http://schemas.microsoft.com/office/powerpoint/2010/main" val="360801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2873-2A0A-45DF-8474-49B1E80E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AFBCE-E4A0-4BA6-B393-FF6C84EA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7</a:t>
            </a:r>
            <a:r>
              <a:rPr lang="ko-KR" altLang="en-US" dirty="0"/>
              <a:t>명의 과학자들에 대한 이야기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과거 한 천재 과학자가 매우 혁신적인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를 개발하게 되는데 그의 업적을 질투한 </a:t>
            </a:r>
            <a:r>
              <a:rPr lang="en-US" altLang="ko-KR" dirty="0"/>
              <a:t>7</a:t>
            </a:r>
            <a:r>
              <a:rPr lang="ko-KR" altLang="en-US" dirty="0"/>
              <a:t>명의 제자가 합심해 스승을 잔인하게 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그들은 스승의 개발 설계도를 훔쳐 달아 났고 멀지 않아 스승의 발명품을 자신들에게 맞춰 개량해 성공적으로 하늘에 띄우게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과학자들은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‘</a:t>
            </a:r>
            <a:r>
              <a:rPr lang="ko-KR" altLang="en-US" dirty="0"/>
              <a:t>를 타고 한 마을위에 정지하게 되는데 그들은 오염된 대기를 막아주겠다는 거짓말로 그들의 믿음을 사 하늘위의 신처럼 군림했다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과학자들은 마을 사람들이 밖과 소통하는 것을 원치 않았고 그들은 에너지 방벽을 마을 주위에 설치해 주민을 보호한다는 명분으로 외부와의 소통을 차단했다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과학자들의 만행을 안 세계정부는 그들을 무력으로 진압하려고 하는데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의 과학기술이 이미 한세기는 더 빠른 기술이라 전쟁에서 승리할 수 없었다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3A2B5-751D-49B2-B400-0BE4F72087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개체 틀 7" descr="실외, 눈, 앉아있는, 불이(가) 표시된 사진&#10;&#10;자동 생성된 설명">
            <a:extLst>
              <a:ext uri="{FF2B5EF4-FFF2-40B4-BE49-F238E27FC236}">
                <a16:creationId xmlns:a16="http://schemas.microsoft.com/office/drawing/2014/main" id="{872548D8-EE46-4290-990D-F6C887C6A7F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7"/>
          <a:stretch/>
        </p:blipFill>
        <p:spPr>
          <a:xfrm>
            <a:off x="461473" y="709613"/>
            <a:ext cx="5272754" cy="5542755"/>
          </a:xfrm>
        </p:spPr>
      </p:pic>
    </p:spTree>
    <p:extLst>
      <p:ext uri="{BB962C8B-B14F-4D97-AF65-F5344CB8AC3E}">
        <p14:creationId xmlns:p14="http://schemas.microsoft.com/office/powerpoint/2010/main" val="238976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DE56D-2C3A-4364-95C1-EAEABC2D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EEEE-3AB6-4A03-8378-18FC9DD9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천재 과학자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세계관에서 </a:t>
            </a:r>
            <a:r>
              <a:rPr lang="en-US" altLang="ko-KR" dirty="0"/>
              <a:t>‘</a:t>
            </a:r>
            <a:r>
              <a:rPr lang="ko-KR" altLang="en-US" dirty="0" err="1"/>
              <a:t>넘사벽</a:t>
            </a:r>
            <a:r>
              <a:rPr lang="en-US" altLang="ko-KR" dirty="0"/>
              <a:t>’</a:t>
            </a:r>
            <a:r>
              <a:rPr lang="ko-KR" altLang="en-US" dirty="0"/>
              <a:t>의 천재성을 가진 과학자이자 물리학자</a:t>
            </a:r>
            <a:endParaRPr lang="en-US" altLang="ko-KR" dirty="0"/>
          </a:p>
          <a:p>
            <a:r>
              <a:rPr lang="ko-KR" altLang="en-US" dirty="0"/>
              <a:t>그로 인해 바뀐 물리학적 상식들이 무수히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의학에도 관심이 많아 사람의 수명에 대해 고민했고 인간의 신체 일부를 로봇으로 만드는 사이보그 기술을 만들게 됨</a:t>
            </a:r>
            <a:endParaRPr lang="en-US" altLang="ko-KR" dirty="0"/>
          </a:p>
          <a:p>
            <a:r>
              <a:rPr lang="ko-KR" altLang="en-US" dirty="0"/>
              <a:t>사이보그 기술의 성공으로 거의 반 영구적인 삶을 살게 된 과학자는 </a:t>
            </a:r>
            <a:r>
              <a:rPr lang="en-US" altLang="ko-KR" dirty="0"/>
              <a:t>‘</a:t>
            </a:r>
            <a:r>
              <a:rPr lang="ko-KR" altLang="en-US" dirty="0"/>
              <a:t>에테르</a:t>
            </a:r>
            <a:r>
              <a:rPr lang="en-US" altLang="ko-KR" dirty="0"/>
              <a:t>’ </a:t>
            </a:r>
            <a:r>
              <a:rPr lang="ko-KR" altLang="en-US" dirty="0"/>
              <a:t>물질을 본격적으로 연구하기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공식적으로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‘</a:t>
            </a:r>
            <a:r>
              <a:rPr lang="ko-KR" altLang="en-US" dirty="0"/>
              <a:t> 연구를 시작하면서 사고로 어린 아들을 잃는 아픔을 격음</a:t>
            </a:r>
            <a:endParaRPr lang="en-US" altLang="ko-KR" dirty="0"/>
          </a:p>
          <a:p>
            <a:r>
              <a:rPr lang="ko-KR" altLang="en-US" dirty="0"/>
              <a:t>아들을 그리워하는 마음에 아들의 신체를 활용해 사이보그를 제작</a:t>
            </a:r>
            <a:endParaRPr lang="en-US" altLang="ko-KR" dirty="0"/>
          </a:p>
          <a:p>
            <a:r>
              <a:rPr lang="ko-KR" altLang="en-US" dirty="0"/>
              <a:t>시간을 조종하는 회중시계를 개발한 과학자는 </a:t>
            </a:r>
            <a:endParaRPr lang="en-US" altLang="ko-KR" dirty="0"/>
          </a:p>
          <a:p>
            <a:r>
              <a:rPr lang="ko-KR" altLang="en-US" dirty="0"/>
              <a:t>비밀리에 진행된 그의 연구는 그의 사망 이후 아무도 모르는 불가사의한 기술이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7926A-FA2C-4BDB-8785-EAF2A707F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개체 틀 7" descr="손목시계, 개체, 실내, 사슬이(가) 표시된 사진&#10;&#10;자동 생성된 설명">
            <a:extLst>
              <a:ext uri="{FF2B5EF4-FFF2-40B4-BE49-F238E27FC236}">
                <a16:creationId xmlns:a16="http://schemas.microsoft.com/office/drawing/2014/main" id="{E64CCCE2-6F7F-48B5-90C9-43D11B900E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4" b="6511"/>
          <a:stretch/>
        </p:blipFill>
        <p:spPr>
          <a:xfrm>
            <a:off x="461473" y="709613"/>
            <a:ext cx="5272754" cy="5542755"/>
          </a:xfrm>
        </p:spPr>
      </p:pic>
    </p:spTree>
    <p:extLst>
      <p:ext uri="{BB962C8B-B14F-4D97-AF65-F5344CB8AC3E}">
        <p14:creationId xmlns:p14="http://schemas.microsoft.com/office/powerpoint/2010/main" val="391682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BD449-CE35-4BF1-A554-12468299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6DFE952-052D-4A48-B60F-A02720025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67683"/>
              </p:ext>
            </p:extLst>
          </p:nvPr>
        </p:nvGraphicFramePr>
        <p:xfrm>
          <a:off x="5862638" y="723900"/>
          <a:ext cx="5867400" cy="561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17">
                  <a:extLst>
                    <a:ext uri="{9D8B030D-6E8A-4147-A177-3AD203B41FA5}">
                      <a16:colId xmlns:a16="http://schemas.microsoft.com/office/drawing/2014/main" val="3077037734"/>
                    </a:ext>
                  </a:extLst>
                </a:gridCol>
                <a:gridCol w="5221083">
                  <a:extLst>
                    <a:ext uri="{9D8B030D-6E8A-4147-A177-3AD203B41FA5}">
                      <a16:colId xmlns:a16="http://schemas.microsoft.com/office/drawing/2014/main" val="4163126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시간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에테르의 발견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천재 과학자와 제자의 등장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05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사이보스 개발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09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천재 과학자 개인의 비밀 연구 진행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에테르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6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천재 과학자와 제자가 함께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연구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05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과학자의 어린 아들이 사고로 사망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아들의 모습을 본떠 사이보그를 만들었다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66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의 설계완성 이후 제자에 의해 살해됨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83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제자들은 독자적으로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완성하게 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작은 시골 마을 사람들을 속여 거짓 역사를 만들어 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1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제자들에 의해 내지인과 외지인간의 전쟁이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7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의 전투력에 외지인의 패배로 전쟁이 끝남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5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이후 수 백 년이 지나 내지인인 한 농부에 의해 주인공 로봇이 발견됨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8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이후 주인공의 이야기가 시작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925798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C57E7-343C-49A3-8F48-35E0D7375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핵심 사건</a:t>
            </a:r>
          </a:p>
        </p:txBody>
      </p:sp>
      <p:pic>
        <p:nvPicPr>
          <p:cNvPr id="14" name="그림 개체 틀 13" descr="사진, 덮여있는, 케이크, 테이블이(가) 표시된 사진&#10;&#10;자동 생성된 설명">
            <a:extLst>
              <a:ext uri="{FF2B5EF4-FFF2-40B4-BE49-F238E27FC236}">
                <a16:creationId xmlns:a16="http://schemas.microsoft.com/office/drawing/2014/main" id="{E7771467-DA8B-46C0-B1EA-C232A75D81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8" b="7598"/>
          <a:stretch/>
        </p:blipFill>
        <p:spPr>
          <a:xfrm>
            <a:off x="461473" y="709613"/>
            <a:ext cx="5272754" cy="5631053"/>
          </a:xfrm>
        </p:spPr>
      </p:pic>
    </p:spTree>
    <p:extLst>
      <p:ext uri="{BB962C8B-B14F-4D97-AF65-F5344CB8AC3E}">
        <p14:creationId xmlns:p14="http://schemas.microsoft.com/office/powerpoint/2010/main" val="284648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2718</Words>
  <Application>Microsoft Office PowerPoint</Application>
  <PresentationFormat>와이드스크린</PresentationFormat>
  <Paragraphs>258</Paragraphs>
  <Slides>32</Slides>
  <Notes>1</Notes>
  <HiddenSlides>22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Office 테마</vt:lpstr>
      <vt:lpstr>디자인 사용자 지정</vt:lpstr>
      <vt:lpstr>게임_세계관_기획</vt:lpstr>
      <vt:lpstr>세계관 기획</vt:lpstr>
      <vt:lpstr>세계관 기획</vt:lpstr>
      <vt:lpstr>세계관 기획</vt:lpstr>
      <vt:lpstr>세계관 기획</vt:lpstr>
      <vt:lpstr>세계관 기획</vt:lpstr>
      <vt:lpstr>세계관 기획</vt:lpstr>
      <vt:lpstr>세계관 기획</vt:lpstr>
      <vt:lpstr>세계관 기획</vt:lpstr>
      <vt:lpstr>PowerPoint 프레젠테이션</vt:lpstr>
      <vt:lpstr>PowerPoint 프레젠테이션</vt:lpstr>
      <vt:lpstr>스토리 컨셉</vt:lpstr>
      <vt:lpstr>스토리 컨셉</vt:lpstr>
      <vt:lpstr>스토리 컨셉</vt:lpstr>
      <vt:lpstr>보스 몬스터 설정</vt:lpstr>
      <vt:lpstr>게임과 스토리</vt:lpstr>
      <vt:lpstr>세계관 설정</vt:lpstr>
      <vt:lpstr>PowerPoint 프레젠테이션</vt:lpstr>
      <vt:lpstr>세계관 설정</vt:lpstr>
      <vt:lpstr>세계관 설정</vt:lpstr>
      <vt:lpstr>주인공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정재영</dc:creator>
  <cp:lastModifiedBy>정 재호</cp:lastModifiedBy>
  <cp:revision>53</cp:revision>
  <dcterms:created xsi:type="dcterms:W3CDTF">2019-09-30T12:19:41Z</dcterms:created>
  <dcterms:modified xsi:type="dcterms:W3CDTF">2019-10-01T03:15:21Z</dcterms:modified>
</cp:coreProperties>
</file>