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63023" autoAdjust="0"/>
  </p:normalViewPr>
  <p:slideViewPr>
    <p:cSldViewPr snapToGrid="0">
      <p:cViewPr varScale="1">
        <p:scale>
          <a:sx n="71" d="100"/>
          <a:sy n="71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FEDA-C2B8-4D42-9A39-6A98634AEE4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D659-38CE-40BE-BC65-F401BEB2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1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&amp; </a:t>
            </a:r>
            <a:r>
              <a:rPr lang="ko-KR" altLang="en-US" dirty="0"/>
              <a:t>모바일 플레이 환경에 따른 스토리 몰입도</a:t>
            </a:r>
            <a:endParaRPr lang="en-US" altLang="ko-KR" dirty="0"/>
          </a:p>
          <a:p>
            <a:r>
              <a:rPr lang="ko-KR" altLang="en-US" dirty="0"/>
              <a:t>활용 매체 </a:t>
            </a:r>
            <a:endParaRPr lang="en-US" altLang="ko-KR" dirty="0"/>
          </a:p>
          <a:p>
            <a:r>
              <a:rPr lang="ko-KR" altLang="en-US" dirty="0"/>
              <a:t>커뮤니티 활동도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웹툰 상위 장르</a:t>
            </a:r>
            <a:endParaRPr lang="en-US" altLang="ko-KR" dirty="0"/>
          </a:p>
          <a:p>
            <a:r>
              <a:rPr lang="ko-KR" altLang="en-US" dirty="0"/>
              <a:t>국내 영화 흥행 성적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9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0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B75A1C-CC0B-4043-A8A1-5F9A12E519A3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4405108E-F486-481D-8A80-64FAFC9B4499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579225E4-5E82-4D52-AC22-078A303C4F0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C9603C-8126-48CC-ABCF-33372676E3F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A2BC7FD0-A010-45CB-BCA9-2C94F3932B0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07493121-AB25-450E-B95E-2D696719A66A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E7DF21-F045-4BE6-BF7E-C935FD87790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091C2-D1AC-4F6C-BF50-9FAE6F00A4FB}"/>
              </a:ext>
            </a:extLst>
          </p:cNvPr>
          <p:cNvSpPr txBox="1"/>
          <p:nvPr userDrawn="1"/>
        </p:nvSpPr>
        <p:spPr>
          <a:xfrm>
            <a:off x="4888562" y="341236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E9B74-4069-4719-B4CE-2F68B92A8639}"/>
              </a:ext>
            </a:extLst>
          </p:cNvPr>
          <p:cNvSpPr txBox="1"/>
          <p:nvPr userDrawn="1"/>
        </p:nvSpPr>
        <p:spPr>
          <a:xfrm>
            <a:off x="5479268" y="3892616"/>
            <a:ext cx="151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(16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E55B786-68D2-413A-80BB-A5A3001779A9}"/>
              </a:ext>
            </a:extLst>
          </p:cNvPr>
          <p:cNvSpPr/>
          <p:nvPr userDrawn="1"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DF0E179-4F42-4BAC-A370-115E45BE5D63}"/>
              </a:ext>
            </a:extLst>
          </p:cNvPr>
          <p:cNvSpPr/>
          <p:nvPr userDrawn="1"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1304">
            <a:extLst>
              <a:ext uri="{FF2B5EF4-FFF2-40B4-BE49-F238E27FC236}">
                <a16:creationId xmlns:a16="http://schemas.microsoft.com/office/drawing/2014/main" id="{357F5691-7CE7-44DF-AE30-1DB650842DF3}"/>
              </a:ext>
            </a:extLst>
          </p:cNvPr>
          <p:cNvSpPr/>
          <p:nvPr userDrawn="1"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C7DB4D6-4ABD-418D-AA1A-034AA3F7B414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301">
            <a:extLst>
              <a:ext uri="{FF2B5EF4-FFF2-40B4-BE49-F238E27FC236}">
                <a16:creationId xmlns:a16="http://schemas.microsoft.com/office/drawing/2014/main" id="{EA1CE2E9-2ADD-4D15-B073-719A043FE38C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5D24AD7-6336-471F-A547-9C7E18E61F38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301">
            <a:extLst>
              <a:ext uri="{FF2B5EF4-FFF2-40B4-BE49-F238E27FC236}">
                <a16:creationId xmlns:a16="http://schemas.microsoft.com/office/drawing/2014/main" id="{3B7881CC-C817-4ADA-82E2-DA4161DCC2EA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DE51673-B786-4ADF-B907-8A00A310943F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301">
            <a:extLst>
              <a:ext uri="{FF2B5EF4-FFF2-40B4-BE49-F238E27FC236}">
                <a16:creationId xmlns:a16="http://schemas.microsoft.com/office/drawing/2014/main" id="{362B2F3C-464A-4FBF-8CBA-42A1D2A82110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CC8E0C3-47A5-4EE9-8A5D-9E3CE44EAAA4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5EEAAF54-52EE-497A-8633-ED7C5D6EF215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410ECB4-CBB8-476D-8562-DD7399C6F5F1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6" name="자유형 1442">
              <a:extLst>
                <a:ext uri="{FF2B5EF4-FFF2-40B4-BE49-F238E27FC236}">
                  <a16:creationId xmlns:a16="http://schemas.microsoft.com/office/drawing/2014/main" id="{AA1DC1A3-70BF-4471-B3F4-40174AFB1B1F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자유형 1444">
              <a:extLst>
                <a:ext uri="{FF2B5EF4-FFF2-40B4-BE49-F238E27FC236}">
                  <a16:creationId xmlns:a16="http://schemas.microsoft.com/office/drawing/2014/main" id="{4F18A00F-F5F6-47BA-9422-B18565CF25D6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16A061-5108-40D0-ADB2-625587C22E8C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9" name="자유형 1448">
              <a:extLst>
                <a:ext uri="{FF2B5EF4-FFF2-40B4-BE49-F238E27FC236}">
                  <a16:creationId xmlns:a16="http://schemas.microsoft.com/office/drawing/2014/main" id="{559B5357-10F0-4798-B9A6-027118059C0D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자유형 1450">
              <a:extLst>
                <a:ext uri="{FF2B5EF4-FFF2-40B4-BE49-F238E27FC236}">
                  <a16:creationId xmlns:a16="http://schemas.microsoft.com/office/drawing/2014/main" id="{20BB00DD-B9EF-4F6B-8698-2AE6D32D1C62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193CEE-EE27-4BB6-9B41-DDBCB3E50612}"/>
              </a:ext>
            </a:extLst>
          </p:cNvPr>
          <p:cNvSpPr txBox="1"/>
          <p:nvPr userDrawn="1"/>
        </p:nvSpPr>
        <p:spPr>
          <a:xfrm>
            <a:off x="5169085" y="362969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8252C-14C8-40EF-9713-D42668F200F9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540624"/>
          </a:xfrm>
          <a:prstGeom prst="wedgeRectCallout">
            <a:avLst>
              <a:gd name="adj1" fmla="val 37145"/>
              <a:gd name="adj2" fmla="val -5720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던전 진행에 따라 스토리 연출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소년이 살던 집 </a:t>
            </a:r>
            <a:r>
              <a:rPr lang="en-US" altLang="ko-KR" sz="1600" dirty="0"/>
              <a:t>-&gt; </a:t>
            </a:r>
            <a:r>
              <a:rPr lang="ko-KR" altLang="en-US" sz="1600" dirty="0"/>
              <a:t>소년이 다니는 학교 </a:t>
            </a:r>
            <a:r>
              <a:rPr lang="en-US" altLang="ko-KR" sz="1600" dirty="0"/>
              <a:t>-&gt; </a:t>
            </a:r>
            <a:r>
              <a:rPr lang="ko-KR" altLang="en-US" sz="1600" dirty="0"/>
              <a:t>부둣가 </a:t>
            </a:r>
            <a:r>
              <a:rPr lang="ko-KR" altLang="en-US" sz="1600" dirty="0" err="1"/>
              <a:t>폐공장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비공정</a:t>
            </a:r>
            <a:r>
              <a:rPr lang="ko-KR" altLang="en-US" sz="1600" dirty="0"/>
              <a:t> 안</a:t>
            </a:r>
            <a:r>
              <a:rPr lang="en-US" altLang="ko-KR" sz="1600" dirty="0"/>
              <a:t> -&gt; </a:t>
            </a:r>
            <a:r>
              <a:rPr lang="ko-KR" altLang="en-US" sz="1600" dirty="0"/>
              <a:t>정부 청사 </a:t>
            </a:r>
            <a:r>
              <a:rPr lang="en-US" altLang="ko-KR" sz="1600" dirty="0"/>
              <a:t>) </a:t>
            </a:r>
            <a:br>
              <a:rPr lang="en-US" altLang="ko-KR" sz="1600" dirty="0"/>
            </a:br>
            <a:r>
              <a:rPr lang="ko-KR" altLang="en-US" sz="1600" dirty="0"/>
              <a:t>순으로 스토리 배경 변경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추가 컨텐츠에 따른 스토리 연출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PVP, </a:t>
            </a:r>
            <a:r>
              <a:rPr lang="ko-KR" altLang="en-US" sz="1600" dirty="0"/>
              <a:t>도전과제 등 추가 컨텐츠와 관련 스토리 연출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무기 아이템과 관련된 스토리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무기</a:t>
            </a:r>
            <a:r>
              <a:rPr lang="en-US" altLang="ko-KR" sz="1600" dirty="0"/>
              <a:t>, </a:t>
            </a:r>
            <a:r>
              <a:rPr lang="ko-KR" altLang="en-US" sz="1600" dirty="0"/>
              <a:t>아이템 선택창에서 확인 가능하도록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73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4863D-AFDF-4FB7-A36A-4B6A0070C545}"/>
              </a:ext>
            </a:extLst>
          </p:cNvPr>
          <p:cNvSpPr txBox="1"/>
          <p:nvPr/>
        </p:nvSpPr>
        <p:spPr>
          <a:xfrm>
            <a:off x="969248" y="1774677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A9EEE-C8F0-4844-B41F-DF25693460D1}"/>
              </a:ext>
            </a:extLst>
          </p:cNvPr>
          <p:cNvSpPr txBox="1"/>
          <p:nvPr/>
        </p:nvSpPr>
        <p:spPr>
          <a:xfrm>
            <a:off x="8616147" y="351490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0D7BB-6989-436B-88BF-0B15EE6F1791}"/>
              </a:ext>
            </a:extLst>
          </p:cNvPr>
          <p:cNvSpPr txBox="1"/>
          <p:nvPr/>
        </p:nvSpPr>
        <p:spPr>
          <a:xfrm>
            <a:off x="8616147" y="402056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6AB8B5-82F0-402B-A4FA-AEE29AF9DB63}"/>
              </a:ext>
            </a:extLst>
          </p:cNvPr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AB31-B11E-437B-B492-64B03B4B5B42}"/>
              </a:ext>
            </a:extLst>
          </p:cNvPr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66A9-92B1-44E2-9B24-0CCAAD513066}"/>
              </a:ext>
            </a:extLst>
          </p:cNvPr>
          <p:cNvSpPr txBox="1"/>
          <p:nvPr/>
        </p:nvSpPr>
        <p:spPr>
          <a:xfrm>
            <a:off x="8616147" y="460180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23C04-E3F0-48C4-B06B-3B17242AD997}"/>
              </a:ext>
            </a:extLst>
          </p:cNvPr>
          <p:cNvSpPr txBox="1"/>
          <p:nvPr/>
        </p:nvSpPr>
        <p:spPr>
          <a:xfrm>
            <a:off x="8616147" y="5107457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313B3-1B90-40EF-99F3-CABA2D0A7A92}"/>
              </a:ext>
            </a:extLst>
          </p:cNvPr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414B2-6DEC-43C8-8F4C-A53CF075554F}"/>
              </a:ext>
            </a:extLst>
          </p:cNvPr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5636F-F868-4052-838A-BC3A39504267}"/>
              </a:ext>
            </a:extLst>
          </p:cNvPr>
          <p:cNvSpPr txBox="1"/>
          <p:nvPr/>
        </p:nvSpPr>
        <p:spPr>
          <a:xfrm>
            <a:off x="8616147" y="300481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863A5C-8493-4BBC-A972-721D1A3288CC}"/>
              </a:ext>
            </a:extLst>
          </p:cNvPr>
          <p:cNvSpPr/>
          <p:nvPr/>
        </p:nvSpPr>
        <p:spPr>
          <a:xfrm>
            <a:off x="8340132" y="3133717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F53482-D158-4B7F-B0A7-58FA2954FE15}"/>
              </a:ext>
            </a:extLst>
          </p:cNvPr>
          <p:cNvSpPr/>
          <p:nvPr/>
        </p:nvSpPr>
        <p:spPr>
          <a:xfrm>
            <a:off x="8340132" y="367033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2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E980-C2EF-40F5-95F9-F2F8F02E6B6D}"/>
              </a:ext>
            </a:extLst>
          </p:cNvPr>
          <p:cNvSpPr txBox="1"/>
          <p:nvPr/>
        </p:nvSpPr>
        <p:spPr>
          <a:xfrm>
            <a:off x="7351207" y="132455"/>
            <a:ext cx="39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 &amp;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모바일의 스토리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8C8F56-755C-4CD1-BCC0-1832E918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25004"/>
              </p:ext>
            </p:extLst>
          </p:nvPr>
        </p:nvGraphicFramePr>
        <p:xfrm>
          <a:off x="2111925" y="1071432"/>
          <a:ext cx="7968150" cy="418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177093179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529828657"/>
                    </a:ext>
                  </a:extLst>
                </a:gridCol>
                <a:gridCol w="2592769">
                  <a:extLst>
                    <a:ext uri="{9D8B030D-6E8A-4147-A177-3AD203B41FA5}">
                      <a16:colId xmlns:a16="http://schemas.microsoft.com/office/drawing/2014/main" val="2124137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64000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PC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모바일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64369"/>
                  </a:ext>
                </a:extLst>
              </a:tr>
              <a:tr h="370840">
                <a:tc rowSpan="5"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공통점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마케팅에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565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컨셉을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0380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플레이의 목적을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8704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캐릭터에 매력을 증폭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5694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</a:t>
                      </a:r>
                      <a:r>
                        <a:rPr lang="ko-KR" altLang="en-US" sz="1400" dirty="0" err="1"/>
                        <a:t>튜토리얼에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0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차이점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성장에 필수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/>
                        <a:t>스킵해도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488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핵심 전달매체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영상 또는 인 게임 </a:t>
                      </a:r>
                      <a:r>
                        <a:rPr lang="en-US" altLang="ko-KR" sz="1400" dirty="0"/>
                        <a:t>QTE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리소스 다운로드 영상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 관심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높은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낮은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342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관련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메인 퀘스트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레이드</a:t>
                      </a:r>
                      <a:r>
                        <a:rPr lang="en-US" altLang="ko-KR" sz="1400" dirty="0"/>
                        <a:t>(PVE)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 플레이 자체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1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529497-A160-4EF8-A7F8-D6FB107B544A}"/>
              </a:ext>
            </a:extLst>
          </p:cNvPr>
          <p:cNvSpPr txBox="1"/>
          <p:nvPr/>
        </p:nvSpPr>
        <p:spPr>
          <a:xfrm>
            <a:off x="2560416" y="5236598"/>
            <a:ext cx="66768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게임에서 자세한 스토리를 유저에게 전달하기에는 무리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초기에 유저가 알아야할 스토리 정보를 최대한 간략화해 전달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배경테마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캐릭터 컨셉이 스토리와 관련된 정보를 최대한 활용</a:t>
            </a:r>
          </a:p>
        </p:txBody>
      </p:sp>
    </p:spTree>
    <p:extLst>
      <p:ext uri="{BB962C8B-B14F-4D97-AF65-F5344CB8AC3E}">
        <p14:creationId xmlns:p14="http://schemas.microsoft.com/office/powerpoint/2010/main" val="15480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10868-F25C-4DDD-A809-B84EDF3FC952}"/>
              </a:ext>
            </a:extLst>
          </p:cNvPr>
          <p:cNvSpPr txBox="1"/>
          <p:nvPr/>
        </p:nvSpPr>
        <p:spPr>
          <a:xfrm>
            <a:off x="5379603" y="4251848"/>
            <a:ext cx="6829114" cy="1389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만화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오프라인 통틀어 코믹장르가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온라인의 경우 위 두 컨텐츠와 달리 작가가 독자의 의견을 참고할 수 있음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인기 유머 또는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밈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스토리에 사용가능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463EE-A397-4B75-AC85-E6087FEE003A}"/>
              </a:ext>
            </a:extLst>
          </p:cNvPr>
          <p:cNvSpPr txBox="1"/>
          <p:nvPr/>
        </p:nvSpPr>
        <p:spPr>
          <a:xfrm>
            <a:off x="5379603" y="771526"/>
            <a:ext cx="5981125" cy="1389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영화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액션장르가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오락 영화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라는 용어가 있음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짧은 시간동안 게임을 하는 듯한 즐거움을 주는 영화라는 의미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028E2-208E-4D85-A1E8-5ED994F7D721}"/>
              </a:ext>
            </a:extLst>
          </p:cNvPr>
          <p:cNvSpPr txBox="1"/>
          <p:nvPr/>
        </p:nvSpPr>
        <p:spPr>
          <a:xfrm>
            <a:off x="5379603" y="2084291"/>
            <a:ext cx="6644768" cy="2359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애니메이션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코믹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/SF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판타지장르가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부작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/24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분의 분량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 이야기에서 파생되는 다양한 속편을 진행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무겁고 깊은 주제의 장르보다는 쉽게 이해하고 즐길 수 있는 장르 선호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등장 캐릭터가 선택에서 중요하게 작용하는 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제작 당시 유머 코드가 대부분 적용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AB2A5-547C-47F9-B973-95B9D9775FA6}"/>
              </a:ext>
            </a:extLst>
          </p:cNvPr>
          <p:cNvSpPr txBox="1"/>
          <p:nvPr/>
        </p:nvSpPr>
        <p:spPr>
          <a:xfrm>
            <a:off x="888557" y="70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 분석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D1C3A3-43D8-4AA4-A4F1-F383B9C63C28}"/>
              </a:ext>
            </a:extLst>
          </p:cNvPr>
          <p:cNvGrpSpPr/>
          <p:nvPr/>
        </p:nvGrpSpPr>
        <p:grpSpPr>
          <a:xfrm>
            <a:off x="717052" y="1091412"/>
            <a:ext cx="4389520" cy="5121858"/>
            <a:chOff x="1876312" y="663416"/>
            <a:chExt cx="5410906" cy="6313648"/>
          </a:xfrm>
        </p:grpSpPr>
        <p:pic>
          <p:nvPicPr>
            <p:cNvPr id="17" name="그림 16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5A82F3C6-0CAD-4FB6-84C2-EC4F82425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" t="6279" r="1918" b="2840"/>
            <a:stretch/>
          </p:blipFill>
          <p:spPr>
            <a:xfrm>
              <a:off x="1876316" y="663416"/>
              <a:ext cx="5405719" cy="1600199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09E4807-DB91-45C9-B84B-BB0B559F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312" y="2289012"/>
              <a:ext cx="5405717" cy="2560047"/>
            </a:xfrm>
            <a:prstGeom prst="rect">
              <a:avLst/>
            </a:prstGeom>
          </p:spPr>
        </p:pic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123BA97-56DE-481B-B690-F01EC885C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312" y="4849059"/>
              <a:ext cx="5410906" cy="2128005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C6700D-17A9-4897-A880-FC349F261B1B}"/>
              </a:ext>
            </a:extLst>
          </p:cNvPr>
          <p:cNvSpPr/>
          <p:nvPr/>
        </p:nvSpPr>
        <p:spPr>
          <a:xfrm>
            <a:off x="576775" y="946337"/>
            <a:ext cx="4670474" cy="5384125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532835-FCA7-425D-B32F-0963C242C08E}"/>
              </a:ext>
            </a:extLst>
          </p:cNvPr>
          <p:cNvSpPr/>
          <p:nvPr/>
        </p:nvSpPr>
        <p:spPr>
          <a:xfrm>
            <a:off x="787391" y="2084975"/>
            <a:ext cx="253618" cy="1628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78D464-69FD-4968-9C8A-85B754E16E78}"/>
              </a:ext>
            </a:extLst>
          </p:cNvPr>
          <p:cNvSpPr/>
          <p:nvPr/>
        </p:nvSpPr>
        <p:spPr>
          <a:xfrm>
            <a:off x="914199" y="4263794"/>
            <a:ext cx="416919" cy="1628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7094F0-8A8D-4DEC-B5EC-50081E9A488A}"/>
              </a:ext>
            </a:extLst>
          </p:cNvPr>
          <p:cNvSpPr/>
          <p:nvPr/>
        </p:nvSpPr>
        <p:spPr>
          <a:xfrm>
            <a:off x="914199" y="5891584"/>
            <a:ext cx="339926" cy="15044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A8E2-155A-46A8-A017-D6D2E097C399}"/>
              </a:ext>
            </a:extLst>
          </p:cNvPr>
          <p:cNvSpPr txBox="1"/>
          <p:nvPr/>
        </p:nvSpPr>
        <p:spPr>
          <a:xfrm>
            <a:off x="7351207" y="132455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 외 문화 컨텐츠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1E480-26DA-450C-997C-DB148ABA2399}"/>
              </a:ext>
            </a:extLst>
          </p:cNvPr>
          <p:cNvSpPr txBox="1"/>
          <p:nvPr/>
        </p:nvSpPr>
        <p:spPr>
          <a:xfrm>
            <a:off x="5379603" y="5588422"/>
            <a:ext cx="575349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거의 대부분 컨텐츠는 스토리 장르를 복합적으로 사용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액션 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코믹 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 SF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장르의 스토리를 진행하기로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9017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3AB2A5-547C-47F9-B973-95B9D9775FA6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A8E2-155A-46A8-A017-D6D2E097C399}"/>
              </a:ext>
            </a:extLst>
          </p:cNvPr>
          <p:cNvSpPr txBox="1"/>
          <p:nvPr/>
        </p:nvSpPr>
        <p:spPr>
          <a:xfrm>
            <a:off x="7351207" y="13245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8B26AA-DDCE-4CE8-88FB-66ADA60C2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82692"/>
              </p:ext>
            </p:extLst>
          </p:nvPr>
        </p:nvGraphicFramePr>
        <p:xfrm>
          <a:off x="1365987" y="1021480"/>
          <a:ext cx="9460026" cy="514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71">
                  <a:extLst>
                    <a:ext uri="{9D8B030D-6E8A-4147-A177-3AD203B41FA5}">
                      <a16:colId xmlns:a16="http://schemas.microsoft.com/office/drawing/2014/main" val="968577706"/>
                    </a:ext>
                  </a:extLst>
                </a:gridCol>
                <a:gridCol w="1944248">
                  <a:extLst>
                    <a:ext uri="{9D8B030D-6E8A-4147-A177-3AD203B41FA5}">
                      <a16:colId xmlns:a16="http://schemas.microsoft.com/office/drawing/2014/main" val="979309245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822117486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23691095"/>
                    </a:ext>
                  </a:extLst>
                </a:gridCol>
                <a:gridCol w="1546411">
                  <a:extLst>
                    <a:ext uri="{9D8B030D-6E8A-4147-A177-3AD203B41FA5}">
                      <a16:colId xmlns:a16="http://schemas.microsoft.com/office/drawing/2014/main" val="978624022"/>
                    </a:ext>
                  </a:extLst>
                </a:gridCol>
                <a:gridCol w="2031637">
                  <a:extLst>
                    <a:ext uri="{9D8B030D-6E8A-4147-A177-3AD203B41FA5}">
                      <a16:colId xmlns:a16="http://schemas.microsoft.com/office/drawing/2014/main" val="120366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SF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컨셉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시간적 배경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세기 유럽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63310"/>
                  </a:ext>
                </a:extLst>
              </a:tr>
              <a:tr h="502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간략한 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배경스토리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세기말의 마법사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라는 별명의 발명가가 있었음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발명가에게는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명의 자식이 있었음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발명가는 자식들과 함께 자신의 마지막 발명품을 개발하다 사망 유품으로 설계도를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장으로 나눠 자식에게 남김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그의 자식들은 각자의 방법으로 개발을 진행했음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각자 다른 결과물에 문제점을 발견하고 서로 설계도를 빼앗기 위한 싸움을 시작함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2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연관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주인공의 스토리 흐름에 따라 던전 진행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코스튬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태엽을 옮겨 다른 외형과 능력의 신체를 사용한다는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신체 외형은 개발자와 용도에 따라 다르 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과거 공방이라는 곳에서 만들어진 발명품들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방식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태엽을 돌려 스킬 사용을 준비한다는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기계 속 재료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볼트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너트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톱니바퀴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강화 보다는 연구 또는 개조라는 표현을 사용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1660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D1AB051-84ED-4E9B-90C9-B4599A489F91}"/>
              </a:ext>
            </a:extLst>
          </p:cNvPr>
          <p:cNvGrpSpPr/>
          <p:nvPr/>
        </p:nvGrpSpPr>
        <p:grpSpPr>
          <a:xfrm>
            <a:off x="8153400" y="2823811"/>
            <a:ext cx="2682776" cy="3333653"/>
            <a:chOff x="8179394" y="2662167"/>
            <a:chExt cx="2656782" cy="3301353"/>
          </a:xfrm>
        </p:grpSpPr>
        <p:pic>
          <p:nvPicPr>
            <p:cNvPr id="25" name="Picture 2" descr=" ">
              <a:extLst>
                <a:ext uri="{FF2B5EF4-FFF2-40B4-BE49-F238E27FC236}">
                  <a16:creationId xmlns:a16="http://schemas.microsoft.com/office/drawing/2014/main" id="{BECC5D30-4135-4F1C-BA95-38BEFE613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394" y="2662167"/>
              <a:ext cx="2656782" cy="153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E119FC-2324-4AD3-94A2-23DE88D66A80}"/>
                </a:ext>
              </a:extLst>
            </p:cNvPr>
            <p:cNvGrpSpPr/>
            <p:nvPr/>
          </p:nvGrpSpPr>
          <p:grpSpPr>
            <a:xfrm>
              <a:off x="8179394" y="4195833"/>
              <a:ext cx="2646619" cy="1767687"/>
              <a:chOff x="8123944" y="4140200"/>
              <a:chExt cx="3181463" cy="2124911"/>
            </a:xfrm>
          </p:grpSpPr>
          <p:pic>
            <p:nvPicPr>
              <p:cNvPr id="28" name="Picture 6" descr="Canadian artist Antonia Caparo was commissioned to create four steampunk posters to promote Teen Read Week. He was given four words for the ...">
                <a:extLst>
                  <a:ext uri="{FF2B5EF4-FFF2-40B4-BE49-F238E27FC236}">
                    <a16:creationId xmlns:a16="http://schemas.microsoft.com/office/drawing/2014/main" id="{7387FA73-4E92-43D7-919C-28E82F558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3872" y="4140200"/>
                <a:ext cx="1481535" cy="212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0" descr="Dr. D's Steam Emporium">
                <a:extLst>
                  <a:ext uri="{FF2B5EF4-FFF2-40B4-BE49-F238E27FC236}">
                    <a16:creationId xmlns:a16="http://schemas.microsoft.com/office/drawing/2014/main" id="{D97B7B1D-D48C-48B6-A6C1-9127B8998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3944" y="4140200"/>
                <a:ext cx="1699928" cy="212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9725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 설정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6CA1E3-BB4B-4DAA-BC90-9794EC3E8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3373"/>
              </p:ext>
            </p:extLst>
          </p:nvPr>
        </p:nvGraphicFramePr>
        <p:xfrm>
          <a:off x="2032000" y="701936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6509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64089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9488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977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3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 / </a:t>
                      </a:r>
                      <a:r>
                        <a:rPr lang="ko-KR" altLang="en-US" dirty="0"/>
                        <a:t>액션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코믹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세기 영국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5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8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4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0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3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4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D1AED7-07E3-4D22-8B06-B83A0B6E5F5C}"/>
              </a:ext>
            </a:extLst>
          </p:cNvPr>
          <p:cNvSpPr txBox="1"/>
          <p:nvPr/>
        </p:nvSpPr>
        <p:spPr>
          <a:xfrm>
            <a:off x="509374" y="1072233"/>
            <a:ext cx="11178060" cy="4990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</a:rPr>
              <a:t>배경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19</a:t>
            </a:r>
            <a:r>
              <a:rPr lang="ko-KR" altLang="en-US" sz="1400" b="1" dirty="0">
                <a:solidFill>
                  <a:schemeClr val="accent1"/>
                </a:solidFill>
              </a:rPr>
              <a:t>세기 말 천재 발명가의 등장</a:t>
            </a:r>
            <a:r>
              <a:rPr lang="ko-KR" altLang="en-US" sz="1200" b="1" dirty="0">
                <a:solidFill>
                  <a:schemeClr val="bg1"/>
                </a:solidFill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</a:rPr>
              <a:t>인류 문명은 매우 크게 발전했었다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세상 사람들은 그의 발명품들은 모두 마법을 쓴 것처럼 신기해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세기말의 마술사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라는 별명으로 그를 불렀다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그에게는 </a:t>
            </a:r>
            <a:r>
              <a:rPr lang="en-US" altLang="ko-KR" sz="1400" dirty="0">
                <a:solidFill>
                  <a:schemeClr val="bg1"/>
                </a:solidFill>
              </a:rPr>
              <a:t>7</a:t>
            </a:r>
            <a:r>
              <a:rPr lang="ko-KR" altLang="en-US" sz="1400" dirty="0">
                <a:solidFill>
                  <a:schemeClr val="bg1"/>
                </a:solidFill>
              </a:rPr>
              <a:t>명의 자식</a:t>
            </a:r>
            <a:r>
              <a:rPr lang="ko-KR" altLang="en-US" sz="1200" dirty="0">
                <a:solidFill>
                  <a:schemeClr val="bg1"/>
                </a:solidFill>
              </a:rPr>
              <a:t>이 있었는데 모두 어렸을 때부터 아버지의 발명을 도와 </a:t>
            </a:r>
            <a:r>
              <a:rPr lang="ko-KR" altLang="en-US" sz="1400" dirty="0">
                <a:solidFill>
                  <a:schemeClr val="accent1"/>
                </a:solidFill>
              </a:rPr>
              <a:t>공방</a:t>
            </a:r>
            <a:r>
              <a:rPr lang="ko-KR" altLang="en-US" sz="1200" dirty="0">
                <a:solidFill>
                  <a:schemeClr val="bg1"/>
                </a:solidFill>
              </a:rPr>
              <a:t>이라는 것을 운영했었다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마술사 같던 그는 자신의 영생을 꿈꾸며 나이가 들어 죽기 전 마지막으로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인간의 정신을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코어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라는 태엽 형태의 장치에 담는 기술</a:t>
            </a:r>
            <a:r>
              <a:rPr lang="ko-KR" altLang="en-US" sz="1200" dirty="0">
                <a:solidFill>
                  <a:schemeClr val="bg1"/>
                </a:solidFill>
              </a:rPr>
              <a:t>을 연구했다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스스로 자신의 발명품을 </a:t>
            </a: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미래 인류의 표본</a:t>
            </a:r>
            <a:r>
              <a:rPr lang="en-US" altLang="ko-KR" sz="12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이라 칭하며 앞으로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인류는 늙지도 죽지도 않는 영원한 삶을 살 것</a:t>
            </a:r>
            <a:r>
              <a:rPr lang="ko-KR" altLang="en-US" sz="1200" b="1" dirty="0">
                <a:solidFill>
                  <a:schemeClr val="bg1"/>
                </a:solidFill>
              </a:rPr>
              <a:t>이라 </a:t>
            </a:r>
            <a:r>
              <a:rPr lang="ko-KR" altLang="en-US" sz="1200" dirty="0">
                <a:solidFill>
                  <a:schemeClr val="bg1"/>
                </a:solidFill>
              </a:rPr>
              <a:t>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</a:t>
            </a:r>
            <a:r>
              <a:rPr lang="en-US" altLang="ko-KR" sz="1200" dirty="0">
                <a:solidFill>
                  <a:schemeClr val="bg1"/>
                </a:solidFill>
              </a:rPr>
              <a:t>60</a:t>
            </a:r>
            <a:r>
              <a:rPr lang="ko-KR" altLang="en-US" sz="1200" dirty="0">
                <a:solidFill>
                  <a:schemeClr val="bg1"/>
                </a:solidFill>
              </a:rPr>
              <a:t>세에 생을 마감하며 </a:t>
            </a:r>
            <a:r>
              <a:rPr lang="ko-KR" altLang="en-US" sz="1400" dirty="0">
                <a:solidFill>
                  <a:schemeClr val="accent1"/>
                </a:solidFill>
              </a:rPr>
              <a:t>자식들에게 유품으로 설계도를 한 장씩 나누어 </a:t>
            </a:r>
            <a:r>
              <a:rPr lang="ko-KR" altLang="en-US" sz="1400" dirty="0">
                <a:solidFill>
                  <a:schemeClr val="bg1"/>
                </a:solidFill>
              </a:rPr>
              <a:t>주</a:t>
            </a:r>
            <a:r>
              <a:rPr lang="ko-KR" altLang="en-US" sz="1200" dirty="0">
                <a:solidFill>
                  <a:schemeClr val="bg1"/>
                </a:solidFill>
              </a:rPr>
              <a:t>며 전했다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나는 아직 이것을 세상이 받아들일 준비가 되 있지 않다고 생각했고 지금도 그 생각은 변치 않았다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소중히 간직하고 세상이 받아 들일 수 있다고 판단 될 때 발명을 완성 시켜 </a:t>
            </a:r>
            <a:r>
              <a:rPr lang="ko-KR" altLang="en-US" sz="1200" dirty="0" err="1">
                <a:solidFill>
                  <a:schemeClr val="bg1"/>
                </a:solidFill>
              </a:rPr>
              <a:t>다오</a:t>
            </a:r>
            <a:r>
              <a:rPr lang="en-US" altLang="ko-KR" sz="1200" dirty="0">
                <a:solidFill>
                  <a:schemeClr val="bg1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유언을 남기고 그는 자신이 마지막 실험체로 그가 개발하던 코어에 자신의 정신을 담는 실험을 진행했고 그 후로 아무도 그를 만날 수 없었다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똑똑한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남매가 합심해 먼 훗날 자신의 정신을 담아 둔 코어를 활용해 자신을 다시 세상에 부활 시켜 주기를 원했다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그의 바램과 달리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남매는 서로의 욕심으로 인해 서로 멀어졌고 각자의 방식으로 아버지의 연구를 진행</a:t>
            </a:r>
            <a:r>
              <a:rPr lang="ko-KR" altLang="en-US" sz="1200" dirty="0">
                <a:solidFill>
                  <a:schemeClr val="bg1"/>
                </a:solidFill>
              </a:rPr>
              <a:t>시켰다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이후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사람들에게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공방의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인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이라 불리게 되고 사회적으로 높은 위치까지 올라간다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그리고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 중 몇 명은 코어를 담을 장치를 완성했지만 </a:t>
            </a:r>
            <a:r>
              <a:rPr lang="en-US" altLang="ko-KR" sz="1200" dirty="0">
                <a:solidFill>
                  <a:schemeClr val="bg1"/>
                </a:solidFill>
              </a:rPr>
              <a:t>100%</a:t>
            </a:r>
            <a:r>
              <a:rPr lang="ko-KR" altLang="en-US" sz="1200" dirty="0">
                <a:solidFill>
                  <a:schemeClr val="bg1"/>
                </a:solidFill>
              </a:rPr>
              <a:t>완성된 것이 아니라 각자 모습이 다르고 사람의 모습과는 조금 달랐다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그때 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아버지께 받은 설계도가 완성된 형태가 아님을 알았고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장을 모두 겹쳐야 진정한 설계도면으로 사용할 수 있다는 것을 알았다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 후로 남매들은 자신들이 발명한 기계로 서로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아버지의 유품을 차지하기 위해 서로 싸우기 시작</a:t>
            </a:r>
            <a:r>
              <a:rPr lang="ko-KR" altLang="en-US" sz="1200" dirty="0">
                <a:solidFill>
                  <a:schemeClr val="bg1"/>
                </a:solidFill>
              </a:rPr>
              <a:t>했고 그 싸움은 점차 커져 갔다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144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540624"/>
          </a:xfrm>
          <a:prstGeom prst="wedgeRectCallout">
            <a:avLst>
              <a:gd name="adj1" fmla="val -32179"/>
              <a:gd name="adj2" fmla="val -57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배경 세계관 설명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주인공 배경 스토리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주인공 소년과 할아버지는 인적 드문 시골에 단 둘이 살았다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마을 친구들이 학교를 다닌다는 것을 알고 할아버지께 학교에 가고 싶다고 조른다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소년의 부탁에 어쩔 수 없이 학교를 등록하러 소년과 손잡고 학교로 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할아버지를 보고 알 수 없는 이야기를 하는 남자가 등장</a:t>
            </a:r>
            <a:r>
              <a:rPr lang="en-US" altLang="ko-KR" sz="1600" dirty="0"/>
              <a:t>, </a:t>
            </a:r>
            <a:r>
              <a:rPr lang="ko-KR" altLang="en-US" sz="1600" dirty="0"/>
              <a:t>남자는 할아버지와 소년의 뒤를 몰래 따라간다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다음날 소년이 학교를 간 사이 소년의 집에 침입한 </a:t>
            </a:r>
            <a:r>
              <a:rPr lang="en-US" altLang="ko-KR" sz="1600" dirty="0"/>
              <a:t>‘</a:t>
            </a:r>
            <a:r>
              <a:rPr lang="ko-KR" altLang="en-US" sz="1600" dirty="0"/>
              <a:t>의문의 사람들</a:t>
            </a:r>
            <a:r>
              <a:rPr lang="en-US" altLang="ko-KR" sz="1600" dirty="0"/>
              <a:t>’</a:t>
            </a:r>
            <a:r>
              <a:rPr lang="ko-KR" altLang="en-US" sz="1600" dirty="0"/>
              <a:t>이 할아버지를 강제로 끌고 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학교를 마치고 집에 돌아온 소년은 집안에 남아있던 </a:t>
            </a:r>
            <a:r>
              <a:rPr lang="en-US" altLang="ko-KR" sz="1600" dirty="0"/>
              <a:t>‘</a:t>
            </a:r>
            <a:r>
              <a:rPr lang="ko-KR" altLang="en-US" sz="1600" dirty="0"/>
              <a:t>의문의 사람들</a:t>
            </a:r>
            <a:r>
              <a:rPr lang="en-US" altLang="ko-KR" sz="1600" dirty="0"/>
              <a:t>’</a:t>
            </a:r>
            <a:r>
              <a:rPr lang="ko-KR" altLang="en-US" sz="1600" dirty="0"/>
              <a:t>을 발견한다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있는 힘껏 도망치지만 금세 붙잡히고 만다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그때 하늘을 나는 소녀가 소년을 위기에서 구해주게 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88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540624"/>
          </a:xfrm>
          <a:prstGeom prst="wedgeRectCallout">
            <a:avLst>
              <a:gd name="adj1" fmla="val -10132"/>
              <a:gd name="adj2" fmla="val -589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전투설명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스킬 사용방법</a:t>
            </a:r>
            <a:r>
              <a:rPr lang="en-US" altLang="ko-KR" sz="1600" dirty="0"/>
              <a:t>, </a:t>
            </a:r>
            <a:r>
              <a:rPr lang="ko-KR" altLang="en-US" sz="1600" dirty="0"/>
              <a:t>조작 방법</a:t>
            </a:r>
            <a:r>
              <a:rPr lang="en-US" altLang="ko-KR" sz="1600" dirty="0"/>
              <a:t>, </a:t>
            </a:r>
            <a:r>
              <a:rPr lang="ko-KR" altLang="en-US" sz="1600" dirty="0"/>
              <a:t>제스처 사용방법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플레이어는 하늘을 나는 소녀를 컨트롤 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높은 등급의 캐릭터를 유저가 경험하도록 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튜토리얼 종료 이후 스토리 진행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기절한 소년을 데리고 기지로 복귀한다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1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540624"/>
          </a:xfrm>
          <a:prstGeom prst="wedgeRectCallout">
            <a:avLst>
              <a:gd name="adj1" fmla="val 9321"/>
              <a:gd name="adj2" fmla="val -6046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캐릭터 변경 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기절한 소년을 진찰하던 의사가 소년이 사람이 아님을 알아냄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몸을 구성하는 메카닉에 비해 코어의 완성도가 매우 높은 것을 알아냄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정신을 차린 소년에게 소녀의 소속을 설명한다</a:t>
            </a:r>
            <a:r>
              <a:rPr lang="en-US" altLang="ko-KR" sz="1600" dirty="0"/>
              <a:t>. (</a:t>
            </a:r>
            <a:r>
              <a:rPr lang="ko-KR" altLang="en-US" sz="1600" dirty="0"/>
              <a:t>공방의 </a:t>
            </a:r>
            <a:r>
              <a:rPr lang="en-US" altLang="ko-KR" sz="1600" dirty="0"/>
              <a:t>7</a:t>
            </a:r>
            <a:r>
              <a:rPr lang="ko-KR" altLang="en-US" sz="1600" dirty="0"/>
              <a:t>인 중 </a:t>
            </a:r>
            <a:r>
              <a:rPr lang="en-US" altLang="ko-KR" sz="1600" dirty="0"/>
              <a:t>4</a:t>
            </a:r>
            <a:r>
              <a:rPr lang="ko-KR" altLang="en-US" sz="1600" dirty="0"/>
              <a:t>째 딸의 산하 기관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소년에게 몸을 연구할 수 있도록 협조를 부탁한다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소녀에게 할아버지를 찾을 수 있도록 도와주는 것을 조건으로 연구할 수 있도록 허락하겠다고 제안한다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할아버지가 </a:t>
            </a:r>
            <a:r>
              <a:rPr lang="en-US" altLang="ko-KR" sz="1600" dirty="0"/>
              <a:t>‘</a:t>
            </a:r>
            <a:r>
              <a:rPr lang="ko-KR" altLang="en-US" sz="1600" dirty="0"/>
              <a:t>공방의 </a:t>
            </a:r>
            <a:r>
              <a:rPr lang="en-US" altLang="ko-KR" sz="1600" dirty="0"/>
              <a:t>7</a:t>
            </a:r>
            <a:r>
              <a:rPr lang="ko-KR" altLang="en-US" sz="1600" dirty="0"/>
              <a:t>인</a:t>
            </a:r>
            <a:r>
              <a:rPr lang="en-US" altLang="ko-KR" sz="1600" dirty="0"/>
              <a:t>’ </a:t>
            </a:r>
            <a:r>
              <a:rPr lang="ko-KR" altLang="en-US" sz="1600" dirty="0"/>
              <a:t>중 한명일 것이라 확신하고 소년의 조건을 수락하고 함께 할아버지를 찾기로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연구 </a:t>
            </a:r>
            <a:r>
              <a:rPr lang="en-US" altLang="ko-KR" sz="1600" dirty="0"/>
              <a:t>= </a:t>
            </a:r>
            <a:r>
              <a:rPr lang="ko-KR" altLang="en-US" sz="1600" dirty="0"/>
              <a:t>강화 </a:t>
            </a:r>
            <a:r>
              <a:rPr lang="en-US" altLang="ko-KR" sz="1600" dirty="0"/>
              <a:t>, </a:t>
            </a:r>
            <a:r>
              <a:rPr lang="ko-KR" altLang="en-US" sz="1600" dirty="0"/>
              <a:t>캐릭터 뽑기 컨텐츠 묶음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캐릭터 강화 방법</a:t>
            </a:r>
            <a:r>
              <a:rPr lang="en-US" altLang="ko-KR" sz="1600" dirty="0"/>
              <a:t>, </a:t>
            </a:r>
            <a:r>
              <a:rPr lang="ko-KR" altLang="en-US" sz="1600" dirty="0"/>
              <a:t>무기</a:t>
            </a:r>
            <a:r>
              <a:rPr lang="en-US" altLang="ko-KR" sz="1600" dirty="0"/>
              <a:t>/</a:t>
            </a:r>
            <a:r>
              <a:rPr lang="ko-KR" altLang="en-US" sz="1600" dirty="0"/>
              <a:t>아이템 강화 방법 </a:t>
            </a:r>
            <a:r>
              <a:rPr lang="en-US" altLang="ko-KR" sz="1600" dirty="0"/>
              <a:t>, </a:t>
            </a:r>
            <a:r>
              <a:rPr lang="ko-KR" altLang="en-US" sz="1600" dirty="0"/>
              <a:t>캐릭터 변경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전투를 통해 재료를 획득할 수 있다는 정보를 전달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강화 재료</a:t>
            </a:r>
            <a:r>
              <a:rPr lang="en-US" altLang="ko-KR" sz="1600" dirty="0"/>
              <a:t>(</a:t>
            </a:r>
            <a:r>
              <a:rPr lang="ko-KR" altLang="en-US" sz="1600" dirty="0"/>
              <a:t>볼트</a:t>
            </a:r>
            <a:r>
              <a:rPr lang="en-US" altLang="ko-KR" sz="1600" dirty="0"/>
              <a:t>, </a:t>
            </a:r>
            <a:r>
              <a:rPr lang="ko-KR" altLang="en-US" sz="1600" dirty="0"/>
              <a:t>너트</a:t>
            </a:r>
            <a:r>
              <a:rPr lang="en-US" altLang="ko-KR" sz="1600" dirty="0"/>
              <a:t>, </a:t>
            </a:r>
            <a:r>
              <a:rPr lang="ko-KR" altLang="en-US" sz="1600" dirty="0"/>
              <a:t>톱니바퀴</a:t>
            </a:r>
            <a:r>
              <a:rPr lang="en-US" altLang="ko-KR" sz="1600" dirty="0"/>
              <a:t>, </a:t>
            </a:r>
            <a:r>
              <a:rPr lang="ko-KR" altLang="en-US" sz="1600" dirty="0"/>
              <a:t>태엽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코어를 옮기는 것으로 캐릭터를 사용할 수 있다는 컨셉의 이야기 설명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42025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1428</TotalTime>
  <Words>1062</Words>
  <Application>Microsoft Office PowerPoint</Application>
  <PresentationFormat>와이드스크린</PresentationFormat>
  <Paragraphs>177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정재영</cp:lastModifiedBy>
  <cp:revision>61</cp:revision>
  <dcterms:created xsi:type="dcterms:W3CDTF">2016-03-12T15:04:52Z</dcterms:created>
  <dcterms:modified xsi:type="dcterms:W3CDTF">2019-09-22T23:53:50Z</dcterms:modified>
</cp:coreProperties>
</file>