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0" r:id="rId4"/>
    <p:sldId id="258" r:id="rId5"/>
    <p:sldId id="279" r:id="rId6"/>
    <p:sldId id="259" r:id="rId7"/>
    <p:sldId id="278" r:id="rId8"/>
    <p:sldId id="282" r:id="rId9"/>
    <p:sldId id="263" r:id="rId10"/>
    <p:sldId id="281" r:id="rId11"/>
    <p:sldId id="260" r:id="rId12"/>
    <p:sldId id="261" r:id="rId13"/>
    <p:sldId id="265" r:id="rId14"/>
    <p:sldId id="266" r:id="rId15"/>
    <p:sldId id="267" r:id="rId16"/>
    <p:sldId id="271" r:id="rId17"/>
    <p:sldId id="276" r:id="rId18"/>
    <p:sldId id="277" r:id="rId19"/>
    <p:sldId id="275" r:id="rId20"/>
    <p:sldId id="262" r:id="rId21"/>
    <p:sldId id="268" r:id="rId22"/>
    <p:sldId id="269" r:id="rId23"/>
    <p:sldId id="27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1F4E79"/>
    <a:srgbClr val="666666"/>
    <a:srgbClr val="474747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7964" autoAdjust="0"/>
  </p:normalViewPr>
  <p:slideViewPr>
    <p:cSldViewPr snapToGrid="0">
      <p:cViewPr varScale="1">
        <p:scale>
          <a:sx n="97" d="100"/>
          <a:sy n="97" d="100"/>
        </p:scale>
        <p:origin x="744" y="90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3FEDA-C2B8-4D42-9A39-6A98634AEE42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CD659-38CE-40BE-BC65-F401BEB2E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515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대표 모바일 게임 스토리 분석</a:t>
            </a:r>
            <a:r>
              <a:rPr lang="en-US" altLang="ko-KR" dirty="0"/>
              <a:t>&amp;</a:t>
            </a:r>
            <a:r>
              <a:rPr lang="ko-KR" altLang="en-US" dirty="0"/>
              <a:t> 스토리 활용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유저가 </a:t>
            </a:r>
            <a:r>
              <a:rPr lang="ko-KR" altLang="en-US" dirty="0" err="1"/>
              <a:t>안볼수도</a:t>
            </a:r>
            <a:r>
              <a:rPr lang="ko-KR" altLang="en-US" dirty="0"/>
              <a:t> 있다</a:t>
            </a:r>
            <a:endParaRPr lang="en-US" altLang="ko-KR" dirty="0"/>
          </a:p>
          <a:p>
            <a:r>
              <a:rPr lang="ko-KR" altLang="en-US" dirty="0"/>
              <a:t>많은 내용을 담을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D659-38CE-40BE-BC65-F401BEB2E3E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842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증기기관의 발명으로 문명은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D659-38CE-40BE-BC65-F401BEB2E3E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83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증기기관의 발명으로 문명은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D659-38CE-40BE-BC65-F401BEB2E3E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41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증기기관의 발명으로 문명은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D659-38CE-40BE-BC65-F401BEB2E3E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692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스토리 장르 </a:t>
            </a:r>
            <a:r>
              <a:rPr lang="en-US" altLang="ko-KR" dirty="0"/>
              <a:t>: </a:t>
            </a:r>
            <a:r>
              <a:rPr lang="ko-KR" altLang="en-US" dirty="0"/>
              <a:t>판타지 </a:t>
            </a:r>
            <a:r>
              <a:rPr lang="en-US" altLang="ko-KR" dirty="0"/>
              <a:t>, </a:t>
            </a:r>
            <a:r>
              <a:rPr lang="ko-KR" altLang="en-US" dirty="0"/>
              <a:t>액션</a:t>
            </a:r>
            <a:endParaRPr lang="en-US" altLang="ko-KR" dirty="0"/>
          </a:p>
          <a:p>
            <a:r>
              <a:rPr lang="ko-KR" altLang="en-US" dirty="0"/>
              <a:t>스토리 컨셉 </a:t>
            </a:r>
            <a:r>
              <a:rPr lang="en-US" altLang="ko-KR" dirty="0"/>
              <a:t>: </a:t>
            </a:r>
            <a:r>
              <a:rPr lang="ko-KR" altLang="en-US" dirty="0" err="1"/>
              <a:t>스팀펑크</a:t>
            </a:r>
            <a:endParaRPr lang="en-US" altLang="ko-KR" dirty="0"/>
          </a:p>
          <a:p>
            <a:r>
              <a:rPr lang="ko-KR" altLang="en-US" dirty="0"/>
              <a:t>스토리 진행 방식 </a:t>
            </a:r>
            <a:r>
              <a:rPr lang="en-US" altLang="ko-KR" dirty="0"/>
              <a:t>: </a:t>
            </a:r>
            <a:r>
              <a:rPr lang="ko-KR" altLang="en-US" dirty="0"/>
              <a:t>던전 진행에 스토리 대입</a:t>
            </a:r>
            <a:endParaRPr lang="en-US" altLang="ko-KR" dirty="0"/>
          </a:p>
          <a:p>
            <a:r>
              <a:rPr lang="ko-KR" altLang="en-US" dirty="0"/>
              <a:t>스토리 주제 </a:t>
            </a:r>
            <a:r>
              <a:rPr lang="en-US" altLang="ko-KR" dirty="0"/>
              <a:t>: </a:t>
            </a:r>
            <a:r>
              <a:rPr lang="ko-KR" altLang="en-US" dirty="0"/>
              <a:t>특수한 능력을 가진 소년의 인간과 기계사이의 자신만의 정체성을 전투를 통해 찾아가는 스토리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플롯이 게임 플레이의 어느 부분인지 </a:t>
            </a:r>
            <a:r>
              <a:rPr lang="en-US" altLang="ko-KR" dirty="0"/>
              <a:t> </a:t>
            </a:r>
            <a:r>
              <a:rPr lang="ko-KR" altLang="en-US" dirty="0"/>
              <a:t>알려 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D659-38CE-40BE-BC65-F401BEB2E3E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947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스토리 장르 </a:t>
            </a:r>
            <a:r>
              <a:rPr lang="en-US" altLang="ko-KR" dirty="0"/>
              <a:t>: </a:t>
            </a:r>
            <a:r>
              <a:rPr lang="ko-KR" altLang="en-US" dirty="0"/>
              <a:t>판타지 </a:t>
            </a:r>
            <a:r>
              <a:rPr lang="en-US" altLang="ko-KR" dirty="0"/>
              <a:t>, </a:t>
            </a:r>
            <a:r>
              <a:rPr lang="ko-KR" altLang="en-US" dirty="0"/>
              <a:t>액션</a:t>
            </a:r>
            <a:endParaRPr lang="en-US" altLang="ko-KR" dirty="0"/>
          </a:p>
          <a:p>
            <a:r>
              <a:rPr lang="ko-KR" altLang="en-US" dirty="0"/>
              <a:t>스토리 컨셉 </a:t>
            </a:r>
            <a:r>
              <a:rPr lang="en-US" altLang="ko-KR" dirty="0"/>
              <a:t>: </a:t>
            </a:r>
            <a:r>
              <a:rPr lang="ko-KR" altLang="en-US" dirty="0" err="1"/>
              <a:t>스팀펑크</a:t>
            </a:r>
            <a:endParaRPr lang="en-US" altLang="ko-KR" dirty="0"/>
          </a:p>
          <a:p>
            <a:r>
              <a:rPr lang="ko-KR" altLang="en-US" dirty="0"/>
              <a:t>스토리 진행 방식 </a:t>
            </a:r>
            <a:r>
              <a:rPr lang="en-US" altLang="ko-KR" dirty="0"/>
              <a:t>: </a:t>
            </a:r>
            <a:r>
              <a:rPr lang="ko-KR" altLang="en-US" dirty="0"/>
              <a:t>던전 진행에 스토리 대입</a:t>
            </a:r>
            <a:endParaRPr lang="en-US" altLang="ko-KR" dirty="0"/>
          </a:p>
          <a:p>
            <a:r>
              <a:rPr lang="ko-KR" altLang="en-US" dirty="0"/>
              <a:t>스토리 주제 </a:t>
            </a:r>
            <a:r>
              <a:rPr lang="en-US" altLang="ko-KR" dirty="0"/>
              <a:t>: </a:t>
            </a:r>
            <a:r>
              <a:rPr lang="ko-KR" altLang="en-US" dirty="0"/>
              <a:t>특수한 능력을 가진 소년의 인간과 기계사이의 자신만의 정체성을 전투를 통해 찾아가는 스토리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D659-38CE-40BE-BC65-F401BEB2E3E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41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스토리 장르 </a:t>
            </a:r>
            <a:r>
              <a:rPr lang="en-US" altLang="ko-KR" dirty="0"/>
              <a:t>: </a:t>
            </a:r>
            <a:r>
              <a:rPr lang="ko-KR" altLang="en-US" dirty="0"/>
              <a:t>판타지 </a:t>
            </a:r>
            <a:r>
              <a:rPr lang="en-US" altLang="ko-KR" dirty="0"/>
              <a:t>, </a:t>
            </a:r>
            <a:r>
              <a:rPr lang="ko-KR" altLang="en-US" dirty="0"/>
              <a:t>액션</a:t>
            </a:r>
            <a:endParaRPr lang="en-US" altLang="ko-KR" dirty="0"/>
          </a:p>
          <a:p>
            <a:r>
              <a:rPr lang="ko-KR" altLang="en-US" dirty="0"/>
              <a:t>스토리 컨셉 </a:t>
            </a:r>
            <a:r>
              <a:rPr lang="en-US" altLang="ko-KR" dirty="0"/>
              <a:t>: </a:t>
            </a:r>
            <a:r>
              <a:rPr lang="ko-KR" altLang="en-US" dirty="0" err="1"/>
              <a:t>스팀펑크</a:t>
            </a:r>
            <a:endParaRPr lang="en-US" altLang="ko-KR" dirty="0"/>
          </a:p>
          <a:p>
            <a:r>
              <a:rPr lang="ko-KR" altLang="en-US" dirty="0"/>
              <a:t>스토리 진행 방식 </a:t>
            </a:r>
            <a:r>
              <a:rPr lang="en-US" altLang="ko-KR" dirty="0"/>
              <a:t>: </a:t>
            </a:r>
            <a:r>
              <a:rPr lang="ko-KR" altLang="en-US" dirty="0"/>
              <a:t>던전 진행에 스토리 대입</a:t>
            </a:r>
            <a:endParaRPr lang="en-US" altLang="ko-KR" dirty="0"/>
          </a:p>
          <a:p>
            <a:r>
              <a:rPr lang="ko-KR" altLang="en-US" dirty="0"/>
              <a:t>스토리 주제 </a:t>
            </a:r>
            <a:r>
              <a:rPr lang="en-US" altLang="ko-KR" dirty="0"/>
              <a:t>: </a:t>
            </a:r>
            <a:r>
              <a:rPr lang="ko-KR" altLang="en-US" dirty="0"/>
              <a:t>특수한 능력을 가진 소년의 인간과 기계사이의 자신만의 정체성을 전투를 통해 찾아가는 스토리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D659-38CE-40BE-BC65-F401BEB2E3E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363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스토리 장르 </a:t>
            </a:r>
            <a:r>
              <a:rPr lang="en-US" altLang="ko-KR" dirty="0"/>
              <a:t>: </a:t>
            </a:r>
            <a:r>
              <a:rPr lang="ko-KR" altLang="en-US" dirty="0"/>
              <a:t>판타지 </a:t>
            </a:r>
            <a:r>
              <a:rPr lang="en-US" altLang="ko-KR" dirty="0"/>
              <a:t>, </a:t>
            </a:r>
            <a:r>
              <a:rPr lang="ko-KR" altLang="en-US" dirty="0"/>
              <a:t>액션</a:t>
            </a:r>
            <a:endParaRPr lang="en-US" altLang="ko-KR" dirty="0"/>
          </a:p>
          <a:p>
            <a:r>
              <a:rPr lang="ko-KR" altLang="en-US" dirty="0"/>
              <a:t>스토리 컨셉 </a:t>
            </a:r>
            <a:r>
              <a:rPr lang="en-US" altLang="ko-KR" dirty="0"/>
              <a:t>: </a:t>
            </a:r>
            <a:r>
              <a:rPr lang="ko-KR" altLang="en-US" dirty="0" err="1"/>
              <a:t>스팀펑크</a:t>
            </a:r>
            <a:endParaRPr lang="en-US" altLang="ko-KR" dirty="0"/>
          </a:p>
          <a:p>
            <a:r>
              <a:rPr lang="ko-KR" altLang="en-US" dirty="0"/>
              <a:t>스토리 진행 방식 </a:t>
            </a:r>
            <a:r>
              <a:rPr lang="en-US" altLang="ko-KR" dirty="0"/>
              <a:t>: </a:t>
            </a:r>
            <a:r>
              <a:rPr lang="ko-KR" altLang="en-US" dirty="0"/>
              <a:t>던전 진행에 스토리 대입</a:t>
            </a:r>
            <a:endParaRPr lang="en-US" altLang="ko-KR" dirty="0"/>
          </a:p>
          <a:p>
            <a:r>
              <a:rPr lang="ko-KR" altLang="en-US" dirty="0"/>
              <a:t>스토리 주제 </a:t>
            </a:r>
            <a:r>
              <a:rPr lang="en-US" altLang="ko-KR" dirty="0"/>
              <a:t>: </a:t>
            </a:r>
            <a:r>
              <a:rPr lang="ko-KR" altLang="en-US" dirty="0"/>
              <a:t>특수한 능력을 가진 소년의 인간과 기계사이의 자신만의 정체성을 전투를 통해 찾아가는 스토리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D659-38CE-40BE-BC65-F401BEB2E3E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248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스토리 장르 </a:t>
            </a:r>
            <a:r>
              <a:rPr lang="en-US" altLang="ko-KR" dirty="0"/>
              <a:t>: </a:t>
            </a:r>
            <a:r>
              <a:rPr lang="ko-KR" altLang="en-US" dirty="0"/>
              <a:t>판타지 </a:t>
            </a:r>
            <a:r>
              <a:rPr lang="en-US" altLang="ko-KR" dirty="0"/>
              <a:t>, </a:t>
            </a:r>
            <a:r>
              <a:rPr lang="ko-KR" altLang="en-US" dirty="0"/>
              <a:t>액션</a:t>
            </a:r>
            <a:endParaRPr lang="en-US" altLang="ko-KR" dirty="0"/>
          </a:p>
          <a:p>
            <a:r>
              <a:rPr lang="ko-KR" altLang="en-US" dirty="0"/>
              <a:t>스토리 컨셉 </a:t>
            </a:r>
            <a:r>
              <a:rPr lang="en-US" altLang="ko-KR" dirty="0"/>
              <a:t>: </a:t>
            </a:r>
            <a:r>
              <a:rPr lang="ko-KR" altLang="en-US" dirty="0" err="1"/>
              <a:t>스팀펑크</a:t>
            </a:r>
            <a:endParaRPr lang="en-US" altLang="ko-KR" dirty="0"/>
          </a:p>
          <a:p>
            <a:r>
              <a:rPr lang="ko-KR" altLang="en-US" dirty="0"/>
              <a:t>스토리 진행 방식 </a:t>
            </a:r>
            <a:r>
              <a:rPr lang="en-US" altLang="ko-KR" dirty="0"/>
              <a:t>: </a:t>
            </a:r>
            <a:r>
              <a:rPr lang="ko-KR" altLang="en-US" dirty="0"/>
              <a:t>던전 진행에 스토리 대입</a:t>
            </a:r>
            <a:endParaRPr lang="en-US" altLang="ko-KR" dirty="0"/>
          </a:p>
          <a:p>
            <a:r>
              <a:rPr lang="ko-KR" altLang="en-US" dirty="0"/>
              <a:t>스토리 주제 </a:t>
            </a:r>
            <a:r>
              <a:rPr lang="en-US" altLang="ko-KR" dirty="0"/>
              <a:t>: </a:t>
            </a:r>
            <a:r>
              <a:rPr lang="ko-KR" altLang="en-US" dirty="0"/>
              <a:t>특수한 능력을 가진 소년의 인간과 기계사이의 자신만의 정체성을 전투를 통해 찾아가는 스토리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스토리에서 </a:t>
            </a:r>
            <a:r>
              <a:rPr lang="ko-KR" altLang="en-US" dirty="0" err="1"/>
              <a:t>스팀펑크적</a:t>
            </a:r>
            <a:r>
              <a:rPr lang="ko-KR" altLang="en-US" dirty="0"/>
              <a:t> 요소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D659-38CE-40BE-BC65-F401BEB2E3E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459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스토리 장르 </a:t>
            </a:r>
            <a:r>
              <a:rPr lang="en-US" altLang="ko-KR" dirty="0"/>
              <a:t>: </a:t>
            </a:r>
            <a:r>
              <a:rPr lang="ko-KR" altLang="en-US" dirty="0"/>
              <a:t>판타지 </a:t>
            </a:r>
            <a:r>
              <a:rPr lang="en-US" altLang="ko-KR" dirty="0"/>
              <a:t>, </a:t>
            </a:r>
            <a:r>
              <a:rPr lang="ko-KR" altLang="en-US" dirty="0"/>
              <a:t>액션</a:t>
            </a:r>
            <a:endParaRPr lang="en-US" altLang="ko-KR" dirty="0"/>
          </a:p>
          <a:p>
            <a:r>
              <a:rPr lang="ko-KR" altLang="en-US" dirty="0"/>
              <a:t>스토리 컨셉 </a:t>
            </a:r>
            <a:r>
              <a:rPr lang="en-US" altLang="ko-KR" dirty="0"/>
              <a:t>: </a:t>
            </a:r>
            <a:r>
              <a:rPr lang="ko-KR" altLang="en-US" dirty="0" err="1"/>
              <a:t>스팀펑크</a:t>
            </a:r>
            <a:endParaRPr lang="en-US" altLang="ko-KR" dirty="0"/>
          </a:p>
          <a:p>
            <a:r>
              <a:rPr lang="ko-KR" altLang="en-US" dirty="0"/>
              <a:t>스토리 진행 방식 </a:t>
            </a:r>
            <a:r>
              <a:rPr lang="en-US" altLang="ko-KR" dirty="0"/>
              <a:t>: </a:t>
            </a:r>
            <a:r>
              <a:rPr lang="ko-KR" altLang="en-US" dirty="0"/>
              <a:t>던전 진행에 스토리 대입</a:t>
            </a:r>
            <a:endParaRPr lang="en-US" altLang="ko-KR" dirty="0"/>
          </a:p>
          <a:p>
            <a:r>
              <a:rPr lang="ko-KR" altLang="en-US" dirty="0"/>
              <a:t>스토리 주제 </a:t>
            </a:r>
            <a:r>
              <a:rPr lang="en-US" altLang="ko-KR" dirty="0"/>
              <a:t>: </a:t>
            </a:r>
            <a:r>
              <a:rPr lang="ko-KR" altLang="en-US" dirty="0"/>
              <a:t>특수한 능력을 가진 소년의 인간과 기계사이의 자신만의 정체성을 전투를 통해 찾아가는 스토리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D659-38CE-40BE-BC65-F401BEB2E3E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38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스토리 장르 </a:t>
            </a:r>
            <a:r>
              <a:rPr lang="en-US" altLang="ko-KR" dirty="0"/>
              <a:t>: </a:t>
            </a:r>
            <a:r>
              <a:rPr lang="ko-KR" altLang="en-US" dirty="0"/>
              <a:t>판타지 </a:t>
            </a:r>
            <a:r>
              <a:rPr lang="en-US" altLang="ko-KR" dirty="0"/>
              <a:t>, </a:t>
            </a:r>
            <a:r>
              <a:rPr lang="ko-KR" altLang="en-US" dirty="0"/>
              <a:t>액션</a:t>
            </a:r>
            <a:endParaRPr lang="en-US" altLang="ko-KR" dirty="0"/>
          </a:p>
          <a:p>
            <a:r>
              <a:rPr lang="ko-KR" altLang="en-US" dirty="0"/>
              <a:t>스토리 컨셉 </a:t>
            </a:r>
            <a:r>
              <a:rPr lang="en-US" altLang="ko-KR" dirty="0"/>
              <a:t>: </a:t>
            </a:r>
            <a:r>
              <a:rPr lang="ko-KR" altLang="en-US" dirty="0" err="1"/>
              <a:t>스팀펑크</a:t>
            </a:r>
            <a:endParaRPr lang="en-US" altLang="ko-KR" dirty="0"/>
          </a:p>
          <a:p>
            <a:r>
              <a:rPr lang="ko-KR" altLang="en-US" dirty="0"/>
              <a:t>스토리 진행 방식 </a:t>
            </a:r>
            <a:r>
              <a:rPr lang="en-US" altLang="ko-KR" dirty="0"/>
              <a:t>: </a:t>
            </a:r>
            <a:r>
              <a:rPr lang="ko-KR" altLang="en-US" dirty="0"/>
              <a:t>던전 진행에 스토리 대입</a:t>
            </a:r>
            <a:endParaRPr lang="en-US" altLang="ko-KR" dirty="0"/>
          </a:p>
          <a:p>
            <a:r>
              <a:rPr lang="ko-KR" altLang="en-US" dirty="0"/>
              <a:t>스토리 주제 </a:t>
            </a:r>
            <a:r>
              <a:rPr lang="en-US" altLang="ko-KR" dirty="0"/>
              <a:t>: </a:t>
            </a:r>
            <a:r>
              <a:rPr lang="ko-KR" altLang="en-US" dirty="0"/>
              <a:t>특수한 능력을 가진 소년의 인간과 기계사이의 자신만의 정체성을 전투를 통해 찾아가는 스토리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스팀펑크적</a:t>
            </a:r>
            <a:r>
              <a:rPr lang="ko-KR" altLang="en-US" dirty="0"/>
              <a:t> 요소를 최대화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아울보이</a:t>
            </a:r>
            <a:r>
              <a:rPr lang="en-US" altLang="ko-KR" dirty="0"/>
              <a:t>, </a:t>
            </a:r>
            <a:r>
              <a:rPr lang="ko-KR" altLang="en-US" dirty="0" err="1"/>
              <a:t>바이오쇼크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디스 </a:t>
            </a:r>
            <a:r>
              <a:rPr lang="ko-KR" altLang="en-US" dirty="0" err="1"/>
              <a:t>아너드</a:t>
            </a:r>
            <a:r>
              <a:rPr lang="ko-KR" altLang="en-US" dirty="0"/>
              <a:t> 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D659-38CE-40BE-BC65-F401BEB2E3E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8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Pc </a:t>
            </a:r>
            <a:r>
              <a:rPr lang="ko-KR" altLang="en-US" dirty="0"/>
              <a:t>대표 </a:t>
            </a:r>
            <a:r>
              <a:rPr lang="en-US" altLang="ko-KR" dirty="0"/>
              <a:t>RPG</a:t>
            </a:r>
            <a:r>
              <a:rPr lang="ko-KR" altLang="en-US" dirty="0"/>
              <a:t>게임 스토리 분석 </a:t>
            </a:r>
            <a:r>
              <a:rPr lang="en-US" altLang="ko-KR" dirty="0"/>
              <a:t>&amp; </a:t>
            </a:r>
            <a:r>
              <a:rPr lang="ko-KR" altLang="en-US" dirty="0"/>
              <a:t>활용 방법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D659-38CE-40BE-BC65-F401BEB2E3E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132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Pc &amp; </a:t>
            </a:r>
            <a:r>
              <a:rPr lang="ko-KR" altLang="en-US" dirty="0"/>
              <a:t>모바일 플레이 환경에 따른 스토리 몰입도</a:t>
            </a:r>
            <a:endParaRPr lang="en-US" altLang="ko-KR" dirty="0"/>
          </a:p>
          <a:p>
            <a:r>
              <a:rPr lang="ko-KR" altLang="en-US" dirty="0"/>
              <a:t>활용 매체 </a:t>
            </a:r>
            <a:endParaRPr lang="en-US" altLang="ko-KR" dirty="0"/>
          </a:p>
          <a:p>
            <a:r>
              <a:rPr lang="ko-KR" altLang="en-US" dirty="0"/>
              <a:t>커뮤니티 활동도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D659-38CE-40BE-BC65-F401BEB2E3E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96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좋은 점만 넣는다고 다 </a:t>
            </a:r>
            <a:r>
              <a:rPr lang="ko-KR" altLang="en-US" dirty="0" err="1"/>
              <a:t>되는냐</a:t>
            </a:r>
            <a:r>
              <a:rPr lang="en-US" altLang="ko-KR" dirty="0"/>
              <a:t>? </a:t>
            </a:r>
            <a:r>
              <a:rPr lang="ko-KR" altLang="en-US" dirty="0"/>
              <a:t>아니 </a:t>
            </a:r>
            <a:endParaRPr lang="en-US" altLang="ko-KR" dirty="0"/>
          </a:p>
          <a:p>
            <a:r>
              <a:rPr lang="ko-KR" altLang="en-US" dirty="0"/>
              <a:t>그러면 왜 아닐까</a:t>
            </a:r>
            <a:r>
              <a:rPr lang="en-US" altLang="ko-KR" dirty="0"/>
              <a:t>? -&gt; </a:t>
            </a:r>
            <a:r>
              <a:rPr lang="ko-KR" altLang="en-US" dirty="0"/>
              <a:t>조사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플랫폼을 고려해서 어떻게 </a:t>
            </a:r>
            <a:r>
              <a:rPr lang="ko-KR" altLang="en-US" dirty="0" err="1"/>
              <a:t>할껀대</a:t>
            </a:r>
            <a:r>
              <a:rPr lang="en-US" altLang="ko-KR" dirty="0"/>
              <a:t>??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D659-38CE-40BE-BC65-F401BEB2E3E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991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영화 </a:t>
            </a:r>
            <a:r>
              <a:rPr lang="en-US" altLang="ko-KR" dirty="0"/>
              <a:t>( </a:t>
            </a:r>
            <a:r>
              <a:rPr lang="ko-KR" altLang="en-US" dirty="0"/>
              <a:t>큰 화면 </a:t>
            </a:r>
            <a:r>
              <a:rPr lang="en-US" altLang="ko-KR" dirty="0"/>
              <a:t>+ </a:t>
            </a:r>
            <a:r>
              <a:rPr lang="ko-KR" altLang="en-US" dirty="0"/>
              <a:t>인물 중심 또는 배경 중심의 스토리 진행</a:t>
            </a:r>
            <a:r>
              <a:rPr lang="en-US" altLang="ko-KR" dirty="0"/>
              <a:t>) =&gt; </a:t>
            </a:r>
            <a:r>
              <a:rPr lang="ko-KR" altLang="en-US" dirty="0"/>
              <a:t>관객은 만들어진 영화를 </a:t>
            </a:r>
            <a:r>
              <a:rPr lang="ko-KR" altLang="en-US" dirty="0" err="1"/>
              <a:t>감상할뿐</a:t>
            </a:r>
            <a:r>
              <a:rPr lang="ko-KR" altLang="en-US" dirty="0"/>
              <a:t> 직접 체험하지 않는다</a:t>
            </a:r>
            <a:r>
              <a:rPr lang="en-US" altLang="ko-KR" dirty="0"/>
              <a:t>. ( 4D </a:t>
            </a:r>
            <a:r>
              <a:rPr lang="ko-KR" altLang="en-US" dirty="0"/>
              <a:t>제외 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애니메이션 </a:t>
            </a:r>
            <a:r>
              <a:rPr lang="en-US" altLang="ko-KR" dirty="0"/>
              <a:t>( </a:t>
            </a:r>
            <a:r>
              <a:rPr lang="ko-KR" altLang="en-US" dirty="0"/>
              <a:t>영화에 비해 작은 화면 또는 거의 동일한 크기의 화면 </a:t>
            </a:r>
            <a:r>
              <a:rPr lang="en-US" altLang="ko-KR" dirty="0"/>
              <a:t>+ </a:t>
            </a:r>
            <a:r>
              <a:rPr lang="ko-KR" altLang="en-US" dirty="0"/>
              <a:t>인물과 사건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기획의도 없음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D659-38CE-40BE-BC65-F401BEB2E3E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073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스팀펑크를</a:t>
            </a:r>
            <a:r>
              <a:rPr lang="ko-KR" altLang="en-US" dirty="0"/>
              <a:t> 선택한 이유 </a:t>
            </a:r>
            <a:r>
              <a:rPr lang="en-US" altLang="ko-KR" dirty="0"/>
              <a:t>– </a:t>
            </a:r>
            <a:r>
              <a:rPr lang="ko-KR" altLang="en-US" dirty="0" err="1"/>
              <a:t>비쥬얼적인</a:t>
            </a:r>
            <a:r>
              <a:rPr lang="ko-KR" altLang="en-US" dirty="0"/>
              <a:t> 부분에서 다른 </a:t>
            </a:r>
            <a:r>
              <a:rPr lang="en-US" altLang="ko-KR" dirty="0" err="1"/>
              <a:t>rpg</a:t>
            </a:r>
            <a:r>
              <a:rPr lang="ko-KR" altLang="en-US" dirty="0"/>
              <a:t>장르와 차별을 주기 위해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D659-38CE-40BE-BC65-F401BEB2E3E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076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여기서의 장르는 문화적인 요소로서의 장르인가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코믹이라는 부분에 대한 고민을 하고 넣을지 말지를 결정해야 한다</a:t>
            </a:r>
            <a:r>
              <a:rPr lang="en-US" altLang="ko-KR" dirty="0">
                <a:solidFill>
                  <a:srgbClr val="FF0000"/>
                </a:solidFill>
              </a:rPr>
              <a:t>! – </a:t>
            </a:r>
            <a:r>
              <a:rPr lang="ko-KR" altLang="en-US" dirty="0">
                <a:solidFill>
                  <a:srgbClr val="FF0000"/>
                </a:solidFill>
              </a:rPr>
              <a:t>빼기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만약 가벼움 때문에 넣은 것이라면 스토리의 주제를 평면적으로 구성하는 것이 좋다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>
                <a:solidFill>
                  <a:srgbClr val="FF0000"/>
                </a:solidFill>
              </a:rPr>
              <a:t>배경은 깊지만 이것으로 즐기는 유저는 가볍게 즐길 수 있도록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깊이 파고 들고자 하면 더 깊이 내려 갈 수 있도록 하는 것이 목표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D659-38CE-40BE-BC65-F401BEB2E3E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508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스토리 장르 </a:t>
            </a:r>
            <a:r>
              <a:rPr lang="en-US" altLang="ko-KR" dirty="0"/>
              <a:t>: </a:t>
            </a:r>
            <a:r>
              <a:rPr lang="ko-KR" altLang="en-US" dirty="0"/>
              <a:t>판타지 </a:t>
            </a:r>
            <a:r>
              <a:rPr lang="en-US" altLang="ko-KR" dirty="0"/>
              <a:t>, </a:t>
            </a:r>
            <a:r>
              <a:rPr lang="ko-KR" altLang="en-US" dirty="0"/>
              <a:t>액션</a:t>
            </a:r>
            <a:endParaRPr lang="en-US" altLang="ko-KR" dirty="0"/>
          </a:p>
          <a:p>
            <a:r>
              <a:rPr lang="ko-KR" altLang="en-US" dirty="0"/>
              <a:t>스토리 컨셉 </a:t>
            </a:r>
            <a:r>
              <a:rPr lang="en-US" altLang="ko-KR" dirty="0"/>
              <a:t>: </a:t>
            </a:r>
            <a:r>
              <a:rPr lang="ko-KR" altLang="en-US" dirty="0" err="1"/>
              <a:t>스팀펑크</a:t>
            </a:r>
            <a:endParaRPr lang="en-US" altLang="ko-KR" dirty="0"/>
          </a:p>
          <a:p>
            <a:r>
              <a:rPr lang="ko-KR" altLang="en-US" dirty="0"/>
              <a:t>스토리 진행 방식 </a:t>
            </a:r>
            <a:r>
              <a:rPr lang="en-US" altLang="ko-KR" dirty="0"/>
              <a:t>: </a:t>
            </a:r>
            <a:r>
              <a:rPr lang="ko-KR" altLang="en-US" dirty="0"/>
              <a:t>던전 진행에 스토리 대입</a:t>
            </a:r>
            <a:endParaRPr lang="en-US" altLang="ko-KR" dirty="0"/>
          </a:p>
          <a:p>
            <a:r>
              <a:rPr lang="ko-KR" altLang="en-US" dirty="0"/>
              <a:t>스토리 주제 </a:t>
            </a:r>
            <a:r>
              <a:rPr lang="en-US" altLang="ko-KR" dirty="0"/>
              <a:t>: </a:t>
            </a:r>
            <a:r>
              <a:rPr lang="ko-KR" altLang="en-US" dirty="0"/>
              <a:t>특수한 능력을 가진 소년의 인간과 기계사이의 자신만의 정체성을 전투를 통해 찾아가는 스토리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D659-38CE-40BE-BC65-F401BEB2E3E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45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증기기관의 발명으로 문명은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D659-38CE-40BE-BC65-F401BEB2E3E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CB75A1C-CC0B-4043-A8A1-5F9A12E519A3}"/>
              </a:ext>
            </a:extLst>
          </p:cNvPr>
          <p:cNvGrpSpPr/>
          <p:nvPr userDrawn="1"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3" name="자유형 1442">
              <a:extLst>
                <a:ext uri="{FF2B5EF4-FFF2-40B4-BE49-F238E27FC236}">
                  <a16:creationId xmlns:a16="http://schemas.microsoft.com/office/drawing/2014/main" id="{4405108E-F486-481D-8A80-64FAFC9B4499}"/>
                </a:ext>
              </a:extLst>
            </p:cNvPr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자유형 1444">
              <a:extLst>
                <a:ext uri="{FF2B5EF4-FFF2-40B4-BE49-F238E27FC236}">
                  <a16:creationId xmlns:a16="http://schemas.microsoft.com/office/drawing/2014/main" id="{579225E4-5E82-4D52-AC22-078A303C4F04}"/>
                </a:ext>
              </a:extLst>
            </p:cNvPr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CC9603C-8126-48CC-ABCF-33372676E3F4}"/>
              </a:ext>
            </a:extLst>
          </p:cNvPr>
          <p:cNvGrpSpPr/>
          <p:nvPr userDrawn="1"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6" name="자유형 1448">
              <a:extLst>
                <a:ext uri="{FF2B5EF4-FFF2-40B4-BE49-F238E27FC236}">
                  <a16:creationId xmlns:a16="http://schemas.microsoft.com/office/drawing/2014/main" id="{A2BC7FD0-A010-45CB-BCA9-2C94F3932B01}"/>
                </a:ext>
              </a:extLst>
            </p:cNvPr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1450">
              <a:extLst>
                <a:ext uri="{FF2B5EF4-FFF2-40B4-BE49-F238E27FC236}">
                  <a16:creationId xmlns:a16="http://schemas.microsoft.com/office/drawing/2014/main" id="{07493121-AB25-450E-B95E-2D696719A66A}"/>
                </a:ext>
              </a:extLst>
            </p:cNvPr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FE7DF21-F045-4BE6-BF7E-C935FD877902}"/>
              </a:ext>
            </a:extLst>
          </p:cNvPr>
          <p:cNvSpPr txBox="1"/>
          <p:nvPr userDrawn="1"/>
        </p:nvSpPr>
        <p:spPr>
          <a:xfrm>
            <a:off x="5658738" y="3147565"/>
            <a:ext cx="1156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Game_Story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9091C2-D1AC-4F6C-BF50-9FAE6F00A4FB}"/>
              </a:ext>
            </a:extLst>
          </p:cNvPr>
          <p:cNvSpPr txBox="1"/>
          <p:nvPr userDrawn="1"/>
        </p:nvSpPr>
        <p:spPr>
          <a:xfrm>
            <a:off x="4888562" y="3412369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시놉시스 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 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 기획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CE9B74-4069-4719-B4CE-2F68B92A8639}"/>
              </a:ext>
            </a:extLst>
          </p:cNvPr>
          <p:cNvSpPr txBox="1"/>
          <p:nvPr userDrawn="1"/>
        </p:nvSpPr>
        <p:spPr>
          <a:xfrm>
            <a:off x="5479268" y="3892616"/>
            <a:ext cx="1515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정재호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(16 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시간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9E55B786-68D2-413A-80BB-A5A3001779A9}"/>
              </a:ext>
            </a:extLst>
          </p:cNvPr>
          <p:cNvSpPr/>
          <p:nvPr userDrawn="1"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1301">
            <a:extLst>
              <a:ext uri="{FF2B5EF4-FFF2-40B4-BE49-F238E27FC236}">
                <a16:creationId xmlns:a16="http://schemas.microsoft.com/office/drawing/2014/main" id="{1DF0E179-4F42-4BAC-A370-115E45BE5D63}"/>
              </a:ext>
            </a:extLst>
          </p:cNvPr>
          <p:cNvSpPr/>
          <p:nvPr userDrawn="1"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1304">
            <a:extLst>
              <a:ext uri="{FF2B5EF4-FFF2-40B4-BE49-F238E27FC236}">
                <a16:creationId xmlns:a16="http://schemas.microsoft.com/office/drawing/2014/main" id="{357F5691-7CE7-44DF-AE30-1DB650842DF3}"/>
              </a:ext>
            </a:extLst>
          </p:cNvPr>
          <p:cNvSpPr/>
          <p:nvPr userDrawn="1"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1301">
            <a:extLst>
              <a:ext uri="{FF2B5EF4-FFF2-40B4-BE49-F238E27FC236}">
                <a16:creationId xmlns:a16="http://schemas.microsoft.com/office/drawing/2014/main" id="{6B5E32FE-D1C3-4B1A-9610-A08033510B65}"/>
              </a:ext>
            </a:extLst>
          </p:cNvPr>
          <p:cNvSpPr/>
          <p:nvPr userDrawn="1"/>
        </p:nvSpPr>
        <p:spPr>
          <a:xfrm>
            <a:off x="1820411" y="1"/>
            <a:ext cx="4832059" cy="665018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2C7DB4D6-4ABD-418D-AA1A-034AA3F7B414}"/>
              </a:ext>
            </a:extLst>
          </p:cNvPr>
          <p:cNvSpPr/>
          <p:nvPr userDrawn="1"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1301">
            <a:extLst>
              <a:ext uri="{FF2B5EF4-FFF2-40B4-BE49-F238E27FC236}">
                <a16:creationId xmlns:a16="http://schemas.microsoft.com/office/drawing/2014/main" id="{EA1CE2E9-2ADD-4D15-B073-719A043FE38C}"/>
              </a:ext>
            </a:extLst>
          </p:cNvPr>
          <p:cNvSpPr/>
          <p:nvPr userDrawn="1"/>
        </p:nvSpPr>
        <p:spPr>
          <a:xfrm>
            <a:off x="1" y="1"/>
            <a:ext cx="4009938" cy="665018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65D24AD7-6336-471F-A547-9C7E18E61F38}"/>
              </a:ext>
            </a:extLst>
          </p:cNvPr>
          <p:cNvSpPr/>
          <p:nvPr userDrawn="1"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301">
            <a:extLst>
              <a:ext uri="{FF2B5EF4-FFF2-40B4-BE49-F238E27FC236}">
                <a16:creationId xmlns:a16="http://schemas.microsoft.com/office/drawing/2014/main" id="{3B7881CC-C817-4ADA-82E2-DA4161DCC2EA}"/>
              </a:ext>
            </a:extLst>
          </p:cNvPr>
          <p:cNvSpPr/>
          <p:nvPr userDrawn="1"/>
        </p:nvSpPr>
        <p:spPr>
          <a:xfrm>
            <a:off x="0" y="1"/>
            <a:ext cx="6794939" cy="665018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7DE51673-B786-4ADF-B907-8A00A310943F}"/>
              </a:ext>
            </a:extLst>
          </p:cNvPr>
          <p:cNvSpPr/>
          <p:nvPr userDrawn="1"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301">
            <a:extLst>
              <a:ext uri="{FF2B5EF4-FFF2-40B4-BE49-F238E27FC236}">
                <a16:creationId xmlns:a16="http://schemas.microsoft.com/office/drawing/2014/main" id="{362B2F3C-464A-4FBF-8CBA-42A1D2A82110}"/>
              </a:ext>
            </a:extLst>
          </p:cNvPr>
          <p:cNvSpPr/>
          <p:nvPr userDrawn="1"/>
        </p:nvSpPr>
        <p:spPr>
          <a:xfrm>
            <a:off x="0" y="1"/>
            <a:ext cx="6794939" cy="665018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DCC8E0C3-47A5-4EE9-8A5D-9E3CE44EAAA4}"/>
              </a:ext>
            </a:extLst>
          </p:cNvPr>
          <p:cNvSpPr/>
          <p:nvPr userDrawn="1"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1301">
            <a:extLst>
              <a:ext uri="{FF2B5EF4-FFF2-40B4-BE49-F238E27FC236}">
                <a16:creationId xmlns:a16="http://schemas.microsoft.com/office/drawing/2014/main" id="{5EEAAF54-52EE-497A-8633-ED7C5D6EF215}"/>
              </a:ext>
            </a:extLst>
          </p:cNvPr>
          <p:cNvSpPr/>
          <p:nvPr userDrawn="1"/>
        </p:nvSpPr>
        <p:spPr>
          <a:xfrm>
            <a:off x="0" y="1"/>
            <a:ext cx="6794939" cy="665018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E410ECB4-CBB8-476D-8562-DD7399C6F5F1}"/>
              </a:ext>
            </a:extLst>
          </p:cNvPr>
          <p:cNvGrpSpPr/>
          <p:nvPr userDrawn="1"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6" name="자유형 1442">
              <a:extLst>
                <a:ext uri="{FF2B5EF4-FFF2-40B4-BE49-F238E27FC236}">
                  <a16:creationId xmlns:a16="http://schemas.microsoft.com/office/drawing/2014/main" id="{AA1DC1A3-70BF-4471-B3F4-40174AFB1B1F}"/>
                </a:ext>
              </a:extLst>
            </p:cNvPr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자유형 1444">
              <a:extLst>
                <a:ext uri="{FF2B5EF4-FFF2-40B4-BE49-F238E27FC236}">
                  <a16:creationId xmlns:a16="http://schemas.microsoft.com/office/drawing/2014/main" id="{4F18A00F-F5F6-47BA-9422-B18565CF25D6}"/>
                </a:ext>
              </a:extLst>
            </p:cNvPr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D16A061-5108-40D0-ADB2-625587C22E8C}"/>
              </a:ext>
            </a:extLst>
          </p:cNvPr>
          <p:cNvGrpSpPr/>
          <p:nvPr userDrawn="1"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9" name="자유형 1448">
              <a:extLst>
                <a:ext uri="{FF2B5EF4-FFF2-40B4-BE49-F238E27FC236}">
                  <a16:creationId xmlns:a16="http://schemas.microsoft.com/office/drawing/2014/main" id="{559B5357-10F0-4798-B9A6-027118059C0D}"/>
                </a:ext>
              </a:extLst>
            </p:cNvPr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자유형 1450">
              <a:extLst>
                <a:ext uri="{FF2B5EF4-FFF2-40B4-BE49-F238E27FC236}">
                  <a16:creationId xmlns:a16="http://schemas.microsoft.com/office/drawing/2014/main" id="{20BB00DD-B9EF-4F6B-8698-2AE6D32D1C62}"/>
                </a:ext>
              </a:extLst>
            </p:cNvPr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4193CEE-EE27-4BB6-9B41-DDBCB3E50612}"/>
              </a:ext>
            </a:extLst>
          </p:cNvPr>
          <p:cNvSpPr txBox="1"/>
          <p:nvPr userDrawn="1"/>
        </p:nvSpPr>
        <p:spPr>
          <a:xfrm>
            <a:off x="5169085" y="3629690"/>
            <a:ext cx="213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시놉시스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 기획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88252C-14C8-40EF-9713-D42668F200F9}"/>
              </a:ext>
            </a:extLst>
          </p:cNvPr>
          <p:cNvSpPr txBox="1"/>
          <p:nvPr userDrawn="1"/>
        </p:nvSpPr>
        <p:spPr>
          <a:xfrm>
            <a:off x="5541787" y="389449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감사합니다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7D0DA9-FBDE-460A-9D10-0AC87B9B465D}"/>
              </a:ext>
            </a:extLst>
          </p:cNvPr>
          <p:cNvSpPr txBox="1"/>
          <p:nvPr/>
        </p:nvSpPr>
        <p:spPr>
          <a:xfrm>
            <a:off x="888557" y="7090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 기획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B166C-090F-42CB-9B3B-3E358D657838}"/>
              </a:ext>
            </a:extLst>
          </p:cNvPr>
          <p:cNvSpPr txBox="1"/>
          <p:nvPr/>
        </p:nvSpPr>
        <p:spPr>
          <a:xfrm>
            <a:off x="7351207" y="132455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태엽 전사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 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83C14-3BB7-42DE-AAC5-DDD132EDA84A}"/>
              </a:ext>
            </a:extLst>
          </p:cNvPr>
          <p:cNvSpPr txBox="1"/>
          <p:nvPr/>
        </p:nvSpPr>
        <p:spPr>
          <a:xfrm>
            <a:off x="1552755" y="1276709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기획 의도 </a:t>
            </a:r>
          </a:p>
        </p:txBody>
      </p:sp>
    </p:spTree>
    <p:extLst>
      <p:ext uri="{BB962C8B-B14F-4D97-AF65-F5344CB8AC3E}">
        <p14:creationId xmlns:p14="http://schemas.microsoft.com/office/powerpoint/2010/main" val="1613885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D32B13-E7C8-4BC4-BFBF-9009153986BC}"/>
              </a:ext>
            </a:extLst>
          </p:cNvPr>
          <p:cNvSpPr txBox="1"/>
          <p:nvPr/>
        </p:nvSpPr>
        <p:spPr>
          <a:xfrm>
            <a:off x="888557" y="70900"/>
            <a:ext cx="21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세계관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1AED7-07E3-4D22-8B06-B83A0B6E5F5C}"/>
              </a:ext>
            </a:extLst>
          </p:cNvPr>
          <p:cNvSpPr txBox="1"/>
          <p:nvPr/>
        </p:nvSpPr>
        <p:spPr>
          <a:xfrm>
            <a:off x="509374" y="1072233"/>
            <a:ext cx="11178060" cy="4990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&lt;</a:t>
            </a:r>
            <a:r>
              <a:rPr lang="ko-KR" altLang="en-US" sz="1600" dirty="0">
                <a:solidFill>
                  <a:schemeClr val="bg1"/>
                </a:solidFill>
              </a:rPr>
              <a:t>배경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1"/>
                </a:solidFill>
              </a:rPr>
              <a:t>19</a:t>
            </a:r>
            <a:r>
              <a:rPr lang="ko-KR" altLang="en-US" sz="1400" b="1" dirty="0">
                <a:solidFill>
                  <a:schemeClr val="accent1"/>
                </a:solidFill>
              </a:rPr>
              <a:t>세기 말 천재 발명가의 등장</a:t>
            </a:r>
            <a:r>
              <a:rPr lang="ko-KR" altLang="en-US" sz="1200" b="1" dirty="0">
                <a:solidFill>
                  <a:schemeClr val="bg1"/>
                </a:solidFill>
              </a:rPr>
              <a:t>으로 </a:t>
            </a:r>
            <a:r>
              <a:rPr lang="ko-KR" altLang="en-US" sz="1200" dirty="0">
                <a:solidFill>
                  <a:schemeClr val="bg1"/>
                </a:solidFill>
              </a:rPr>
              <a:t>인류 문명은 매우 크게 발전했었다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세상 사람들은 그의 발명품들은 모두 마법을 쓴 것처럼 신기해 </a:t>
            </a:r>
            <a:r>
              <a:rPr lang="en-US" altLang="ko-KR" sz="1400" dirty="0">
                <a:solidFill>
                  <a:schemeClr val="bg1"/>
                </a:solidFill>
              </a:rPr>
              <a:t>‘</a:t>
            </a:r>
            <a:r>
              <a:rPr lang="ko-KR" altLang="en-US" sz="1400" dirty="0">
                <a:solidFill>
                  <a:schemeClr val="accent1"/>
                </a:solidFill>
              </a:rPr>
              <a:t>세기말의 마술사</a:t>
            </a:r>
            <a:r>
              <a:rPr lang="en-US" altLang="ko-KR" sz="1400" dirty="0">
                <a:solidFill>
                  <a:schemeClr val="bg1"/>
                </a:solidFill>
              </a:rPr>
              <a:t>’ </a:t>
            </a:r>
            <a:r>
              <a:rPr lang="ko-KR" altLang="en-US" sz="1200" dirty="0">
                <a:solidFill>
                  <a:schemeClr val="bg1"/>
                </a:solidFill>
              </a:rPr>
              <a:t>라는 별명으로 그를 불렀다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그에게는 </a:t>
            </a:r>
            <a:r>
              <a:rPr lang="en-US" altLang="ko-KR" sz="1400" dirty="0">
                <a:solidFill>
                  <a:schemeClr val="bg1"/>
                </a:solidFill>
              </a:rPr>
              <a:t>7</a:t>
            </a:r>
            <a:r>
              <a:rPr lang="ko-KR" altLang="en-US" sz="1400" dirty="0">
                <a:solidFill>
                  <a:schemeClr val="bg1"/>
                </a:solidFill>
              </a:rPr>
              <a:t>명의 자식</a:t>
            </a:r>
            <a:r>
              <a:rPr lang="ko-KR" altLang="en-US" sz="1200" dirty="0">
                <a:solidFill>
                  <a:schemeClr val="bg1"/>
                </a:solidFill>
              </a:rPr>
              <a:t>이 있었는데 모두 어렸을 때부터 아버지의 발명을 도와 </a:t>
            </a:r>
            <a:r>
              <a:rPr lang="ko-KR" altLang="en-US" sz="1400" dirty="0">
                <a:solidFill>
                  <a:schemeClr val="accent1"/>
                </a:solidFill>
              </a:rPr>
              <a:t>공방</a:t>
            </a:r>
            <a:r>
              <a:rPr lang="ko-KR" altLang="en-US" sz="1200" dirty="0">
                <a:solidFill>
                  <a:schemeClr val="bg1"/>
                </a:solidFill>
              </a:rPr>
              <a:t>이라는 것을 운영했었다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마술사 같던 그는 자신의 영생을 꿈꾸며 나이가 들어 죽기 전 마지막으로 </a:t>
            </a:r>
            <a:r>
              <a:rPr lang="ko-KR" altLang="en-US" sz="1400" b="1" dirty="0">
                <a:solidFill>
                  <a:schemeClr val="accent1"/>
                </a:solidFill>
              </a:rPr>
              <a:t>인간의 정신을 </a:t>
            </a:r>
            <a:r>
              <a:rPr lang="en-US" altLang="ko-KR" sz="1400" b="1" dirty="0">
                <a:solidFill>
                  <a:schemeClr val="accent1"/>
                </a:solidFill>
              </a:rPr>
              <a:t>‘</a:t>
            </a:r>
            <a:r>
              <a:rPr lang="ko-KR" altLang="en-US" sz="1400" b="1" dirty="0">
                <a:solidFill>
                  <a:schemeClr val="accent1"/>
                </a:solidFill>
              </a:rPr>
              <a:t>코어</a:t>
            </a:r>
            <a:r>
              <a:rPr lang="en-US" altLang="ko-KR" sz="1400" b="1" dirty="0">
                <a:solidFill>
                  <a:schemeClr val="accent1"/>
                </a:solidFill>
              </a:rPr>
              <a:t>’</a:t>
            </a:r>
            <a:r>
              <a:rPr lang="ko-KR" altLang="en-US" sz="1400" b="1" dirty="0">
                <a:solidFill>
                  <a:schemeClr val="accent1"/>
                </a:solidFill>
              </a:rPr>
              <a:t>라는 태엽 형태의 장치에 담는 기술</a:t>
            </a:r>
            <a:r>
              <a:rPr lang="ko-KR" altLang="en-US" sz="1200" dirty="0">
                <a:solidFill>
                  <a:schemeClr val="bg1"/>
                </a:solidFill>
              </a:rPr>
              <a:t>을 또 연구했다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그는 스스로 자신의 발명품을 </a:t>
            </a:r>
            <a:r>
              <a:rPr lang="en-US" altLang="ko-KR" sz="1200" dirty="0">
                <a:solidFill>
                  <a:schemeClr val="bg1"/>
                </a:solidFill>
              </a:rPr>
              <a:t>‘</a:t>
            </a:r>
            <a:r>
              <a:rPr lang="ko-KR" altLang="en-US" sz="1200" dirty="0">
                <a:solidFill>
                  <a:schemeClr val="bg1"/>
                </a:solidFill>
              </a:rPr>
              <a:t>미래 인류의 표본</a:t>
            </a:r>
            <a:r>
              <a:rPr lang="en-US" altLang="ko-KR" sz="1200" dirty="0">
                <a:solidFill>
                  <a:schemeClr val="bg1"/>
                </a:solidFill>
              </a:rPr>
              <a:t>’ </a:t>
            </a:r>
            <a:r>
              <a:rPr lang="ko-KR" altLang="en-US" sz="1200" dirty="0">
                <a:solidFill>
                  <a:schemeClr val="bg1"/>
                </a:solidFill>
              </a:rPr>
              <a:t>이라 칭하며 앞으로 </a:t>
            </a:r>
            <a:r>
              <a:rPr lang="ko-KR" altLang="en-US" sz="1400" b="1" dirty="0">
                <a:solidFill>
                  <a:schemeClr val="accent1"/>
                </a:solidFill>
              </a:rPr>
              <a:t>인류는 늙지도 죽지도 않는 영원한 삶을 살 것</a:t>
            </a:r>
            <a:r>
              <a:rPr lang="ko-KR" altLang="en-US" sz="1200" b="1" dirty="0">
                <a:solidFill>
                  <a:schemeClr val="bg1"/>
                </a:solidFill>
              </a:rPr>
              <a:t>이라 </a:t>
            </a:r>
            <a:r>
              <a:rPr lang="ko-KR" altLang="en-US" sz="1200" dirty="0">
                <a:solidFill>
                  <a:schemeClr val="bg1"/>
                </a:solidFill>
              </a:rPr>
              <a:t>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하지만 </a:t>
            </a:r>
            <a:r>
              <a:rPr lang="en-US" altLang="ko-KR" sz="1200" dirty="0">
                <a:solidFill>
                  <a:schemeClr val="bg1"/>
                </a:solidFill>
              </a:rPr>
              <a:t>60</a:t>
            </a:r>
            <a:r>
              <a:rPr lang="ko-KR" altLang="en-US" sz="1200" dirty="0">
                <a:solidFill>
                  <a:schemeClr val="bg1"/>
                </a:solidFill>
              </a:rPr>
              <a:t>세에 생을 마감하며 </a:t>
            </a:r>
            <a:r>
              <a:rPr lang="ko-KR" altLang="en-US" sz="1400" dirty="0">
                <a:solidFill>
                  <a:schemeClr val="accent1"/>
                </a:solidFill>
              </a:rPr>
              <a:t>자식들에게 유품으로 설계도를 한 장씩 나누어 </a:t>
            </a:r>
            <a:r>
              <a:rPr lang="ko-KR" altLang="en-US" sz="1400" dirty="0">
                <a:solidFill>
                  <a:schemeClr val="bg1"/>
                </a:solidFill>
              </a:rPr>
              <a:t>주</a:t>
            </a:r>
            <a:r>
              <a:rPr lang="ko-KR" altLang="en-US" sz="1200" dirty="0">
                <a:solidFill>
                  <a:schemeClr val="bg1"/>
                </a:solidFill>
              </a:rPr>
              <a:t>며 전했다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‘</a:t>
            </a:r>
            <a:r>
              <a:rPr lang="ko-KR" altLang="en-US" sz="1200" dirty="0">
                <a:solidFill>
                  <a:schemeClr val="bg1"/>
                </a:solidFill>
              </a:rPr>
              <a:t>나는 아직 이것을 세상이 받아들일 준비가 되 있지 않다고 생각했고 지금도 그 생각은 변치 않았다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소중히 간직하고 세상이 받아 들일 수 있다고 판단 될 때 발명을 완성 시켜 </a:t>
            </a:r>
            <a:r>
              <a:rPr lang="ko-KR" altLang="en-US" sz="1200" dirty="0" err="1">
                <a:solidFill>
                  <a:schemeClr val="bg1"/>
                </a:solidFill>
              </a:rPr>
              <a:t>다오</a:t>
            </a:r>
            <a:r>
              <a:rPr lang="en-US" altLang="ko-KR" sz="1200" dirty="0">
                <a:solidFill>
                  <a:schemeClr val="bg1"/>
                </a:solidFill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유언을 남기고 그는 자신이 마지막 실험체로 그가 개발하던 코어에 자신의 정신을 담는 실험을 진행했고 그 후로 아무도 그를 만날 수 없었다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그는 똑똑한 </a:t>
            </a:r>
            <a:r>
              <a:rPr lang="en-US" altLang="ko-KR" sz="1200" dirty="0">
                <a:solidFill>
                  <a:schemeClr val="bg1"/>
                </a:solidFill>
              </a:rPr>
              <a:t>7</a:t>
            </a:r>
            <a:r>
              <a:rPr lang="ko-KR" altLang="en-US" sz="1200" dirty="0">
                <a:solidFill>
                  <a:schemeClr val="bg1"/>
                </a:solidFill>
              </a:rPr>
              <a:t>남매가 합심해 먼 훗날 자신의 정신을 담아 둔 코어를 활용해 자신을 다시 세상에 부활 시켜 주기를 원했다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하지만 그의 바램과 달리 </a:t>
            </a:r>
            <a:r>
              <a:rPr lang="en-US" altLang="ko-KR" sz="1400" b="1" dirty="0">
                <a:solidFill>
                  <a:schemeClr val="accent1"/>
                </a:solidFill>
              </a:rPr>
              <a:t>7</a:t>
            </a:r>
            <a:r>
              <a:rPr lang="ko-KR" altLang="en-US" sz="1400" b="1" dirty="0">
                <a:solidFill>
                  <a:schemeClr val="accent1"/>
                </a:solidFill>
              </a:rPr>
              <a:t>남매는 서로의 욕심으로 인해 서로 멀어졌고 각자의 방식으로 아버지의 연구를 진행</a:t>
            </a:r>
            <a:r>
              <a:rPr lang="ko-KR" altLang="en-US" sz="1200" dirty="0">
                <a:solidFill>
                  <a:schemeClr val="bg1"/>
                </a:solidFill>
              </a:rPr>
              <a:t>시켰다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이후 </a:t>
            </a:r>
            <a:r>
              <a:rPr lang="en-US" altLang="ko-KR" sz="1200" dirty="0">
                <a:solidFill>
                  <a:schemeClr val="bg1"/>
                </a:solidFill>
              </a:rPr>
              <a:t>7</a:t>
            </a:r>
            <a:r>
              <a:rPr lang="ko-KR" altLang="en-US" sz="1200" dirty="0">
                <a:solidFill>
                  <a:schemeClr val="bg1"/>
                </a:solidFill>
              </a:rPr>
              <a:t>남매는 </a:t>
            </a:r>
            <a:r>
              <a:rPr lang="ko-KR" altLang="en-US" sz="1400" b="1" dirty="0">
                <a:solidFill>
                  <a:schemeClr val="accent1"/>
                </a:solidFill>
              </a:rPr>
              <a:t>사람들에게 </a:t>
            </a:r>
            <a:r>
              <a:rPr lang="en-US" altLang="ko-KR" sz="1400" b="1" dirty="0">
                <a:solidFill>
                  <a:schemeClr val="accent1"/>
                </a:solidFill>
              </a:rPr>
              <a:t>‘</a:t>
            </a:r>
            <a:r>
              <a:rPr lang="ko-KR" altLang="en-US" sz="1400" b="1" dirty="0">
                <a:solidFill>
                  <a:schemeClr val="accent1"/>
                </a:solidFill>
              </a:rPr>
              <a:t>공방의 </a:t>
            </a:r>
            <a:r>
              <a:rPr lang="en-US" altLang="ko-KR" sz="1400" b="1" dirty="0">
                <a:solidFill>
                  <a:schemeClr val="accent1"/>
                </a:solidFill>
              </a:rPr>
              <a:t>7</a:t>
            </a:r>
            <a:r>
              <a:rPr lang="ko-KR" altLang="en-US" sz="1400" b="1" dirty="0">
                <a:solidFill>
                  <a:schemeClr val="accent1"/>
                </a:solidFill>
              </a:rPr>
              <a:t>인</a:t>
            </a:r>
            <a:r>
              <a:rPr lang="en-US" altLang="ko-KR" sz="1400" b="1" dirty="0">
                <a:solidFill>
                  <a:schemeClr val="accent1"/>
                </a:solidFill>
              </a:rPr>
              <a:t>’</a:t>
            </a:r>
            <a:r>
              <a:rPr lang="ko-KR" altLang="en-US" sz="1400" b="1" dirty="0">
                <a:solidFill>
                  <a:schemeClr val="accent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이라 불리게 되고 사회적으로 높은 위치까지 올라간다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그리고 </a:t>
            </a:r>
            <a:r>
              <a:rPr lang="en-US" altLang="ko-KR" sz="1200" dirty="0">
                <a:solidFill>
                  <a:schemeClr val="bg1"/>
                </a:solidFill>
              </a:rPr>
              <a:t>7</a:t>
            </a:r>
            <a:r>
              <a:rPr lang="ko-KR" altLang="en-US" sz="1200" dirty="0">
                <a:solidFill>
                  <a:schemeClr val="bg1"/>
                </a:solidFill>
              </a:rPr>
              <a:t>남매 중 몇 명은 코어를 담을 장치를 완성했지만 </a:t>
            </a:r>
            <a:r>
              <a:rPr lang="en-US" altLang="ko-KR" sz="1200" dirty="0">
                <a:solidFill>
                  <a:schemeClr val="bg1"/>
                </a:solidFill>
              </a:rPr>
              <a:t>100%</a:t>
            </a:r>
            <a:r>
              <a:rPr lang="ko-KR" altLang="en-US" sz="1200" dirty="0">
                <a:solidFill>
                  <a:schemeClr val="bg1"/>
                </a:solidFill>
              </a:rPr>
              <a:t>완성된 것이 아니라 각자 모습이 다르고 사람의 모습과는 조금 달랐다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그때 남매는 </a:t>
            </a:r>
            <a:r>
              <a:rPr lang="ko-KR" altLang="en-US" sz="1400" b="1" dirty="0">
                <a:solidFill>
                  <a:schemeClr val="accent1"/>
                </a:solidFill>
              </a:rPr>
              <a:t>아버지께 받은 설계도가 완성된 형태가 아님을 알았고 </a:t>
            </a:r>
            <a:r>
              <a:rPr lang="en-US" altLang="ko-KR" sz="1400" b="1" dirty="0">
                <a:solidFill>
                  <a:schemeClr val="accent1"/>
                </a:solidFill>
              </a:rPr>
              <a:t>7</a:t>
            </a:r>
            <a:r>
              <a:rPr lang="ko-KR" altLang="en-US" sz="1400" b="1" dirty="0">
                <a:solidFill>
                  <a:schemeClr val="accent1"/>
                </a:solidFill>
              </a:rPr>
              <a:t>장을 모두 겹쳐야 진정한 설계도면으로 사용할 수 있다는 것을 알았다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그 후로 남매들은 자신들이 발명한 기계로 서로 </a:t>
            </a:r>
            <a:r>
              <a:rPr lang="ko-KR" altLang="en-US" sz="1400" b="1" dirty="0">
                <a:solidFill>
                  <a:schemeClr val="accent1"/>
                </a:solidFill>
              </a:rPr>
              <a:t>아버지의 유품을 차지하기 위해 서로 싸우기 시작</a:t>
            </a:r>
            <a:r>
              <a:rPr lang="ko-KR" altLang="en-US" sz="1200" dirty="0">
                <a:solidFill>
                  <a:schemeClr val="bg1"/>
                </a:solidFill>
              </a:rPr>
              <a:t>했고 그 싸움은 점차 커져 갔다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FA2665-8E6B-4BEC-B10B-E7A57F20123C}"/>
              </a:ext>
            </a:extLst>
          </p:cNvPr>
          <p:cNvSpPr txBox="1"/>
          <p:nvPr/>
        </p:nvSpPr>
        <p:spPr>
          <a:xfrm>
            <a:off x="7351207" y="132455"/>
            <a:ext cx="269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태엽 전사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 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세계관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104" y="-1200329"/>
            <a:ext cx="10505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태엽이라는 단어를 제외하고는 전반적으로 중세 판타지적인 요소들이 더 많다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코믹적 요소가 여기에서 어떻게 표현 될 것인가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  <a:r>
              <a:rPr lang="ko-KR" altLang="en-US" dirty="0">
                <a:solidFill>
                  <a:srgbClr val="FF0000"/>
                </a:solidFill>
              </a:rPr>
              <a:t>그리고 이 세계관 설명이 코믹적 분위기가 있나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이 내용에서 플레이어가 누구인가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  <a:r>
              <a:rPr lang="ko-KR" altLang="en-US" dirty="0">
                <a:solidFill>
                  <a:srgbClr val="FF0000"/>
                </a:solidFill>
              </a:rPr>
              <a:t>플레이어를 통해서 어떤 것들을 하게 되는지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  <a:r>
              <a:rPr lang="ko-KR" altLang="en-US" dirty="0">
                <a:solidFill>
                  <a:srgbClr val="FF0000"/>
                </a:solidFill>
              </a:rPr>
              <a:t>알 수 없음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 err="1">
                <a:solidFill>
                  <a:srgbClr val="FF0000"/>
                </a:solidFill>
              </a:rPr>
              <a:t>육성형</a:t>
            </a:r>
            <a:r>
              <a:rPr lang="ko-KR" altLang="en-US" dirty="0">
                <a:solidFill>
                  <a:srgbClr val="FF0000"/>
                </a:solidFill>
              </a:rPr>
              <a:t> 캐릭터 이라고 한다면 유저는 어떻게 강해지는 것인가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</a:p>
          <a:p>
            <a:pPr marL="285750" indent="-285750">
              <a:buFont typeface="Wingdings" pitchFamily="2" charset="2"/>
              <a:buChar char="ü"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122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E686D-4923-44D7-A5E0-6E78E88A9926}"/>
              </a:ext>
            </a:extLst>
          </p:cNvPr>
          <p:cNvSpPr txBox="1"/>
          <p:nvPr/>
        </p:nvSpPr>
        <p:spPr>
          <a:xfrm>
            <a:off x="888557" y="70900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튜토리얼 스토리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667D39F-937F-4F23-96E8-77EED2436F5A}"/>
              </a:ext>
            </a:extLst>
          </p:cNvPr>
          <p:cNvGrpSpPr/>
          <p:nvPr/>
        </p:nvGrpSpPr>
        <p:grpSpPr>
          <a:xfrm>
            <a:off x="0" y="820200"/>
            <a:ext cx="12192000" cy="723692"/>
            <a:chOff x="2357983" y="942519"/>
            <a:chExt cx="7376525" cy="723692"/>
          </a:xfrm>
        </p:grpSpPr>
        <p:sp>
          <p:nvSpPr>
            <p:cNvPr id="17" name="화살표: 오각형 16">
              <a:extLst>
                <a:ext uri="{FF2B5EF4-FFF2-40B4-BE49-F238E27FC236}">
                  <a16:creationId xmlns:a16="http://schemas.microsoft.com/office/drawing/2014/main" id="{9207A84F-35A8-41C7-ABCB-D0016EBC4780}"/>
                </a:ext>
              </a:extLst>
            </p:cNvPr>
            <p:cNvSpPr/>
            <p:nvPr/>
          </p:nvSpPr>
          <p:spPr>
            <a:xfrm>
              <a:off x="7613608" y="942519"/>
              <a:ext cx="2120900" cy="723692"/>
            </a:xfrm>
            <a:prstGeom prst="homePlat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</a:rPr>
                <a:t>이후 스토리</a:t>
              </a:r>
            </a:p>
          </p:txBody>
        </p:sp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E1E9E98C-C684-4403-BA40-C5538A8DDABE}"/>
                </a:ext>
              </a:extLst>
            </p:cNvPr>
            <p:cNvSpPr/>
            <p:nvPr/>
          </p:nvSpPr>
          <p:spPr>
            <a:xfrm>
              <a:off x="5861733" y="942519"/>
              <a:ext cx="2120900" cy="723692"/>
            </a:xfrm>
            <a:prstGeom prst="homePlat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</a:rPr>
                <a:t>튜토리얼 후</a:t>
              </a:r>
            </a:p>
          </p:txBody>
        </p:sp>
        <p:sp>
          <p:nvSpPr>
            <p:cNvPr id="19" name="화살표: 오각형 18">
              <a:extLst>
                <a:ext uri="{FF2B5EF4-FFF2-40B4-BE49-F238E27FC236}">
                  <a16:creationId xmlns:a16="http://schemas.microsoft.com/office/drawing/2014/main" id="{629B1A9E-013E-4E6F-A530-A377848C1838}"/>
                </a:ext>
              </a:extLst>
            </p:cNvPr>
            <p:cNvSpPr/>
            <p:nvPr/>
          </p:nvSpPr>
          <p:spPr>
            <a:xfrm>
              <a:off x="4109858" y="942519"/>
              <a:ext cx="2120900" cy="723692"/>
            </a:xfrm>
            <a:prstGeom prst="homePlat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</a:rPr>
                <a:t>튜토리얼 중</a:t>
              </a:r>
            </a:p>
          </p:txBody>
        </p:sp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6C13A7E6-C73E-48E0-A217-9A01AC8FA1E0}"/>
                </a:ext>
              </a:extLst>
            </p:cNvPr>
            <p:cNvSpPr/>
            <p:nvPr/>
          </p:nvSpPr>
          <p:spPr>
            <a:xfrm>
              <a:off x="2357983" y="942519"/>
              <a:ext cx="2120900" cy="723692"/>
            </a:xfrm>
            <a:prstGeom prst="homePlat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튜토리얼 전</a:t>
              </a:r>
            </a:p>
          </p:txBody>
        </p:sp>
      </p:grp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E6C15377-9815-4FCF-BCF9-6F3D0D256EA5}"/>
              </a:ext>
            </a:extLst>
          </p:cNvPr>
          <p:cNvSpPr/>
          <p:nvPr/>
        </p:nvSpPr>
        <p:spPr>
          <a:xfrm>
            <a:off x="387349" y="1752600"/>
            <a:ext cx="11405721" cy="4675094"/>
          </a:xfrm>
          <a:prstGeom prst="wedgeRectCallout">
            <a:avLst>
              <a:gd name="adj1" fmla="val -32179"/>
              <a:gd name="adj2" fmla="val -575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배경 세계관 설명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주인공 배경 스토리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주인공 소년과 할아버지는 인적 드문 시골에 단 둘이 살았다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소년은 마을 친구들이 학교를 다닌다는 것을 알고 할아버지께 학교에 가고 싶다고 조른다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소년의 부탁에 어쩔 수 없이 학교를 등록하러 소년과 손잡고 학교로 간다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할아버지를 보고 알 수 없는 이야기를 하는 남자가 등장</a:t>
            </a:r>
            <a:r>
              <a:rPr lang="en-US" altLang="ko-KR" sz="1600" dirty="0"/>
              <a:t>, </a:t>
            </a:r>
            <a:r>
              <a:rPr lang="ko-KR" altLang="en-US" sz="1600" dirty="0"/>
              <a:t>남자는 할아버지와 소년의 뒤를 몰래 따라간다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다음날 소년이 학교를 간 사이 소년의 집에 침입한 </a:t>
            </a:r>
            <a:r>
              <a:rPr lang="en-US" altLang="ko-KR" sz="1600" dirty="0"/>
              <a:t>‘</a:t>
            </a:r>
            <a:r>
              <a:rPr lang="ko-KR" altLang="en-US" sz="1600" dirty="0"/>
              <a:t>의문의 사람들</a:t>
            </a:r>
            <a:r>
              <a:rPr lang="en-US" altLang="ko-KR" sz="1600" dirty="0"/>
              <a:t>’</a:t>
            </a:r>
            <a:r>
              <a:rPr lang="ko-KR" altLang="en-US" sz="1600" dirty="0"/>
              <a:t>이 할아버지를 강제로 끌고 간다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학교를 마치고 집에 돌아온 소년은 집안에 남아있던 </a:t>
            </a:r>
            <a:r>
              <a:rPr lang="en-US" altLang="ko-KR" sz="1600" dirty="0"/>
              <a:t>‘</a:t>
            </a:r>
            <a:r>
              <a:rPr lang="ko-KR" altLang="en-US" sz="1600" dirty="0"/>
              <a:t>의문의 사람들</a:t>
            </a:r>
            <a:r>
              <a:rPr lang="en-US" altLang="ko-KR" sz="1600" dirty="0"/>
              <a:t>’</a:t>
            </a:r>
            <a:r>
              <a:rPr lang="ko-KR" altLang="en-US" sz="1600" dirty="0"/>
              <a:t>을 발견한다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소년은 있는 힘껏 도망치지만 금세 붙잡히고 만다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그때 하늘을 나는 소녀가 소년을 위기에서 구해주게 된다</a:t>
            </a:r>
            <a:r>
              <a:rPr lang="en-US" altLang="ko-KR" sz="1600" dirty="0"/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104" y="-699782"/>
            <a:ext cx="1050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스토리 플롯을 먼저 설명하고 그 다음 세부적인 내용을 설명할 것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 err="1">
                <a:solidFill>
                  <a:srgbClr val="FF0000"/>
                </a:solidFill>
              </a:rPr>
              <a:t>모바일에서</a:t>
            </a:r>
            <a:r>
              <a:rPr lang="ko-KR" altLang="en-US" dirty="0">
                <a:solidFill>
                  <a:srgbClr val="FF0000"/>
                </a:solidFill>
              </a:rPr>
              <a:t> 이렇게 많은 이야기를 전달 할 수 있을까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88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E686D-4923-44D7-A5E0-6E78E88A9926}"/>
              </a:ext>
            </a:extLst>
          </p:cNvPr>
          <p:cNvSpPr txBox="1"/>
          <p:nvPr/>
        </p:nvSpPr>
        <p:spPr>
          <a:xfrm>
            <a:off x="888557" y="70900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튜토리얼 스토리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667D39F-937F-4F23-96E8-77EED2436F5A}"/>
              </a:ext>
            </a:extLst>
          </p:cNvPr>
          <p:cNvGrpSpPr/>
          <p:nvPr/>
        </p:nvGrpSpPr>
        <p:grpSpPr>
          <a:xfrm>
            <a:off x="0" y="820200"/>
            <a:ext cx="12192000" cy="723692"/>
            <a:chOff x="2357983" y="942519"/>
            <a:chExt cx="7376525" cy="723692"/>
          </a:xfrm>
        </p:grpSpPr>
        <p:sp>
          <p:nvSpPr>
            <p:cNvPr id="17" name="화살표: 오각형 16">
              <a:extLst>
                <a:ext uri="{FF2B5EF4-FFF2-40B4-BE49-F238E27FC236}">
                  <a16:creationId xmlns:a16="http://schemas.microsoft.com/office/drawing/2014/main" id="{9207A84F-35A8-41C7-ABCB-D0016EBC4780}"/>
                </a:ext>
              </a:extLst>
            </p:cNvPr>
            <p:cNvSpPr/>
            <p:nvPr/>
          </p:nvSpPr>
          <p:spPr>
            <a:xfrm>
              <a:off x="7613608" y="942519"/>
              <a:ext cx="2120900" cy="723692"/>
            </a:xfrm>
            <a:prstGeom prst="homePlat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</a:rPr>
                <a:t>이후 스토리</a:t>
              </a:r>
            </a:p>
          </p:txBody>
        </p:sp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E1E9E98C-C684-4403-BA40-C5538A8DDABE}"/>
                </a:ext>
              </a:extLst>
            </p:cNvPr>
            <p:cNvSpPr/>
            <p:nvPr/>
          </p:nvSpPr>
          <p:spPr>
            <a:xfrm>
              <a:off x="5861733" y="942519"/>
              <a:ext cx="2120900" cy="723692"/>
            </a:xfrm>
            <a:prstGeom prst="homePlat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</a:rPr>
                <a:t>튜토리얼 후</a:t>
              </a:r>
            </a:p>
          </p:txBody>
        </p:sp>
        <p:sp>
          <p:nvSpPr>
            <p:cNvPr id="19" name="화살표: 오각형 18">
              <a:extLst>
                <a:ext uri="{FF2B5EF4-FFF2-40B4-BE49-F238E27FC236}">
                  <a16:creationId xmlns:a16="http://schemas.microsoft.com/office/drawing/2014/main" id="{629B1A9E-013E-4E6F-A530-A377848C1838}"/>
                </a:ext>
              </a:extLst>
            </p:cNvPr>
            <p:cNvSpPr/>
            <p:nvPr/>
          </p:nvSpPr>
          <p:spPr>
            <a:xfrm>
              <a:off x="4109858" y="942519"/>
              <a:ext cx="2120900" cy="723692"/>
            </a:xfrm>
            <a:prstGeom prst="homePlat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튜토리얼 중</a:t>
              </a:r>
            </a:p>
          </p:txBody>
        </p:sp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6C13A7E6-C73E-48E0-A217-9A01AC8FA1E0}"/>
                </a:ext>
              </a:extLst>
            </p:cNvPr>
            <p:cNvSpPr/>
            <p:nvPr/>
          </p:nvSpPr>
          <p:spPr>
            <a:xfrm>
              <a:off x="2357983" y="942519"/>
              <a:ext cx="2120900" cy="723692"/>
            </a:xfrm>
            <a:prstGeom prst="homePlat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</a:rPr>
                <a:t>튜토리얼 전</a:t>
              </a:r>
            </a:p>
          </p:txBody>
        </p:sp>
      </p:grp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E6C15377-9815-4FCF-BCF9-6F3D0D256EA5}"/>
              </a:ext>
            </a:extLst>
          </p:cNvPr>
          <p:cNvSpPr/>
          <p:nvPr/>
        </p:nvSpPr>
        <p:spPr>
          <a:xfrm>
            <a:off x="387349" y="1752599"/>
            <a:ext cx="11405721" cy="4715435"/>
          </a:xfrm>
          <a:prstGeom prst="wedgeRectCallout">
            <a:avLst>
              <a:gd name="adj1" fmla="val -10132"/>
              <a:gd name="adj2" fmla="val -5898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전투설명</a:t>
            </a:r>
            <a:r>
              <a:rPr lang="en-US" altLang="ko-KR" sz="1600" dirty="0"/>
              <a:t>(</a:t>
            </a:r>
            <a:r>
              <a:rPr lang="ko-KR" altLang="en-US" sz="1600" dirty="0"/>
              <a:t>정보</a:t>
            </a:r>
            <a:r>
              <a:rPr lang="en-US" altLang="ko-KR" sz="1600" dirty="0"/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스킬 사용방법</a:t>
            </a:r>
            <a:r>
              <a:rPr lang="en-US" altLang="ko-KR" sz="1600" dirty="0"/>
              <a:t>, </a:t>
            </a:r>
            <a:r>
              <a:rPr lang="ko-KR" altLang="en-US" sz="1600" dirty="0"/>
              <a:t>조작 방법</a:t>
            </a:r>
            <a:r>
              <a:rPr lang="en-US" altLang="ko-KR" sz="1600" dirty="0"/>
              <a:t>, </a:t>
            </a:r>
            <a:r>
              <a:rPr lang="ko-KR" altLang="en-US" sz="1600" dirty="0"/>
              <a:t>제스처 사용방법 설명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플레이어는 하늘을 나는 소녀를 컨트롤 한다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높은 등급의 캐릭터를 유저가 경험하도록 함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튜토리얼 종료 이후 스토리 진행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소녀는 기절한 소년을 데리고 기지로 복귀한다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491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E686D-4923-44D7-A5E0-6E78E88A9926}"/>
              </a:ext>
            </a:extLst>
          </p:cNvPr>
          <p:cNvSpPr txBox="1"/>
          <p:nvPr/>
        </p:nvSpPr>
        <p:spPr>
          <a:xfrm>
            <a:off x="888557" y="70900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튜토리얼 스토리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667D39F-937F-4F23-96E8-77EED2436F5A}"/>
              </a:ext>
            </a:extLst>
          </p:cNvPr>
          <p:cNvGrpSpPr/>
          <p:nvPr/>
        </p:nvGrpSpPr>
        <p:grpSpPr>
          <a:xfrm>
            <a:off x="0" y="820200"/>
            <a:ext cx="12192000" cy="723692"/>
            <a:chOff x="2357983" y="942519"/>
            <a:chExt cx="7376525" cy="723692"/>
          </a:xfrm>
        </p:grpSpPr>
        <p:sp>
          <p:nvSpPr>
            <p:cNvPr id="17" name="화살표: 오각형 16">
              <a:extLst>
                <a:ext uri="{FF2B5EF4-FFF2-40B4-BE49-F238E27FC236}">
                  <a16:creationId xmlns:a16="http://schemas.microsoft.com/office/drawing/2014/main" id="{9207A84F-35A8-41C7-ABCB-D0016EBC4780}"/>
                </a:ext>
              </a:extLst>
            </p:cNvPr>
            <p:cNvSpPr/>
            <p:nvPr/>
          </p:nvSpPr>
          <p:spPr>
            <a:xfrm>
              <a:off x="7613608" y="942519"/>
              <a:ext cx="2120900" cy="723692"/>
            </a:xfrm>
            <a:prstGeom prst="homePlat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</a:rPr>
                <a:t>이후 스토리</a:t>
              </a:r>
            </a:p>
          </p:txBody>
        </p:sp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E1E9E98C-C684-4403-BA40-C5538A8DDABE}"/>
                </a:ext>
              </a:extLst>
            </p:cNvPr>
            <p:cNvSpPr/>
            <p:nvPr/>
          </p:nvSpPr>
          <p:spPr>
            <a:xfrm>
              <a:off x="5861733" y="942519"/>
              <a:ext cx="2120900" cy="723692"/>
            </a:xfrm>
            <a:prstGeom prst="homePlat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튜토리얼 후</a:t>
              </a:r>
            </a:p>
          </p:txBody>
        </p:sp>
        <p:sp>
          <p:nvSpPr>
            <p:cNvPr id="19" name="화살표: 오각형 18">
              <a:extLst>
                <a:ext uri="{FF2B5EF4-FFF2-40B4-BE49-F238E27FC236}">
                  <a16:creationId xmlns:a16="http://schemas.microsoft.com/office/drawing/2014/main" id="{629B1A9E-013E-4E6F-A530-A377848C1838}"/>
                </a:ext>
              </a:extLst>
            </p:cNvPr>
            <p:cNvSpPr/>
            <p:nvPr/>
          </p:nvSpPr>
          <p:spPr>
            <a:xfrm>
              <a:off x="4109858" y="942519"/>
              <a:ext cx="2120900" cy="723692"/>
            </a:xfrm>
            <a:prstGeom prst="homePlat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</a:rPr>
                <a:t>튜토리얼 중</a:t>
              </a:r>
            </a:p>
          </p:txBody>
        </p:sp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6C13A7E6-C73E-48E0-A217-9A01AC8FA1E0}"/>
                </a:ext>
              </a:extLst>
            </p:cNvPr>
            <p:cNvSpPr/>
            <p:nvPr/>
          </p:nvSpPr>
          <p:spPr>
            <a:xfrm>
              <a:off x="2357983" y="942519"/>
              <a:ext cx="2120900" cy="723692"/>
            </a:xfrm>
            <a:prstGeom prst="homePlat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</a:rPr>
                <a:t>튜토리얼 전</a:t>
              </a:r>
            </a:p>
          </p:txBody>
        </p:sp>
      </p:grp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E6C15377-9815-4FCF-BCF9-6F3D0D256EA5}"/>
              </a:ext>
            </a:extLst>
          </p:cNvPr>
          <p:cNvSpPr/>
          <p:nvPr/>
        </p:nvSpPr>
        <p:spPr>
          <a:xfrm>
            <a:off x="387349" y="1752600"/>
            <a:ext cx="11405721" cy="4769224"/>
          </a:xfrm>
          <a:prstGeom prst="wedgeRectCallout">
            <a:avLst>
              <a:gd name="adj1" fmla="val 9321"/>
              <a:gd name="adj2" fmla="val -60462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캐릭터 변경 방법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기절한 소년을 진찰하던 의사가 소년이 사람이 아님을 알아냄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몸을 구성하는 메카닉에 비해 코어의 완성도가 매우 높은 것을 알아냄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정신을 차린 소년에게 소녀의 소속을 설명한다</a:t>
            </a:r>
            <a:r>
              <a:rPr lang="en-US" altLang="ko-KR" sz="1600" dirty="0"/>
              <a:t>. (</a:t>
            </a:r>
            <a:r>
              <a:rPr lang="ko-KR" altLang="en-US" sz="1600" dirty="0"/>
              <a:t>공방의 </a:t>
            </a:r>
            <a:r>
              <a:rPr lang="en-US" altLang="ko-KR" sz="1600" dirty="0"/>
              <a:t>7</a:t>
            </a:r>
            <a:r>
              <a:rPr lang="ko-KR" altLang="en-US" sz="1600" dirty="0"/>
              <a:t>인 중 </a:t>
            </a:r>
            <a:r>
              <a:rPr lang="en-US" altLang="ko-KR" sz="1600" dirty="0"/>
              <a:t>4</a:t>
            </a:r>
            <a:r>
              <a:rPr lang="ko-KR" altLang="en-US" sz="1600" dirty="0"/>
              <a:t>째 딸의 산하 기관</a:t>
            </a:r>
            <a:r>
              <a:rPr lang="en-US" altLang="ko-KR" sz="1600" dirty="0"/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소녀는 소년에게 몸을 연구할 수 있도록 협조를 부탁한다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소년은 소녀에게 할아버지를 찾을 수 있도록 도와주는 것을 조건으로 연구할 수 있도록 허락하겠다고 제안한다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소녀는 소년의 할아버지가 </a:t>
            </a:r>
            <a:r>
              <a:rPr lang="en-US" altLang="ko-KR" sz="1600" dirty="0"/>
              <a:t>‘</a:t>
            </a:r>
            <a:r>
              <a:rPr lang="ko-KR" altLang="en-US" sz="1600" dirty="0"/>
              <a:t>공방의 </a:t>
            </a:r>
            <a:r>
              <a:rPr lang="en-US" altLang="ko-KR" sz="1600" dirty="0"/>
              <a:t>7</a:t>
            </a:r>
            <a:r>
              <a:rPr lang="ko-KR" altLang="en-US" sz="1600" dirty="0"/>
              <a:t>인</a:t>
            </a:r>
            <a:r>
              <a:rPr lang="en-US" altLang="ko-KR" sz="1600" dirty="0"/>
              <a:t>’ </a:t>
            </a:r>
            <a:r>
              <a:rPr lang="ko-KR" altLang="en-US" sz="1600" dirty="0"/>
              <a:t>중 한 명과 관련 되어 있을 것 같아 소년의 조건을 수락하고 함께 할아버지를 찾기로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연구 </a:t>
            </a:r>
            <a:r>
              <a:rPr lang="en-US" altLang="ko-KR" sz="1600" dirty="0"/>
              <a:t>= </a:t>
            </a:r>
            <a:r>
              <a:rPr lang="ko-KR" altLang="en-US" sz="1600" dirty="0"/>
              <a:t>강화 </a:t>
            </a:r>
            <a:r>
              <a:rPr lang="en-US" altLang="ko-KR" sz="1600" dirty="0"/>
              <a:t>, </a:t>
            </a:r>
            <a:r>
              <a:rPr lang="ko-KR" altLang="en-US" sz="1600" dirty="0"/>
              <a:t>캐릭터 뽑기 컨텐츠 묶음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캐릭터 강화 방법</a:t>
            </a:r>
            <a:r>
              <a:rPr lang="en-US" altLang="ko-KR" sz="1600" dirty="0"/>
              <a:t>, </a:t>
            </a:r>
            <a:r>
              <a:rPr lang="ko-KR" altLang="en-US" sz="1600" dirty="0"/>
              <a:t>무기</a:t>
            </a:r>
            <a:r>
              <a:rPr lang="en-US" altLang="ko-KR" sz="1600" dirty="0"/>
              <a:t>/</a:t>
            </a:r>
            <a:r>
              <a:rPr lang="ko-KR" altLang="en-US" sz="1600" dirty="0"/>
              <a:t>아이템 강화 방법 </a:t>
            </a:r>
            <a:r>
              <a:rPr lang="en-US" altLang="ko-KR" sz="1600" dirty="0"/>
              <a:t>, </a:t>
            </a:r>
            <a:r>
              <a:rPr lang="ko-KR" altLang="en-US" sz="1600" dirty="0"/>
              <a:t>캐릭터 변경</a:t>
            </a:r>
            <a:r>
              <a:rPr lang="en-US" altLang="ko-KR" sz="1600" dirty="0"/>
              <a:t>(</a:t>
            </a:r>
            <a:r>
              <a:rPr lang="ko-KR" altLang="en-US" sz="1600" dirty="0"/>
              <a:t>정보</a:t>
            </a:r>
            <a:r>
              <a:rPr lang="en-US" altLang="ko-KR" sz="1600" dirty="0"/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전투를 통해 재료를 획득할 수 있다는 정보를 전달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강화 재료</a:t>
            </a:r>
            <a:r>
              <a:rPr lang="en-US" altLang="ko-KR" sz="1600" dirty="0"/>
              <a:t>(</a:t>
            </a:r>
            <a:r>
              <a:rPr lang="ko-KR" altLang="en-US" sz="1600" dirty="0"/>
              <a:t>볼트</a:t>
            </a:r>
            <a:r>
              <a:rPr lang="en-US" altLang="ko-KR" sz="1600" dirty="0"/>
              <a:t>, </a:t>
            </a:r>
            <a:r>
              <a:rPr lang="ko-KR" altLang="en-US" sz="1600" dirty="0"/>
              <a:t>너트</a:t>
            </a:r>
            <a:r>
              <a:rPr lang="en-US" altLang="ko-KR" sz="1600" dirty="0"/>
              <a:t>, </a:t>
            </a:r>
            <a:r>
              <a:rPr lang="ko-KR" altLang="en-US" sz="1600" dirty="0"/>
              <a:t>톱니바퀴</a:t>
            </a:r>
            <a:r>
              <a:rPr lang="en-US" altLang="ko-KR" sz="1600" dirty="0"/>
              <a:t>, </a:t>
            </a:r>
            <a:r>
              <a:rPr lang="ko-KR" altLang="en-US" sz="1600" dirty="0"/>
              <a:t>태엽</a:t>
            </a:r>
            <a:r>
              <a:rPr lang="en-US" altLang="ko-KR" sz="1600" dirty="0"/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코어를 옮기는 것으로 캐릭터를 사용할 수 있다는 컨셉의 이야기 설명 추가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34202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E686D-4923-44D7-A5E0-6E78E88A9926}"/>
              </a:ext>
            </a:extLst>
          </p:cNvPr>
          <p:cNvSpPr txBox="1"/>
          <p:nvPr/>
        </p:nvSpPr>
        <p:spPr>
          <a:xfrm>
            <a:off x="888557" y="70900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튜토리얼 스토리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667D39F-937F-4F23-96E8-77EED2436F5A}"/>
              </a:ext>
            </a:extLst>
          </p:cNvPr>
          <p:cNvGrpSpPr/>
          <p:nvPr/>
        </p:nvGrpSpPr>
        <p:grpSpPr>
          <a:xfrm>
            <a:off x="0" y="820200"/>
            <a:ext cx="12192000" cy="723692"/>
            <a:chOff x="2357983" y="942519"/>
            <a:chExt cx="7376525" cy="723692"/>
          </a:xfrm>
        </p:grpSpPr>
        <p:sp>
          <p:nvSpPr>
            <p:cNvPr id="17" name="화살표: 오각형 16">
              <a:extLst>
                <a:ext uri="{FF2B5EF4-FFF2-40B4-BE49-F238E27FC236}">
                  <a16:creationId xmlns:a16="http://schemas.microsoft.com/office/drawing/2014/main" id="{9207A84F-35A8-41C7-ABCB-D0016EBC4780}"/>
                </a:ext>
              </a:extLst>
            </p:cNvPr>
            <p:cNvSpPr/>
            <p:nvPr/>
          </p:nvSpPr>
          <p:spPr>
            <a:xfrm>
              <a:off x="7613608" y="942519"/>
              <a:ext cx="2120900" cy="723692"/>
            </a:xfrm>
            <a:prstGeom prst="homePlat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이후 스토리</a:t>
              </a:r>
            </a:p>
          </p:txBody>
        </p:sp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E1E9E98C-C684-4403-BA40-C5538A8DDABE}"/>
                </a:ext>
              </a:extLst>
            </p:cNvPr>
            <p:cNvSpPr/>
            <p:nvPr/>
          </p:nvSpPr>
          <p:spPr>
            <a:xfrm>
              <a:off x="5861733" y="942519"/>
              <a:ext cx="2120900" cy="723692"/>
            </a:xfrm>
            <a:prstGeom prst="homePlat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</a:rPr>
                <a:t>튜토리얼 후</a:t>
              </a:r>
            </a:p>
          </p:txBody>
        </p:sp>
        <p:sp>
          <p:nvSpPr>
            <p:cNvPr id="19" name="화살표: 오각형 18">
              <a:extLst>
                <a:ext uri="{FF2B5EF4-FFF2-40B4-BE49-F238E27FC236}">
                  <a16:creationId xmlns:a16="http://schemas.microsoft.com/office/drawing/2014/main" id="{629B1A9E-013E-4E6F-A530-A377848C1838}"/>
                </a:ext>
              </a:extLst>
            </p:cNvPr>
            <p:cNvSpPr/>
            <p:nvPr/>
          </p:nvSpPr>
          <p:spPr>
            <a:xfrm>
              <a:off x="4109858" y="942519"/>
              <a:ext cx="2120900" cy="723692"/>
            </a:xfrm>
            <a:prstGeom prst="homePlat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</a:rPr>
                <a:t>튜토리얼 중</a:t>
              </a:r>
            </a:p>
          </p:txBody>
        </p:sp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6C13A7E6-C73E-48E0-A217-9A01AC8FA1E0}"/>
                </a:ext>
              </a:extLst>
            </p:cNvPr>
            <p:cNvSpPr/>
            <p:nvPr/>
          </p:nvSpPr>
          <p:spPr>
            <a:xfrm>
              <a:off x="2357983" y="942519"/>
              <a:ext cx="2120900" cy="723692"/>
            </a:xfrm>
            <a:prstGeom prst="homePlat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</a:rPr>
                <a:t>튜토리얼 전</a:t>
              </a:r>
            </a:p>
          </p:txBody>
        </p:sp>
      </p:grp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E6C15377-9815-4FCF-BCF9-6F3D0D256EA5}"/>
              </a:ext>
            </a:extLst>
          </p:cNvPr>
          <p:cNvSpPr/>
          <p:nvPr/>
        </p:nvSpPr>
        <p:spPr>
          <a:xfrm>
            <a:off x="393139" y="1769972"/>
            <a:ext cx="11405721" cy="4688541"/>
          </a:xfrm>
          <a:prstGeom prst="wedgeRectCallout">
            <a:avLst>
              <a:gd name="adj1" fmla="val 37145"/>
              <a:gd name="adj2" fmla="val -5720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던전 진행에 따라 스토리 연출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(</a:t>
            </a:r>
            <a:r>
              <a:rPr lang="ko-KR" altLang="en-US" sz="1600" dirty="0"/>
              <a:t>소년이 살던 집 </a:t>
            </a:r>
            <a:r>
              <a:rPr lang="en-US" altLang="ko-KR" sz="1600" dirty="0"/>
              <a:t>-&gt; </a:t>
            </a:r>
            <a:r>
              <a:rPr lang="ko-KR" altLang="en-US" sz="1600" dirty="0"/>
              <a:t>소년이 다니는 학교 </a:t>
            </a:r>
            <a:r>
              <a:rPr lang="en-US" altLang="ko-KR" sz="1600" dirty="0"/>
              <a:t>-&gt; </a:t>
            </a:r>
            <a:r>
              <a:rPr lang="ko-KR" altLang="en-US" sz="1600" dirty="0"/>
              <a:t>부둣가 </a:t>
            </a:r>
            <a:r>
              <a:rPr lang="ko-KR" altLang="en-US" sz="1600" dirty="0" err="1"/>
              <a:t>폐공장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 err="1"/>
              <a:t>비공정</a:t>
            </a:r>
            <a:r>
              <a:rPr lang="ko-KR" altLang="en-US" sz="1600" dirty="0"/>
              <a:t> 안</a:t>
            </a:r>
            <a:r>
              <a:rPr lang="en-US" altLang="ko-KR" sz="1600" dirty="0"/>
              <a:t> -&gt; </a:t>
            </a:r>
            <a:r>
              <a:rPr lang="ko-KR" altLang="en-US" sz="1600" dirty="0"/>
              <a:t>정부 청사 </a:t>
            </a:r>
            <a:r>
              <a:rPr lang="en-US" altLang="ko-KR" sz="1600" dirty="0"/>
              <a:t>) </a:t>
            </a:r>
            <a:br>
              <a:rPr lang="en-US" altLang="ko-KR" sz="1600" dirty="0"/>
            </a:br>
            <a:r>
              <a:rPr lang="ko-KR" altLang="en-US" sz="1600" dirty="0"/>
              <a:t>순으로 스토리 배경 변경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추가 컨텐츠에 따른 스토리 연출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PVP, </a:t>
            </a:r>
            <a:r>
              <a:rPr lang="ko-KR" altLang="en-US" sz="1600" dirty="0"/>
              <a:t>도전과제 등 추가 컨텐츠와 관련 스토리 연출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무기 아이템과 관련된 스토리 설명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무기</a:t>
            </a:r>
            <a:r>
              <a:rPr lang="en-US" altLang="ko-KR" sz="1600" dirty="0"/>
              <a:t>, </a:t>
            </a:r>
            <a:r>
              <a:rPr lang="ko-KR" altLang="en-US" sz="1600" dirty="0"/>
              <a:t>아이템 선택창에서 확인 가능하도록 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44734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D32B13-E7C8-4BC4-BFBF-9009153986BC}"/>
              </a:ext>
            </a:extLst>
          </p:cNvPr>
          <p:cNvSpPr txBox="1"/>
          <p:nvPr/>
        </p:nvSpPr>
        <p:spPr>
          <a:xfrm>
            <a:off x="888557" y="7090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 플롯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FA2665-8E6B-4BEC-B10B-E7A57F20123C}"/>
              </a:ext>
            </a:extLst>
          </p:cNvPr>
          <p:cNvSpPr txBox="1"/>
          <p:nvPr/>
        </p:nvSpPr>
        <p:spPr>
          <a:xfrm>
            <a:off x="7351207" y="132455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태엽 전사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 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 플롯</a:t>
            </a:r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D30457D6-B52F-4E0F-AE98-F710FF788B6A}"/>
              </a:ext>
            </a:extLst>
          </p:cNvPr>
          <p:cNvSpPr/>
          <p:nvPr/>
        </p:nvSpPr>
        <p:spPr>
          <a:xfrm>
            <a:off x="2995224" y="1076989"/>
            <a:ext cx="8457188" cy="3348318"/>
          </a:xfrm>
          <a:prstGeom prst="wedgeRoundRectCallout">
            <a:avLst>
              <a:gd name="adj1" fmla="val -55690"/>
              <a:gd name="adj2" fmla="val -27461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할아버지와 단 둘이 </a:t>
            </a:r>
            <a:r>
              <a:rPr lang="ko-KR" altLang="en-US" sz="1600" dirty="0" err="1"/>
              <a:t>인적드문</a:t>
            </a:r>
            <a:r>
              <a:rPr lang="ko-KR" altLang="en-US" sz="1600" dirty="0"/>
              <a:t> 시골에 살고 있는 주인공 소년은 할아버지에게 학교에 가고 싶다고 부탁한 덕에 또래와 한 학년 느리지만 학교에 갈 수 있게 되어 매우 행복했다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소년이 학교를 간 사이 의문의 남성들이 할아버지를 납치했고 소년이 학교에서 돌아 왔을 때는 이상하게 생긴 사람이 소년을 쫓아 오기 시작했다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소년은 필사적으로 뛰었지만 결국 붙잡히게 되었고 절체절명의 순간에 하늘은 나는 소녀가 소년을 구하게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기절한 소년을 데리고 자신의 소속기지로 돌아온 소녀는 소년을 치료하기 위해 검사를 시작하는데 매우 이상한 점을 발견한다</a:t>
            </a:r>
            <a:r>
              <a:rPr lang="en-US" altLang="ko-KR" sz="1600" dirty="0"/>
              <a:t>. </a:t>
            </a:r>
          </a:p>
        </p:txBody>
      </p:sp>
      <p:sp>
        <p:nvSpPr>
          <p:cNvPr id="6" name="설명선: 아래쪽 화살표 5">
            <a:extLst>
              <a:ext uri="{FF2B5EF4-FFF2-40B4-BE49-F238E27FC236}">
                <a16:creationId xmlns:a16="http://schemas.microsoft.com/office/drawing/2014/main" id="{2CACFD6B-A8D9-4C39-A40E-5867D146C7DD}"/>
              </a:ext>
            </a:extLst>
          </p:cNvPr>
          <p:cNvSpPr/>
          <p:nvPr/>
        </p:nvSpPr>
        <p:spPr>
          <a:xfrm>
            <a:off x="739588" y="1292142"/>
            <a:ext cx="1694330" cy="1694330"/>
          </a:xfrm>
          <a:prstGeom prst="downArrowCallou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발단</a:t>
            </a:r>
            <a:endParaRPr lang="en-US" altLang="ko-KR" dirty="0"/>
          </a:p>
          <a:p>
            <a:pPr algn="ctr"/>
            <a:r>
              <a:rPr lang="en-US" altLang="ko-KR" dirty="0"/>
              <a:t>&lt;</a:t>
            </a:r>
            <a:r>
              <a:rPr lang="ko-KR" altLang="en-US" dirty="0"/>
              <a:t>게임 배경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2" name="설명선: 아래쪽 화살표 11">
            <a:extLst>
              <a:ext uri="{FF2B5EF4-FFF2-40B4-BE49-F238E27FC236}">
                <a16:creationId xmlns:a16="http://schemas.microsoft.com/office/drawing/2014/main" id="{1073296B-797F-4E29-9104-66C079DE9FBF}"/>
              </a:ext>
            </a:extLst>
          </p:cNvPr>
          <p:cNvSpPr/>
          <p:nvPr/>
        </p:nvSpPr>
        <p:spPr>
          <a:xfrm>
            <a:off x="739588" y="2986472"/>
            <a:ext cx="1694330" cy="1694330"/>
          </a:xfrm>
          <a:prstGeom prst="downArrowCallou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전개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튜토리얼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설명선: 아래쪽 화살표 12">
            <a:extLst>
              <a:ext uri="{FF2B5EF4-FFF2-40B4-BE49-F238E27FC236}">
                <a16:creationId xmlns:a16="http://schemas.microsoft.com/office/drawing/2014/main" id="{79EE7268-4BCB-4455-B71D-BB49C72759D8}"/>
              </a:ext>
            </a:extLst>
          </p:cNvPr>
          <p:cNvSpPr/>
          <p:nvPr/>
        </p:nvSpPr>
        <p:spPr>
          <a:xfrm>
            <a:off x="739588" y="4680802"/>
            <a:ext cx="1694330" cy="1694330"/>
          </a:xfrm>
          <a:prstGeom prst="downArrowCallou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위기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게임 진행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40BA052-55F0-42A0-8B83-D408EECCE004}"/>
              </a:ext>
            </a:extLst>
          </p:cNvPr>
          <p:cNvSpPr/>
          <p:nvPr/>
        </p:nvSpPr>
        <p:spPr>
          <a:xfrm>
            <a:off x="2995224" y="4465648"/>
            <a:ext cx="8457188" cy="190948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주인공 소년의 짧은 과거이야기를 통해 하루 아침에 사라진 할아버지에 대한 그리움을 공감하도록 하여 앞으로 게임 플레이에 목표로 작용할 </a:t>
            </a:r>
            <a:r>
              <a:rPr lang="ko-KR" altLang="en-US"/>
              <a:t>수 있도록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104" y="-880374"/>
            <a:ext cx="1050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스토리 플롯을 먼저 설명하고 그 다음 세부적인 내용을 설명할 것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911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D32B13-E7C8-4BC4-BFBF-9009153986BC}"/>
              </a:ext>
            </a:extLst>
          </p:cNvPr>
          <p:cNvSpPr txBox="1"/>
          <p:nvPr/>
        </p:nvSpPr>
        <p:spPr>
          <a:xfrm>
            <a:off x="888557" y="7090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 플롯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FA2665-8E6B-4BEC-B10B-E7A57F20123C}"/>
              </a:ext>
            </a:extLst>
          </p:cNvPr>
          <p:cNvSpPr txBox="1"/>
          <p:nvPr/>
        </p:nvSpPr>
        <p:spPr>
          <a:xfrm>
            <a:off x="7351207" y="132455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태엽 전사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 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 플롯</a:t>
            </a:r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D30457D6-B52F-4E0F-AE98-F710FF788B6A}"/>
              </a:ext>
            </a:extLst>
          </p:cNvPr>
          <p:cNvSpPr/>
          <p:nvPr/>
        </p:nvSpPr>
        <p:spPr>
          <a:xfrm>
            <a:off x="2995224" y="1076989"/>
            <a:ext cx="8457188" cy="3348318"/>
          </a:xfrm>
          <a:prstGeom prst="wedgeRoundRectCallout">
            <a:avLst>
              <a:gd name="adj1" fmla="val -56644"/>
              <a:gd name="adj2" fmla="val 24748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&lt; </a:t>
            </a:r>
            <a:r>
              <a:rPr lang="ko-KR" altLang="en-US" sz="1600" dirty="0"/>
              <a:t>해당 스토리 </a:t>
            </a:r>
            <a:r>
              <a:rPr lang="en-US" altLang="ko-KR" sz="16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할아버지의 흔적을 쫓기 위해 먼저 위험을 무릅쓰고 집에 돌아온 소년과 소녀는 어질러진 집을 다시한번 둘러보고는 나가려고 했지만 대기하도 있던 적에게 들키게 되어 어쩔 수 없는 싸움을 시작하게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소년을 지키며 싸우려는 소녀는 이전보다 훨씬 더 적은 기량밖에 사용할 수 업었고 그 때문에 손쉽게 제압당했다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위기에 빠진 소년은 소녀의 도움으로 자신의 특수능력을 사용하게 되고 적을 제압하게 된다</a:t>
            </a:r>
            <a:r>
              <a:rPr lang="en-US" altLang="ko-KR" sz="1600" dirty="0"/>
              <a:t>.</a:t>
            </a:r>
          </a:p>
        </p:txBody>
      </p:sp>
      <p:sp>
        <p:nvSpPr>
          <p:cNvPr id="6" name="설명선: 아래쪽 화살표 5">
            <a:extLst>
              <a:ext uri="{FF2B5EF4-FFF2-40B4-BE49-F238E27FC236}">
                <a16:creationId xmlns:a16="http://schemas.microsoft.com/office/drawing/2014/main" id="{2CACFD6B-A8D9-4C39-A40E-5867D146C7DD}"/>
              </a:ext>
            </a:extLst>
          </p:cNvPr>
          <p:cNvSpPr/>
          <p:nvPr/>
        </p:nvSpPr>
        <p:spPr>
          <a:xfrm>
            <a:off x="739588" y="1292142"/>
            <a:ext cx="1694330" cy="1694330"/>
          </a:xfrm>
          <a:prstGeom prst="downArrowCallou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발단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게임 배경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설명선: 아래쪽 화살표 11">
            <a:extLst>
              <a:ext uri="{FF2B5EF4-FFF2-40B4-BE49-F238E27FC236}">
                <a16:creationId xmlns:a16="http://schemas.microsoft.com/office/drawing/2014/main" id="{1073296B-797F-4E29-9104-66C079DE9FBF}"/>
              </a:ext>
            </a:extLst>
          </p:cNvPr>
          <p:cNvSpPr/>
          <p:nvPr/>
        </p:nvSpPr>
        <p:spPr>
          <a:xfrm>
            <a:off x="739588" y="2986472"/>
            <a:ext cx="1694330" cy="1694330"/>
          </a:xfrm>
          <a:prstGeom prst="downArrowCallou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전개</a:t>
            </a:r>
            <a:endParaRPr lang="en-US" altLang="ko-KR" dirty="0"/>
          </a:p>
          <a:p>
            <a:pPr algn="ctr"/>
            <a:r>
              <a:rPr lang="en-US" altLang="ko-KR" dirty="0"/>
              <a:t>&lt;</a:t>
            </a:r>
            <a:r>
              <a:rPr lang="ko-KR" altLang="en-US" dirty="0"/>
              <a:t>튜토리얼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3" name="설명선: 아래쪽 화살표 12">
            <a:extLst>
              <a:ext uri="{FF2B5EF4-FFF2-40B4-BE49-F238E27FC236}">
                <a16:creationId xmlns:a16="http://schemas.microsoft.com/office/drawing/2014/main" id="{79EE7268-4BCB-4455-B71D-BB49C72759D8}"/>
              </a:ext>
            </a:extLst>
          </p:cNvPr>
          <p:cNvSpPr/>
          <p:nvPr/>
        </p:nvSpPr>
        <p:spPr>
          <a:xfrm>
            <a:off x="739588" y="4680802"/>
            <a:ext cx="1694330" cy="1694330"/>
          </a:xfrm>
          <a:prstGeom prst="downArrowCallou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위기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게임 진행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40BA052-55F0-42A0-8B83-D408EECCE004}"/>
              </a:ext>
            </a:extLst>
          </p:cNvPr>
          <p:cNvSpPr/>
          <p:nvPr/>
        </p:nvSpPr>
        <p:spPr>
          <a:xfrm>
            <a:off x="2995224" y="4465648"/>
            <a:ext cx="8457188" cy="190948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&lt; </a:t>
            </a:r>
            <a:r>
              <a:rPr lang="ko-KR" altLang="en-US" sz="1600" dirty="0"/>
              <a:t>의도 </a:t>
            </a:r>
            <a:r>
              <a:rPr lang="en-US" altLang="ko-KR" sz="1600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주인공의 정체를 궁금해 하도록 하는 장치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당당하게 본인이 할 일을 수행하는 모습으로 유저가 성취감을 느끼도록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캐릭터마다 강력한 특수능력이 있음을 인지 </a:t>
            </a:r>
            <a:r>
              <a:rPr lang="ko-KR" altLang="en-US" sz="1600" dirty="0" err="1"/>
              <a:t>하도록함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1148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D32B13-E7C8-4BC4-BFBF-9009153986BC}"/>
              </a:ext>
            </a:extLst>
          </p:cNvPr>
          <p:cNvSpPr txBox="1"/>
          <p:nvPr/>
        </p:nvSpPr>
        <p:spPr>
          <a:xfrm>
            <a:off x="888557" y="7090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 플롯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FA2665-8E6B-4BEC-B10B-E7A57F20123C}"/>
              </a:ext>
            </a:extLst>
          </p:cNvPr>
          <p:cNvSpPr txBox="1"/>
          <p:nvPr/>
        </p:nvSpPr>
        <p:spPr>
          <a:xfrm>
            <a:off x="7351207" y="132455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태엽 전사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 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 플롯</a:t>
            </a:r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D30457D6-B52F-4E0F-AE98-F710FF788B6A}"/>
              </a:ext>
            </a:extLst>
          </p:cNvPr>
          <p:cNvSpPr/>
          <p:nvPr/>
        </p:nvSpPr>
        <p:spPr>
          <a:xfrm>
            <a:off x="3271449" y="3026814"/>
            <a:ext cx="8457188" cy="3348318"/>
          </a:xfrm>
          <a:prstGeom prst="wedgeRoundRectCallout">
            <a:avLst>
              <a:gd name="adj1" fmla="val -61394"/>
              <a:gd name="adj2" fmla="val 14607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집에서 정보를 얻을 수 없어 급하게 할아버지의 단골 가게에 라도 들려 보려 마을로 나가는데 마을에는 이미 적들이 소년과 소녀를 찾고 있었다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몰래 조심스럽게 할아버지 단골 커피숍에 들린 소년과 소녀는 할아버지의 행적에 대해 물어보는데 가게 점원은 몇 이전부터 오시지 않아서 모르겠다고 말한다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설상가상 또 적의 함정에 빠진 소년과 소녀는 이전에는 만나지 못한 거대한 메카닉을 만나게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과연 무사히 함정을 탈출해 할아버지를 찾을 수 있을 까</a:t>
            </a:r>
            <a:r>
              <a:rPr lang="en-US" altLang="ko-KR" sz="1600" dirty="0"/>
              <a:t>?....</a:t>
            </a:r>
          </a:p>
        </p:txBody>
      </p:sp>
      <p:sp>
        <p:nvSpPr>
          <p:cNvPr id="6" name="설명선: 아래쪽 화살표 5">
            <a:extLst>
              <a:ext uri="{FF2B5EF4-FFF2-40B4-BE49-F238E27FC236}">
                <a16:creationId xmlns:a16="http://schemas.microsoft.com/office/drawing/2014/main" id="{2CACFD6B-A8D9-4C39-A40E-5867D146C7DD}"/>
              </a:ext>
            </a:extLst>
          </p:cNvPr>
          <p:cNvSpPr/>
          <p:nvPr/>
        </p:nvSpPr>
        <p:spPr>
          <a:xfrm>
            <a:off x="593282" y="1259540"/>
            <a:ext cx="1694330" cy="1694330"/>
          </a:xfrm>
          <a:prstGeom prst="downArrowCallou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발단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게임 배경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설명선: 아래쪽 화살표 11">
            <a:extLst>
              <a:ext uri="{FF2B5EF4-FFF2-40B4-BE49-F238E27FC236}">
                <a16:creationId xmlns:a16="http://schemas.microsoft.com/office/drawing/2014/main" id="{1073296B-797F-4E29-9104-66C079DE9FBF}"/>
              </a:ext>
            </a:extLst>
          </p:cNvPr>
          <p:cNvSpPr/>
          <p:nvPr/>
        </p:nvSpPr>
        <p:spPr>
          <a:xfrm>
            <a:off x="593282" y="2953870"/>
            <a:ext cx="1694330" cy="1694330"/>
          </a:xfrm>
          <a:prstGeom prst="downArrowCallou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전개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튜토리얼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설명선: 아래쪽 화살표 12">
            <a:extLst>
              <a:ext uri="{FF2B5EF4-FFF2-40B4-BE49-F238E27FC236}">
                <a16:creationId xmlns:a16="http://schemas.microsoft.com/office/drawing/2014/main" id="{79EE7268-4BCB-4455-B71D-BB49C72759D8}"/>
              </a:ext>
            </a:extLst>
          </p:cNvPr>
          <p:cNvSpPr/>
          <p:nvPr/>
        </p:nvSpPr>
        <p:spPr>
          <a:xfrm>
            <a:off x="593282" y="4680802"/>
            <a:ext cx="1694330" cy="1694330"/>
          </a:xfrm>
          <a:prstGeom prst="downArrowCallou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위기</a:t>
            </a:r>
            <a:endParaRPr lang="en-US" altLang="ko-KR" dirty="0"/>
          </a:p>
          <a:p>
            <a:pPr algn="ctr"/>
            <a:r>
              <a:rPr lang="en-US" altLang="ko-KR" dirty="0"/>
              <a:t>&lt;</a:t>
            </a:r>
            <a:r>
              <a:rPr lang="ko-KR" altLang="en-US" dirty="0"/>
              <a:t>게임 진행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40BA052-55F0-42A0-8B83-D408EECCE004}"/>
              </a:ext>
            </a:extLst>
          </p:cNvPr>
          <p:cNvSpPr/>
          <p:nvPr/>
        </p:nvSpPr>
        <p:spPr>
          <a:xfrm>
            <a:off x="3271449" y="1076989"/>
            <a:ext cx="8457188" cy="190948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라이벌 집단과 대립구조를 형성해 목표의식을 고착 시킴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위기를 어떻게 해결할지 유저가 직접 플레이를 고민하도록 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앞으로 스토리를 궁금하게 만드는 작용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5249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D32B13-E7C8-4BC4-BFBF-9009153986BC}"/>
              </a:ext>
            </a:extLst>
          </p:cNvPr>
          <p:cNvSpPr txBox="1"/>
          <p:nvPr/>
        </p:nvSpPr>
        <p:spPr>
          <a:xfrm>
            <a:off x="888557" y="70900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 시놉시스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FA2665-8E6B-4BEC-B10B-E7A57F20123C}"/>
              </a:ext>
            </a:extLst>
          </p:cNvPr>
          <p:cNvSpPr txBox="1"/>
          <p:nvPr/>
        </p:nvSpPr>
        <p:spPr>
          <a:xfrm>
            <a:off x="7351207" y="132455"/>
            <a:ext cx="4038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태엽 전사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 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 시놉시스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0689A6-C54D-4292-94FB-0E332A5C5BE2}"/>
              </a:ext>
            </a:extLst>
          </p:cNvPr>
          <p:cNvSpPr txBox="1"/>
          <p:nvPr/>
        </p:nvSpPr>
        <p:spPr>
          <a:xfrm>
            <a:off x="1033182" y="1747610"/>
            <a:ext cx="10125635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과거 인류 문명의 발전에 큰 공을 세운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세기의 마법사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  <a:r>
              <a:rPr lang="ko-KR" altLang="en-US" dirty="0">
                <a:solidFill>
                  <a:schemeClr val="bg1"/>
                </a:solidFill>
              </a:rPr>
              <a:t>라는 별명의 발명가의 사망 이후 사건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발명가의 </a:t>
            </a:r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ko-KR" altLang="en-US" dirty="0">
                <a:solidFill>
                  <a:schemeClr val="bg1"/>
                </a:solidFill>
              </a:rPr>
              <a:t>명의 자식의 각자 욕심에 의해 발생하는 연쇄적인 사건들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타락한 정부에 대항하는 레지스탕스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두 집단의 갈등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인류의 다음 진화라고 생각했던 발명품의 무기화로 인한 대량 살생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정부와 레지스탕스 모두 쫓고 있는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공방의 </a:t>
            </a:r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ko-KR" altLang="en-US" dirty="0">
                <a:solidFill>
                  <a:schemeClr val="bg1"/>
                </a:solidFill>
              </a:rPr>
              <a:t>인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  <a:r>
              <a:rPr lang="ko-KR" altLang="en-US" dirty="0">
                <a:solidFill>
                  <a:schemeClr val="bg1"/>
                </a:solidFill>
              </a:rPr>
              <a:t>의 첫째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하루 아침에 실종된 할아버지를 찾아 떠나는 소년과 그를 도와주는 소녀의 이야기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소년의 기억속에는 마냥 자상한 할아버지였지만 사람들에게는 궁금증 투성이의 의문의 남자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할아버지의 행적을 쫓으면 쫓을 수록 나오는 과거 이야기</a:t>
            </a:r>
          </a:p>
        </p:txBody>
      </p:sp>
    </p:spTree>
    <p:extLst>
      <p:ext uri="{BB962C8B-B14F-4D97-AF65-F5344CB8AC3E}">
        <p14:creationId xmlns:p14="http://schemas.microsoft.com/office/powerpoint/2010/main" val="68106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64863D-AFDF-4FB7-A36A-4B6A0070C545}"/>
              </a:ext>
            </a:extLst>
          </p:cNvPr>
          <p:cNvSpPr txBox="1"/>
          <p:nvPr/>
        </p:nvSpPr>
        <p:spPr>
          <a:xfrm>
            <a:off x="969248" y="1774677"/>
            <a:ext cx="4104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시놉시스 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 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 기획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F60161F-2CA4-463E-AF16-EBB08FCB88E1}"/>
              </a:ext>
            </a:extLst>
          </p:cNvPr>
          <p:cNvGrpSpPr/>
          <p:nvPr/>
        </p:nvGrpSpPr>
        <p:grpSpPr>
          <a:xfrm>
            <a:off x="7092357" y="1989066"/>
            <a:ext cx="3897519" cy="3578519"/>
            <a:chOff x="7473357" y="1989066"/>
            <a:chExt cx="3897519" cy="357851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A4A9EEE-C8F0-4844-B41F-DF25693460D1}"/>
                </a:ext>
              </a:extLst>
            </p:cNvPr>
            <p:cNvSpPr txBox="1"/>
            <p:nvPr/>
          </p:nvSpPr>
          <p:spPr>
            <a:xfrm>
              <a:off x="7749372" y="2499157"/>
              <a:ext cx="36215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컨텐츠 소비자 선호 장르 분석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F10D7BB-6989-436B-88BF-0B15EE6F1791}"/>
                </a:ext>
              </a:extLst>
            </p:cNvPr>
            <p:cNvSpPr txBox="1"/>
            <p:nvPr/>
          </p:nvSpPr>
          <p:spPr>
            <a:xfrm>
              <a:off x="7749372" y="3004813"/>
              <a:ext cx="2159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스토리 컨셉 정보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6AB8B5-82F0-402B-A4FA-AEE29AF9DB63}"/>
                </a:ext>
              </a:extLst>
            </p:cNvPr>
            <p:cNvSpPr/>
            <p:nvPr/>
          </p:nvSpPr>
          <p:spPr>
            <a:xfrm>
              <a:off x="7473357" y="2628061"/>
              <a:ext cx="80387" cy="80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69FAB31-B11E-437B-B492-64B03B4B5B42}"/>
                </a:ext>
              </a:extLst>
            </p:cNvPr>
            <p:cNvSpPr/>
            <p:nvPr/>
          </p:nvSpPr>
          <p:spPr>
            <a:xfrm>
              <a:off x="7473357" y="3164674"/>
              <a:ext cx="80387" cy="80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7866A9-92B1-44E2-9B24-0CCAAD513066}"/>
                </a:ext>
              </a:extLst>
            </p:cNvPr>
            <p:cNvSpPr txBox="1"/>
            <p:nvPr/>
          </p:nvSpPr>
          <p:spPr>
            <a:xfrm>
              <a:off x="7749372" y="3586054"/>
              <a:ext cx="1646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세계관 설정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223C04-E3F0-48C4-B06B-3B17242AD997}"/>
                </a:ext>
              </a:extLst>
            </p:cNvPr>
            <p:cNvSpPr txBox="1"/>
            <p:nvPr/>
          </p:nvSpPr>
          <p:spPr>
            <a:xfrm>
              <a:off x="7749372" y="4091710"/>
              <a:ext cx="2069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튜토리얼 스토리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E4313B3-1B90-40EF-99F3-CABA2D0A7A92}"/>
                </a:ext>
              </a:extLst>
            </p:cNvPr>
            <p:cNvSpPr/>
            <p:nvPr/>
          </p:nvSpPr>
          <p:spPr>
            <a:xfrm>
              <a:off x="7473357" y="3714958"/>
              <a:ext cx="80387" cy="80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B414B2-6DEC-43C8-8F4C-A53CF075554F}"/>
                </a:ext>
              </a:extLst>
            </p:cNvPr>
            <p:cNvSpPr/>
            <p:nvPr/>
          </p:nvSpPr>
          <p:spPr>
            <a:xfrm>
              <a:off x="7473357" y="4251571"/>
              <a:ext cx="80387" cy="80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75636F-F868-4052-838A-BC3A39504267}"/>
                </a:ext>
              </a:extLst>
            </p:cNvPr>
            <p:cNvSpPr txBox="1"/>
            <p:nvPr/>
          </p:nvSpPr>
          <p:spPr>
            <a:xfrm>
              <a:off x="7749372" y="1989066"/>
              <a:ext cx="3018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모바일 게임 스토리 분석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C863A5C-8493-4BBC-A972-721D1A3288CC}"/>
                </a:ext>
              </a:extLst>
            </p:cNvPr>
            <p:cNvSpPr/>
            <p:nvPr/>
          </p:nvSpPr>
          <p:spPr>
            <a:xfrm>
              <a:off x="7473357" y="2117970"/>
              <a:ext cx="80387" cy="80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5625CDB-CEC4-4932-8C38-51DB6167FE0B}"/>
                </a:ext>
              </a:extLst>
            </p:cNvPr>
            <p:cNvSpPr/>
            <p:nvPr/>
          </p:nvSpPr>
          <p:spPr>
            <a:xfrm>
              <a:off x="7473357" y="3703826"/>
              <a:ext cx="80387" cy="80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F77F17-617B-4E30-9B39-A43B60B54EEF}"/>
                </a:ext>
              </a:extLst>
            </p:cNvPr>
            <p:cNvSpPr txBox="1"/>
            <p:nvPr/>
          </p:nvSpPr>
          <p:spPr>
            <a:xfrm>
              <a:off x="7749372" y="4661819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스토리 플롯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3BD2D3-FBD3-43F9-9482-D0CB377C309D}"/>
                </a:ext>
              </a:extLst>
            </p:cNvPr>
            <p:cNvSpPr txBox="1"/>
            <p:nvPr/>
          </p:nvSpPr>
          <p:spPr>
            <a:xfrm>
              <a:off x="7749372" y="5167475"/>
              <a:ext cx="2069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스토리 시놉시스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DB1A15F-3B0D-4B06-AA36-27F22D2525BB}"/>
                </a:ext>
              </a:extLst>
            </p:cNvPr>
            <p:cNvSpPr/>
            <p:nvPr/>
          </p:nvSpPr>
          <p:spPr>
            <a:xfrm>
              <a:off x="7473357" y="4790723"/>
              <a:ext cx="80387" cy="80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526CF94-2137-4126-812E-CA79C1228245}"/>
                </a:ext>
              </a:extLst>
            </p:cNvPr>
            <p:cNvSpPr/>
            <p:nvPr/>
          </p:nvSpPr>
          <p:spPr>
            <a:xfrm>
              <a:off x="7473357" y="5327336"/>
              <a:ext cx="80387" cy="80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4526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7532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D32B13-E7C8-4BC4-BFBF-9009153986BC}"/>
              </a:ext>
            </a:extLst>
          </p:cNvPr>
          <p:cNvSpPr txBox="1"/>
          <p:nvPr/>
        </p:nvSpPr>
        <p:spPr>
          <a:xfrm>
            <a:off x="888557" y="7090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 플롯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FA2665-8E6B-4BEC-B10B-E7A57F20123C}"/>
              </a:ext>
            </a:extLst>
          </p:cNvPr>
          <p:cNvSpPr txBox="1"/>
          <p:nvPr/>
        </p:nvSpPr>
        <p:spPr>
          <a:xfrm>
            <a:off x="7351207" y="132455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태엽 전사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 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 플롯</a:t>
            </a:r>
          </a:p>
        </p:txBody>
      </p:sp>
      <p:sp>
        <p:nvSpPr>
          <p:cNvPr id="5" name="설명선: 아래쪽 화살표 4">
            <a:extLst>
              <a:ext uri="{FF2B5EF4-FFF2-40B4-BE49-F238E27FC236}">
                <a16:creationId xmlns:a16="http://schemas.microsoft.com/office/drawing/2014/main" id="{50BB965A-CEA5-4477-9935-763C9F04798E}"/>
              </a:ext>
            </a:extLst>
          </p:cNvPr>
          <p:cNvSpPr/>
          <p:nvPr/>
        </p:nvSpPr>
        <p:spPr>
          <a:xfrm>
            <a:off x="888557" y="1174852"/>
            <a:ext cx="1653988" cy="413497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19745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4E3B71-33D8-4736-9181-F2BA829F31F1}"/>
              </a:ext>
            </a:extLst>
          </p:cNvPr>
          <p:cNvSpPr/>
          <p:nvPr/>
        </p:nvSpPr>
        <p:spPr>
          <a:xfrm>
            <a:off x="888557" y="5309822"/>
            <a:ext cx="1653988" cy="7884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9C7529-8AD0-4A00-9466-4E3C88D7C94B}"/>
              </a:ext>
            </a:extLst>
          </p:cNvPr>
          <p:cNvSpPr txBox="1"/>
          <p:nvPr/>
        </p:nvSpPr>
        <p:spPr>
          <a:xfrm>
            <a:off x="2995224" y="1976445"/>
            <a:ext cx="8308219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세기말의 마술사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  <a:r>
              <a:rPr lang="ko-KR" altLang="en-US" dirty="0">
                <a:solidFill>
                  <a:schemeClr val="bg1"/>
                </a:solidFill>
              </a:rPr>
              <a:t>라는 별명의 천재 발명가가 있었다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ko-KR" altLang="en-US" dirty="0">
                <a:solidFill>
                  <a:schemeClr val="bg1"/>
                </a:solidFill>
              </a:rPr>
              <a:t>명의 자식과 함께 공방을 만들어 세상을 바꿀 발명품을 만들기 시작했다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이후 그 </a:t>
            </a:r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ko-KR" altLang="en-US" dirty="0">
                <a:solidFill>
                  <a:schemeClr val="bg1"/>
                </a:solidFill>
              </a:rPr>
              <a:t>명의 자식을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공방의 </a:t>
            </a:r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ko-KR" altLang="en-US" dirty="0">
                <a:solidFill>
                  <a:schemeClr val="bg1"/>
                </a:solidFill>
              </a:rPr>
              <a:t>인＇이라 사람들은 부른다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하지만 그는 얼마 가지 않아 숨을 거두고 그의 유품인 </a:t>
            </a:r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ko-KR" altLang="en-US" dirty="0">
                <a:solidFill>
                  <a:schemeClr val="bg1"/>
                </a:solidFill>
              </a:rPr>
              <a:t>조각의 설계도를 가지고 다툼을 하게 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그 다툼은 커져 일부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공방의 </a:t>
            </a:r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ko-KR" altLang="en-US" dirty="0">
                <a:solidFill>
                  <a:schemeClr val="bg1"/>
                </a:solidFill>
              </a:rPr>
              <a:t>인</a:t>
            </a:r>
            <a:r>
              <a:rPr lang="en-US" altLang="ko-KR" dirty="0">
                <a:solidFill>
                  <a:schemeClr val="bg1"/>
                </a:solidFill>
              </a:rPr>
              <a:t>’(</a:t>
            </a:r>
            <a:r>
              <a:rPr lang="ko-KR" altLang="en-US" dirty="0">
                <a:solidFill>
                  <a:schemeClr val="bg1"/>
                </a:solidFill>
              </a:rPr>
              <a:t>둘째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셋째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다섯째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은 정부를 끌어 들이게 되고 그것을 빌미로 정부는 신기술을 응용한 대량 살상 무기를 만드는 것을 계획한다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3462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D32B13-E7C8-4BC4-BFBF-9009153986BC}"/>
              </a:ext>
            </a:extLst>
          </p:cNvPr>
          <p:cNvSpPr txBox="1"/>
          <p:nvPr/>
        </p:nvSpPr>
        <p:spPr>
          <a:xfrm>
            <a:off x="888557" y="7090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 플롯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FA2665-8E6B-4BEC-B10B-E7A57F20123C}"/>
              </a:ext>
            </a:extLst>
          </p:cNvPr>
          <p:cNvSpPr txBox="1"/>
          <p:nvPr/>
        </p:nvSpPr>
        <p:spPr>
          <a:xfrm>
            <a:off x="7351207" y="132455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태엽 전사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 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 플롯</a:t>
            </a:r>
          </a:p>
        </p:txBody>
      </p:sp>
      <p:sp>
        <p:nvSpPr>
          <p:cNvPr id="5" name="설명선: 아래쪽 화살표 4">
            <a:extLst>
              <a:ext uri="{FF2B5EF4-FFF2-40B4-BE49-F238E27FC236}">
                <a16:creationId xmlns:a16="http://schemas.microsoft.com/office/drawing/2014/main" id="{50BB965A-CEA5-4477-9935-763C9F04798E}"/>
              </a:ext>
            </a:extLst>
          </p:cNvPr>
          <p:cNvSpPr/>
          <p:nvPr/>
        </p:nvSpPr>
        <p:spPr>
          <a:xfrm>
            <a:off x="888557" y="1174852"/>
            <a:ext cx="1653988" cy="413497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19745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4E3B71-33D8-4736-9181-F2BA829F31F1}"/>
              </a:ext>
            </a:extLst>
          </p:cNvPr>
          <p:cNvSpPr/>
          <p:nvPr/>
        </p:nvSpPr>
        <p:spPr>
          <a:xfrm>
            <a:off x="888557" y="5309822"/>
            <a:ext cx="1653988" cy="7884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9C7529-8AD0-4A00-9466-4E3C88D7C94B}"/>
              </a:ext>
            </a:extLst>
          </p:cNvPr>
          <p:cNvSpPr txBox="1"/>
          <p:nvPr/>
        </p:nvSpPr>
        <p:spPr>
          <a:xfrm>
            <a:off x="2995224" y="1510254"/>
            <a:ext cx="8308219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정부의 계획에 반대하는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공방의 </a:t>
            </a:r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ko-KR" altLang="en-US" dirty="0">
                <a:solidFill>
                  <a:schemeClr val="bg1"/>
                </a:solidFill>
              </a:rPr>
              <a:t>인</a:t>
            </a:r>
            <a:r>
              <a:rPr lang="en-US" altLang="ko-KR" dirty="0">
                <a:solidFill>
                  <a:schemeClr val="bg1"/>
                </a:solidFill>
              </a:rPr>
              <a:t>’(</a:t>
            </a:r>
            <a:r>
              <a:rPr lang="ko-KR" altLang="en-US" dirty="0">
                <a:solidFill>
                  <a:schemeClr val="bg1"/>
                </a:solidFill>
              </a:rPr>
              <a:t>넷째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여섯째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일곱째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을 중심으로 각지에서 반 정부 집단이 형성되고 그들은 자체적으로 설계도를 해석해 각자의 방식으로 개발을 진행했다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정부는 무리한 법개정을 통해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공방의 </a:t>
            </a:r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ko-KR" altLang="en-US" dirty="0">
                <a:solidFill>
                  <a:schemeClr val="bg1"/>
                </a:solidFill>
              </a:rPr>
              <a:t>인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  <a:r>
              <a:rPr lang="ko-KR" altLang="en-US" dirty="0">
                <a:solidFill>
                  <a:schemeClr val="bg1"/>
                </a:solidFill>
              </a:rPr>
              <a:t>들이 소지하고 있는 설계도 도면을 회수하려 노력했고 자체적으로 개발을 통해 전투 메카닉을 생산하기 시작했다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이후 지역 반 정부 세력은 스스로를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레지스탕스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  <a:r>
              <a:rPr lang="ko-KR" altLang="en-US" dirty="0">
                <a:solidFill>
                  <a:schemeClr val="bg1"/>
                </a:solidFill>
              </a:rPr>
              <a:t>로 명명하며 정부의 전투 메카닉을 대적하기 위한 전투용 메카닉을 개발하기 시작했다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이를 눈치챈 정부는 비밀작전을 통해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레지스탕스 섬멸작전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  <a:r>
              <a:rPr lang="ko-KR" altLang="en-US" dirty="0">
                <a:solidFill>
                  <a:schemeClr val="bg1"/>
                </a:solidFill>
              </a:rPr>
              <a:t>을 실행하고 이제 본격적인 레지스탕스와 정부의 대립이 심화 되기 시작한다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79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D32B13-E7C8-4BC4-BFBF-9009153986BC}"/>
              </a:ext>
            </a:extLst>
          </p:cNvPr>
          <p:cNvSpPr txBox="1"/>
          <p:nvPr/>
        </p:nvSpPr>
        <p:spPr>
          <a:xfrm>
            <a:off x="888557" y="7090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 플롯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FA2665-8E6B-4BEC-B10B-E7A57F20123C}"/>
              </a:ext>
            </a:extLst>
          </p:cNvPr>
          <p:cNvSpPr txBox="1"/>
          <p:nvPr/>
        </p:nvSpPr>
        <p:spPr>
          <a:xfrm>
            <a:off x="7351207" y="132455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태엽 전사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 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 플롯</a:t>
            </a:r>
          </a:p>
        </p:txBody>
      </p:sp>
      <p:sp>
        <p:nvSpPr>
          <p:cNvPr id="5" name="설명선: 아래쪽 화살표 4">
            <a:extLst>
              <a:ext uri="{FF2B5EF4-FFF2-40B4-BE49-F238E27FC236}">
                <a16:creationId xmlns:a16="http://schemas.microsoft.com/office/drawing/2014/main" id="{50BB965A-CEA5-4477-9935-763C9F04798E}"/>
              </a:ext>
            </a:extLst>
          </p:cNvPr>
          <p:cNvSpPr/>
          <p:nvPr/>
        </p:nvSpPr>
        <p:spPr>
          <a:xfrm>
            <a:off x="888557" y="1174851"/>
            <a:ext cx="1653988" cy="4923389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19745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4E3B71-33D8-4736-9181-F2BA829F31F1}"/>
              </a:ext>
            </a:extLst>
          </p:cNvPr>
          <p:cNvSpPr/>
          <p:nvPr/>
        </p:nvSpPr>
        <p:spPr>
          <a:xfrm>
            <a:off x="888557" y="5309822"/>
            <a:ext cx="1653988" cy="7884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9C7529-8AD0-4A00-9466-4E3C88D7C94B}"/>
              </a:ext>
            </a:extLst>
          </p:cNvPr>
          <p:cNvSpPr txBox="1"/>
          <p:nvPr/>
        </p:nvSpPr>
        <p:spPr>
          <a:xfrm>
            <a:off x="2995224" y="1331907"/>
            <a:ext cx="8308219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정부와 레지스탕스 간의 대립이 심화되면서 첩보 싸움이 심화 되기 시작했다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레지스탕스 내부의 변절자로 인해 정부는 외딴 마을을 레지스탕스를 색출한다는 이유로 마을 사람들을 학살하는 만행을 저지르게 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보다 못한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공방의 </a:t>
            </a:r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ko-KR" altLang="en-US" dirty="0">
                <a:solidFill>
                  <a:schemeClr val="bg1"/>
                </a:solidFill>
              </a:rPr>
              <a:t>인의 셋째는 정부 산하 기관에서 스스로 자리를 내려놓으려 하지만 다음날 시신으로 발견되는 끔찍한 사건이 발생하게 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정부와 레지스탕스 간의 충돌이 점차 심화되면서 일부 지역에서는 실제 전투로 인해 일반인이 피해를 보는 사례도 많아 졌다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그런 와중에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공방의 </a:t>
            </a:r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ko-KR" altLang="en-US" dirty="0">
                <a:solidFill>
                  <a:schemeClr val="bg1"/>
                </a:solidFill>
              </a:rPr>
              <a:t>인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  <a:r>
              <a:rPr lang="ko-KR" altLang="en-US" dirty="0">
                <a:solidFill>
                  <a:schemeClr val="bg1"/>
                </a:solidFill>
              </a:rPr>
              <a:t> 중 첫째는 아주 오래전 부터 자취를 감췄고 그때  부터 인적 드문 시골마을에 그를 발견했다는 접수 전화가 자주 올라 왔지만 대부분 장난 전화일 뿐 진짜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공방의 </a:t>
            </a:r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ko-KR" altLang="en-US" dirty="0">
                <a:solidFill>
                  <a:schemeClr val="bg1"/>
                </a:solidFill>
              </a:rPr>
              <a:t>인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의 첫째에 대한 정보는 얻을 수 없었다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033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FDEF5D-1E91-4439-876F-523EE0978A91}"/>
              </a:ext>
            </a:extLst>
          </p:cNvPr>
          <p:cNvSpPr txBox="1"/>
          <p:nvPr/>
        </p:nvSpPr>
        <p:spPr>
          <a:xfrm>
            <a:off x="888557" y="7090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22222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환경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BE980-C2EF-40F5-95F9-F2F8F02E6B6D}"/>
              </a:ext>
            </a:extLst>
          </p:cNvPr>
          <p:cNvSpPr txBox="1"/>
          <p:nvPr/>
        </p:nvSpPr>
        <p:spPr>
          <a:xfrm>
            <a:off x="4281080" y="14784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히어로 </a:t>
            </a:r>
            <a:r>
              <a:rPr lang="ko-KR" altLang="en-US" b="1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칸타레</a:t>
            </a:r>
            <a:r>
              <a:rPr lang="ko-KR" altLang="en-US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FB0B95-D32A-439E-8EE6-BB6D02182583}"/>
              </a:ext>
            </a:extLst>
          </p:cNvPr>
          <p:cNvSpPr txBox="1"/>
          <p:nvPr/>
        </p:nvSpPr>
        <p:spPr>
          <a:xfrm>
            <a:off x="6096000" y="882122"/>
            <a:ext cx="5284206" cy="15220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히어로 </a:t>
            </a:r>
            <a:r>
              <a:rPr lang="ko-KR" altLang="en-US" sz="1600" dirty="0" err="1">
                <a:solidFill>
                  <a:schemeClr val="bg1"/>
                </a:solidFill>
              </a:rPr>
              <a:t>칸타레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bg1"/>
                </a:solidFill>
              </a:rPr>
              <a:t>‘</a:t>
            </a:r>
            <a:r>
              <a:rPr lang="ko-KR" altLang="en-US" sz="1600" dirty="0" err="1">
                <a:solidFill>
                  <a:schemeClr val="bg1"/>
                </a:solidFill>
              </a:rPr>
              <a:t>테트라</a:t>
            </a:r>
            <a:r>
              <a:rPr lang="en-US" altLang="ko-KR" sz="1600" dirty="0">
                <a:solidFill>
                  <a:schemeClr val="bg1"/>
                </a:solidFill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</a:rPr>
              <a:t>라고 불리는 세계에서 일어나는 이야기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응축된 힘을 보관하는 큐브의 실험을 통해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B53B829-D17B-431C-8FC8-F602B4CC2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20" y="3754683"/>
            <a:ext cx="4699322" cy="2225995"/>
          </a:xfrm>
          <a:prstGeom prst="rect">
            <a:avLst/>
          </a:prstGeom>
        </p:spPr>
      </p:pic>
      <p:pic>
        <p:nvPicPr>
          <p:cNvPr id="6" name="그림 5" descr="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C4413F2A-F416-4A1B-B3F2-BB9EECF213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20" y="1209943"/>
            <a:ext cx="4699321" cy="2225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215667-D634-483A-AE11-B1A1B535A04D}"/>
              </a:ext>
            </a:extLst>
          </p:cNvPr>
          <p:cNvSpPr txBox="1"/>
          <p:nvPr/>
        </p:nvSpPr>
        <p:spPr>
          <a:xfrm>
            <a:off x="4010742" y="344681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배경 스토리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F9CAED-3207-4D10-92FD-2DA528646855}"/>
              </a:ext>
            </a:extLst>
          </p:cNvPr>
          <p:cNvSpPr txBox="1"/>
          <p:nvPr/>
        </p:nvSpPr>
        <p:spPr>
          <a:xfrm>
            <a:off x="4010742" y="6004769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게임 내부 스토리</a:t>
            </a:r>
          </a:p>
        </p:txBody>
      </p:sp>
    </p:spTree>
    <p:extLst>
      <p:ext uri="{BB962C8B-B14F-4D97-AF65-F5344CB8AC3E}">
        <p14:creationId xmlns:p14="http://schemas.microsoft.com/office/powerpoint/2010/main" val="278117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FDEF5D-1E91-4439-876F-523EE0978A91}"/>
              </a:ext>
            </a:extLst>
          </p:cNvPr>
          <p:cNvSpPr txBox="1"/>
          <p:nvPr/>
        </p:nvSpPr>
        <p:spPr>
          <a:xfrm>
            <a:off x="888557" y="7090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22222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환경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A33F5-D962-48A1-A3BF-4A4463B6ADDC}"/>
              </a:ext>
            </a:extLst>
          </p:cNvPr>
          <p:cNvSpPr txBox="1"/>
          <p:nvPr/>
        </p:nvSpPr>
        <p:spPr>
          <a:xfrm>
            <a:off x="6096000" y="940820"/>
            <a:ext cx="5743575" cy="55846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&lt; </a:t>
            </a:r>
            <a:r>
              <a:rPr lang="ko-KR" altLang="en-US" b="1" dirty="0">
                <a:solidFill>
                  <a:schemeClr val="bg1"/>
                </a:solidFill>
              </a:rPr>
              <a:t>중년 기사 김봉식</a:t>
            </a:r>
            <a:r>
              <a:rPr lang="en-US" altLang="ko-KR" b="1" dirty="0">
                <a:solidFill>
                  <a:schemeClr val="bg1"/>
                </a:solidFill>
              </a:rPr>
              <a:t> 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주인공 </a:t>
            </a:r>
            <a:r>
              <a:rPr lang="en-US" altLang="ko-KR" sz="1600" dirty="0">
                <a:solidFill>
                  <a:schemeClr val="bg1"/>
                </a:solidFill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</a:rPr>
              <a:t>김봉식</a:t>
            </a:r>
            <a:r>
              <a:rPr lang="en-US" altLang="ko-KR" sz="1600" dirty="0">
                <a:solidFill>
                  <a:schemeClr val="bg1"/>
                </a:solidFill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</a:rPr>
              <a:t>이 장난감 투구를 억지로 머리에 쓰면서 일어나는 이야기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사건의 발단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투구가 벗겨지지 않는 다는 이유로 뜬금 없이 용사가 되겠다고 결심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bg1"/>
                </a:solidFill>
              </a:rPr>
              <a:t>‘</a:t>
            </a:r>
            <a:r>
              <a:rPr lang="ko-KR" altLang="en-US" sz="1600" dirty="0" err="1">
                <a:solidFill>
                  <a:schemeClr val="bg1"/>
                </a:solidFill>
              </a:rPr>
              <a:t>병맛</a:t>
            </a:r>
            <a:r>
              <a:rPr lang="en-US" altLang="ko-KR" sz="1600" dirty="0">
                <a:solidFill>
                  <a:schemeClr val="bg1"/>
                </a:solidFill>
              </a:rPr>
              <a:t>’ </a:t>
            </a:r>
            <a:r>
              <a:rPr lang="ko-KR" altLang="en-US" sz="1600" dirty="0">
                <a:solidFill>
                  <a:schemeClr val="bg1"/>
                </a:solidFill>
              </a:rPr>
              <a:t>코믹요소로 진행의 이유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검이 없어 나뭇가지를 들고 던전을 찾아 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던전 속 재화를 통해 무기를 강화해야하는 이유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현실에 존재하지 않는 던전이 갑자기 생겨남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코믹요소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던전이 탑 형태로 되어 있고 그곳의 몬스터가 동면 중이라 공격해도 반응이 없음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던전의 구분과 진행에 따른 컨텐츠 추가 가능성 염두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게임을 방치해도 진행에 지장 없는 이유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2A144F2-38E4-4E37-9AE2-A1AB31411452}"/>
              </a:ext>
            </a:extLst>
          </p:cNvPr>
          <p:cNvGrpSpPr/>
          <p:nvPr/>
        </p:nvGrpSpPr>
        <p:grpSpPr>
          <a:xfrm>
            <a:off x="811794" y="1104523"/>
            <a:ext cx="3320214" cy="5046810"/>
            <a:chOff x="717632" y="1496769"/>
            <a:chExt cx="2641205" cy="401469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B9323D2-8410-40D7-970F-FFF12C8911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60" b="11138"/>
            <a:stretch/>
          </p:blipFill>
          <p:spPr>
            <a:xfrm>
              <a:off x="717632" y="1496769"/>
              <a:ext cx="1307768" cy="202097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7524A2C-E706-45C7-A165-EEB25E18FD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28" b="11352"/>
            <a:stretch/>
          </p:blipFill>
          <p:spPr>
            <a:xfrm>
              <a:off x="2036960" y="1496769"/>
              <a:ext cx="1321876" cy="202097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5B78054-9375-429D-95BF-B3F6BE43B5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565" b="11923"/>
            <a:stretch/>
          </p:blipFill>
          <p:spPr>
            <a:xfrm>
              <a:off x="717633" y="3517744"/>
              <a:ext cx="1320602" cy="199372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8E9D753-234C-4699-82DB-B996FEB23C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566" b="11921"/>
            <a:stretch/>
          </p:blipFill>
          <p:spPr>
            <a:xfrm>
              <a:off x="2038235" y="3517744"/>
              <a:ext cx="1320602" cy="1993724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1C43B40-A8D3-4DCC-A5F1-84DD1A148A09}"/>
              </a:ext>
            </a:extLst>
          </p:cNvPr>
          <p:cNvSpPr txBox="1"/>
          <p:nvPr/>
        </p:nvSpPr>
        <p:spPr>
          <a:xfrm>
            <a:off x="4146539" y="3383445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게임 초기 스토리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80D1E0-F3DB-4855-8D75-8CAF893E6C22}"/>
              </a:ext>
            </a:extLst>
          </p:cNvPr>
          <p:cNvSpPr txBox="1"/>
          <p:nvPr/>
        </p:nvSpPr>
        <p:spPr>
          <a:xfrm>
            <a:off x="4146539" y="5889723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추가 컨텐츠 스토리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EEF11C-DC02-4255-844C-5BEC94D8A6E8}"/>
              </a:ext>
            </a:extLst>
          </p:cNvPr>
          <p:cNvSpPr txBox="1"/>
          <p:nvPr/>
        </p:nvSpPr>
        <p:spPr>
          <a:xfrm>
            <a:off x="4146539" y="147844"/>
            <a:ext cx="196399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중년 기사 김봉식</a:t>
            </a:r>
          </a:p>
        </p:txBody>
      </p:sp>
    </p:spTree>
    <p:extLst>
      <p:ext uri="{BB962C8B-B14F-4D97-AF65-F5344CB8AC3E}">
        <p14:creationId xmlns:p14="http://schemas.microsoft.com/office/powerpoint/2010/main" val="154802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FDEF5D-1E91-4439-876F-523EE0978A91}"/>
              </a:ext>
            </a:extLst>
          </p:cNvPr>
          <p:cNvSpPr txBox="1"/>
          <p:nvPr/>
        </p:nvSpPr>
        <p:spPr>
          <a:xfrm>
            <a:off x="888557" y="7090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환경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BE980-C2EF-40F5-95F9-F2F8F02E6B6D}"/>
              </a:ext>
            </a:extLst>
          </p:cNvPr>
          <p:cNvSpPr txBox="1"/>
          <p:nvPr/>
        </p:nvSpPr>
        <p:spPr>
          <a:xfrm>
            <a:off x="7351207" y="132455"/>
            <a:ext cx="3952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Pc &amp; 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모바일의 스토리 분석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C8C8F56-755C-4CD1-BCC0-1832E9188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103432"/>
              </p:ext>
            </p:extLst>
          </p:nvPr>
        </p:nvGraphicFramePr>
        <p:xfrm>
          <a:off x="888557" y="1071432"/>
          <a:ext cx="10414886" cy="4464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45">
                  <a:extLst>
                    <a:ext uri="{9D8B030D-6E8A-4147-A177-3AD203B41FA5}">
                      <a16:colId xmlns:a16="http://schemas.microsoft.com/office/drawing/2014/main" val="4177093179"/>
                    </a:ext>
                  </a:extLst>
                </a:gridCol>
                <a:gridCol w="2243452">
                  <a:extLst>
                    <a:ext uri="{9D8B030D-6E8A-4147-A177-3AD203B41FA5}">
                      <a16:colId xmlns:a16="http://schemas.microsoft.com/office/drawing/2014/main" val="3529828657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2124137941"/>
                    </a:ext>
                  </a:extLst>
                </a:gridCol>
                <a:gridCol w="3541273">
                  <a:extLst>
                    <a:ext uri="{9D8B030D-6E8A-4147-A177-3AD203B41FA5}">
                      <a16:colId xmlns:a16="http://schemas.microsoft.com/office/drawing/2014/main" val="9164000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히어로 </a:t>
                      </a:r>
                      <a:r>
                        <a:rPr lang="ko-KR" altLang="en-US" sz="1600" dirty="0" err="1"/>
                        <a:t>칸타레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중년기사 김봉식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764369"/>
                  </a:ext>
                </a:extLst>
              </a:tr>
              <a:tr h="370840">
                <a:tc rowSpan="5"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공통점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스토리를 마케팅에 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656505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컨셉을 표현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703807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유저 플레이의 목적을 부여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387042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캐릭터에 매력을 증폭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956945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유저 </a:t>
                      </a:r>
                      <a:r>
                        <a:rPr lang="ko-KR" altLang="en-US" sz="1400" dirty="0" err="1"/>
                        <a:t>튜토리얼에</a:t>
                      </a:r>
                      <a:r>
                        <a:rPr lang="ko-KR" altLang="en-US" sz="1400" dirty="0"/>
                        <a:t>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23005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차이점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IP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기존 웹툰 </a:t>
                      </a:r>
                      <a:r>
                        <a:rPr lang="en-US" altLang="ko-KR" sz="1400" dirty="0" err="1"/>
                        <a:t>ip</a:t>
                      </a:r>
                      <a:r>
                        <a:rPr lang="ko-KR" altLang="en-US" sz="1400" dirty="0"/>
                        <a:t>활용</a:t>
                      </a:r>
                      <a:endParaRPr lang="en-US" altLang="ko-KR" sz="14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다차원 우주 </a:t>
                      </a:r>
                      <a:r>
                        <a:rPr lang="ko-KR" altLang="en-US" sz="1400" dirty="0" err="1"/>
                        <a:t>컨샙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게임 특유의 독립적 스토리</a:t>
                      </a:r>
                      <a:endParaRPr lang="en-US" altLang="ko-KR" sz="14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현재와 중세 </a:t>
                      </a:r>
                      <a:r>
                        <a:rPr lang="en-US" altLang="ko-KR" sz="1400" dirty="0"/>
                        <a:t>RPG</a:t>
                      </a:r>
                      <a:r>
                        <a:rPr lang="ko-KR" altLang="en-US" sz="1400" dirty="0"/>
                        <a:t>적 요소가 함께 사용됨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4488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전달방식</a:t>
                      </a:r>
                      <a:endParaRPr lang="en-US" altLang="ko-K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캐릭터 일러스트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대사 텍스트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짧은 만화 일러스트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2836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유저 관심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매우 높은 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매우 낮은 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5342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관련 컨텐츠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메인 퀘스트</a:t>
                      </a:r>
                      <a:endParaRPr lang="en-US" altLang="ko-KR" sz="14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레이드</a:t>
                      </a:r>
                      <a:r>
                        <a:rPr lang="en-US" altLang="ko-KR" sz="1400" dirty="0"/>
                        <a:t>(PVE) </a:t>
                      </a:r>
                      <a:r>
                        <a:rPr lang="ko-KR" altLang="en-US" sz="1400" dirty="0"/>
                        <a:t>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게임 플레이 자체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731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18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810868-F25C-4DDD-A809-B84EDF3FC952}"/>
              </a:ext>
            </a:extLst>
          </p:cNvPr>
          <p:cNvSpPr txBox="1"/>
          <p:nvPr/>
        </p:nvSpPr>
        <p:spPr>
          <a:xfrm>
            <a:off x="5379603" y="4251848"/>
            <a:ext cx="6829114" cy="1389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만화</a:t>
            </a:r>
            <a:endParaRPr lang="en-US" altLang="ko-KR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온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오프라인 통틀어 코믹장르가 강세</a:t>
            </a:r>
            <a:endParaRPr lang="en-US" altLang="ko-KR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온라인의 경우 위 두 컨텐츠와 달리 작가가 독자의 의견을 참고할 수 있음</a:t>
            </a:r>
            <a:endParaRPr lang="en-US" altLang="ko-KR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최근 인기 유머 또는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14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밈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스토리에 사용가능</a:t>
            </a:r>
            <a:endParaRPr lang="en-US" altLang="ko-KR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463EE-A397-4B75-AC85-E6087FEE003A}"/>
              </a:ext>
            </a:extLst>
          </p:cNvPr>
          <p:cNvSpPr txBox="1"/>
          <p:nvPr/>
        </p:nvSpPr>
        <p:spPr>
          <a:xfrm>
            <a:off x="5379603" y="771526"/>
            <a:ext cx="5981125" cy="1389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영화</a:t>
            </a:r>
            <a:endParaRPr lang="en-US" altLang="ko-KR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액션장르가 강세</a:t>
            </a:r>
            <a:endParaRPr lang="en-US" altLang="ko-KR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오락 영화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라는 용어가 있음</a:t>
            </a:r>
            <a:endParaRPr lang="en-US" altLang="ko-KR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짧은 시간동안 게임을 하는 듯한 즐거움을 주는 영화라는 의미</a:t>
            </a:r>
            <a:endParaRPr lang="en-US" altLang="ko-KR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3028E2-208E-4D85-A1E8-5ED994F7D721}"/>
              </a:ext>
            </a:extLst>
          </p:cNvPr>
          <p:cNvSpPr txBox="1"/>
          <p:nvPr/>
        </p:nvSpPr>
        <p:spPr>
          <a:xfrm>
            <a:off x="5379603" y="2084291"/>
            <a:ext cx="6644768" cy="2359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애니메이션</a:t>
            </a:r>
            <a:endParaRPr lang="en-US" altLang="ko-KR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코믹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/SF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판타지장르가 강세</a:t>
            </a:r>
            <a:endParaRPr lang="en-US" altLang="ko-KR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평균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16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부작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/24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분의 분량</a:t>
            </a:r>
            <a:endParaRPr lang="en-US" altLang="ko-KR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메인 이야기에서 파생되는 다양한 속편을 진행</a:t>
            </a:r>
            <a:endParaRPr lang="en-US" altLang="ko-KR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무겁고 깊은 주제의 장르보다는 쉽게 이해하고 즐길 수 있는 장르 선호</a:t>
            </a:r>
            <a:endParaRPr lang="en-US" altLang="ko-KR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등장 캐릭터가 선택에서 중요하게 작용하는 편</a:t>
            </a:r>
            <a:endParaRPr lang="en-US" altLang="ko-KR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제작 당시 유머 코드가 대부분 적용</a:t>
            </a:r>
            <a:endParaRPr lang="en-US" altLang="ko-KR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3AB2A5-547C-47F9-B973-95B9D9775FA6}"/>
              </a:ext>
            </a:extLst>
          </p:cNvPr>
          <p:cNvSpPr txBox="1"/>
          <p:nvPr/>
        </p:nvSpPr>
        <p:spPr>
          <a:xfrm>
            <a:off x="888557" y="70900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선호 장르 분석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AD1C3A3-43D8-4AA4-A4F1-F383B9C63C28}"/>
              </a:ext>
            </a:extLst>
          </p:cNvPr>
          <p:cNvGrpSpPr/>
          <p:nvPr/>
        </p:nvGrpSpPr>
        <p:grpSpPr>
          <a:xfrm>
            <a:off x="717052" y="1091412"/>
            <a:ext cx="4389520" cy="5121858"/>
            <a:chOff x="1876312" y="663416"/>
            <a:chExt cx="5410906" cy="6313648"/>
          </a:xfrm>
        </p:grpSpPr>
        <p:pic>
          <p:nvPicPr>
            <p:cNvPr id="17" name="그림 16" descr="텍스트, 스크린샷이(가) 표시된 사진&#10;&#10;자동 생성된 설명">
              <a:extLst>
                <a:ext uri="{FF2B5EF4-FFF2-40B4-BE49-F238E27FC236}">
                  <a16:creationId xmlns:a16="http://schemas.microsoft.com/office/drawing/2014/main" id="{5A82F3C6-0CAD-4FB6-84C2-EC4F82425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4" t="6279" r="1918" b="2840"/>
            <a:stretch/>
          </p:blipFill>
          <p:spPr>
            <a:xfrm>
              <a:off x="1876316" y="663416"/>
              <a:ext cx="5405719" cy="1600199"/>
            </a:xfrm>
            <a:prstGeom prst="rect">
              <a:avLst/>
            </a:prstGeom>
          </p:spPr>
        </p:pic>
        <p:pic>
          <p:nvPicPr>
            <p:cNvPr id="18" name="그림 17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D09E4807-DB91-45C9-B84B-BB0B559F6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6312" y="2289012"/>
              <a:ext cx="5405717" cy="2560047"/>
            </a:xfrm>
            <a:prstGeom prst="rect">
              <a:avLst/>
            </a:prstGeom>
          </p:spPr>
        </p:pic>
        <p:pic>
          <p:nvPicPr>
            <p:cNvPr id="19" name="그림 18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B123BA97-56DE-481B-B690-F01EC885C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6312" y="4849059"/>
              <a:ext cx="5410906" cy="2128005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3C6700D-17A9-4897-A880-FC349F261B1B}"/>
              </a:ext>
            </a:extLst>
          </p:cNvPr>
          <p:cNvSpPr/>
          <p:nvPr/>
        </p:nvSpPr>
        <p:spPr>
          <a:xfrm>
            <a:off x="576775" y="946337"/>
            <a:ext cx="4670474" cy="5384125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532835-FCA7-425D-B32F-0963C242C08E}"/>
              </a:ext>
            </a:extLst>
          </p:cNvPr>
          <p:cNvSpPr/>
          <p:nvPr/>
        </p:nvSpPr>
        <p:spPr>
          <a:xfrm>
            <a:off x="787391" y="2084975"/>
            <a:ext cx="253618" cy="16282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78D464-69FD-4968-9C8A-85B754E16E78}"/>
              </a:ext>
            </a:extLst>
          </p:cNvPr>
          <p:cNvSpPr/>
          <p:nvPr/>
        </p:nvSpPr>
        <p:spPr>
          <a:xfrm>
            <a:off x="914199" y="4263794"/>
            <a:ext cx="416919" cy="16282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7094F0-8A8D-4DEC-B5EC-50081E9A488A}"/>
              </a:ext>
            </a:extLst>
          </p:cNvPr>
          <p:cNvSpPr/>
          <p:nvPr/>
        </p:nvSpPr>
        <p:spPr>
          <a:xfrm>
            <a:off x="914199" y="5891584"/>
            <a:ext cx="339926" cy="150441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33A8E2-155A-46A8-A017-D6D2E097C399}"/>
              </a:ext>
            </a:extLst>
          </p:cNvPr>
          <p:cNvSpPr txBox="1"/>
          <p:nvPr/>
        </p:nvSpPr>
        <p:spPr>
          <a:xfrm>
            <a:off x="7351207" y="132455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게임 외 문화 컨텐츠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E1E480-26DA-450C-997C-DB148ABA2399}"/>
              </a:ext>
            </a:extLst>
          </p:cNvPr>
          <p:cNvSpPr txBox="1"/>
          <p:nvPr/>
        </p:nvSpPr>
        <p:spPr>
          <a:xfrm>
            <a:off x="5379603" y="5588422"/>
            <a:ext cx="575349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거의 대부분 컨텐츠는 스토리 장르를 복합적으로 사용</a:t>
            </a:r>
            <a:endParaRPr lang="en-US" altLang="ko-KR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액션 </a:t>
            </a:r>
            <a:r>
              <a:rPr lang="en-US" altLang="ko-KR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코믹 </a:t>
            </a:r>
            <a:r>
              <a:rPr lang="en-US" altLang="ko-KR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 SF </a:t>
            </a:r>
            <a:r>
              <a:rPr lang="ko-KR" altLang="en-US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장르의 스토리를 진행하기로 결정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5104" y="-1414330"/>
            <a:ext cx="10505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점선은 빼는 것이 더 </a:t>
            </a:r>
            <a:r>
              <a:rPr lang="ko-KR" altLang="en-US" dirty="0" err="1">
                <a:solidFill>
                  <a:srgbClr val="FF0000"/>
                </a:solidFill>
              </a:rPr>
              <a:t>전달력이</a:t>
            </a:r>
            <a:r>
              <a:rPr lang="ko-KR" altLang="en-US" dirty="0">
                <a:solidFill>
                  <a:srgbClr val="FF0000"/>
                </a:solidFill>
              </a:rPr>
              <a:t> 좋음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영화 애니메이션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만화 내용은 꼭</a:t>
            </a:r>
            <a:r>
              <a:rPr lang="en-US" altLang="ko-KR" dirty="0">
                <a:solidFill>
                  <a:srgbClr val="FF0000"/>
                </a:solidFill>
              </a:rPr>
              <a:t>~ </a:t>
            </a:r>
            <a:r>
              <a:rPr lang="ko-KR" altLang="en-US" dirty="0">
                <a:solidFill>
                  <a:srgbClr val="FF0000"/>
                </a:solidFill>
              </a:rPr>
              <a:t>필요할까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만약 필요하다고 느꼈다면 왜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  <a:r>
              <a:rPr lang="ko-KR" altLang="en-US" dirty="0">
                <a:solidFill>
                  <a:srgbClr val="FF0000"/>
                </a:solidFill>
              </a:rPr>
              <a:t>넣게 되었는지에 대한 고민을 해볼 것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문화적인 </a:t>
            </a:r>
            <a:r>
              <a:rPr lang="ko-KR" altLang="en-US" dirty="0" err="1">
                <a:solidFill>
                  <a:srgbClr val="FF0000"/>
                </a:solidFill>
              </a:rPr>
              <a:t>접금은</a:t>
            </a:r>
            <a:r>
              <a:rPr lang="ko-KR" altLang="en-US" dirty="0">
                <a:solidFill>
                  <a:srgbClr val="FF0000"/>
                </a:solidFill>
              </a:rPr>
              <a:t> 있지만 게임적 분석은 상대적으로 부족하다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예를 들어 액션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코믹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SF</a:t>
            </a:r>
            <a:r>
              <a:rPr lang="ko-KR" altLang="en-US" dirty="0">
                <a:solidFill>
                  <a:srgbClr val="FF0000"/>
                </a:solidFill>
              </a:rPr>
              <a:t>요소를 넣은 게임이 인기가 있는지 없다면 왜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  <a:r>
              <a:rPr lang="ko-KR" altLang="en-US" dirty="0">
                <a:solidFill>
                  <a:srgbClr val="FF0000"/>
                </a:solidFill>
              </a:rPr>
              <a:t>없는지 게임 자체가 없다면 왜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  <a:r>
              <a:rPr lang="ko-KR" altLang="en-US" dirty="0">
                <a:solidFill>
                  <a:srgbClr val="FF0000"/>
                </a:solidFill>
              </a:rPr>
              <a:t>없을까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  <a:r>
              <a:rPr lang="ko-KR" altLang="en-US" dirty="0">
                <a:solidFill>
                  <a:srgbClr val="FF0000"/>
                </a:solidFill>
              </a:rPr>
              <a:t>라는 고민이 필요하다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72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C3AB2A5-547C-47F9-B973-95B9D9775FA6}"/>
              </a:ext>
            </a:extLst>
          </p:cNvPr>
          <p:cNvSpPr txBox="1"/>
          <p:nvPr/>
        </p:nvSpPr>
        <p:spPr>
          <a:xfrm>
            <a:off x="888557" y="70900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선호 장르 분석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33A8E2-155A-46A8-A017-D6D2E097C399}"/>
              </a:ext>
            </a:extLst>
          </p:cNvPr>
          <p:cNvSpPr txBox="1"/>
          <p:nvPr/>
        </p:nvSpPr>
        <p:spPr>
          <a:xfrm>
            <a:off x="7351207" y="132455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게임 외 문화 컨텐츠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5104" y="-1414330"/>
            <a:ext cx="10505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점선은 빼는 것이 더 </a:t>
            </a:r>
            <a:r>
              <a:rPr lang="ko-KR" altLang="en-US" dirty="0" err="1">
                <a:solidFill>
                  <a:srgbClr val="FF0000"/>
                </a:solidFill>
              </a:rPr>
              <a:t>전달력이</a:t>
            </a:r>
            <a:r>
              <a:rPr lang="ko-KR" altLang="en-US" dirty="0">
                <a:solidFill>
                  <a:srgbClr val="FF0000"/>
                </a:solidFill>
              </a:rPr>
              <a:t> 좋음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영화 애니메이션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만화 내용은 꼭</a:t>
            </a:r>
            <a:r>
              <a:rPr lang="en-US" altLang="ko-KR" dirty="0">
                <a:solidFill>
                  <a:srgbClr val="FF0000"/>
                </a:solidFill>
              </a:rPr>
              <a:t>~ </a:t>
            </a:r>
            <a:r>
              <a:rPr lang="ko-KR" altLang="en-US" dirty="0">
                <a:solidFill>
                  <a:srgbClr val="FF0000"/>
                </a:solidFill>
              </a:rPr>
              <a:t>필요할까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만약 필요하다고 느꼈다면 왜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  <a:r>
              <a:rPr lang="ko-KR" altLang="en-US" dirty="0">
                <a:solidFill>
                  <a:srgbClr val="FF0000"/>
                </a:solidFill>
              </a:rPr>
              <a:t>넣게 되었는지에 대한 고민을 해볼 것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문화적인 </a:t>
            </a:r>
            <a:r>
              <a:rPr lang="ko-KR" altLang="en-US" dirty="0" err="1">
                <a:solidFill>
                  <a:srgbClr val="FF0000"/>
                </a:solidFill>
              </a:rPr>
              <a:t>접금은</a:t>
            </a:r>
            <a:r>
              <a:rPr lang="ko-KR" altLang="en-US" dirty="0">
                <a:solidFill>
                  <a:srgbClr val="FF0000"/>
                </a:solidFill>
              </a:rPr>
              <a:t> 있지만 게임적 분석은 상대적으로 부족하다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예를 들어 액션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코믹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SF</a:t>
            </a:r>
            <a:r>
              <a:rPr lang="ko-KR" altLang="en-US" dirty="0">
                <a:solidFill>
                  <a:srgbClr val="FF0000"/>
                </a:solidFill>
              </a:rPr>
              <a:t>요소를 넣은 게임이 인기가 있는지 없다면 왜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  <a:r>
              <a:rPr lang="ko-KR" altLang="en-US" dirty="0">
                <a:solidFill>
                  <a:srgbClr val="FF0000"/>
                </a:solidFill>
              </a:rPr>
              <a:t>없는지 게임 자체가 없다면 왜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  <a:r>
              <a:rPr lang="ko-KR" altLang="en-US" dirty="0">
                <a:solidFill>
                  <a:srgbClr val="FF0000"/>
                </a:solidFill>
              </a:rPr>
              <a:t>없을까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  <a:r>
              <a:rPr lang="ko-KR" altLang="en-US" dirty="0">
                <a:solidFill>
                  <a:srgbClr val="FF0000"/>
                </a:solidFill>
              </a:rPr>
              <a:t>라는 고민이 필요하다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BA5E01-6FA8-416D-82EB-026D61AF2DAE}"/>
              </a:ext>
            </a:extLst>
          </p:cNvPr>
          <p:cNvSpPr txBox="1"/>
          <p:nvPr/>
        </p:nvSpPr>
        <p:spPr>
          <a:xfrm>
            <a:off x="5202586" y="5440257"/>
            <a:ext cx="6989414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모바일 게임에서 자세한 스토리를 유저에게 전달하기에는 무리</a:t>
            </a:r>
            <a:endParaRPr lang="en-US" altLang="ko-KR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초기에 유저가 알아야할 스토리 정보를 최대한 </a:t>
            </a:r>
            <a:r>
              <a:rPr lang="ko-KR" altLang="en-US" b="1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활용간략화해</a:t>
            </a:r>
            <a:r>
              <a:rPr lang="ko-KR" altLang="en-US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전달</a:t>
            </a:r>
            <a:endParaRPr lang="en-US" altLang="ko-KR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배경테마</a:t>
            </a:r>
            <a:r>
              <a:rPr lang="en-US" altLang="ko-KR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캐릭터 컨셉이 스토리와 관련된 정보를 최대한 </a:t>
            </a:r>
          </a:p>
        </p:txBody>
      </p:sp>
    </p:spTree>
    <p:extLst>
      <p:ext uri="{BB962C8B-B14F-4D97-AF65-F5344CB8AC3E}">
        <p14:creationId xmlns:p14="http://schemas.microsoft.com/office/powerpoint/2010/main" val="200215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95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C3AB2A5-547C-47F9-B973-95B9D9775FA6}"/>
              </a:ext>
            </a:extLst>
          </p:cNvPr>
          <p:cNvSpPr txBox="1"/>
          <p:nvPr/>
        </p:nvSpPr>
        <p:spPr>
          <a:xfrm>
            <a:off x="888557" y="7090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 기획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33A8E2-155A-46A8-A017-D6D2E097C399}"/>
              </a:ext>
            </a:extLst>
          </p:cNvPr>
          <p:cNvSpPr txBox="1"/>
          <p:nvPr/>
        </p:nvSpPr>
        <p:spPr>
          <a:xfrm>
            <a:off x="7351207" y="132455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태엽 전사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 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기획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B8B26AA-DDCE-4CE8-88FB-66ADA60C2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458889"/>
              </p:ext>
            </p:extLst>
          </p:nvPr>
        </p:nvGraphicFramePr>
        <p:xfrm>
          <a:off x="1365987" y="1021480"/>
          <a:ext cx="9460026" cy="5146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471">
                  <a:extLst>
                    <a:ext uri="{9D8B030D-6E8A-4147-A177-3AD203B41FA5}">
                      <a16:colId xmlns:a16="http://schemas.microsoft.com/office/drawing/2014/main" val="968577706"/>
                    </a:ext>
                  </a:extLst>
                </a:gridCol>
                <a:gridCol w="1944248">
                  <a:extLst>
                    <a:ext uri="{9D8B030D-6E8A-4147-A177-3AD203B41FA5}">
                      <a16:colId xmlns:a16="http://schemas.microsoft.com/office/drawing/2014/main" val="979309245"/>
                    </a:ext>
                  </a:extLst>
                </a:gridCol>
                <a:gridCol w="995082">
                  <a:extLst>
                    <a:ext uri="{9D8B030D-6E8A-4147-A177-3AD203B41FA5}">
                      <a16:colId xmlns:a16="http://schemas.microsoft.com/office/drawing/2014/main" val="2822117486"/>
                    </a:ext>
                  </a:extLst>
                </a:gridCol>
                <a:gridCol w="1479177">
                  <a:extLst>
                    <a:ext uri="{9D8B030D-6E8A-4147-A177-3AD203B41FA5}">
                      <a16:colId xmlns:a16="http://schemas.microsoft.com/office/drawing/2014/main" val="1023691095"/>
                    </a:ext>
                  </a:extLst>
                </a:gridCol>
                <a:gridCol w="1546411">
                  <a:extLst>
                    <a:ext uri="{9D8B030D-6E8A-4147-A177-3AD203B41FA5}">
                      <a16:colId xmlns:a16="http://schemas.microsoft.com/office/drawing/2014/main" val="978624022"/>
                    </a:ext>
                  </a:extLst>
                </a:gridCol>
                <a:gridCol w="2031637">
                  <a:extLst>
                    <a:ext uri="{9D8B030D-6E8A-4147-A177-3AD203B41FA5}">
                      <a16:colId xmlns:a16="http://schemas.microsoft.com/office/drawing/2014/main" val="1203664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장르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 SF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컨셉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스팀펑크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시간적 배경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세기 유럽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863310"/>
                  </a:ext>
                </a:extLst>
              </a:tr>
              <a:tr h="5027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간략한 </a:t>
                      </a:r>
                      <a:br>
                        <a:rPr lang="en-US" altLang="ko-KR" sz="14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배경스토리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 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세기말의 마법사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라는 별명의 발명가가 있었음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발명가에게는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명의 자식이 있었음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발명가는 자식들과 함께 자신의 마지막 발명품을 개발하다 사망 유품으로 설계도를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장으로 나눠 자식에게 남김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그의 자식들은 각자의 방법으로 개발을 진행했음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각자 다른 결과물에 문제점을 발견하고 서로 설계도를 빼앗기 위한 싸움을 시작함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92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연관 컨텐츠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던전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주인공의 스토리 흐름에 따라 던전 진행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수집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코스튬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태엽을 옮겨 다른 외형과 능력의 신체를 사용한다는 컨셉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신체 외형은 개발자와 용도에 따라 다르 다는 컨셉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과거 공방이라는 곳에서 만들어진 발명품들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사용 방식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태엽을 돌려 스킬 사용을 준비한다는 컨셉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강화 재료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기계 속 재료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볼트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너트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톱니바퀴 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강화 보다는 연구 또는 개조라는 표현을 사용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416608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ED1AB051-84ED-4E9B-90C9-B4599A489F91}"/>
              </a:ext>
            </a:extLst>
          </p:cNvPr>
          <p:cNvGrpSpPr/>
          <p:nvPr/>
        </p:nvGrpSpPr>
        <p:grpSpPr>
          <a:xfrm>
            <a:off x="8153400" y="2823811"/>
            <a:ext cx="2682776" cy="3333653"/>
            <a:chOff x="8179394" y="2662167"/>
            <a:chExt cx="2656782" cy="3301353"/>
          </a:xfrm>
        </p:grpSpPr>
        <p:pic>
          <p:nvPicPr>
            <p:cNvPr id="25" name="Picture 2" descr=" ">
              <a:extLst>
                <a:ext uri="{FF2B5EF4-FFF2-40B4-BE49-F238E27FC236}">
                  <a16:creationId xmlns:a16="http://schemas.microsoft.com/office/drawing/2014/main" id="{BECC5D30-4135-4F1C-BA95-38BEFE6139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394" y="2662167"/>
              <a:ext cx="2656782" cy="1533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AE119FC-2324-4AD3-94A2-23DE88D66A80}"/>
                </a:ext>
              </a:extLst>
            </p:cNvPr>
            <p:cNvGrpSpPr/>
            <p:nvPr/>
          </p:nvGrpSpPr>
          <p:grpSpPr>
            <a:xfrm>
              <a:off x="8179394" y="4195833"/>
              <a:ext cx="2646619" cy="1767687"/>
              <a:chOff x="8123944" y="4140200"/>
              <a:chExt cx="3181463" cy="2124911"/>
            </a:xfrm>
          </p:grpSpPr>
          <p:pic>
            <p:nvPicPr>
              <p:cNvPr id="28" name="Picture 6" descr="Canadian artist Antonia Caparo was commissioned to create four steampunk posters to promote Teen Read Week. He was given four words for the ...">
                <a:extLst>
                  <a:ext uri="{FF2B5EF4-FFF2-40B4-BE49-F238E27FC236}">
                    <a16:creationId xmlns:a16="http://schemas.microsoft.com/office/drawing/2014/main" id="{7387FA73-4E92-43D7-919C-28E82F5582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23872" y="4140200"/>
                <a:ext cx="1481535" cy="21249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10" descr="Dr. D's Steam Emporium">
                <a:extLst>
                  <a:ext uri="{FF2B5EF4-FFF2-40B4-BE49-F238E27FC236}">
                    <a16:creationId xmlns:a16="http://schemas.microsoft.com/office/drawing/2014/main" id="{D97B7B1D-D48C-48B6-A6C1-9127B8998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23944" y="4140200"/>
                <a:ext cx="1699928" cy="21249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8972556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2242</TotalTime>
  <Words>2589</Words>
  <Application>Microsoft Office PowerPoint</Application>
  <PresentationFormat>와이드스크린</PresentationFormat>
  <Paragraphs>371</Paragraphs>
  <Slides>23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KoPub돋움체 Light</vt:lpstr>
      <vt:lpstr>맑은 고딕</vt:lpstr>
      <vt:lpstr>Arial</vt:lpstr>
      <vt:lpstr>Wingdings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정 재호</cp:lastModifiedBy>
  <cp:revision>93</cp:revision>
  <dcterms:created xsi:type="dcterms:W3CDTF">2016-03-12T15:04:52Z</dcterms:created>
  <dcterms:modified xsi:type="dcterms:W3CDTF">2019-09-25T05:51:11Z</dcterms:modified>
</cp:coreProperties>
</file>