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0" r:id="rId3"/>
    <p:sldId id="258" r:id="rId4"/>
    <p:sldId id="317" r:id="rId5"/>
    <p:sldId id="312" r:id="rId6"/>
    <p:sldId id="314" r:id="rId7"/>
    <p:sldId id="307" r:id="rId8"/>
    <p:sldId id="308" r:id="rId9"/>
    <p:sldId id="309" r:id="rId10"/>
    <p:sldId id="310" r:id="rId11"/>
    <p:sldId id="311" r:id="rId12"/>
    <p:sldId id="315" r:id="rId13"/>
    <p:sldId id="275" r:id="rId14"/>
    <p:sldId id="281" r:id="rId15"/>
    <p:sldId id="278" r:id="rId16"/>
    <p:sldId id="282" r:id="rId17"/>
    <p:sldId id="283" r:id="rId18"/>
    <p:sldId id="284" r:id="rId19"/>
    <p:sldId id="285" r:id="rId20"/>
    <p:sldId id="286" r:id="rId21"/>
    <p:sldId id="287" r:id="rId22"/>
    <p:sldId id="279" r:id="rId23"/>
    <p:sldId id="277" r:id="rId24"/>
    <p:sldId id="288" r:id="rId25"/>
    <p:sldId id="289" r:id="rId26"/>
    <p:sldId id="290" r:id="rId27"/>
    <p:sldId id="291" r:id="rId28"/>
    <p:sldId id="292" r:id="rId29"/>
    <p:sldId id="294" r:id="rId30"/>
    <p:sldId id="293" r:id="rId31"/>
    <p:sldId id="295" r:id="rId32"/>
    <p:sldId id="296" r:id="rId33"/>
    <p:sldId id="298" r:id="rId34"/>
    <p:sldId id="297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262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35" autoAdjust="0"/>
  </p:normalViewPr>
  <p:slideViewPr>
    <p:cSldViewPr snapToGrid="0">
      <p:cViewPr varScale="1">
        <p:scale>
          <a:sx n="82" d="100"/>
          <a:sy n="82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84941-C2D1-471F-94E3-9AFB028BA266}" type="datetimeFigureOut">
              <a:rPr lang="ko-KR" altLang="en-US" smtClean="0"/>
              <a:t>2019-09-25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ABD86-FBEF-43E4-948D-F8DD1D68DD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6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 모바일 게임 스토리 분석</a:t>
            </a:r>
            <a:r>
              <a:rPr lang="en-US" altLang="ko-KR" dirty="0"/>
              <a:t>&amp;</a:t>
            </a:r>
            <a:r>
              <a:rPr lang="ko-KR" altLang="en-US" dirty="0"/>
              <a:t> 스토리 활용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유저가 안볼수도 있다</a:t>
            </a:r>
            <a:endParaRPr lang="en-US" altLang="ko-KR" dirty="0"/>
          </a:p>
          <a:p>
            <a:r>
              <a:rPr lang="ko-KR" altLang="en-US" dirty="0"/>
              <a:t>많은 내용을 담을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8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대표 </a:t>
            </a:r>
            <a:r>
              <a:rPr lang="en-US" altLang="ko-KR" dirty="0"/>
              <a:t>RPG</a:t>
            </a:r>
            <a:r>
              <a:rPr lang="ko-KR" altLang="en-US" dirty="0"/>
              <a:t>게임 스토리 분석 </a:t>
            </a:r>
            <a:r>
              <a:rPr lang="en-US" altLang="ko-KR" dirty="0"/>
              <a:t>&amp; </a:t>
            </a:r>
            <a:r>
              <a:rPr lang="ko-KR" altLang="en-US" dirty="0"/>
              <a:t>활용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13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 &amp; </a:t>
            </a:r>
            <a:r>
              <a:rPr lang="ko-KR" altLang="en-US" dirty="0"/>
              <a:t>모바일 플레이 환경에 따른 스토리 몰입도</a:t>
            </a:r>
            <a:endParaRPr lang="en-US" altLang="ko-KR" dirty="0"/>
          </a:p>
          <a:p>
            <a:r>
              <a:rPr lang="ko-KR" altLang="en-US" dirty="0"/>
              <a:t>활용 매체 </a:t>
            </a:r>
            <a:endParaRPr lang="en-US" altLang="ko-KR" dirty="0"/>
          </a:p>
          <a:p>
            <a:r>
              <a:rPr lang="ko-KR" altLang="en-US" dirty="0"/>
              <a:t>커뮤니티 활동도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D659-38CE-40BE-BC65-F401BEB2E3E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9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스토리가 끝나지 않고 계속 이어질 수 있도록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95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78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058898-7F88-4A87-9AAF-4AE0CD2AA627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3" name="자유형 1442">
              <a:extLst>
                <a:ext uri="{FF2B5EF4-FFF2-40B4-BE49-F238E27FC236}">
                  <a16:creationId xmlns:a16="http://schemas.microsoft.com/office/drawing/2014/main" id="{1775823F-5874-4C07-9238-5C1910F85200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1444">
              <a:extLst>
                <a:ext uri="{FF2B5EF4-FFF2-40B4-BE49-F238E27FC236}">
                  <a16:creationId xmlns:a16="http://schemas.microsoft.com/office/drawing/2014/main" id="{3386A43C-7316-4861-A6A5-3D59C5408AE3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E0B318-ECFE-449B-B9E4-70C8E70037AD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6" name="자유형 1448">
              <a:extLst>
                <a:ext uri="{FF2B5EF4-FFF2-40B4-BE49-F238E27FC236}">
                  <a16:creationId xmlns:a16="http://schemas.microsoft.com/office/drawing/2014/main" id="{441F8268-E10D-4FB3-86A4-7DF35F0632F1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 1450">
              <a:extLst>
                <a:ext uri="{FF2B5EF4-FFF2-40B4-BE49-F238E27FC236}">
                  <a16:creationId xmlns:a16="http://schemas.microsoft.com/office/drawing/2014/main" id="{C17EC8D5-59B4-48E9-840A-69B1C4F53B40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E8B9DB-9CDF-4493-AA58-6084BFB9B612}"/>
              </a:ext>
            </a:extLst>
          </p:cNvPr>
          <p:cNvSpPr txBox="1"/>
          <p:nvPr userDrawn="1"/>
        </p:nvSpPr>
        <p:spPr>
          <a:xfrm>
            <a:off x="5658738" y="314756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 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0A775-F6DA-428C-AA67-163DCD1A9508}"/>
              </a:ext>
            </a:extLst>
          </p:cNvPr>
          <p:cNvSpPr txBox="1"/>
          <p:nvPr userDrawn="1"/>
        </p:nvSpPr>
        <p:spPr>
          <a:xfrm>
            <a:off x="5238820" y="3412369"/>
            <a:ext cx="19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3609F-0E69-4A0B-8BAD-87B56E4CE61F}"/>
              </a:ext>
            </a:extLst>
          </p:cNvPr>
          <p:cNvSpPr txBox="1"/>
          <p:nvPr userDrawn="1"/>
        </p:nvSpPr>
        <p:spPr>
          <a:xfrm>
            <a:off x="5875208" y="38926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81F6F417-E8FD-4F16-9CBC-A580C524C377}"/>
              </a:ext>
            </a:extLst>
          </p:cNvPr>
          <p:cNvSpPr/>
          <p:nvPr userDrawn="1"/>
        </p:nvSpPr>
        <p:spPr>
          <a:xfrm>
            <a:off x="4393279" y="34315"/>
            <a:ext cx="2929191" cy="5232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자유형 1301">
            <a:extLst>
              <a:ext uri="{FF2B5EF4-FFF2-40B4-BE49-F238E27FC236}">
                <a16:creationId xmlns:a16="http://schemas.microsoft.com/office/drawing/2014/main" id="{F0AB1356-01DC-480F-A8D1-EE35A8218DC0}"/>
              </a:ext>
            </a:extLst>
          </p:cNvPr>
          <p:cNvSpPr/>
          <p:nvPr userDrawn="1"/>
        </p:nvSpPr>
        <p:spPr>
          <a:xfrm>
            <a:off x="45005" y="0"/>
            <a:ext cx="5812870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자유형 1301">
            <a:extLst>
              <a:ext uri="{FF2B5EF4-FFF2-40B4-BE49-F238E27FC236}">
                <a16:creationId xmlns:a16="http://schemas.microsoft.com/office/drawing/2014/main" id="{F86CD2A5-DA40-4F91-B787-F92187C5E68A}"/>
              </a:ext>
            </a:extLst>
          </p:cNvPr>
          <p:cNvSpPr/>
          <p:nvPr userDrawn="1"/>
        </p:nvSpPr>
        <p:spPr>
          <a:xfrm>
            <a:off x="1" y="1"/>
            <a:ext cx="3080854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9603FB64-B67F-4A3D-B690-D642B4CC05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80854" y="122101"/>
            <a:ext cx="1662595" cy="292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 dirty="0"/>
              <a:t>‘</a:t>
            </a:r>
            <a:r>
              <a:rPr lang="ko-KR" altLang="en-US" dirty="0"/>
              <a:t>태엽 전사</a:t>
            </a:r>
            <a:r>
              <a:rPr lang="en-US" altLang="ko-KR" dirty="0"/>
              <a:t>’ </a:t>
            </a:r>
            <a:r>
              <a:rPr lang="ko-KR" altLang="en-US" dirty="0"/>
              <a:t>세계관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9137AEC-9FCA-4BA7-86F8-38A264981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252" y="55861"/>
            <a:ext cx="2092448" cy="4801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>
                <a:latin typeface="+mj-ea"/>
                <a:ea typeface="+mj-ea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세계관 설정</a:t>
            </a:r>
          </a:p>
        </p:txBody>
      </p:sp>
    </p:spTree>
    <p:extLst>
      <p:ext uri="{BB962C8B-B14F-4D97-AF65-F5344CB8AC3E}">
        <p14:creationId xmlns:p14="http://schemas.microsoft.com/office/powerpoint/2010/main" val="17939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81F6F417-E8FD-4F16-9CBC-A580C524C377}"/>
              </a:ext>
            </a:extLst>
          </p:cNvPr>
          <p:cNvSpPr/>
          <p:nvPr userDrawn="1"/>
        </p:nvSpPr>
        <p:spPr>
          <a:xfrm>
            <a:off x="4393279" y="34315"/>
            <a:ext cx="2929191" cy="5232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자유형 1301">
            <a:extLst>
              <a:ext uri="{FF2B5EF4-FFF2-40B4-BE49-F238E27FC236}">
                <a16:creationId xmlns:a16="http://schemas.microsoft.com/office/drawing/2014/main" id="{F0AB1356-01DC-480F-A8D1-EE35A8218DC0}"/>
              </a:ext>
            </a:extLst>
          </p:cNvPr>
          <p:cNvSpPr/>
          <p:nvPr userDrawn="1"/>
        </p:nvSpPr>
        <p:spPr>
          <a:xfrm>
            <a:off x="45005" y="0"/>
            <a:ext cx="5812870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자유형 1301">
            <a:extLst>
              <a:ext uri="{FF2B5EF4-FFF2-40B4-BE49-F238E27FC236}">
                <a16:creationId xmlns:a16="http://schemas.microsoft.com/office/drawing/2014/main" id="{F86CD2A5-DA40-4F91-B787-F92187C5E68A}"/>
              </a:ext>
            </a:extLst>
          </p:cNvPr>
          <p:cNvSpPr/>
          <p:nvPr userDrawn="1"/>
        </p:nvSpPr>
        <p:spPr>
          <a:xfrm>
            <a:off x="1" y="1"/>
            <a:ext cx="3080854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9603FB64-B67F-4A3D-B690-D642B4CC05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80854" y="122101"/>
            <a:ext cx="1662595" cy="292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 dirty="0"/>
              <a:t>‘</a:t>
            </a:r>
            <a:r>
              <a:rPr lang="ko-KR" altLang="en-US" dirty="0"/>
              <a:t>태엽 전사</a:t>
            </a:r>
            <a:r>
              <a:rPr lang="en-US" altLang="ko-KR" dirty="0"/>
              <a:t>’ </a:t>
            </a:r>
            <a:r>
              <a:rPr lang="ko-KR" altLang="en-US" dirty="0"/>
              <a:t>세계관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9137AEC-9FCA-4BA7-86F8-38A264981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252" y="55861"/>
            <a:ext cx="2092448" cy="4801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>
                <a:latin typeface="+mj-ea"/>
                <a:ea typeface="+mj-ea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세계관 설정</a:t>
            </a:r>
            <a:endParaRPr lang="ko-KR" altLang="en-US" sz="2800" b="1" dirty="0">
              <a:solidFill>
                <a:schemeClr val="bg2">
                  <a:lumMod val="1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78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A5D137-B0CD-40BC-85EE-B6CEEE409E4A}"/>
              </a:ext>
            </a:extLst>
          </p:cNvPr>
          <p:cNvSpPr/>
          <p:nvPr userDrawn="1"/>
        </p:nvSpPr>
        <p:spPr>
          <a:xfrm>
            <a:off x="3166809" y="25543"/>
            <a:ext cx="1203569" cy="5232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자유형 1301">
            <a:extLst>
              <a:ext uri="{FF2B5EF4-FFF2-40B4-BE49-F238E27FC236}">
                <a16:creationId xmlns:a16="http://schemas.microsoft.com/office/drawing/2014/main" id="{E842BE04-377E-4272-A459-FA39B2C7E38A}"/>
              </a:ext>
            </a:extLst>
          </p:cNvPr>
          <p:cNvSpPr/>
          <p:nvPr userDrawn="1"/>
        </p:nvSpPr>
        <p:spPr>
          <a:xfrm>
            <a:off x="45006" y="0"/>
            <a:ext cx="3723588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" name="자유형 1301">
            <a:extLst>
              <a:ext uri="{FF2B5EF4-FFF2-40B4-BE49-F238E27FC236}">
                <a16:creationId xmlns:a16="http://schemas.microsoft.com/office/drawing/2014/main" id="{FC3AD72A-FF53-40FF-AE86-03E1D02E7ECE}"/>
              </a:ext>
            </a:extLst>
          </p:cNvPr>
          <p:cNvSpPr/>
          <p:nvPr userDrawn="1"/>
        </p:nvSpPr>
        <p:spPr>
          <a:xfrm>
            <a:off x="1" y="1"/>
            <a:ext cx="2497313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0B3E2D-9A2F-4D9B-88A8-9E981CF1D5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8411" y="140676"/>
            <a:ext cx="914400" cy="292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컷 번호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1E33943-70EE-48DE-8F7C-E1C3109C09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502" y="55861"/>
            <a:ext cx="1381125" cy="4801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>
                <a:latin typeface="+mj-ea"/>
                <a:ea typeface="+mj-ea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씬 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0F04EE-0EEA-47E6-BB80-84061843091B}"/>
              </a:ext>
            </a:extLst>
          </p:cNvPr>
          <p:cNvSpPr/>
          <p:nvPr userDrawn="1"/>
        </p:nvSpPr>
        <p:spPr>
          <a:xfrm>
            <a:off x="546651" y="726192"/>
            <a:ext cx="7238619" cy="40717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7A914B-704F-4AB6-B789-D50EA28A4E59}"/>
              </a:ext>
            </a:extLst>
          </p:cNvPr>
          <p:cNvSpPr/>
          <p:nvPr userDrawn="1"/>
        </p:nvSpPr>
        <p:spPr>
          <a:xfrm>
            <a:off x="8135331" y="726192"/>
            <a:ext cx="3510017" cy="40717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BC7DE5-6A12-4066-AA90-789100C66CA8}"/>
              </a:ext>
            </a:extLst>
          </p:cNvPr>
          <p:cNvSpPr/>
          <p:nvPr userDrawn="1"/>
        </p:nvSpPr>
        <p:spPr>
          <a:xfrm>
            <a:off x="529864" y="4919555"/>
            <a:ext cx="11098696" cy="162685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2D94B79-BFE9-4C59-A76D-8272195C64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1000215-49E4-4B43-A3D8-D4BD17DA1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2773060"/>
            <a:ext cx="3517900" cy="201771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994BCAB-2BD5-4357-8D5D-3E8C801FF4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724998"/>
            <a:ext cx="3509962" cy="201771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6239DA7D-0D39-416D-A5B2-04800D1AB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u"/>
              <a:defRPr sz="10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1D6AD82-E3E2-4A9B-BF85-989E3916CD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u"/>
              <a:defRPr sz="10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13EC8-39BC-4360-B8F7-C9581505570B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4" name="자유형 1442">
              <a:extLst>
                <a:ext uri="{FF2B5EF4-FFF2-40B4-BE49-F238E27FC236}">
                  <a16:creationId xmlns:a16="http://schemas.microsoft.com/office/drawing/2014/main" id="{D67BB5EF-3ED5-47A3-A949-CBF5EC9DC4E5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자유형 1444">
              <a:extLst>
                <a:ext uri="{FF2B5EF4-FFF2-40B4-BE49-F238E27FC236}">
                  <a16:creationId xmlns:a16="http://schemas.microsoft.com/office/drawing/2014/main" id="{8431D748-8756-423E-8F55-B24BCD7EB848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977DA6-4DB5-478D-BD08-CED2C82E6BC4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7" name="자유형 1448">
              <a:extLst>
                <a:ext uri="{FF2B5EF4-FFF2-40B4-BE49-F238E27FC236}">
                  <a16:creationId xmlns:a16="http://schemas.microsoft.com/office/drawing/2014/main" id="{4C2CB16C-FFF7-4429-BDF0-3C110F25B67C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자유형 1450">
              <a:extLst>
                <a:ext uri="{FF2B5EF4-FFF2-40B4-BE49-F238E27FC236}">
                  <a16:creationId xmlns:a16="http://schemas.microsoft.com/office/drawing/2014/main" id="{488E3CD5-854A-428C-85E9-AC8F3C1FA1F4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AB714-9D57-47C8-997B-F521DA9C3883}"/>
              </a:ext>
            </a:extLst>
          </p:cNvPr>
          <p:cNvSpPr txBox="1"/>
          <p:nvPr userDrawn="1"/>
        </p:nvSpPr>
        <p:spPr>
          <a:xfrm>
            <a:off x="5439191" y="362969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5BF0A-BB09-4415-B05B-A32498798918}"/>
              </a:ext>
            </a:extLst>
          </p:cNvPr>
          <p:cNvSpPr txBox="1"/>
          <p:nvPr userDrawn="1"/>
        </p:nvSpPr>
        <p:spPr>
          <a:xfrm>
            <a:off x="5541787" y="38944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감사합니다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C9C6-29F0-4C18-95B8-06E9091A9332}"/>
              </a:ext>
            </a:extLst>
          </p:cNvPr>
          <p:cNvSpPr txBox="1"/>
          <p:nvPr userDrawn="1"/>
        </p:nvSpPr>
        <p:spPr>
          <a:xfrm>
            <a:off x="5658738" y="336438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 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08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C42FCDCC-4448-4271-AD11-095CCC3B1128}"/>
              </a:ext>
            </a:extLst>
          </p:cNvPr>
          <p:cNvSpPr/>
          <p:nvPr userDrawn="1"/>
        </p:nvSpPr>
        <p:spPr>
          <a:xfrm>
            <a:off x="3166809" y="25543"/>
            <a:ext cx="1203569" cy="5232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301">
            <a:extLst>
              <a:ext uri="{FF2B5EF4-FFF2-40B4-BE49-F238E27FC236}">
                <a16:creationId xmlns:a16="http://schemas.microsoft.com/office/drawing/2014/main" id="{61BF6F45-29C1-4589-9C42-EF14BF06BC3B}"/>
              </a:ext>
            </a:extLst>
          </p:cNvPr>
          <p:cNvSpPr/>
          <p:nvPr userDrawn="1"/>
        </p:nvSpPr>
        <p:spPr>
          <a:xfrm>
            <a:off x="45006" y="0"/>
            <a:ext cx="3723588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400" dirty="0"/>
          </a:p>
        </p:txBody>
      </p:sp>
      <p:sp>
        <p:nvSpPr>
          <p:cNvPr id="18" name="자유형 1301">
            <a:extLst>
              <a:ext uri="{FF2B5EF4-FFF2-40B4-BE49-F238E27FC236}">
                <a16:creationId xmlns:a16="http://schemas.microsoft.com/office/drawing/2014/main" id="{03B86E3B-2A16-40E4-861E-3D42FC2E34D4}"/>
              </a:ext>
            </a:extLst>
          </p:cNvPr>
          <p:cNvSpPr/>
          <p:nvPr userDrawn="1"/>
        </p:nvSpPr>
        <p:spPr>
          <a:xfrm>
            <a:off x="1" y="1"/>
            <a:ext cx="2497313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씬 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698EC-36DC-46D8-8F80-433937FDFCE0}"/>
              </a:ext>
            </a:extLst>
          </p:cNvPr>
          <p:cNvSpPr txBox="1"/>
          <p:nvPr userDrawn="1"/>
        </p:nvSpPr>
        <p:spPr>
          <a:xfrm>
            <a:off x="2497314" y="962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컷 번호</a:t>
            </a:r>
          </a:p>
        </p:txBody>
      </p:sp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1301">
            <a:extLst>
              <a:ext uri="{FF2B5EF4-FFF2-40B4-BE49-F238E27FC236}">
                <a16:creationId xmlns:a16="http://schemas.microsoft.com/office/drawing/2014/main" id="{6B5E32FE-D1C3-4B1A-9610-A08033510B65}"/>
              </a:ext>
            </a:extLst>
          </p:cNvPr>
          <p:cNvSpPr/>
          <p:nvPr userDrawn="1"/>
        </p:nvSpPr>
        <p:spPr>
          <a:xfrm>
            <a:off x="1820411" y="1"/>
            <a:ext cx="483205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C7DB4D6-4ABD-418D-AA1A-034AA3F7B414}"/>
              </a:ext>
            </a:extLst>
          </p:cNvPr>
          <p:cNvSpPr/>
          <p:nvPr userDrawn="1"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1301">
            <a:extLst>
              <a:ext uri="{FF2B5EF4-FFF2-40B4-BE49-F238E27FC236}">
                <a16:creationId xmlns:a16="http://schemas.microsoft.com/office/drawing/2014/main" id="{EA1CE2E9-2ADD-4D15-B073-719A043FE38C}"/>
              </a:ext>
            </a:extLst>
          </p:cNvPr>
          <p:cNvSpPr/>
          <p:nvPr userDrawn="1"/>
        </p:nvSpPr>
        <p:spPr>
          <a:xfrm>
            <a:off x="1" y="1"/>
            <a:ext cx="4009938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09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2" r:id="rId4"/>
    <p:sldLayoutId id="2147483651" r:id="rId5"/>
    <p:sldLayoutId id="2147483650" r:id="rId6"/>
    <p:sldLayoutId id="2147483655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8.wdp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microsoft.com/office/2007/relationships/hdphoto" Target="../media/hdphoto8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10.wdp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7.wdp"/><Relationship Id="rId7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microsoft.com/office/2007/relationships/hdphoto" Target="../media/hdphoto9.wdp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microsoft.com/office/2007/relationships/hdphoto" Target="../media/hdphoto4.wdp"/><Relationship Id="rId2" Type="http://schemas.openxmlformats.org/officeDocument/2006/relationships/notesSlide" Target="../notesSlides/notesSlide4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1.wdp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6781CB-93F8-4454-9404-0E940E0A4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위기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B2C7C-1741-4A5D-9A80-E4D542F322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A01E5A38-94A9-4168-8732-E187D9751A9D}"/>
              </a:ext>
            </a:extLst>
          </p:cNvPr>
          <p:cNvSpPr/>
          <p:nvPr/>
        </p:nvSpPr>
        <p:spPr>
          <a:xfrm>
            <a:off x="593282" y="1259540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배경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8739E183-940E-4E7B-8B4F-C17B94CD3E4D}"/>
              </a:ext>
            </a:extLst>
          </p:cNvPr>
          <p:cNvSpPr/>
          <p:nvPr/>
        </p:nvSpPr>
        <p:spPr>
          <a:xfrm>
            <a:off x="593282" y="2953870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전개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튜토리얼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4E425B1F-D87F-4A4A-8169-0D752C2257E4}"/>
              </a:ext>
            </a:extLst>
          </p:cNvPr>
          <p:cNvSpPr/>
          <p:nvPr/>
        </p:nvSpPr>
        <p:spPr>
          <a:xfrm>
            <a:off x="593282" y="468080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위기</a:t>
            </a:r>
            <a:endParaRPr lang="en-US" altLang="ko-KR" dirty="0"/>
          </a:p>
          <a:p>
            <a:pPr algn="ctr"/>
            <a:r>
              <a:rPr lang="en-US" altLang="ko-KR" dirty="0"/>
              <a:t>&lt;</a:t>
            </a:r>
            <a:r>
              <a:rPr lang="ko-KR" altLang="en-US" dirty="0"/>
              <a:t>게임 진행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DA9D5B1-3111-4809-86EB-AB940FB1A754}"/>
              </a:ext>
            </a:extLst>
          </p:cNvPr>
          <p:cNvSpPr/>
          <p:nvPr/>
        </p:nvSpPr>
        <p:spPr>
          <a:xfrm>
            <a:off x="3080854" y="4451903"/>
            <a:ext cx="8457188" cy="1909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의도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라이벌 집단과 대립구조를 형성해 목표의식을 고착 시킴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위기를 어떻게 해결할지 유저가 직접 플레이를 고민하도록 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앞으로 스토리를 궁금하게 만드는 작용</a:t>
            </a:r>
            <a:endParaRPr lang="en-US" altLang="ko-KR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D49152D-6937-42AA-B63A-46427227F96A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집에서 정보를 얻을 수 없어 급하게 할아버지의 단골 가게에 라도 들려 보려 마을로 나가는데 마을에는 이미 적들이 소년과 소녀를 찾고 있었다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몰래 조심스럽게 할아버지 단골 커피숍에 들린 소년과 소녀는 할아버지의 행적에 대해 물어보는데 가게 점원은 몇 이전부터 오시지 않아서 모르겠다고 말한다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설상가상 또 적의 함정에 빠진 소년과 소녀는 이전에는 만나지 못한 거대한 메카닉을 만나게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과연 무사히 함정을 탈출해 할아버지를 찾을 수 있을 까</a:t>
            </a:r>
            <a:r>
              <a:rPr lang="en-US" altLang="ko-KR" sz="1400" dirty="0"/>
              <a:t>?....</a:t>
            </a:r>
          </a:p>
        </p:txBody>
      </p:sp>
    </p:spTree>
    <p:extLst>
      <p:ext uri="{BB962C8B-B14F-4D97-AF65-F5344CB8AC3E}">
        <p14:creationId xmlns:p14="http://schemas.microsoft.com/office/powerpoint/2010/main" val="347437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467B1E-82FC-4A5F-83CF-DEA859E23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0854" y="122101"/>
            <a:ext cx="1745670" cy="292957"/>
          </a:xfrm>
        </p:spPr>
        <p:txBody>
          <a:bodyPr/>
          <a:lstStyle/>
          <a:p>
            <a:r>
              <a:rPr lang="ko-KR" altLang="en-US" dirty="0"/>
              <a:t>스토리 속 갈등요소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14CF3-159F-45AB-8507-390BE1E6BA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D0791-1854-4162-95FA-327FE94A9F1B}"/>
              </a:ext>
            </a:extLst>
          </p:cNvPr>
          <p:cNvSpPr txBox="1"/>
          <p:nvPr/>
        </p:nvSpPr>
        <p:spPr>
          <a:xfrm>
            <a:off x="1033182" y="1747610"/>
            <a:ext cx="1012563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과거 인류 문명의 발전에 큰 공을 세운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세기의 마법사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라는 별명의 발명가의 사망 이후 사건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발명가의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명의 자식의 각자 욕심에 의해 발생하는 연쇄적인 사건들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타락한 정부에 대항하는 레지스탕스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두 집단의 갈등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인류의 다음 진화라고 생각했던 발명품의 무기화로 인한 대량 살생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정부 기관이 쫓고 있는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공방의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의 첫째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하루 아침에 실종된 할아버지를 찾아 떠나는 소년과 그를 도와주는 소녀의 이야기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소년의 기억속에는 마냥 자상한 할아버지였지만 사람들에게는 궁금증 투성이의 의문의 남자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할아버지의 행적을 쫓을 수록 나오는 과거 이야기</a:t>
            </a:r>
          </a:p>
        </p:txBody>
      </p:sp>
    </p:spTree>
    <p:extLst>
      <p:ext uri="{BB962C8B-B14F-4D97-AF65-F5344CB8AC3E}">
        <p14:creationId xmlns:p14="http://schemas.microsoft.com/office/powerpoint/2010/main" val="344813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1C797B2-0006-4AD9-8D6D-22A7E7918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보드 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75482-A9CA-45F7-B9C0-E1047E5D14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화면 표시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30D3BD-3BF5-4B6D-A165-9CB417D0FAE8}"/>
              </a:ext>
            </a:extLst>
          </p:cNvPr>
          <p:cNvGrpSpPr/>
          <p:nvPr/>
        </p:nvGrpSpPr>
        <p:grpSpPr>
          <a:xfrm>
            <a:off x="2425977" y="806908"/>
            <a:ext cx="7340045" cy="4001245"/>
            <a:chOff x="716438" y="1013814"/>
            <a:chExt cx="7824247" cy="426519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5042208-9D46-4434-9BD4-8B3D8543253F}"/>
                </a:ext>
              </a:extLst>
            </p:cNvPr>
            <p:cNvGrpSpPr/>
            <p:nvPr userDrawn="1"/>
          </p:nvGrpSpPr>
          <p:grpSpPr>
            <a:xfrm>
              <a:off x="716438" y="1013814"/>
              <a:ext cx="7484882" cy="4107965"/>
              <a:chOff x="1" y="0"/>
              <a:chExt cx="11645347" cy="6391373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90869415-421F-4C25-9F42-BCCE883B320A}"/>
                  </a:ext>
                </a:extLst>
              </p:cNvPr>
              <p:cNvSpPr/>
              <p:nvPr userDrawn="1"/>
            </p:nvSpPr>
            <p:spPr>
              <a:xfrm>
                <a:off x="3166809" y="25543"/>
                <a:ext cx="1203569" cy="52322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자유형 1301">
                <a:extLst>
                  <a:ext uri="{FF2B5EF4-FFF2-40B4-BE49-F238E27FC236}">
                    <a16:creationId xmlns:a16="http://schemas.microsoft.com/office/drawing/2014/main" id="{D482DECC-D839-484C-BAA4-67239F7A8F82}"/>
                  </a:ext>
                </a:extLst>
              </p:cNvPr>
              <p:cNvSpPr/>
              <p:nvPr userDrawn="1"/>
            </p:nvSpPr>
            <p:spPr>
              <a:xfrm>
                <a:off x="45006" y="0"/>
                <a:ext cx="3723588" cy="523220"/>
              </a:xfrm>
              <a:custGeom>
                <a:avLst/>
                <a:gdLst>
                  <a:gd name="connsiteX0" fmla="*/ 0 w 6794939"/>
                  <a:gd name="connsiteY0" fmla="*/ 0 h 1198179"/>
                  <a:gd name="connsiteX1" fmla="*/ 299546 w 6794939"/>
                  <a:gd name="connsiteY1" fmla="*/ 0 h 1198179"/>
                  <a:gd name="connsiteX2" fmla="*/ 1418897 w 6794939"/>
                  <a:gd name="connsiteY2" fmla="*/ 0 h 1198179"/>
                  <a:gd name="connsiteX3" fmla="*/ 6794939 w 6794939"/>
                  <a:gd name="connsiteY3" fmla="*/ 0 h 1198179"/>
                  <a:gd name="connsiteX4" fmla="*/ 6495394 w 6794939"/>
                  <a:gd name="connsiteY4" fmla="*/ 1198179 h 1198179"/>
                  <a:gd name="connsiteX5" fmla="*/ 1418897 w 6794939"/>
                  <a:gd name="connsiteY5" fmla="*/ 1198179 h 1198179"/>
                  <a:gd name="connsiteX6" fmla="*/ 1 w 6794939"/>
                  <a:gd name="connsiteY6" fmla="*/ 1198179 h 1198179"/>
                  <a:gd name="connsiteX7" fmla="*/ 0 w 6794939"/>
                  <a:gd name="connsiteY7" fmla="*/ 1198179 h 1198179"/>
                  <a:gd name="connsiteX0" fmla="*/ 0 w 6794939"/>
                  <a:gd name="connsiteY0" fmla="*/ 0 h 1213945"/>
                  <a:gd name="connsiteX1" fmla="*/ 299546 w 6794939"/>
                  <a:gd name="connsiteY1" fmla="*/ 0 h 1213945"/>
                  <a:gd name="connsiteX2" fmla="*/ 1418897 w 6794939"/>
                  <a:gd name="connsiteY2" fmla="*/ 0 h 1213945"/>
                  <a:gd name="connsiteX3" fmla="*/ 6794939 w 6794939"/>
                  <a:gd name="connsiteY3" fmla="*/ 0 h 1213945"/>
                  <a:gd name="connsiteX4" fmla="*/ 5990898 w 6794939"/>
                  <a:gd name="connsiteY4" fmla="*/ 1213945 h 1213945"/>
                  <a:gd name="connsiteX5" fmla="*/ 1418897 w 6794939"/>
                  <a:gd name="connsiteY5" fmla="*/ 1198179 h 1213945"/>
                  <a:gd name="connsiteX6" fmla="*/ 1 w 6794939"/>
                  <a:gd name="connsiteY6" fmla="*/ 1198179 h 1213945"/>
                  <a:gd name="connsiteX7" fmla="*/ 0 w 6794939"/>
                  <a:gd name="connsiteY7" fmla="*/ 1198179 h 1213945"/>
                  <a:gd name="connsiteX8" fmla="*/ 0 w 6794939"/>
                  <a:gd name="connsiteY8" fmla="*/ 0 h 121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94939" h="1213945">
                    <a:moveTo>
                      <a:pt x="0" y="0"/>
                    </a:moveTo>
                    <a:lnTo>
                      <a:pt x="299546" y="0"/>
                    </a:lnTo>
                    <a:lnTo>
                      <a:pt x="1418897" y="0"/>
                    </a:lnTo>
                    <a:lnTo>
                      <a:pt x="6794939" y="0"/>
                    </a:lnTo>
                    <a:lnTo>
                      <a:pt x="5990898" y="1213945"/>
                    </a:lnTo>
                    <a:lnTo>
                      <a:pt x="1418897" y="1198179"/>
                    </a:lnTo>
                    <a:lnTo>
                      <a:pt x="1" y="1198179"/>
                    </a:lnTo>
                    <a:lnTo>
                      <a:pt x="0" y="1198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altLang="ko-KR" sz="1400" dirty="0"/>
              </a:p>
            </p:txBody>
          </p:sp>
          <p:sp>
            <p:nvSpPr>
              <p:cNvPr id="9" name="자유형 1301">
                <a:extLst>
                  <a:ext uri="{FF2B5EF4-FFF2-40B4-BE49-F238E27FC236}">
                    <a16:creationId xmlns:a16="http://schemas.microsoft.com/office/drawing/2014/main" id="{8201B29B-1884-4AC2-A0CD-C2A5B0E1A804}"/>
                  </a:ext>
                </a:extLst>
              </p:cNvPr>
              <p:cNvSpPr/>
              <p:nvPr userDrawn="1"/>
            </p:nvSpPr>
            <p:spPr>
              <a:xfrm>
                <a:off x="1" y="1"/>
                <a:ext cx="2497313" cy="523220"/>
              </a:xfrm>
              <a:custGeom>
                <a:avLst/>
                <a:gdLst>
                  <a:gd name="connsiteX0" fmla="*/ 0 w 6794939"/>
                  <a:gd name="connsiteY0" fmla="*/ 0 h 1198179"/>
                  <a:gd name="connsiteX1" fmla="*/ 299546 w 6794939"/>
                  <a:gd name="connsiteY1" fmla="*/ 0 h 1198179"/>
                  <a:gd name="connsiteX2" fmla="*/ 1418897 w 6794939"/>
                  <a:gd name="connsiteY2" fmla="*/ 0 h 1198179"/>
                  <a:gd name="connsiteX3" fmla="*/ 6794939 w 6794939"/>
                  <a:gd name="connsiteY3" fmla="*/ 0 h 1198179"/>
                  <a:gd name="connsiteX4" fmla="*/ 6495394 w 6794939"/>
                  <a:gd name="connsiteY4" fmla="*/ 1198179 h 1198179"/>
                  <a:gd name="connsiteX5" fmla="*/ 1418897 w 6794939"/>
                  <a:gd name="connsiteY5" fmla="*/ 1198179 h 1198179"/>
                  <a:gd name="connsiteX6" fmla="*/ 1 w 6794939"/>
                  <a:gd name="connsiteY6" fmla="*/ 1198179 h 1198179"/>
                  <a:gd name="connsiteX7" fmla="*/ 0 w 6794939"/>
                  <a:gd name="connsiteY7" fmla="*/ 1198179 h 1198179"/>
                  <a:gd name="connsiteX0" fmla="*/ 0 w 6794939"/>
                  <a:gd name="connsiteY0" fmla="*/ 0 h 1213945"/>
                  <a:gd name="connsiteX1" fmla="*/ 299546 w 6794939"/>
                  <a:gd name="connsiteY1" fmla="*/ 0 h 1213945"/>
                  <a:gd name="connsiteX2" fmla="*/ 1418897 w 6794939"/>
                  <a:gd name="connsiteY2" fmla="*/ 0 h 1213945"/>
                  <a:gd name="connsiteX3" fmla="*/ 6794939 w 6794939"/>
                  <a:gd name="connsiteY3" fmla="*/ 0 h 1213945"/>
                  <a:gd name="connsiteX4" fmla="*/ 5990898 w 6794939"/>
                  <a:gd name="connsiteY4" fmla="*/ 1213945 h 1213945"/>
                  <a:gd name="connsiteX5" fmla="*/ 1418897 w 6794939"/>
                  <a:gd name="connsiteY5" fmla="*/ 1198179 h 1213945"/>
                  <a:gd name="connsiteX6" fmla="*/ 1 w 6794939"/>
                  <a:gd name="connsiteY6" fmla="*/ 1198179 h 1213945"/>
                  <a:gd name="connsiteX7" fmla="*/ 0 w 6794939"/>
                  <a:gd name="connsiteY7" fmla="*/ 1198179 h 1213945"/>
                  <a:gd name="connsiteX8" fmla="*/ 0 w 6794939"/>
                  <a:gd name="connsiteY8" fmla="*/ 0 h 121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94939" h="1213945">
                    <a:moveTo>
                      <a:pt x="0" y="0"/>
                    </a:moveTo>
                    <a:lnTo>
                      <a:pt x="299546" y="0"/>
                    </a:lnTo>
                    <a:lnTo>
                      <a:pt x="1418897" y="0"/>
                    </a:lnTo>
                    <a:lnTo>
                      <a:pt x="6794939" y="0"/>
                    </a:lnTo>
                    <a:lnTo>
                      <a:pt x="5990898" y="1213945"/>
                    </a:lnTo>
                    <a:lnTo>
                      <a:pt x="1418897" y="1198179"/>
                    </a:lnTo>
                    <a:lnTo>
                      <a:pt x="1" y="1198179"/>
                    </a:lnTo>
                    <a:lnTo>
                      <a:pt x="0" y="1198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씬 번호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72590AD-37AA-4000-819D-EC237BE61D3B}"/>
                  </a:ext>
                </a:extLst>
              </p:cNvPr>
              <p:cNvSpPr/>
              <p:nvPr userDrawn="1"/>
            </p:nvSpPr>
            <p:spPr>
              <a:xfrm>
                <a:off x="546651" y="726192"/>
                <a:ext cx="7238619" cy="407172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B267966-A906-4D3F-9626-EBF84B6246CD}"/>
                  </a:ext>
                </a:extLst>
              </p:cNvPr>
              <p:cNvSpPr/>
              <p:nvPr userDrawn="1"/>
            </p:nvSpPr>
            <p:spPr>
              <a:xfrm>
                <a:off x="8135331" y="726192"/>
                <a:ext cx="3510017" cy="407172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1EC77D7-FCB6-4416-9046-1983427FE834}"/>
                  </a:ext>
                </a:extLst>
              </p:cNvPr>
              <p:cNvSpPr/>
              <p:nvPr userDrawn="1"/>
            </p:nvSpPr>
            <p:spPr>
              <a:xfrm>
                <a:off x="555501" y="5090474"/>
                <a:ext cx="5540499" cy="1300899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932926-78B8-4172-B7C5-8063B3783101}"/>
                  </a:ext>
                </a:extLst>
              </p:cNvPr>
              <p:cNvSpPr txBox="1"/>
              <p:nvPr userDrawn="1"/>
            </p:nvSpPr>
            <p:spPr>
              <a:xfrm>
                <a:off x="2497314" y="96252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/>
                    </a:solidFill>
                  </a:rPr>
                  <a:t>컷 번호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CE62784-E659-460D-B7BA-E121A120AB8E}"/>
                  </a:ext>
                </a:extLst>
              </p:cNvPr>
              <p:cNvSpPr/>
              <p:nvPr userDrawn="1"/>
            </p:nvSpPr>
            <p:spPr>
              <a:xfrm>
                <a:off x="6096000" y="5090474"/>
                <a:ext cx="5540499" cy="1300899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B3BFE12-2901-464E-8356-8931539A4722}"/>
                  </a:ext>
                </a:extLst>
              </p:cNvPr>
              <p:cNvSpPr/>
              <p:nvPr userDrawn="1"/>
            </p:nvSpPr>
            <p:spPr>
              <a:xfrm>
                <a:off x="1325153" y="3857109"/>
                <a:ext cx="5762172" cy="6341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텍스트 박스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214E8B-F522-42F9-B95D-31A57E3F835E}"/>
                </a:ext>
              </a:extLst>
            </p:cNvPr>
            <p:cNvSpPr/>
            <p:nvPr userDrawn="1"/>
          </p:nvSpPr>
          <p:spPr>
            <a:xfrm>
              <a:off x="716438" y="1030231"/>
              <a:ext cx="7824247" cy="424877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566470F-3D50-47DA-A4DF-519D82EC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44781"/>
              </p:ext>
            </p:extLst>
          </p:nvPr>
        </p:nvGraphicFramePr>
        <p:xfrm>
          <a:off x="2026379" y="524238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630271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0395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48173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1006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0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목적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820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44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소리 음향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자연의 소리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참새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시냇물 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왈츠 느낌의 </a:t>
            </a:r>
            <a:r>
              <a:rPr lang="en-US" altLang="ko-KR" dirty="0">
                <a:solidFill>
                  <a:schemeClr val="bg1"/>
                </a:solidFill>
              </a:rPr>
              <a:t>BGM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화면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주인공이 살고 있는 마을의 숲 </a:t>
            </a:r>
            <a:r>
              <a:rPr lang="ko-KR" altLang="en-US" dirty="0"/>
              <a:t>배경 그림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천천히 화면을 이동 시켜 주인공과 친구를 화면에 담는다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조용한 숲 배경에 친구와 놀고 있는 두 아이의 웃음소리가 들린다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[ </a:t>
            </a:r>
            <a:r>
              <a:rPr lang="ko-KR" altLang="en-US" dirty="0">
                <a:solidFill>
                  <a:schemeClr val="bg1"/>
                </a:solidFill>
              </a:rPr>
              <a:t>레지스탕스 주둔 지역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지역 명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)’]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튜토리얼 스토리의 배경장소를 알려준다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/>
              <a:t>지역을 소개할 때 군사용어를 섞어 사용해 스토리상 분쟁 중임을 유저에게 전달</a:t>
            </a:r>
            <a:r>
              <a:rPr lang="en-US" altLang="ko-KR" dirty="0"/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4A658E3-5142-4F9E-A0FE-248040FBF897}"/>
              </a:ext>
            </a:extLst>
          </p:cNvPr>
          <p:cNvSpPr/>
          <p:nvPr/>
        </p:nvSpPr>
        <p:spPr>
          <a:xfrm>
            <a:off x="555501" y="2568633"/>
            <a:ext cx="7208585" cy="720749"/>
          </a:xfrm>
          <a:prstGeom prst="arc">
            <a:avLst>
              <a:gd name="adj1" fmla="val 10798946"/>
              <a:gd name="adj2" fmla="val 21574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80EE4B-ACC2-495F-95B9-A32A844802E6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048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소리 음향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왈츠 느낌의 </a:t>
            </a:r>
            <a:r>
              <a:rPr lang="en-US" altLang="ko-KR" dirty="0"/>
              <a:t>BGM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화면 연출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주인공 일러스트와 그의 친구의 일러스트를 동시에 보여줌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시간이 많이 지나 해어지려고 하는데 다음부터 놀러 자주 못 온다는 친구의 말에 왜 인지 물어 본다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내일부터 학교에 간다는 주인공의 말에 주인공은 학교가 무엇인지 물어 본다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 친구도 학교에 대해 잘 몰라 ＂그냥 친구들이 많은 곳</a:t>
            </a:r>
            <a:r>
              <a:rPr lang="en-US" altLang="ko-KR" sz="1000" dirty="0"/>
              <a:t>”</a:t>
            </a:r>
            <a:r>
              <a:rPr lang="ko-KR" altLang="en-US" sz="1000" dirty="0"/>
              <a:t>이라고 설명한다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그런 친구의 말에 주인공도 학교에 가고 싶었다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주인공의 순수함을 전달</a:t>
            </a:r>
            <a:endParaRPr lang="en-US" altLang="ko-KR" dirty="0"/>
          </a:p>
          <a:p>
            <a:r>
              <a:rPr lang="ko-KR" altLang="en-US" dirty="0"/>
              <a:t>다른 부모들과 달리 학교에 대해 전혀 신경 쓰지 않는 소년의 보호자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4A658E3-5142-4F9E-A0FE-248040FBF897}"/>
              </a:ext>
            </a:extLst>
          </p:cNvPr>
          <p:cNvSpPr/>
          <p:nvPr/>
        </p:nvSpPr>
        <p:spPr>
          <a:xfrm>
            <a:off x="555501" y="2568633"/>
            <a:ext cx="7208585" cy="720749"/>
          </a:xfrm>
          <a:prstGeom prst="arc">
            <a:avLst>
              <a:gd name="adj1" fmla="val 10798946"/>
              <a:gd name="adj2" fmla="val 21574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1B33A3-7E5F-4B95-BC69-FB67F0DF603D}"/>
              </a:ext>
            </a:extLst>
          </p:cNvPr>
          <p:cNvSpPr/>
          <p:nvPr/>
        </p:nvSpPr>
        <p:spPr>
          <a:xfrm>
            <a:off x="1848919" y="1446415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520BFE-D72C-410B-8D8F-9AC4120C3462}"/>
              </a:ext>
            </a:extLst>
          </p:cNvPr>
          <p:cNvSpPr/>
          <p:nvPr/>
        </p:nvSpPr>
        <p:spPr>
          <a:xfrm>
            <a:off x="4921136" y="1446415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  <a:br>
              <a:rPr lang="en-US" altLang="ko-KR" dirty="0"/>
            </a:br>
            <a:r>
              <a:rPr lang="ko-KR" altLang="en-US" dirty="0"/>
              <a:t>친구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84DF29-0A42-441E-B45C-85AF17766315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674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느낌의 편안함을 주는 </a:t>
            </a:r>
            <a:r>
              <a:rPr lang="en-US" altLang="ko-KR" dirty="0"/>
              <a:t>BGM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사진기 셔터가 내려가는 듯한 연출로 화면 전환</a:t>
            </a:r>
            <a:endParaRPr lang="en-US" altLang="ko-KR" dirty="0"/>
          </a:p>
          <a:p>
            <a:r>
              <a:rPr lang="ko-KR" altLang="en-US" dirty="0"/>
              <a:t>늦은 오후 노을 빛이 들어오는 집 내부 분위기를 연출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주인공이 집으로 돌아 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스토리 진행에 매우 핵심 장소로 이동함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04D00CE-5574-4E72-94E2-BE3B40A4C733}"/>
              </a:ext>
            </a:extLst>
          </p:cNvPr>
          <p:cNvGrpSpPr/>
          <p:nvPr/>
        </p:nvGrpSpPr>
        <p:grpSpPr>
          <a:xfrm>
            <a:off x="555502" y="708373"/>
            <a:ext cx="1098166" cy="2049512"/>
            <a:chOff x="555502" y="708373"/>
            <a:chExt cx="1098166" cy="204951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624DD76-364C-4431-8481-D24AD9D80E3E}"/>
                </a:ext>
              </a:extLst>
            </p:cNvPr>
            <p:cNvCxnSpPr>
              <a:stCxn id="9" idx="1"/>
            </p:cNvCxnSpPr>
            <p:nvPr/>
          </p:nvCxnSpPr>
          <p:spPr>
            <a:xfrm flipV="1">
              <a:off x="555502" y="1986742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F60C406-B7BD-4E8C-9E17-9B9FAA2AB6A1}"/>
                </a:ext>
              </a:extLst>
            </p:cNvPr>
            <p:cNvCxnSpPr/>
            <p:nvPr/>
          </p:nvCxnSpPr>
          <p:spPr>
            <a:xfrm flipV="1">
              <a:off x="1653668" y="708373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DADF6D-512A-4A2A-A704-1666F724B266}"/>
              </a:ext>
            </a:extLst>
          </p:cNvPr>
          <p:cNvCxnSpPr>
            <a:cxnSpLocks/>
          </p:cNvCxnSpPr>
          <p:nvPr/>
        </p:nvCxnSpPr>
        <p:spPr>
          <a:xfrm>
            <a:off x="1653668" y="1986742"/>
            <a:ext cx="5027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A79B79-7408-493C-94DE-121826D6D46B}"/>
              </a:ext>
            </a:extLst>
          </p:cNvPr>
          <p:cNvCxnSpPr/>
          <p:nvPr/>
        </p:nvCxnSpPr>
        <p:spPr>
          <a:xfrm flipH="1" flipV="1">
            <a:off x="6681417" y="2003269"/>
            <a:ext cx="1090418" cy="77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EABFC1B-A926-4424-8DB8-C7E380F06993}"/>
              </a:ext>
            </a:extLst>
          </p:cNvPr>
          <p:cNvCxnSpPr/>
          <p:nvPr/>
        </p:nvCxnSpPr>
        <p:spPr>
          <a:xfrm flipH="1" flipV="1">
            <a:off x="6673669" y="724900"/>
            <a:ext cx="0" cy="1278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5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클래식 같이 마음을 안정시키는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집 내부 전경을 보여줌</a:t>
            </a:r>
            <a:endParaRPr lang="en-US" altLang="ko-KR" dirty="0"/>
          </a:p>
          <a:p>
            <a:r>
              <a:rPr lang="ko-KR" altLang="en-US" dirty="0"/>
              <a:t>창밖은 늦은 오후 노을을 연상하게 하는 색으로 연출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할아버지는 주인공을 반기고 저녁먹을 준비하라고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할아버지께 학교가 무엇인지 물어보는 주인공</a:t>
            </a:r>
            <a:endParaRPr lang="en-US" altLang="ko-KR" sz="1000" dirty="0"/>
          </a:p>
          <a:p>
            <a:r>
              <a:rPr lang="ko-KR" altLang="en-US" sz="1000" dirty="0"/>
              <a:t>할아버지는 학교에 대해 얼버무리려 하지만 잘 되지 않는다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주인공은 할아버지께 친구 따라 학교에 가고 싶다고 울며 조르게 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할아버지는 울음을 그치는 조건으로 다음날 마을 이장에게 물어봐 주기로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자연스러워 보이면서 손자가 학교에 가는 것을 원하지 않는 듯한 느낌으로 묘한 반감이 생기는 구간 </a:t>
            </a:r>
            <a:r>
              <a:rPr lang="en-US" altLang="ko-KR" dirty="0"/>
              <a:t>( </a:t>
            </a:r>
            <a:r>
              <a:rPr lang="ko-KR" altLang="en-US" dirty="0"/>
              <a:t>유저가 할아버지의 행동이 조금 이상하게 느껴지도록 함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4921135" y="1055716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1AC7CCE-5E09-4671-80B5-D95E892D6ECB}"/>
              </a:ext>
            </a:extLst>
          </p:cNvPr>
          <p:cNvSpPr/>
          <p:nvPr/>
        </p:nvSpPr>
        <p:spPr>
          <a:xfrm>
            <a:off x="1848919" y="1596044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F22BC0-4789-44BB-BB58-6194C94E624D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697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참새 소리</a:t>
            </a:r>
            <a:endParaRPr lang="en-US" altLang="ko-KR" dirty="0"/>
          </a:p>
          <a:p>
            <a:r>
              <a:rPr lang="ko-KR" altLang="en-US" dirty="0"/>
              <a:t>노크소리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눈을 감았다 뜨는 듯한 연출</a:t>
            </a:r>
            <a:r>
              <a:rPr lang="en-US" altLang="ko-KR" dirty="0"/>
              <a:t>)</a:t>
            </a:r>
            <a:r>
              <a:rPr lang="ko-KR" altLang="en-US" dirty="0"/>
              <a:t>화면 전환</a:t>
            </a:r>
            <a:endParaRPr lang="en-US" altLang="ko-KR" dirty="0"/>
          </a:p>
          <a:p>
            <a:r>
              <a:rPr lang="ko-KR" altLang="en-US" dirty="0"/>
              <a:t>집 내부 전경을 보여줌</a:t>
            </a:r>
            <a:endParaRPr lang="en-US" altLang="ko-KR" dirty="0"/>
          </a:p>
          <a:p>
            <a:r>
              <a:rPr lang="ko-KR" altLang="en-US" dirty="0"/>
              <a:t>따스한 느낌의 아침햇살이 창밖에서 들어오는 듯한 연출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늦잠 자는 주인공을 할아버지가 깨운다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주인공은 더 자고 싶어 짜증을 낸다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소년의 평온한 일상을 연출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04D00CE-5574-4E72-94E2-BE3B40A4C733}"/>
              </a:ext>
            </a:extLst>
          </p:cNvPr>
          <p:cNvGrpSpPr/>
          <p:nvPr/>
        </p:nvGrpSpPr>
        <p:grpSpPr>
          <a:xfrm>
            <a:off x="555502" y="708373"/>
            <a:ext cx="1098166" cy="2049512"/>
            <a:chOff x="555502" y="708373"/>
            <a:chExt cx="1098166" cy="204951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624DD76-364C-4431-8481-D24AD9D80E3E}"/>
                </a:ext>
              </a:extLst>
            </p:cNvPr>
            <p:cNvCxnSpPr>
              <a:stCxn id="9" idx="1"/>
            </p:cNvCxnSpPr>
            <p:nvPr/>
          </p:nvCxnSpPr>
          <p:spPr>
            <a:xfrm flipV="1">
              <a:off x="555502" y="1986742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F60C406-B7BD-4E8C-9E17-9B9FAA2AB6A1}"/>
                </a:ext>
              </a:extLst>
            </p:cNvPr>
            <p:cNvCxnSpPr/>
            <p:nvPr/>
          </p:nvCxnSpPr>
          <p:spPr>
            <a:xfrm flipV="1">
              <a:off x="1653668" y="708373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DADF6D-512A-4A2A-A704-1666F724B266}"/>
              </a:ext>
            </a:extLst>
          </p:cNvPr>
          <p:cNvCxnSpPr>
            <a:cxnSpLocks/>
          </p:cNvCxnSpPr>
          <p:nvPr/>
        </p:nvCxnSpPr>
        <p:spPr>
          <a:xfrm>
            <a:off x="1653668" y="1986742"/>
            <a:ext cx="5027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A79B79-7408-493C-94DE-121826D6D46B}"/>
              </a:ext>
            </a:extLst>
          </p:cNvPr>
          <p:cNvCxnSpPr/>
          <p:nvPr/>
        </p:nvCxnSpPr>
        <p:spPr>
          <a:xfrm flipH="1" flipV="1">
            <a:off x="6681417" y="2003269"/>
            <a:ext cx="1090418" cy="77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EABFC1B-A926-4424-8DB8-C7E380F06993}"/>
              </a:ext>
            </a:extLst>
          </p:cNvPr>
          <p:cNvCxnSpPr/>
          <p:nvPr/>
        </p:nvCxnSpPr>
        <p:spPr>
          <a:xfrm flipH="1" flipV="1">
            <a:off x="6673669" y="724900"/>
            <a:ext cx="0" cy="1278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8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클래식 같이 마음을 안정시키는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집 내부 전경을 보여줌</a:t>
            </a:r>
            <a:endParaRPr lang="en-US" altLang="ko-KR" dirty="0"/>
          </a:p>
          <a:p>
            <a:r>
              <a:rPr lang="ko-KR" altLang="en-US" dirty="0"/>
              <a:t>할아버지만 등장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“000</a:t>
            </a:r>
            <a:r>
              <a:rPr lang="ko-KR" altLang="en-US" sz="1000" dirty="0"/>
              <a:t>아 학교 가야 지 </a:t>
            </a:r>
            <a:r>
              <a:rPr lang="en-US" altLang="ko-KR" sz="1000" dirty="0"/>
              <a:t>”</a:t>
            </a:r>
            <a:r>
              <a:rPr lang="ko-KR" altLang="en-US" sz="1000" dirty="0"/>
              <a:t>하며 급하게 다시 주인공을 깨우는 할아버지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이전의 할아버지의 행동과 전혀 다른 전개로 소년과 동일한 감정을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4921135" y="1055716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F22BC0-4789-44BB-BB58-6194C94E624D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755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즐거운 분위기의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주인공이 등장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학교라는 단어에 벌떡 일어나며 </a:t>
            </a:r>
            <a:r>
              <a:rPr lang="en-US" altLang="ko-KR" sz="1000" dirty="0"/>
              <a:t>“</a:t>
            </a:r>
            <a:r>
              <a:rPr lang="ko-KR" altLang="en-US" sz="1000" dirty="0"/>
              <a:t>뭐라고 </a:t>
            </a:r>
            <a:r>
              <a:rPr lang="en-US" altLang="ko-KR" sz="1000" dirty="0"/>
              <a:t>? </a:t>
            </a:r>
            <a:r>
              <a:rPr lang="ko-KR" altLang="en-US" sz="1000" dirty="0"/>
              <a:t>학교 </a:t>
            </a:r>
            <a:r>
              <a:rPr lang="en-US" altLang="ko-KR" sz="1000" dirty="0"/>
              <a:t>? </a:t>
            </a:r>
            <a:r>
              <a:rPr lang="ko-KR" altLang="en-US" sz="1000" dirty="0"/>
              <a:t>나 학교 가는 거야 </a:t>
            </a:r>
            <a:r>
              <a:rPr lang="en-US" altLang="ko-KR" sz="1000" dirty="0"/>
              <a:t>??” </a:t>
            </a:r>
            <a:r>
              <a:rPr lang="ko-KR" altLang="en-US" sz="1000" dirty="0"/>
              <a:t>라고 할아버지가 대답할 시간을 주지 않으며 연속으로 질문을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할아버지는 말없이 거실에 놓인 가방을 보여준다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/>
              <a:t>내거야</a:t>
            </a:r>
            <a:r>
              <a:rPr lang="en-US" altLang="ko-KR" sz="1000" dirty="0"/>
              <a:t>? </a:t>
            </a:r>
            <a:r>
              <a:rPr lang="ko-KR" altLang="en-US" sz="1000" dirty="0"/>
              <a:t>와 신난다</a:t>
            </a:r>
            <a:r>
              <a:rPr lang="en-US" altLang="ko-KR" sz="1000" dirty="0"/>
              <a:t>!!”</a:t>
            </a:r>
          </a:p>
          <a:p>
            <a:endParaRPr lang="en-US" altLang="ko-KR" sz="1000" dirty="0"/>
          </a:p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4921135" y="1055716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1AC7CCE-5E09-4671-80B5-D95E892D6ECB}"/>
              </a:ext>
            </a:extLst>
          </p:cNvPr>
          <p:cNvSpPr/>
          <p:nvPr/>
        </p:nvSpPr>
        <p:spPr>
          <a:xfrm>
            <a:off x="1848919" y="1596044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F22BC0-4789-44BB-BB58-6194C94E624D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674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DEF5D-1E91-4439-876F-523EE0978A91}"/>
              </a:ext>
            </a:extLst>
          </p:cNvPr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22222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BE980-C2EF-40F5-95F9-F2F8F02E6B6D}"/>
              </a:ext>
            </a:extLst>
          </p:cNvPr>
          <p:cNvSpPr txBox="1"/>
          <p:nvPr/>
        </p:nvSpPr>
        <p:spPr>
          <a:xfrm>
            <a:off x="4281080" y="1478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히어로 칸타레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B0B95-D32A-439E-8EE6-BB6D02182583}"/>
              </a:ext>
            </a:extLst>
          </p:cNvPr>
          <p:cNvSpPr txBox="1"/>
          <p:nvPr/>
        </p:nvSpPr>
        <p:spPr>
          <a:xfrm>
            <a:off x="6096000" y="882122"/>
            <a:ext cx="5284206" cy="15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</a:rPr>
              <a:t>히어로 칸타레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</a:rPr>
              <a:t>테트라</a:t>
            </a:r>
            <a:r>
              <a:rPr lang="en-US" altLang="ko-KR" sz="1600" dirty="0">
                <a:solidFill>
                  <a:schemeClr val="bg1"/>
                </a:solidFill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</a:rPr>
              <a:t>라고 불리는 세계에서 일어나는 이야기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응축된 힘을 보관하는 큐브의 실험을 통해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53B829-D17B-431C-8FC8-F602B4CC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0" y="3754683"/>
            <a:ext cx="4699322" cy="2225995"/>
          </a:xfrm>
          <a:prstGeom prst="rect">
            <a:avLst/>
          </a:prstGeom>
        </p:spPr>
      </p:pic>
      <p:pic>
        <p:nvPicPr>
          <p:cNvPr id="6" name="그림 5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C4413F2A-F416-4A1B-B3F2-BB9EECF213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0" y="1209943"/>
            <a:ext cx="4699321" cy="2225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15667-D634-483A-AE11-B1A1B535A04D}"/>
              </a:ext>
            </a:extLst>
          </p:cNvPr>
          <p:cNvSpPr txBox="1"/>
          <p:nvPr/>
        </p:nvSpPr>
        <p:spPr>
          <a:xfrm>
            <a:off x="4010742" y="344681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배경 스토리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9CAED-3207-4D10-92FD-2DA528646855}"/>
              </a:ext>
            </a:extLst>
          </p:cNvPr>
          <p:cNvSpPr txBox="1"/>
          <p:nvPr/>
        </p:nvSpPr>
        <p:spPr>
          <a:xfrm>
            <a:off x="4010742" y="6004769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게임 내부 스토리</a:t>
            </a:r>
          </a:p>
        </p:txBody>
      </p:sp>
    </p:spTree>
    <p:extLst>
      <p:ext uri="{BB962C8B-B14F-4D97-AF65-F5344CB8AC3E}">
        <p14:creationId xmlns:p14="http://schemas.microsoft.com/office/powerpoint/2010/main" val="2781170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클래식 같이 마음을 안정시키는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주인공이 가방을 매는 일러스트 연출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주인공이 가방을 매자 자동으로 가방 끈 길이가 맞춰진다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/>
              <a:t>할아버지 이거 할아버지가 만들은 거야</a:t>
            </a:r>
            <a:r>
              <a:rPr lang="en-US" altLang="ko-KR" sz="1000" dirty="0"/>
              <a:t>?” </a:t>
            </a:r>
          </a:p>
          <a:p>
            <a:r>
              <a:rPr lang="ko-KR" altLang="en-US" sz="1000" dirty="0"/>
              <a:t>할아버지 </a:t>
            </a:r>
            <a:r>
              <a:rPr lang="en-US" altLang="ko-KR" sz="1000" dirty="0"/>
              <a:t>: “</a:t>
            </a:r>
            <a:r>
              <a:rPr lang="ko-KR" altLang="en-US" sz="1000" dirty="0"/>
              <a:t>물론이지</a:t>
            </a:r>
            <a:r>
              <a:rPr lang="en-US" altLang="ko-KR" sz="1000" dirty="0"/>
              <a:t>. OOO</a:t>
            </a:r>
            <a:r>
              <a:rPr lang="ko-KR" altLang="en-US" sz="1000" dirty="0"/>
              <a:t>이 학교가게 해주려고 밤새 만들었지 </a:t>
            </a:r>
            <a:r>
              <a:rPr lang="en-US" altLang="ko-KR" sz="1000" dirty="0"/>
              <a:t>“</a:t>
            </a:r>
          </a:p>
          <a:p>
            <a:r>
              <a:rPr lang="ko-KR" altLang="en-US" sz="1000" dirty="0"/>
              <a:t>훌쩍이며 할아버지께 감사의 말을 하는 주인공</a:t>
            </a:r>
            <a:endParaRPr lang="en-US" altLang="ko-KR" sz="1000" dirty="0"/>
          </a:p>
          <a:p>
            <a:r>
              <a:rPr lang="ko-KR" altLang="en-US" sz="1000" dirty="0"/>
              <a:t>그때 누군가 노크를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스팀 펑크 적 요소를 추가</a:t>
            </a:r>
            <a:endParaRPr lang="en-US" altLang="ko-KR" dirty="0"/>
          </a:p>
          <a:p>
            <a:r>
              <a:rPr lang="ko-KR" altLang="en-US" dirty="0"/>
              <a:t>할아버지의 </a:t>
            </a:r>
            <a:endParaRPr lang="en-US" altLang="ko-KR" dirty="0"/>
          </a:p>
          <a:p>
            <a:r>
              <a:rPr lang="ko-KR" altLang="en-US" dirty="0"/>
              <a:t>일러스트를 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00BDF96B-4F46-45BF-8471-45DF7D094B3C}"/>
              </a:ext>
            </a:extLst>
          </p:cNvPr>
          <p:cNvSpPr/>
          <p:nvPr/>
        </p:nvSpPr>
        <p:spPr>
          <a:xfrm>
            <a:off x="4897781" y="1131223"/>
            <a:ext cx="1047404" cy="25418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가방</a:t>
            </a:r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35099D54-2651-443D-999A-91F94DBB5B70}"/>
              </a:ext>
            </a:extLst>
          </p:cNvPr>
          <p:cNvSpPr/>
          <p:nvPr/>
        </p:nvSpPr>
        <p:spPr>
          <a:xfrm>
            <a:off x="2286001" y="724998"/>
            <a:ext cx="3266902" cy="406577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</p:spTree>
    <p:extLst>
      <p:ext uri="{BB962C8B-B14F-4D97-AF65-F5344CB8AC3E}">
        <p14:creationId xmlns:p14="http://schemas.microsoft.com/office/powerpoint/2010/main" val="340721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클래식 같이 마음을 안정시키는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 밖에서 초반부 주인공과 함께 놀던 친구의 등장 일러스트 출력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주인공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어</a:t>
            </a:r>
            <a:r>
              <a:rPr lang="en-US" altLang="ko-KR" sz="1000" dirty="0"/>
              <a:t>?!”</a:t>
            </a:r>
          </a:p>
          <a:p>
            <a:r>
              <a:rPr lang="ko-KR" altLang="en-US" sz="1000" dirty="0"/>
              <a:t>친구 </a:t>
            </a:r>
            <a:r>
              <a:rPr lang="en-US" altLang="ko-KR" sz="1000" dirty="0"/>
              <a:t>: “</a:t>
            </a:r>
            <a:r>
              <a:rPr lang="ko-KR" altLang="en-US" sz="1000" dirty="0"/>
              <a:t>준비 끝났음</a:t>
            </a:r>
            <a:r>
              <a:rPr lang="en-US" altLang="ko-KR" sz="1000" dirty="0"/>
              <a:t>?</a:t>
            </a:r>
            <a:r>
              <a:rPr lang="ko-KR" altLang="en-US" sz="1000" dirty="0"/>
              <a:t> 늦겠다</a:t>
            </a:r>
            <a:r>
              <a:rPr lang="en-US" altLang="ko-KR" sz="1000" dirty="0"/>
              <a:t>. </a:t>
            </a:r>
            <a:r>
              <a:rPr lang="ko-KR" altLang="en-US" sz="1000" dirty="0"/>
              <a:t>빨리 가자</a:t>
            </a:r>
            <a:endParaRPr lang="en-US" altLang="ko-KR" sz="1000" dirty="0"/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“?? </a:t>
            </a:r>
            <a:r>
              <a:rPr lang="ko-KR" altLang="en-US" sz="1000" dirty="0"/>
              <a:t>어떻게 알았 어</a:t>
            </a:r>
            <a:r>
              <a:rPr lang="en-US" altLang="ko-KR" sz="1000" dirty="0"/>
              <a:t>? </a:t>
            </a:r>
            <a:r>
              <a:rPr lang="ko-KR" altLang="en-US" sz="1000" dirty="0"/>
              <a:t>나 학교 간다는 말 안 했는데</a:t>
            </a:r>
            <a:r>
              <a:rPr lang="en-US" altLang="ko-KR" sz="1000" dirty="0"/>
              <a:t>? </a:t>
            </a:r>
            <a:r>
              <a:rPr lang="ko-KR" altLang="en-US" sz="1000" dirty="0"/>
              <a:t>할아버지가 알려 </a:t>
            </a:r>
            <a:r>
              <a:rPr lang="ko-KR" altLang="en-US" dirty="0"/>
              <a:t>주셨 어</a:t>
            </a:r>
            <a:r>
              <a:rPr lang="en-US" altLang="ko-KR" sz="1000" dirty="0"/>
              <a:t>?”</a:t>
            </a:r>
          </a:p>
          <a:p>
            <a:r>
              <a:rPr lang="ko-KR" altLang="en-US" sz="1000" dirty="0"/>
              <a:t>할아버지 </a:t>
            </a:r>
            <a:r>
              <a:rPr lang="en-US" altLang="ko-KR" sz="1000" dirty="0"/>
              <a:t>: “</a:t>
            </a:r>
            <a:r>
              <a:rPr lang="ko-KR" altLang="en-US" sz="1000" dirty="0"/>
              <a:t>음 할아버지가 부탁 했 단다</a:t>
            </a:r>
            <a:r>
              <a:rPr lang="en-US" altLang="ko-KR" sz="1000" dirty="0"/>
              <a:t>. </a:t>
            </a:r>
            <a:r>
              <a:rPr lang="ko-KR" altLang="en-US" sz="1000" dirty="0"/>
              <a:t>늦겠다 얼른 가 야지</a:t>
            </a:r>
            <a:r>
              <a:rPr lang="en-US" altLang="ko-KR" sz="1000" dirty="0"/>
              <a:t>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A5FF9D3A-7DB4-45B7-8132-CA615CD5EF7F}"/>
              </a:ext>
            </a:extLst>
          </p:cNvPr>
          <p:cNvSpPr/>
          <p:nvPr/>
        </p:nvSpPr>
        <p:spPr>
          <a:xfrm>
            <a:off x="555501" y="2568633"/>
            <a:ext cx="7208585" cy="720749"/>
          </a:xfrm>
          <a:prstGeom prst="arc">
            <a:avLst>
              <a:gd name="adj1" fmla="val 10798946"/>
              <a:gd name="adj2" fmla="val 21574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E40DE8-86FF-496E-991D-88F69E62B239}"/>
              </a:ext>
            </a:extLst>
          </p:cNvPr>
          <p:cNvSpPr/>
          <p:nvPr/>
        </p:nvSpPr>
        <p:spPr>
          <a:xfrm>
            <a:off x="4120937" y="1296785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  <a:br>
              <a:rPr lang="en-US" altLang="ko-KR" dirty="0"/>
            </a:br>
            <a:r>
              <a:rPr lang="ko-KR" altLang="en-US" dirty="0"/>
              <a:t>친구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2E0F4E-B360-430D-9345-82C6A4C28023}"/>
              </a:ext>
            </a:extLst>
          </p:cNvPr>
          <p:cNvSpPr/>
          <p:nvPr/>
        </p:nvSpPr>
        <p:spPr>
          <a:xfrm>
            <a:off x="555501" y="724998"/>
            <a:ext cx="3301607" cy="4072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3E134E-E38D-45EC-A190-3F214CD96E98}"/>
              </a:ext>
            </a:extLst>
          </p:cNvPr>
          <p:cNvSpPr/>
          <p:nvPr/>
        </p:nvSpPr>
        <p:spPr>
          <a:xfrm>
            <a:off x="6163689" y="724998"/>
            <a:ext cx="1600397" cy="4072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3FFAC-12FA-4187-93A6-4F6568C6BB49}"/>
              </a:ext>
            </a:extLst>
          </p:cNvPr>
          <p:cNvSpPr txBox="1"/>
          <p:nvPr/>
        </p:nvSpPr>
        <p:spPr>
          <a:xfrm>
            <a:off x="6845245" y="445887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03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005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즐거운 분위기의 노래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가방에서 나오는 로켓을 타고 학교로 가는 연출</a:t>
            </a:r>
            <a:endParaRPr lang="en-US" altLang="ko-KR" dirty="0"/>
          </a:p>
          <a:p>
            <a:r>
              <a:rPr lang="ko-KR" altLang="en-US" dirty="0"/>
              <a:t>집을 배경으로 학교로 가는 주인공과 친구</a:t>
            </a:r>
            <a:r>
              <a:rPr lang="en-US" altLang="ko-KR" dirty="0"/>
              <a:t>, </a:t>
            </a:r>
            <a:r>
              <a:rPr lang="ko-KR" altLang="en-US" dirty="0"/>
              <a:t>배웅하는 할아버지가 멀리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친구 </a:t>
            </a:r>
            <a:r>
              <a:rPr lang="en-US" altLang="ko-KR" dirty="0"/>
              <a:t>: “</a:t>
            </a:r>
            <a:r>
              <a:rPr lang="ko-KR" altLang="en-US" dirty="0"/>
              <a:t>다녀오겠습니다</a:t>
            </a:r>
            <a:r>
              <a:rPr lang="en-US" altLang="ko-KR" dirty="0"/>
              <a:t>!!”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주인공의 이후 행동에 유저가 공감할 수 있도록 주인공의 과거 이야기를 다른 스토리에 비해 초반에 유저가 피로해 하지 않을 만큼 최대한의 시간을 들어 연출한다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97937-A2B6-48A6-BA38-FC752FAD827C}"/>
              </a:ext>
            </a:extLst>
          </p:cNvPr>
          <p:cNvSpPr/>
          <p:nvPr/>
        </p:nvSpPr>
        <p:spPr>
          <a:xfrm>
            <a:off x="3142211" y="1654233"/>
            <a:ext cx="2061556" cy="101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619CF242-85AC-4CCD-AAFB-2F77476BCF42}"/>
              </a:ext>
            </a:extLst>
          </p:cNvPr>
          <p:cNvSpPr/>
          <p:nvPr/>
        </p:nvSpPr>
        <p:spPr>
          <a:xfrm>
            <a:off x="2942705" y="1180407"/>
            <a:ext cx="2452255" cy="473826"/>
          </a:xfrm>
          <a:prstGeom prst="trapezoid">
            <a:avLst>
              <a:gd name="adj" fmla="val 74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4A658E3-5142-4F9E-A0FE-248040FBF897}"/>
              </a:ext>
            </a:extLst>
          </p:cNvPr>
          <p:cNvSpPr/>
          <p:nvPr/>
        </p:nvSpPr>
        <p:spPr>
          <a:xfrm>
            <a:off x="555501" y="2568633"/>
            <a:ext cx="7208585" cy="720749"/>
          </a:xfrm>
          <a:prstGeom prst="arc">
            <a:avLst>
              <a:gd name="adj1" fmla="val 10798946"/>
              <a:gd name="adj2" fmla="val 21574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D7C468-1400-44A9-9CB9-1EB9B9BAE58B}"/>
              </a:ext>
            </a:extLst>
          </p:cNvPr>
          <p:cNvSpPr/>
          <p:nvPr/>
        </p:nvSpPr>
        <p:spPr>
          <a:xfrm>
            <a:off x="5996727" y="2613120"/>
            <a:ext cx="1778923" cy="2184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  <a:br>
              <a:rPr lang="en-US" altLang="ko-KR" dirty="0"/>
            </a:br>
            <a:r>
              <a:rPr lang="ko-KR" altLang="en-US" dirty="0"/>
              <a:t>친구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651FC02-546B-4B4F-BDCD-F4C9C18EE1D4}"/>
              </a:ext>
            </a:extLst>
          </p:cNvPr>
          <p:cNvSpPr/>
          <p:nvPr/>
        </p:nvSpPr>
        <p:spPr>
          <a:xfrm>
            <a:off x="4194372" y="2613120"/>
            <a:ext cx="1778923" cy="217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7B7606-940B-41D6-99E7-ED98A64DFBAF}"/>
              </a:ext>
            </a:extLst>
          </p:cNvPr>
          <p:cNvSpPr/>
          <p:nvPr/>
        </p:nvSpPr>
        <p:spPr>
          <a:xfrm>
            <a:off x="1325153" y="3770500"/>
            <a:ext cx="5762172" cy="720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E60BC4-A978-46DA-95E9-56314F8548B5}"/>
              </a:ext>
            </a:extLst>
          </p:cNvPr>
          <p:cNvSpPr/>
          <p:nvPr/>
        </p:nvSpPr>
        <p:spPr>
          <a:xfrm>
            <a:off x="3485898" y="1525149"/>
            <a:ext cx="682934" cy="14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69C94-4E45-421D-9F1C-74493E62ACB1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27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006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찰칵 거리는 소리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화면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셔터가 닫히는 듯한 연출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누군가 주인공과 할아버지를 예의 주시하고 있다는 느낌의 연출을 통해 이후 사건에 흥미를 돋군다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1CFE7-8D04-4D84-8A4D-17EBE9E2B260}"/>
              </a:ext>
            </a:extLst>
          </p:cNvPr>
          <p:cNvSpPr txBox="1"/>
          <p:nvPr/>
        </p:nvSpPr>
        <p:spPr>
          <a:xfrm>
            <a:off x="1838841" y="2051755"/>
            <a:ext cx="4641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시간 지남</a:t>
            </a:r>
          </a:p>
        </p:txBody>
      </p:sp>
    </p:spTree>
    <p:extLst>
      <p:ext uri="{BB962C8B-B14F-4D97-AF65-F5344CB8AC3E}">
        <p14:creationId xmlns:p14="http://schemas.microsoft.com/office/powerpoint/2010/main" val="390235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저녁 시간대 음침한 분위기</a:t>
            </a:r>
            <a:endParaRPr lang="en-US" altLang="ko-KR" dirty="0"/>
          </a:p>
          <a:p>
            <a:r>
              <a:rPr lang="ko-KR" altLang="en-US" dirty="0"/>
              <a:t>의문의 남성이 위화감을 뿜어냄</a:t>
            </a:r>
            <a:endParaRPr lang="en-US" altLang="ko-KR" dirty="0"/>
          </a:p>
          <a:p>
            <a:r>
              <a:rPr lang="ko-KR" altLang="en-US" dirty="0"/>
              <a:t>바닥에는 이전에 연출했던 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??? : “</a:t>
            </a:r>
            <a:r>
              <a:rPr lang="ko-KR" altLang="en-US" sz="1000" dirty="0"/>
              <a:t>흠</a:t>
            </a:r>
            <a:r>
              <a:rPr lang="en-US" altLang="ko-KR" sz="1000" dirty="0"/>
              <a:t>… </a:t>
            </a:r>
            <a:r>
              <a:rPr lang="ko-KR" altLang="en-US" sz="1000" dirty="0"/>
              <a:t>이런 누추한 곳에 숨어 지내다니 형 답지 않은데</a:t>
            </a:r>
            <a:r>
              <a:rPr lang="en-US" altLang="ko-KR" sz="1000" dirty="0"/>
              <a:t>..”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무슨 일이 일어나고 있음을 알려줌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1047165" y="1039354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F22BC0-4789-44BB-BB58-6194C94E624D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011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할아버지가 등장한다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할아버지 </a:t>
            </a:r>
            <a:r>
              <a:rPr lang="en-US" altLang="ko-KR" sz="1000" dirty="0"/>
              <a:t>:  “</a:t>
            </a:r>
            <a:r>
              <a:rPr lang="ko-KR" altLang="en-US" sz="1000" dirty="0"/>
              <a:t>어이쿠</a:t>
            </a:r>
            <a:r>
              <a:rPr lang="en-US" altLang="ko-KR" sz="1000" dirty="0"/>
              <a:t>.. </a:t>
            </a:r>
            <a:r>
              <a:rPr lang="ko-KR" altLang="en-US" sz="1000" dirty="0"/>
              <a:t>음</a:t>
            </a:r>
            <a:r>
              <a:rPr lang="en-US" altLang="ko-KR" sz="1000" dirty="0"/>
              <a:t>?? </a:t>
            </a:r>
            <a:r>
              <a:rPr lang="ko-KR" altLang="en-US" sz="1000" dirty="0"/>
              <a:t>못 본 신발인데</a:t>
            </a:r>
            <a:r>
              <a:rPr lang="en-US" altLang="ko-KR" sz="1000" dirty="0"/>
              <a:t>?? …</a:t>
            </a:r>
            <a:r>
              <a:rPr lang="ko-KR" altLang="en-US" sz="1000" dirty="0"/>
              <a:t>아니</a:t>
            </a:r>
            <a:r>
              <a:rPr lang="en-US" altLang="ko-KR" sz="1000" dirty="0"/>
              <a:t>?? … </a:t>
            </a:r>
            <a:r>
              <a:rPr lang="ko-KR" altLang="en-US" sz="1000" dirty="0"/>
              <a:t>네가 어떻게 </a:t>
            </a:r>
            <a:r>
              <a:rPr lang="en-US" altLang="ko-KR" sz="1000" dirty="0"/>
              <a:t>??”</a:t>
            </a:r>
          </a:p>
          <a:p>
            <a:r>
              <a:rPr lang="en-US" altLang="ko-KR" sz="1000" dirty="0"/>
              <a:t>??? : “</a:t>
            </a:r>
            <a:r>
              <a:rPr lang="ko-KR" altLang="en-US" sz="1000" dirty="0"/>
              <a:t>오 형</a:t>
            </a:r>
            <a:r>
              <a:rPr lang="en-US" altLang="ko-KR" sz="1000" dirty="0"/>
              <a:t>~ </a:t>
            </a:r>
            <a:r>
              <a:rPr lang="ko-KR" altLang="en-US" sz="1000" dirty="0"/>
              <a:t>여기 있었네</a:t>
            </a:r>
            <a:r>
              <a:rPr lang="en-US" altLang="ko-KR" sz="1000" dirty="0"/>
              <a:t>~ </a:t>
            </a:r>
            <a:r>
              <a:rPr lang="ko-KR" altLang="en-US" sz="1000" dirty="0"/>
              <a:t>잘 지냈 어</a:t>
            </a:r>
            <a:r>
              <a:rPr lang="en-US" altLang="ko-KR" sz="1000" dirty="0"/>
              <a:t>??”</a:t>
            </a:r>
          </a:p>
          <a:p>
            <a:r>
              <a:rPr lang="ko-KR" altLang="en-US" sz="1000" dirty="0"/>
              <a:t>할아버지 </a:t>
            </a:r>
            <a:r>
              <a:rPr lang="en-US" altLang="ko-KR" sz="1000" dirty="0"/>
              <a:t>: “</a:t>
            </a:r>
            <a:r>
              <a:rPr lang="ko-KR" altLang="en-US" sz="1000" dirty="0"/>
              <a:t>묻는 말에 대답해 어떻게 왔냐고</a:t>
            </a:r>
            <a:r>
              <a:rPr lang="en-US" altLang="ko-KR" sz="1000" dirty="0"/>
              <a:t>!!”</a:t>
            </a:r>
          </a:p>
          <a:p>
            <a:r>
              <a:rPr lang="en-US" altLang="ko-KR" sz="1000" dirty="0"/>
              <a:t>??? : “</a:t>
            </a:r>
            <a:r>
              <a:rPr lang="ko-KR" altLang="en-US" sz="1000" dirty="0"/>
              <a:t>미안한데 </a:t>
            </a:r>
            <a:r>
              <a:rPr lang="en-US" altLang="ko-KR" sz="1000" dirty="0"/>
              <a:t>‘</a:t>
            </a:r>
            <a:r>
              <a:rPr lang="ko-KR" altLang="en-US" sz="1000" dirty="0"/>
              <a:t>우리</a:t>
            </a:r>
            <a:r>
              <a:rPr lang="en-US" altLang="ko-KR" sz="1000" dirty="0"/>
              <a:t>’</a:t>
            </a:r>
            <a:r>
              <a:rPr lang="ko-KR" altLang="en-US" sz="1000" dirty="0"/>
              <a:t>가 지금 바빠서 묻지 말고 따라 와 줬으면 하는데 괜찮아</a:t>
            </a:r>
            <a:r>
              <a:rPr lang="en-US" altLang="ko-KR" sz="1000" dirty="0"/>
              <a:t>??”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억지로 할아버지를 끌고 가려는 상황으로 긴박한 상황임을 연출</a:t>
            </a:r>
            <a:endParaRPr lang="en-US" altLang="ko-KR" dirty="0"/>
          </a:p>
          <a:p>
            <a:r>
              <a:rPr lang="ko-KR" altLang="en-US" dirty="0"/>
              <a:t>몰입도를 끌어 올인다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1047165" y="1039354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남자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DADEAB6-5298-40EC-8C88-80176B30B31D}"/>
              </a:ext>
            </a:extLst>
          </p:cNvPr>
          <p:cNvSpPr/>
          <p:nvPr/>
        </p:nvSpPr>
        <p:spPr>
          <a:xfrm>
            <a:off x="4921135" y="1055716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DBDFFF-DE36-47C4-8629-43680C6C6C5E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46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남자의 부하 로봇이 등장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로봇 </a:t>
            </a:r>
            <a:r>
              <a:rPr lang="en-US" altLang="ko-KR" sz="1000" dirty="0"/>
              <a:t>: “</a:t>
            </a:r>
            <a:r>
              <a:rPr lang="ko-KR" altLang="en-US" sz="1000" dirty="0"/>
              <a:t>철컥</a:t>
            </a:r>
            <a:r>
              <a:rPr lang="en-US" altLang="ko-KR" sz="1000" dirty="0"/>
              <a:t>! (</a:t>
            </a:r>
            <a:r>
              <a:rPr lang="ko-KR" altLang="en-US" sz="1000" dirty="0"/>
              <a:t>남자한테 경래를 한다</a:t>
            </a:r>
            <a:r>
              <a:rPr lang="en-US" altLang="ko-KR" sz="1000" dirty="0"/>
              <a:t>)”</a:t>
            </a:r>
          </a:p>
          <a:p>
            <a:r>
              <a:rPr lang="en-US" altLang="ko-KR" sz="1000" dirty="0"/>
              <a:t>??? : “</a:t>
            </a:r>
            <a:r>
              <a:rPr lang="ko-KR" altLang="en-US" sz="1000" dirty="0"/>
              <a:t>그래</a:t>
            </a:r>
            <a:r>
              <a:rPr lang="en-US" altLang="ko-KR" sz="1000" dirty="0"/>
              <a:t>. </a:t>
            </a:r>
            <a:r>
              <a:rPr lang="ko-KR" altLang="en-US" sz="1000" dirty="0"/>
              <a:t>모셔가</a:t>
            </a:r>
            <a:r>
              <a:rPr lang="en-US" altLang="ko-KR" sz="1000" dirty="0"/>
              <a:t>. </a:t>
            </a:r>
            <a:r>
              <a:rPr lang="ko-KR" altLang="en-US" sz="1000" dirty="0"/>
              <a:t>매우 높은 분이니까 조심 히 다뤄</a:t>
            </a:r>
            <a:r>
              <a:rPr lang="en-US" altLang="ko-KR" sz="1000" dirty="0"/>
              <a:t>. </a:t>
            </a:r>
            <a:r>
              <a:rPr lang="ko-KR" altLang="en-US" sz="1000" dirty="0"/>
              <a:t>형 조심해 잘못하면 오랜만에 형재들 보기전에 죽을 수 있어</a:t>
            </a:r>
            <a:r>
              <a:rPr lang="en-US" altLang="ko-KR" sz="1000" dirty="0"/>
              <a:t>.“</a:t>
            </a:r>
          </a:p>
          <a:p>
            <a:r>
              <a:rPr lang="ko-KR" altLang="en-US" sz="1000" dirty="0"/>
              <a:t>할아버지 </a:t>
            </a:r>
            <a:r>
              <a:rPr lang="en-US" altLang="ko-KR" sz="1000" dirty="0"/>
              <a:t>: “</a:t>
            </a:r>
            <a:r>
              <a:rPr lang="ko-KR" altLang="en-US" sz="1000" dirty="0"/>
              <a:t>윽</a:t>
            </a:r>
            <a:r>
              <a:rPr lang="en-US" altLang="ko-KR" sz="1000" dirty="0"/>
              <a:t>!!”(</a:t>
            </a:r>
            <a:r>
              <a:rPr lang="ko-KR" altLang="en-US" sz="1000" dirty="0"/>
              <a:t>아직 </a:t>
            </a:r>
            <a:r>
              <a:rPr lang="en-US" altLang="ko-KR" sz="1000" dirty="0"/>
              <a:t>000</a:t>
            </a:r>
            <a:r>
              <a:rPr lang="ko-KR" altLang="en-US" sz="1000" dirty="0"/>
              <a:t>이 어디 있는지 모르는 것 같은데 일단 순순히 가줘야 겠다</a:t>
            </a:r>
            <a:r>
              <a:rPr lang="en-US" altLang="ko-KR" sz="1000" dirty="0"/>
              <a:t>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앞으로 주인공이 싸워야 할 대상을 출현</a:t>
            </a:r>
            <a:endParaRPr lang="en-US" altLang="ko-KR" dirty="0"/>
          </a:p>
          <a:p>
            <a:r>
              <a:rPr lang="en-US" altLang="ko-KR" dirty="0"/>
              <a:t>Sf</a:t>
            </a:r>
            <a:r>
              <a:rPr lang="ko-KR" altLang="en-US" dirty="0"/>
              <a:t>적 요소를 활용한 스토리 진행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죽음</a:t>
            </a:r>
            <a:r>
              <a:rPr lang="en-US" altLang="ko-KR" dirty="0"/>
              <a:t>’</a:t>
            </a:r>
            <a:r>
              <a:rPr lang="ko-KR" altLang="en-US" dirty="0"/>
              <a:t>과 관련된 단어를 사용해 남성이 매우 위협적인 존재임을 표현</a:t>
            </a:r>
            <a:endParaRPr lang="en-US" altLang="ko-KR" dirty="0"/>
          </a:p>
          <a:p>
            <a:r>
              <a:rPr lang="ko-KR" altLang="en-US" dirty="0"/>
              <a:t>할아버지의 생각을 유저에게 전달함으로 다음에 주인공이 등장할 것임을 암시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1047165" y="1039354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남자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DADEAB6-5298-40EC-8C88-80176B30B31D}"/>
              </a:ext>
            </a:extLst>
          </p:cNvPr>
          <p:cNvSpPr/>
          <p:nvPr/>
        </p:nvSpPr>
        <p:spPr>
          <a:xfrm>
            <a:off x="3661562" y="1055716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할아버지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A20CDF-8393-4C29-936D-5D57BA85B695}"/>
              </a:ext>
            </a:extLst>
          </p:cNvPr>
          <p:cNvSpPr/>
          <p:nvPr/>
        </p:nvSpPr>
        <p:spPr>
          <a:xfrm>
            <a:off x="5604968" y="208834"/>
            <a:ext cx="2174481" cy="45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42A9DF-CAAF-456B-A387-DCF067986ED1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6290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할아버지는 사라지고 남자의 부하 로봇이 둘 등장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900" dirty="0"/>
              <a:t>(</a:t>
            </a:r>
            <a:r>
              <a:rPr lang="ko-KR" altLang="en-US" sz="900" dirty="0"/>
              <a:t>지하실에서 로봇이 나온다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??? : “</a:t>
            </a:r>
            <a:r>
              <a:rPr lang="ko-KR" altLang="en-US" sz="900" dirty="0"/>
              <a:t>어 그래</a:t>
            </a:r>
            <a:r>
              <a:rPr lang="en-US" altLang="ko-KR" sz="900" dirty="0"/>
              <a:t>. </a:t>
            </a:r>
            <a:r>
              <a:rPr lang="ko-KR" altLang="en-US" sz="900" dirty="0"/>
              <a:t>찾았 어</a:t>
            </a:r>
            <a:r>
              <a:rPr lang="en-US" altLang="ko-KR" sz="900" dirty="0"/>
              <a:t>? “</a:t>
            </a:r>
          </a:p>
          <a:p>
            <a:r>
              <a:rPr lang="ko-KR" altLang="en-US" sz="900" dirty="0"/>
              <a:t>로봇들 </a:t>
            </a:r>
            <a:r>
              <a:rPr lang="en-US" altLang="ko-KR" sz="900" dirty="0"/>
              <a:t>: (</a:t>
            </a:r>
            <a:r>
              <a:rPr lang="ko-KR" altLang="en-US" sz="900" dirty="0"/>
              <a:t>고개를 젓는다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??? : “</a:t>
            </a:r>
            <a:r>
              <a:rPr lang="ko-KR" altLang="en-US" sz="900" dirty="0"/>
              <a:t>아 좀</a:t>
            </a:r>
            <a:r>
              <a:rPr lang="en-US" altLang="ko-KR" sz="900" dirty="0"/>
              <a:t>!! </a:t>
            </a:r>
            <a:r>
              <a:rPr lang="ko-KR" altLang="en-US" sz="900" dirty="0"/>
              <a:t>잘 찾아봐</a:t>
            </a:r>
            <a:r>
              <a:rPr lang="en-US" altLang="ko-KR" sz="900" dirty="0"/>
              <a:t>!! </a:t>
            </a:r>
            <a:r>
              <a:rPr lang="ko-KR" altLang="en-US" sz="900" dirty="0"/>
              <a:t>분명 여기 있어</a:t>
            </a:r>
            <a:r>
              <a:rPr lang="en-US" altLang="ko-KR" sz="900" dirty="0"/>
              <a:t>! </a:t>
            </a:r>
            <a:r>
              <a:rPr lang="ko-KR" altLang="en-US" sz="900" dirty="0"/>
              <a:t>남아서 더 찾아보고 찾으면 무전으로 보고해</a:t>
            </a:r>
            <a:r>
              <a:rPr lang="en-US" altLang="ko-KR" sz="900" dirty="0"/>
              <a:t>. </a:t>
            </a:r>
            <a:r>
              <a:rPr lang="ko-KR" altLang="en-US" sz="900" dirty="0"/>
              <a:t>먼저 갈 테니까</a:t>
            </a:r>
            <a:r>
              <a:rPr lang="en-US" altLang="ko-KR" sz="900" dirty="0"/>
              <a:t>”</a:t>
            </a:r>
          </a:p>
          <a:p>
            <a:r>
              <a:rPr lang="ko-KR" altLang="en-US" sz="900" dirty="0"/>
              <a:t>로봇들 </a:t>
            </a:r>
            <a:r>
              <a:rPr lang="en-US" altLang="ko-KR" sz="900" dirty="0"/>
              <a:t>: </a:t>
            </a:r>
            <a:r>
              <a:rPr lang="ko-KR" altLang="en-US" sz="900" dirty="0"/>
              <a:t>철컥</a:t>
            </a:r>
            <a:r>
              <a:rPr lang="en-US" altLang="ko-KR" sz="900" dirty="0"/>
              <a:t>( </a:t>
            </a:r>
            <a:r>
              <a:rPr lang="ko-KR" altLang="en-US" sz="900" dirty="0"/>
              <a:t>경래 한다</a:t>
            </a:r>
            <a:r>
              <a:rPr lang="en-US" altLang="ko-KR" sz="900" dirty="0"/>
              <a:t>)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멀리 있는 사람에게 정보를 전달하는 무전기술이 매우 발달했음을 암시</a:t>
            </a:r>
            <a:endParaRPr lang="en-US" altLang="ko-KR" dirty="0"/>
          </a:p>
          <a:p>
            <a:r>
              <a:rPr lang="ko-KR" altLang="en-US" dirty="0"/>
              <a:t>이후 게임내 메시지와 아이템 선물을 받을 수 있는 방법으로 사용 가능</a:t>
            </a:r>
            <a:endParaRPr lang="en-US" altLang="ko-KR" dirty="0"/>
          </a:p>
          <a:p>
            <a:r>
              <a:rPr lang="ko-KR" altLang="en-US" dirty="0"/>
              <a:t>스토리 적으로 남성은 할아버지가 가지고 있는 물건을 찾고 있음을 알려줌</a:t>
            </a:r>
            <a:endParaRPr lang="en-US" altLang="ko-KR" dirty="0"/>
          </a:p>
          <a:p>
            <a:r>
              <a:rPr lang="ko-KR" altLang="en-US" dirty="0"/>
              <a:t>로봇의 경래를 통해 남성이 높은 지위에 있음을 알려줌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C02EDD-9C6F-4A77-B3DD-99315E2FD095}"/>
              </a:ext>
            </a:extLst>
          </p:cNvPr>
          <p:cNvSpPr/>
          <p:nvPr/>
        </p:nvSpPr>
        <p:spPr>
          <a:xfrm>
            <a:off x="1047165" y="1039354"/>
            <a:ext cx="1778923" cy="3735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남자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A20CDF-8393-4C29-936D-5D57BA85B695}"/>
              </a:ext>
            </a:extLst>
          </p:cNvPr>
          <p:cNvSpPr/>
          <p:nvPr/>
        </p:nvSpPr>
        <p:spPr>
          <a:xfrm>
            <a:off x="5561865" y="208834"/>
            <a:ext cx="2174481" cy="45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B714A4-7545-42C0-B024-148C759108D9}"/>
              </a:ext>
            </a:extLst>
          </p:cNvPr>
          <p:cNvSpPr/>
          <p:nvPr/>
        </p:nvSpPr>
        <p:spPr>
          <a:xfrm>
            <a:off x="3379635" y="208834"/>
            <a:ext cx="2174481" cy="45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AADA2D-1742-40C7-91AE-3A5F473B94FF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200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무음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주인공 이 등장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/>
              <a:t>다녀왔습니다</a:t>
            </a:r>
            <a:r>
              <a:rPr lang="en-US" altLang="ko-KR" sz="1000" dirty="0"/>
              <a:t>~ </a:t>
            </a:r>
            <a:r>
              <a:rPr lang="ko-KR" altLang="en-US" sz="1000" dirty="0"/>
              <a:t>할아버지 왜 무전 안 받았 어</a:t>
            </a:r>
            <a:r>
              <a:rPr lang="en-US" altLang="ko-KR" sz="1000" dirty="0"/>
              <a:t>? </a:t>
            </a:r>
            <a:r>
              <a:rPr lang="ko-KR" altLang="en-US" sz="1000" dirty="0"/>
              <a:t>친구가 저녁 같이 먹자고 해서 알려 줄려고 했는데 무전을 </a:t>
            </a:r>
            <a:r>
              <a:rPr lang="en-US" altLang="ko-KR" sz="1000" dirty="0"/>
              <a:t>…”</a:t>
            </a:r>
          </a:p>
          <a:p>
            <a:r>
              <a:rPr lang="ko-KR" altLang="en-US" sz="1000" dirty="0"/>
              <a:t>로봇들 </a:t>
            </a:r>
            <a:r>
              <a:rPr lang="en-US" altLang="ko-KR" sz="1000" dirty="0"/>
              <a:t>: (</a:t>
            </a:r>
            <a:r>
              <a:rPr lang="ko-KR" altLang="en-US" sz="1000" dirty="0"/>
              <a:t>동시에 주인공을 바라본다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“… </a:t>
            </a:r>
            <a:r>
              <a:rPr lang="ko-KR" altLang="en-US" sz="1000" dirty="0"/>
              <a:t>누구세요</a:t>
            </a:r>
            <a:r>
              <a:rPr lang="en-US" altLang="ko-KR" sz="1000" dirty="0"/>
              <a:t>?”</a:t>
            </a:r>
          </a:p>
          <a:p>
            <a:r>
              <a:rPr lang="ko-KR" altLang="en-US" sz="1000" dirty="0"/>
              <a:t>로봇들 </a:t>
            </a:r>
            <a:r>
              <a:rPr lang="en-US" altLang="ko-KR" sz="1000" dirty="0"/>
              <a:t>: (</a:t>
            </a:r>
            <a:r>
              <a:rPr lang="ko-KR" altLang="en-US" sz="1000" dirty="0"/>
              <a:t>기계소리를 내며</a:t>
            </a:r>
            <a:r>
              <a:rPr lang="en-US" altLang="ko-KR" sz="1000" dirty="0"/>
              <a:t>)“</a:t>
            </a:r>
            <a:r>
              <a:rPr lang="ko-KR" altLang="en-US" sz="1000" dirty="0"/>
              <a:t>분석 시작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주인공과 적을 동시에 한 화면에 등장시켜 튜토리얼 스토리의 위기 부분에 왔음을 알림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기계소리</a:t>
            </a:r>
            <a:r>
              <a:rPr lang="en-US" altLang="ko-KR" dirty="0"/>
              <a:t>)</a:t>
            </a:r>
            <a:r>
              <a:rPr lang="ko-KR" altLang="en-US" dirty="0"/>
              <a:t>를 통해 스팀 펑크 적 요소를 설명</a:t>
            </a:r>
            <a:endParaRPr lang="en-US" altLang="ko-KR" dirty="0"/>
          </a:p>
          <a:p>
            <a:r>
              <a:rPr lang="ko-KR" altLang="en-US" dirty="0"/>
              <a:t>이전에 저녁까지 주인공이 집에 없었던 이유를 납득할 수 있도록 하는 대사를 사용</a:t>
            </a:r>
            <a:endParaRPr lang="en-US" altLang="ko-KR" dirty="0"/>
          </a:p>
          <a:p>
            <a:r>
              <a:rPr lang="ko-KR" altLang="en-US" dirty="0"/>
              <a:t>소리효과를 사용하지 않아 긴장감을 끌어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FA20CDF-8393-4C29-936D-5D57BA85B695}"/>
              </a:ext>
            </a:extLst>
          </p:cNvPr>
          <p:cNvSpPr/>
          <p:nvPr/>
        </p:nvSpPr>
        <p:spPr>
          <a:xfrm>
            <a:off x="2753228" y="535992"/>
            <a:ext cx="2174481" cy="423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B714A4-7545-42C0-B024-148C759108D9}"/>
              </a:ext>
            </a:extLst>
          </p:cNvPr>
          <p:cNvSpPr/>
          <p:nvPr/>
        </p:nvSpPr>
        <p:spPr>
          <a:xfrm>
            <a:off x="570998" y="535992"/>
            <a:ext cx="2174481" cy="423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4DCDD41-49DF-4D61-B2AB-A25702EC5E54}"/>
              </a:ext>
            </a:extLst>
          </p:cNvPr>
          <p:cNvSpPr/>
          <p:nvPr/>
        </p:nvSpPr>
        <p:spPr>
          <a:xfrm>
            <a:off x="5319991" y="1579683"/>
            <a:ext cx="1778923" cy="319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15B54A-25CD-435B-9D86-82CE488CEA61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4232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로봇들이 어두운 집에서 고개만 돌려 주인공을 바라보는 일러스트 연출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로봇</a:t>
            </a:r>
            <a:r>
              <a:rPr lang="en-US" altLang="ko-KR" sz="1000" dirty="0"/>
              <a:t>1 : </a:t>
            </a:r>
            <a:r>
              <a:rPr lang="ko-KR" altLang="en-US" sz="1000" dirty="0"/>
              <a:t>위잉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기어 돌아가는 소리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  <a:r>
              <a:rPr lang="en-US" altLang="ko-KR" sz="1000" dirty="0"/>
              <a:t> “</a:t>
            </a:r>
            <a:r>
              <a:rPr lang="ko-KR" altLang="en-US" sz="1000" dirty="0"/>
              <a:t>내부에 고 용량의 에너지 감지</a:t>
            </a:r>
            <a:r>
              <a:rPr lang="en-US" altLang="ko-KR" sz="1000" dirty="0"/>
              <a:t>”</a:t>
            </a:r>
          </a:p>
          <a:p>
            <a:r>
              <a:rPr lang="ko-KR" altLang="en-US" sz="1000" dirty="0"/>
              <a:t>로봇</a:t>
            </a:r>
            <a:r>
              <a:rPr lang="en-US" altLang="ko-KR" sz="1000" dirty="0"/>
              <a:t>2 : </a:t>
            </a:r>
            <a:r>
              <a:rPr lang="ko-KR" altLang="en-US" sz="1000" dirty="0"/>
              <a:t>위잉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기어 돌아가는 소리</a:t>
            </a:r>
            <a:r>
              <a:rPr lang="en-US" altLang="ko-KR" sz="1000" dirty="0">
                <a:sym typeface="Wingdings" panose="05000000000000000000" pitchFamily="2" charset="2"/>
              </a:rPr>
              <a:t>) ”</a:t>
            </a:r>
            <a:r>
              <a:rPr lang="ko-KR" altLang="en-US" sz="1000" dirty="0">
                <a:sym typeface="Wingdings" panose="05000000000000000000" pitchFamily="2" charset="2"/>
              </a:rPr>
              <a:t>폭발 가능성 </a:t>
            </a:r>
            <a:r>
              <a:rPr lang="en-US" altLang="ko-KR" sz="1000" dirty="0">
                <a:sym typeface="Wingdings" panose="05000000000000000000" pitchFamily="2" charset="2"/>
              </a:rPr>
              <a:t>0% </a:t>
            </a:r>
            <a:r>
              <a:rPr lang="ko-KR" altLang="en-US" sz="1000" dirty="0">
                <a:sym typeface="Wingdings" panose="05000000000000000000" pitchFamily="2" charset="2"/>
              </a:rPr>
              <a:t>매우 안정적 </a:t>
            </a:r>
            <a:r>
              <a:rPr lang="en-US" altLang="ko-KR" sz="1000" dirty="0">
                <a:sym typeface="Wingdings" panose="05000000000000000000" pitchFamily="2" charset="2"/>
              </a:rPr>
              <a:t>.. </a:t>
            </a:r>
            <a:r>
              <a:rPr lang="ko-KR" altLang="en-US" sz="1000" dirty="0">
                <a:sym typeface="Wingdings" panose="05000000000000000000" pitchFamily="2" charset="2"/>
              </a:rPr>
              <a:t>코어로 판단“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ko-KR" altLang="en-US" sz="1000" dirty="0">
                <a:sym typeface="Wingdings" panose="05000000000000000000" pitchFamily="2" charset="2"/>
              </a:rPr>
              <a:t>주인공 </a:t>
            </a:r>
            <a:r>
              <a:rPr lang="en-US" altLang="ko-KR" sz="1000" dirty="0">
                <a:sym typeface="Wingdings" panose="05000000000000000000" pitchFamily="2" charset="2"/>
              </a:rPr>
              <a:t>:  “</a:t>
            </a:r>
            <a:r>
              <a:rPr lang="ko-KR" altLang="en-US" sz="1000" dirty="0">
                <a:sym typeface="Wingdings" panose="05000000000000000000" pitchFamily="2" charset="2"/>
              </a:rPr>
              <a:t>무슨 말을 하는 거예요</a:t>
            </a:r>
            <a:r>
              <a:rPr lang="en-US" altLang="ko-KR" sz="1000" dirty="0">
                <a:sym typeface="Wingdings" panose="05000000000000000000" pitchFamily="2" charset="2"/>
              </a:rPr>
              <a:t>! </a:t>
            </a:r>
            <a:r>
              <a:rPr lang="ko-KR" altLang="en-US" sz="1000" dirty="0">
                <a:sym typeface="Wingdings" panose="05000000000000000000" pitchFamily="2" charset="2"/>
              </a:rPr>
              <a:t>할아버지 어디 있냐 고요</a:t>
            </a:r>
            <a:r>
              <a:rPr lang="en-US" altLang="ko-KR" sz="1000" dirty="0">
                <a:sym typeface="Wingdings" panose="05000000000000000000" pitchFamily="2" charset="2"/>
              </a:rPr>
              <a:t>!!”</a:t>
            </a:r>
          </a:p>
          <a:p>
            <a:r>
              <a:rPr lang="ko-KR" altLang="en-US" sz="1000" dirty="0">
                <a:sym typeface="Wingdings" panose="05000000000000000000" pitchFamily="2" charset="2"/>
              </a:rPr>
              <a:t>로봇</a:t>
            </a:r>
            <a:r>
              <a:rPr lang="en-US" altLang="ko-KR" sz="1000" dirty="0">
                <a:sym typeface="Wingdings" panose="05000000000000000000" pitchFamily="2" charset="2"/>
              </a:rPr>
              <a:t>1 : “</a:t>
            </a:r>
            <a:r>
              <a:rPr lang="ko-KR" altLang="en-US" sz="1000" dirty="0">
                <a:sym typeface="Wingdings" panose="05000000000000000000" pitchFamily="2" charset="2"/>
              </a:rPr>
              <a:t>매우 높은 수준의 지적 수순을 보인다</a:t>
            </a:r>
            <a:r>
              <a:rPr lang="en-US" altLang="ko-KR" sz="1000" dirty="0">
                <a:sym typeface="Wingdings" panose="05000000000000000000" pitchFamily="2" charset="2"/>
              </a:rPr>
              <a:t>. 3</a:t>
            </a:r>
            <a:r>
              <a:rPr lang="ko-KR" altLang="en-US" sz="1000" dirty="0">
                <a:sym typeface="Wingdings" panose="05000000000000000000" pitchFamily="2" charset="2"/>
              </a:rPr>
              <a:t>세대 기종으로 판단됨</a:t>
            </a:r>
            <a:r>
              <a:rPr lang="en-US" altLang="ko-KR" sz="1000" dirty="0">
                <a:sym typeface="Wingdings" panose="05000000000000000000" pitchFamily="2" charset="2"/>
              </a:rPr>
              <a:t>”</a:t>
            </a:r>
          </a:p>
          <a:p>
            <a:r>
              <a:rPr lang="ko-KR" altLang="en-US" sz="1000" dirty="0">
                <a:sym typeface="Wingdings" panose="05000000000000000000" pitchFamily="2" charset="2"/>
              </a:rPr>
              <a:t>로봇</a:t>
            </a:r>
            <a:r>
              <a:rPr lang="en-US" altLang="ko-KR" sz="1000" dirty="0">
                <a:sym typeface="Wingdings" panose="05000000000000000000" pitchFamily="2" charset="2"/>
              </a:rPr>
              <a:t>2 : “</a:t>
            </a:r>
            <a:r>
              <a:rPr lang="ko-KR" altLang="en-US" sz="1000" dirty="0">
                <a:sym typeface="Wingdings" panose="05000000000000000000" pitchFamily="2" charset="2"/>
              </a:rPr>
              <a:t>레지스탕스 소속으로 판단</a:t>
            </a:r>
            <a:r>
              <a:rPr lang="en-US" altLang="ko-KR" sz="1000" dirty="0">
                <a:sym typeface="Wingdings" panose="05000000000000000000" pitchFamily="2" charset="2"/>
              </a:rPr>
              <a:t>… </a:t>
            </a:r>
            <a:r>
              <a:rPr lang="ko-KR" altLang="en-US" sz="1000" dirty="0">
                <a:sym typeface="Wingdings" panose="05000000000000000000" pitchFamily="2" charset="2"/>
              </a:rPr>
              <a:t>즉시 제거한다</a:t>
            </a:r>
            <a:r>
              <a:rPr lang="en-US" altLang="ko-KR" sz="1000" dirty="0">
                <a:sym typeface="Wingdings" panose="05000000000000000000" pitchFamily="2" charset="2"/>
              </a:rPr>
              <a:t>”</a:t>
            </a:r>
          </a:p>
          <a:p>
            <a:r>
              <a:rPr lang="ko-KR" altLang="en-US" sz="1000" dirty="0">
                <a:sym typeface="Wingdings" panose="05000000000000000000" pitchFamily="2" charset="2"/>
              </a:rPr>
              <a:t>주인공 </a:t>
            </a:r>
            <a:r>
              <a:rPr lang="en-US" altLang="ko-KR" sz="1000" dirty="0">
                <a:sym typeface="Wingdings" panose="05000000000000000000" pitchFamily="2" charset="2"/>
              </a:rPr>
              <a:t>: “??” </a:t>
            </a:r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이후 전투가 시작됨을 유적에게 직감할 수 있도록 함</a:t>
            </a:r>
            <a:endParaRPr lang="en-US" altLang="ko-KR" dirty="0"/>
          </a:p>
          <a:p>
            <a:r>
              <a:rPr lang="ko-KR" altLang="en-US" dirty="0"/>
              <a:t>긴장감이 절정에 오를 수 있도록 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FE5B5-B94B-44DE-8FC6-DAE5937388A1}"/>
              </a:ext>
            </a:extLst>
          </p:cNvPr>
          <p:cNvGrpSpPr/>
          <p:nvPr/>
        </p:nvGrpSpPr>
        <p:grpSpPr>
          <a:xfrm>
            <a:off x="555502" y="708373"/>
            <a:ext cx="7216333" cy="2066039"/>
            <a:chOff x="555502" y="708373"/>
            <a:chExt cx="7216333" cy="20660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4D00CE-5574-4E72-94E2-BE3B40A4C733}"/>
                </a:ext>
              </a:extLst>
            </p:cNvPr>
            <p:cNvGrpSpPr/>
            <p:nvPr/>
          </p:nvGrpSpPr>
          <p:grpSpPr>
            <a:xfrm>
              <a:off x="555502" y="708373"/>
              <a:ext cx="1098166" cy="2049512"/>
              <a:chOff x="555502" y="708373"/>
              <a:chExt cx="1098166" cy="204951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24DD76-364C-4431-8481-D24AD9D80E3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V="1">
                <a:off x="555502" y="1986742"/>
                <a:ext cx="1090418" cy="771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F60C406-B7BD-4E8C-9E17-9B9FAA2AB6A1}"/>
                  </a:ext>
                </a:extLst>
              </p:cNvPr>
              <p:cNvCxnSpPr/>
              <p:nvPr/>
            </p:nvCxnSpPr>
            <p:spPr>
              <a:xfrm flipV="1">
                <a:off x="1653668" y="708373"/>
                <a:ext cx="0" cy="127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DADF6D-512A-4A2A-A704-1666F724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668" y="1986742"/>
              <a:ext cx="5027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A79B79-7408-493C-94DE-121826D6D46B}"/>
                </a:ext>
              </a:extLst>
            </p:cNvPr>
            <p:cNvCxnSpPr/>
            <p:nvPr/>
          </p:nvCxnSpPr>
          <p:spPr>
            <a:xfrm flipH="1" flipV="1">
              <a:off x="6681417" y="2003269"/>
              <a:ext cx="1090418" cy="771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ABFC1B-A926-4424-8DB8-C7E380F06993}"/>
                </a:ext>
              </a:extLst>
            </p:cNvPr>
            <p:cNvCxnSpPr/>
            <p:nvPr/>
          </p:nvCxnSpPr>
          <p:spPr>
            <a:xfrm flipH="1" flipV="1">
              <a:off x="6673669" y="724900"/>
              <a:ext cx="0" cy="1278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FA20CDF-8393-4C29-936D-5D57BA85B695}"/>
              </a:ext>
            </a:extLst>
          </p:cNvPr>
          <p:cNvSpPr/>
          <p:nvPr/>
        </p:nvSpPr>
        <p:spPr>
          <a:xfrm>
            <a:off x="3745583" y="535991"/>
            <a:ext cx="2174481" cy="314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B714A4-7545-42C0-B024-148C759108D9}"/>
              </a:ext>
            </a:extLst>
          </p:cNvPr>
          <p:cNvSpPr/>
          <p:nvPr/>
        </p:nvSpPr>
        <p:spPr>
          <a:xfrm>
            <a:off x="730960" y="519213"/>
            <a:ext cx="2174481" cy="314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F7C3B0-83B8-41E0-83CE-18BFA049C660}"/>
              </a:ext>
            </a:extLst>
          </p:cNvPr>
          <p:cNvSpPr/>
          <p:nvPr/>
        </p:nvSpPr>
        <p:spPr>
          <a:xfrm>
            <a:off x="5955911" y="3000891"/>
            <a:ext cx="1778923" cy="1789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BE5DFF-C3D6-49AB-A4BB-172497ACE7BE}"/>
              </a:ext>
            </a:extLst>
          </p:cNvPr>
          <p:cNvSpPr/>
          <p:nvPr/>
        </p:nvSpPr>
        <p:spPr>
          <a:xfrm>
            <a:off x="1325153" y="3857109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836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DEF5D-1E91-4439-876F-523EE0978A91}"/>
              </a:ext>
            </a:extLst>
          </p:cNvPr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22222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33F5-D962-48A1-A3BF-4A4463B6ADDC}"/>
              </a:ext>
            </a:extLst>
          </p:cNvPr>
          <p:cNvSpPr txBox="1"/>
          <p:nvPr/>
        </p:nvSpPr>
        <p:spPr>
          <a:xfrm>
            <a:off x="6096000" y="940820"/>
            <a:ext cx="5743575" cy="55846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&lt; </a:t>
            </a:r>
            <a:r>
              <a:rPr lang="ko-KR" altLang="en-US" b="1" dirty="0">
                <a:solidFill>
                  <a:schemeClr val="bg1"/>
                </a:solidFill>
              </a:rPr>
              <a:t>중년 기사 김봉식</a:t>
            </a:r>
            <a:r>
              <a:rPr lang="en-US" altLang="ko-KR" b="1" dirty="0">
                <a:solidFill>
                  <a:schemeClr val="bg1"/>
                </a:solidFill>
              </a:rPr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주인공 </a:t>
            </a:r>
            <a:r>
              <a:rPr lang="en-US" altLang="ko-KR" sz="1600" dirty="0">
                <a:solidFill>
                  <a:schemeClr val="bg1"/>
                </a:solidFill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</a:rPr>
              <a:t>김봉식</a:t>
            </a:r>
            <a:r>
              <a:rPr lang="en-US" altLang="ko-KR" sz="1600" dirty="0">
                <a:solidFill>
                  <a:schemeClr val="bg1"/>
                </a:solidFill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</a:rPr>
              <a:t>이 장난감 투구를 억지로 머리에 쓰면서 일어나는 이야기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사건의 발단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투구가 벗겨지지 않는 다는 이유로 뜬금 없이 용사가 되겠다고 결심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</a:rPr>
              <a:t>병맛</a:t>
            </a:r>
            <a:r>
              <a:rPr lang="en-US" altLang="ko-KR" sz="1600" dirty="0">
                <a:solidFill>
                  <a:schemeClr val="bg1"/>
                </a:solidFill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</a:rPr>
              <a:t>코믹요소로 진행의 이유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검이 없어 나뭇가지를 들고 던전을 찾아 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던전 속 재화를 통해 무기를 강화해야하는 이유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현실에 존재하지 않는 던전이 갑자기 생겨남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코믹요소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던전이 탑 형태로 되어 있고 그곳의 몬스터가 동면 중이라 공격해도 반응이 없음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던전의 구분과 진행에 따른 컨텐츠 추가 가능성 염두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게임을 방치해도 진행에 지장 없는 이유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A144F2-38E4-4E37-9AE2-A1AB31411452}"/>
              </a:ext>
            </a:extLst>
          </p:cNvPr>
          <p:cNvGrpSpPr/>
          <p:nvPr/>
        </p:nvGrpSpPr>
        <p:grpSpPr>
          <a:xfrm>
            <a:off x="811794" y="1104523"/>
            <a:ext cx="3320214" cy="5046810"/>
            <a:chOff x="717632" y="1496769"/>
            <a:chExt cx="2641205" cy="40146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9323D2-8410-40D7-970F-FFF12C891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60" b="11138"/>
            <a:stretch/>
          </p:blipFill>
          <p:spPr>
            <a:xfrm>
              <a:off x="717632" y="1496769"/>
              <a:ext cx="1307768" cy="202097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524A2C-E706-45C7-A165-EEB25E18F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28" b="11352"/>
            <a:stretch/>
          </p:blipFill>
          <p:spPr>
            <a:xfrm>
              <a:off x="2036960" y="1496769"/>
              <a:ext cx="1321876" cy="202097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5B78054-9375-429D-95BF-B3F6BE43B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65" b="11923"/>
            <a:stretch/>
          </p:blipFill>
          <p:spPr>
            <a:xfrm>
              <a:off x="717633" y="3517744"/>
              <a:ext cx="1320602" cy="199372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E9D753-234C-4699-82DB-B996FEB23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66" b="11921"/>
            <a:stretch/>
          </p:blipFill>
          <p:spPr>
            <a:xfrm>
              <a:off x="2038235" y="3517744"/>
              <a:ext cx="1320602" cy="199372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C43B40-A8D3-4DCC-A5F1-84DD1A148A09}"/>
              </a:ext>
            </a:extLst>
          </p:cNvPr>
          <p:cNvSpPr txBox="1"/>
          <p:nvPr/>
        </p:nvSpPr>
        <p:spPr>
          <a:xfrm>
            <a:off x="4146539" y="338344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게임 초기 스토리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0D1E0-F3DB-4855-8D75-8CAF893E6C22}"/>
              </a:ext>
            </a:extLst>
          </p:cNvPr>
          <p:cNvSpPr txBox="1"/>
          <p:nvPr/>
        </p:nvSpPr>
        <p:spPr>
          <a:xfrm>
            <a:off x="4146539" y="5889723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추가 컨텐츠 스토리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EF11C-DC02-4255-844C-5BEC94D8A6E8}"/>
              </a:ext>
            </a:extLst>
          </p:cNvPr>
          <p:cNvSpPr txBox="1"/>
          <p:nvPr/>
        </p:nvSpPr>
        <p:spPr>
          <a:xfrm>
            <a:off x="4146539" y="147844"/>
            <a:ext cx="19639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중년 기사 김봉식</a:t>
            </a:r>
          </a:p>
        </p:txBody>
      </p:sp>
    </p:spTree>
    <p:extLst>
      <p:ext uri="{BB962C8B-B14F-4D97-AF65-F5344CB8AC3E}">
        <p14:creationId xmlns:p14="http://schemas.microsoft.com/office/powerpoint/2010/main" val="1548027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008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r>
              <a:rPr lang="ko-KR" altLang="en-US" dirty="0"/>
              <a:t>쿵 하는 둔탁한 소리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“</a:t>
            </a:r>
            <a:r>
              <a:rPr lang="ko-KR" altLang="en-US" sz="1000" dirty="0"/>
              <a:t>쾅</a:t>
            </a:r>
            <a:r>
              <a:rPr lang="en-US" altLang="ko-KR" sz="1000" dirty="0"/>
              <a:t>!!” (</a:t>
            </a:r>
            <a:r>
              <a:rPr lang="ko-KR" altLang="en-US" sz="1000" dirty="0"/>
              <a:t>물체가 부딪히는 소리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/>
              <a:t>으악</a:t>
            </a:r>
            <a:r>
              <a:rPr lang="en-US" altLang="ko-KR" sz="1000" dirty="0"/>
              <a:t>!! …  </a:t>
            </a:r>
            <a:r>
              <a:rPr lang="ko-KR" altLang="en-US" sz="1000" dirty="0"/>
              <a:t>하</a:t>
            </a:r>
            <a:r>
              <a:rPr lang="en-US" altLang="ko-KR" sz="1000" dirty="0"/>
              <a:t>.. </a:t>
            </a:r>
            <a:r>
              <a:rPr lang="ko-KR" altLang="en-US" sz="1000" dirty="0"/>
              <a:t>하</a:t>
            </a:r>
            <a:r>
              <a:rPr lang="en-US" altLang="ko-KR" sz="1000" dirty="0"/>
              <a:t>..” ‘</a:t>
            </a:r>
            <a:r>
              <a:rPr lang="ko-KR" altLang="en-US" sz="1000" dirty="0"/>
              <a:t>도망가야 되</a:t>
            </a:r>
            <a:r>
              <a:rPr lang="en-US" altLang="ko-KR" sz="1000" dirty="0"/>
              <a:t>…. </a:t>
            </a:r>
            <a:r>
              <a:rPr lang="ko-KR" altLang="en-US" sz="1000" dirty="0"/>
              <a:t>아</a:t>
            </a:r>
            <a:r>
              <a:rPr lang="en-US" altLang="ko-KR" sz="1000" dirty="0"/>
              <a:t>….’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‘</a:t>
            </a:r>
            <a:r>
              <a:rPr lang="ko-KR" altLang="en-US" sz="1000" dirty="0"/>
              <a:t>일단 저기 앞에 보이는 포탈까지 라도 도망 </a:t>
            </a:r>
            <a:r>
              <a:rPr lang="ko-KR" altLang="en-US" dirty="0"/>
              <a:t>쳐야 되</a:t>
            </a:r>
            <a:r>
              <a:rPr lang="en-US" altLang="ko-KR" sz="1000" dirty="0"/>
              <a:t>‘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(</a:t>
            </a:r>
            <a:r>
              <a:rPr lang="ko-KR" altLang="en-US" sz="1000" dirty="0"/>
              <a:t>조이스틱이 생겨나면서</a:t>
            </a:r>
            <a:r>
              <a:rPr lang="en-US" altLang="ko-KR" sz="1000" dirty="0"/>
              <a:t>)‘</a:t>
            </a:r>
            <a:r>
              <a:rPr lang="ko-KR" altLang="en-US" sz="1000" dirty="0"/>
              <a:t>왼쪽에 있는 조이스틱으로 도망가자 </a:t>
            </a:r>
            <a:r>
              <a:rPr lang="en-US" altLang="ko-KR" sz="1000" dirty="0"/>
              <a:t>‘</a:t>
            </a:r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둔탁한 소리를 통해 주인공이 타격을 입었음을 알 수 있도록 함</a:t>
            </a:r>
            <a:endParaRPr lang="en-US" altLang="ko-KR" dirty="0"/>
          </a:p>
          <a:p>
            <a:r>
              <a:rPr lang="ko-KR" altLang="en-US" dirty="0"/>
              <a:t>조작 방식을 독백을 하는 듯한 느낌으로 연출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2372846" y="242604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F8A91DED-98CA-44B6-936C-0E795008F669}"/>
              </a:ext>
            </a:extLst>
          </p:cNvPr>
          <p:cNvSpPr/>
          <p:nvPr/>
        </p:nvSpPr>
        <p:spPr>
          <a:xfrm>
            <a:off x="1639776" y="997152"/>
            <a:ext cx="1499337" cy="765370"/>
          </a:xfrm>
          <a:prstGeom prst="wedgeRoundRectCallout">
            <a:avLst>
              <a:gd name="adj1" fmla="val -42982"/>
              <a:gd name="adj2" fmla="val 95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제거한다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35BDF5-E53F-4174-B826-70C27BDE7233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</p:spTree>
    <p:extLst>
      <p:ext uri="{BB962C8B-B14F-4D97-AF65-F5344CB8AC3E}">
        <p14:creationId xmlns:p14="http://schemas.microsoft.com/office/powerpoint/2010/main" val="7136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008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r>
              <a:rPr lang="ko-KR" altLang="en-US" dirty="0"/>
              <a:t>폭발 음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적 몬스터</a:t>
            </a:r>
            <a:r>
              <a:rPr lang="en-US" altLang="ko-KR" dirty="0"/>
              <a:t>, </a:t>
            </a:r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이동 조이스틱 표현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포탈에 거의 도착했을 때 로봇이 로켓을 발사해 캐릭터를 맞춘다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/>
              <a:t>억</a:t>
            </a:r>
            <a:r>
              <a:rPr lang="en-US" altLang="ko-KR" sz="1000" dirty="0"/>
              <a:t>!!!”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반동으로 포탈에 도착</a:t>
            </a:r>
            <a:r>
              <a:rPr lang="en-US" altLang="ko-KR" sz="1000" dirty="0"/>
              <a:t>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말풍선을 통해 유저가 플레이하는 화면을 최대한 가리지 않는 선에서 스토리를 전달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5147852" y="2405794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35BDF5-E53F-4174-B826-70C27BDE7233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B3690679-768F-4F4F-867D-165461453B90}"/>
              </a:ext>
            </a:extLst>
          </p:cNvPr>
          <p:cNvSpPr/>
          <p:nvPr/>
        </p:nvSpPr>
        <p:spPr>
          <a:xfrm>
            <a:off x="3692769" y="1090246"/>
            <a:ext cx="1664677" cy="1090246"/>
          </a:xfrm>
          <a:prstGeom prst="wedgeEllipseCallout">
            <a:avLst>
              <a:gd name="adj1" fmla="val 41843"/>
              <a:gd name="adj2" fmla="val 7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24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009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로봇의 공격에 부러진 다리를 보는 연출 </a:t>
            </a:r>
            <a:endParaRPr lang="en-US" altLang="ko-KR" dirty="0"/>
          </a:p>
          <a:p>
            <a:r>
              <a:rPr lang="ko-KR" altLang="en-US" dirty="0"/>
              <a:t>로봇 전류가 흐르는 듯한 연출</a:t>
            </a:r>
            <a:endParaRPr lang="en-US" altLang="ko-KR" dirty="0"/>
          </a:p>
          <a:p>
            <a:r>
              <a:rPr lang="ko-KR" altLang="en-US" dirty="0"/>
              <a:t>전선이 주렁주렁 흘러 나옴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주인공 </a:t>
            </a:r>
            <a:r>
              <a:rPr lang="en-US" altLang="ko-KR" sz="1000" dirty="0"/>
              <a:t>: “</a:t>
            </a:r>
            <a:r>
              <a:rPr lang="ko-KR" altLang="en-US" sz="1000" dirty="0"/>
              <a:t>으악</a:t>
            </a:r>
            <a:r>
              <a:rPr lang="en-US" altLang="ko-KR" sz="1000" dirty="0"/>
              <a:t>!!!” (</a:t>
            </a:r>
            <a:r>
              <a:rPr lang="ko-KR" altLang="en-US" sz="1000" dirty="0"/>
              <a:t>부러진 팔을 보고 놀란다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주인공 </a:t>
            </a:r>
            <a:r>
              <a:rPr lang="en-US" altLang="ko-KR" sz="1000" dirty="0"/>
              <a:t>: (</a:t>
            </a:r>
            <a:r>
              <a:rPr lang="ko-KR" altLang="en-US" sz="1000" dirty="0"/>
              <a:t>충격으로 의식을 잃음</a:t>
            </a:r>
            <a:r>
              <a:rPr lang="en-US" altLang="ko-KR" sz="1000" dirty="0"/>
              <a:t>) “</a:t>
            </a:r>
            <a:r>
              <a:rPr lang="ko-KR" altLang="en-US" sz="1000" dirty="0"/>
              <a:t>으</a:t>
            </a:r>
            <a:r>
              <a:rPr lang="en-US" altLang="ko-KR" sz="1000" dirty="0"/>
              <a:t>…”</a:t>
            </a:r>
          </a:p>
          <a:p>
            <a:r>
              <a:rPr lang="ko-KR" altLang="en-US" sz="1000" dirty="0"/>
              <a:t>로봇</a:t>
            </a:r>
            <a:r>
              <a:rPr lang="en-US" altLang="ko-KR" sz="1000" dirty="0"/>
              <a:t>1 : (</a:t>
            </a:r>
            <a:r>
              <a:rPr lang="ko-KR" altLang="en-US" sz="1000" dirty="0"/>
              <a:t>대포를 꺼내며</a:t>
            </a:r>
            <a:r>
              <a:rPr lang="en-US" altLang="ko-KR" sz="1000" dirty="0"/>
              <a:t>)“</a:t>
            </a:r>
            <a:r>
              <a:rPr lang="ko-KR" altLang="en-US" sz="1000" dirty="0"/>
              <a:t>제거한다</a:t>
            </a:r>
            <a:r>
              <a:rPr lang="en-US" altLang="ko-KR" sz="1000" dirty="0"/>
              <a:t>”</a:t>
            </a:r>
          </a:p>
          <a:p>
            <a:r>
              <a:rPr lang="en-US" altLang="ko-KR" sz="1000" dirty="0"/>
              <a:t>??? : “</a:t>
            </a:r>
            <a:r>
              <a:rPr lang="ko-KR" altLang="en-US" sz="1000" dirty="0"/>
              <a:t>멈춰</a:t>
            </a:r>
            <a:r>
              <a:rPr lang="en-US" altLang="ko-KR" sz="1000" dirty="0"/>
              <a:t>!!!”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포탈을 이동하는 중간에 일러스트를 통해 스토리 진행 연출</a:t>
            </a:r>
            <a:endParaRPr lang="en-US" altLang="ko-KR" dirty="0"/>
          </a:p>
          <a:p>
            <a:r>
              <a:rPr lang="ko-KR" altLang="en-US" dirty="0"/>
              <a:t>더 이상 유저가 주인공 캐릭터를 조종할 수 없는 이유를 설명</a:t>
            </a:r>
            <a:endParaRPr lang="en-US" altLang="ko-KR" dirty="0"/>
          </a:p>
          <a:p>
            <a:r>
              <a:rPr lang="en-US" altLang="ko-KR" dirty="0"/>
              <a:t>???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이름 대신에 사용하여 다음 이야기에 궁금증을 유발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FE0F8C3A-2F39-435B-A6A3-35DDE2E03865}"/>
              </a:ext>
            </a:extLst>
          </p:cNvPr>
          <p:cNvSpPr/>
          <p:nvPr/>
        </p:nvSpPr>
        <p:spPr>
          <a:xfrm rot="8754171">
            <a:off x="2452155" y="904702"/>
            <a:ext cx="1582309" cy="29917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DCA5AAFC-B234-4E38-B920-AC7190B699DA}"/>
              </a:ext>
            </a:extLst>
          </p:cNvPr>
          <p:cNvSpPr/>
          <p:nvPr/>
        </p:nvSpPr>
        <p:spPr>
          <a:xfrm rot="17027265">
            <a:off x="5815665" y="3243956"/>
            <a:ext cx="669852" cy="126653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270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009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로봇의 공격에 부러진 다리를 보는 연출 </a:t>
            </a:r>
            <a:endParaRPr lang="en-US" altLang="ko-KR" dirty="0"/>
          </a:p>
          <a:p>
            <a:r>
              <a:rPr lang="ko-KR" altLang="en-US" dirty="0"/>
              <a:t>로봇 전류가 흐르는 듯한 연출</a:t>
            </a:r>
            <a:endParaRPr lang="en-US" altLang="ko-KR" dirty="0"/>
          </a:p>
          <a:p>
            <a:r>
              <a:rPr lang="ko-KR" altLang="en-US" dirty="0"/>
              <a:t>전선이 주렁주렁 흘러 나옴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대포를 쏘려는 찰나에 누군가 총으로 로봇을 맞춘다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??? : “</a:t>
            </a:r>
            <a:r>
              <a:rPr lang="ko-KR" altLang="en-US" sz="1000" dirty="0"/>
              <a:t>멈춰</a:t>
            </a:r>
            <a:r>
              <a:rPr lang="en-US" altLang="ko-KR" sz="1000" dirty="0"/>
              <a:t>!!!”</a:t>
            </a:r>
          </a:p>
          <a:p>
            <a:r>
              <a:rPr lang="ko-KR" altLang="en-US" sz="1000" dirty="0"/>
              <a:t>로봇들 </a:t>
            </a:r>
            <a:r>
              <a:rPr lang="en-US" altLang="ko-KR" sz="1000" dirty="0"/>
              <a:t>: “</a:t>
            </a:r>
            <a:r>
              <a:rPr lang="ko-KR" altLang="en-US" sz="1000" dirty="0"/>
              <a:t>우측 카메라 손상</a:t>
            </a:r>
            <a:r>
              <a:rPr lang="en-US" altLang="ko-KR" sz="1000" dirty="0"/>
              <a:t>, </a:t>
            </a:r>
            <a:r>
              <a:rPr lang="ko-KR" altLang="en-US" sz="1000" dirty="0"/>
              <a:t>우측 카메라 손상 </a:t>
            </a:r>
            <a:r>
              <a:rPr lang="en-US" altLang="ko-KR" sz="1000" dirty="0"/>
              <a:t>, </a:t>
            </a:r>
            <a:r>
              <a:rPr lang="ko-KR" altLang="en-US" sz="1000" dirty="0"/>
              <a:t>조준 기능 상실 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소녀를 주인공의 구원자라는 느낌을 받도록 </a:t>
            </a:r>
            <a:endParaRPr lang="en-US" altLang="ko-KR" dirty="0"/>
          </a:p>
          <a:p>
            <a:r>
              <a:rPr lang="ko-KR" altLang="en-US" dirty="0"/>
              <a:t>사건을 해결할 해결책으로 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59C55B-82B8-4EC8-89CC-66A4D3303858}"/>
              </a:ext>
            </a:extLst>
          </p:cNvPr>
          <p:cNvSpPr/>
          <p:nvPr/>
        </p:nvSpPr>
        <p:spPr>
          <a:xfrm rot="18900000">
            <a:off x="6362916" y="708821"/>
            <a:ext cx="810083" cy="2007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0464FA-C62F-439D-B3A3-8776E478B279}"/>
              </a:ext>
            </a:extLst>
          </p:cNvPr>
          <p:cNvSpPr/>
          <p:nvPr/>
        </p:nvSpPr>
        <p:spPr>
          <a:xfrm>
            <a:off x="555125" y="2337683"/>
            <a:ext cx="3054767" cy="2461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</a:t>
            </a:r>
            <a:endParaRPr lang="en-US" altLang="ko-KR" dirty="0"/>
          </a:p>
          <a:p>
            <a:pPr algn="ctr"/>
            <a:r>
              <a:rPr lang="ko-KR" altLang="en-US" dirty="0"/>
              <a:t>로봇들</a:t>
            </a:r>
          </a:p>
        </p:txBody>
      </p:sp>
    </p:spTree>
    <p:extLst>
      <p:ext uri="{BB962C8B-B14F-4D97-AF65-F5344CB8AC3E}">
        <p14:creationId xmlns:p14="http://schemas.microsoft.com/office/powerpoint/2010/main" val="3533418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010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웅장하고 영웅이 나타났다는 느낌의 </a:t>
            </a:r>
            <a:r>
              <a:rPr lang="en-US" altLang="ko-KR" dirty="0"/>
              <a:t>BGM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로봇으로부터 쓰러진 주인공을 공격하는 것을 막는 듯한 캐릭터 배치를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 하단에 조이스틱 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어떻게 여길 들어온 거야</a:t>
            </a:r>
            <a:r>
              <a:rPr lang="en-US" altLang="ko-KR" sz="1000" dirty="0"/>
              <a:t>.“</a:t>
            </a:r>
          </a:p>
          <a:p>
            <a:r>
              <a:rPr lang="ko-KR" altLang="en-US" sz="1000" dirty="0"/>
              <a:t>로봇들 </a:t>
            </a:r>
            <a:r>
              <a:rPr lang="en-US" altLang="ko-KR" sz="1000" dirty="0"/>
              <a:t>: “…</a:t>
            </a:r>
            <a:r>
              <a:rPr lang="ko-KR" altLang="en-US" sz="1000" dirty="0"/>
              <a:t>제거한다</a:t>
            </a:r>
            <a:r>
              <a:rPr lang="en-US" altLang="ko-KR" sz="1000" dirty="0"/>
              <a:t>..”</a:t>
            </a:r>
          </a:p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으 역시 </a:t>
            </a:r>
            <a:r>
              <a:rPr lang="en-US" altLang="ko-KR" sz="1000" dirty="0"/>
              <a:t>1</a:t>
            </a:r>
            <a:r>
              <a:rPr lang="ko-KR" altLang="en-US" sz="1000" dirty="0"/>
              <a:t>세대는 대화가 안 통해</a:t>
            </a:r>
            <a:r>
              <a:rPr lang="en-US" altLang="ko-KR" sz="1000" dirty="0"/>
              <a:t>. </a:t>
            </a:r>
            <a:r>
              <a:rPr lang="ko-KR" altLang="en-US" sz="1000" dirty="0"/>
              <a:t>빨리 처리하고 남자애부터 안전한 곳에</a:t>
            </a:r>
            <a:r>
              <a:rPr lang="en-US" altLang="ko-KR" sz="1000" dirty="0"/>
              <a:t>…“</a:t>
            </a:r>
          </a:p>
          <a:p>
            <a:r>
              <a:rPr lang="ko-KR" altLang="en-US" sz="1000" dirty="0"/>
              <a:t>공격 조이스틱이 나타남</a:t>
            </a:r>
            <a:endParaRPr lang="en-US" altLang="ko-KR" sz="1000" dirty="0"/>
          </a:p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조이스틱을 움직이는 방향으로 공격 범위가 표시되고 공격할 수 있어 싸워보자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이후 로봇들이 근접공격만 하는 이유를 미리 설명</a:t>
            </a:r>
            <a:endParaRPr lang="en-US" altLang="ko-KR" dirty="0"/>
          </a:p>
          <a:p>
            <a:r>
              <a:rPr lang="ko-KR" altLang="en-US" dirty="0"/>
              <a:t>공격 방식을 설명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35BDF5-E53F-4174-B826-70C27BDE7233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0A16A7-7A74-4B33-B190-C837A92D002B}"/>
              </a:ext>
            </a:extLst>
          </p:cNvPr>
          <p:cNvSpPr/>
          <p:nvPr/>
        </p:nvSpPr>
        <p:spPr>
          <a:xfrm>
            <a:off x="5016135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55438840-8D09-4094-8916-A7580904F616}"/>
              </a:ext>
            </a:extLst>
          </p:cNvPr>
          <p:cNvSpPr/>
          <p:nvPr/>
        </p:nvSpPr>
        <p:spPr>
          <a:xfrm>
            <a:off x="3692769" y="1090246"/>
            <a:ext cx="1664677" cy="1090246"/>
          </a:xfrm>
          <a:prstGeom prst="wedgeEllipseCallout">
            <a:avLst>
              <a:gd name="adj1" fmla="val 41843"/>
              <a:gd name="adj2" fmla="val 7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96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010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긴박함이 느껴지는 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소녀가 조금 지친 듯한 연출</a:t>
            </a:r>
            <a:endParaRPr lang="en-US" altLang="ko-KR" dirty="0"/>
          </a:p>
          <a:p>
            <a:r>
              <a:rPr lang="ko-KR" altLang="en-US" dirty="0"/>
              <a:t>손상 되었지만 정상적으로 작동하는 적 로봇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회용 스킬을 사용하는 것을 알려줌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소녀 </a:t>
            </a:r>
            <a:r>
              <a:rPr lang="en-US" altLang="ko-KR" sz="1000" dirty="0"/>
              <a:t>:”</a:t>
            </a:r>
            <a:r>
              <a:rPr lang="ko-KR" altLang="en-US" sz="1000" dirty="0"/>
              <a:t>하</a:t>
            </a:r>
            <a:r>
              <a:rPr lang="en-US" altLang="ko-KR" sz="1000" dirty="0"/>
              <a:t>.. </a:t>
            </a:r>
            <a:r>
              <a:rPr lang="ko-KR" altLang="en-US" sz="1000" dirty="0"/>
              <a:t>뭐 야 </a:t>
            </a:r>
            <a:r>
              <a:rPr lang="en-US" altLang="ko-KR" sz="1000" dirty="0"/>
              <a:t>1</a:t>
            </a:r>
            <a:r>
              <a:rPr lang="ko-KR" altLang="en-US" sz="1000" dirty="0"/>
              <a:t>세대 주제에 성능이 썩 괜찮네 </a:t>
            </a:r>
            <a:r>
              <a:rPr lang="en-US" altLang="ko-KR" sz="1000" dirty="0"/>
              <a:t>2</a:t>
            </a:r>
            <a:r>
              <a:rPr lang="ko-KR" altLang="en-US" sz="1000" dirty="0"/>
              <a:t>대 </a:t>
            </a:r>
            <a:r>
              <a:rPr lang="en-US" altLang="ko-KR" sz="1000" dirty="0"/>
              <a:t>1</a:t>
            </a:r>
            <a:r>
              <a:rPr lang="ko-KR" altLang="en-US" sz="1000" dirty="0"/>
              <a:t>은 좀 무리인 것 같아</a:t>
            </a:r>
            <a:r>
              <a:rPr lang="en-US" altLang="ko-KR" sz="1000" dirty="0"/>
              <a:t>“</a:t>
            </a:r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회용 스킬 창이 나온다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아깝지만  빨리 여기서 탈출해야 되</a:t>
            </a:r>
            <a:r>
              <a:rPr lang="en-US" altLang="ko-KR" sz="1000" dirty="0"/>
              <a:t>, </a:t>
            </a:r>
            <a:r>
              <a:rPr lang="ko-KR" altLang="en-US" sz="1000" dirty="0"/>
              <a:t>언니가 분명 사용하는 방법을 가르쳐 줬는데</a:t>
            </a:r>
            <a:r>
              <a:rPr lang="en-US" altLang="ko-KR" sz="1000" dirty="0"/>
              <a:t>…</a:t>
            </a:r>
            <a:r>
              <a:rPr lang="ko-KR" altLang="en-US" sz="1000" dirty="0"/>
              <a:t>“</a:t>
            </a:r>
            <a:endParaRPr lang="en-US" altLang="ko-KR" sz="1000" dirty="0"/>
          </a:p>
          <a:p>
            <a:r>
              <a:rPr lang="ko-KR" altLang="en-US" sz="1000" dirty="0"/>
              <a:t>사용가능한 스틸이 하나 나온다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선택 했으면 사용할 범위를 지정해주면 </a:t>
            </a:r>
            <a:r>
              <a:rPr lang="ko-KR" altLang="en-US" dirty="0"/>
              <a:t>된다고 했 어</a:t>
            </a:r>
            <a:r>
              <a:rPr lang="en-US" altLang="ko-KR" dirty="0"/>
              <a:t>…</a:t>
            </a:r>
            <a:r>
              <a:rPr lang="en-US" altLang="ko-KR" sz="1000" dirty="0"/>
              <a:t>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스킬을 사용할 수 밖에 없는 이유를 설명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회용 스킬을 사용하는 방법을 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1423767" y="27548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35BDF5-E53F-4174-B826-70C27BDE7233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0A16A7-7A74-4B33-B190-C837A92D002B}"/>
              </a:ext>
            </a:extLst>
          </p:cNvPr>
          <p:cNvSpPr/>
          <p:nvPr/>
        </p:nvSpPr>
        <p:spPr>
          <a:xfrm>
            <a:off x="5016135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스킬 창</a:t>
            </a:r>
          </a:p>
        </p:txBody>
      </p:sp>
    </p:spTree>
    <p:extLst>
      <p:ext uri="{BB962C8B-B14F-4D97-AF65-F5344CB8AC3E}">
        <p14:creationId xmlns:p14="http://schemas.microsoft.com/office/powerpoint/2010/main" val="2031752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011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잔잔한 느낌의 다시 긴장된 느낌을 완화하는 </a:t>
            </a:r>
            <a:r>
              <a:rPr lang="en-US" altLang="ko-KR" dirty="0"/>
              <a:t>BGM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주인공을 구조한 소녀의 모습과 쓰러진 주인공의 모습을 함께 연출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1000" dirty="0"/>
              <a:t>소녀 </a:t>
            </a:r>
            <a:r>
              <a:rPr lang="en-US" altLang="ko-KR" sz="1000" dirty="0"/>
              <a:t>: “</a:t>
            </a:r>
            <a:r>
              <a:rPr lang="ko-KR" altLang="en-US" sz="1000" dirty="0"/>
              <a:t>아</a:t>
            </a:r>
            <a:r>
              <a:rPr lang="en-US" altLang="ko-KR" sz="1000" dirty="0"/>
              <a:t>.. </a:t>
            </a:r>
            <a:r>
              <a:rPr lang="ko-KR" altLang="en-US" sz="1000" dirty="0"/>
              <a:t>급해서 허락도 안 받고 써버렸네</a:t>
            </a:r>
            <a:r>
              <a:rPr lang="en-US" altLang="ko-KR" sz="1000" dirty="0"/>
              <a:t>… </a:t>
            </a:r>
            <a:r>
              <a:rPr lang="ko-KR" altLang="en-US" sz="1000" dirty="0"/>
              <a:t>그나저나 어떻게 된 일지</a:t>
            </a:r>
            <a:r>
              <a:rPr lang="en-US" altLang="ko-KR" sz="1000" dirty="0"/>
              <a:t>…”</a:t>
            </a:r>
          </a:p>
          <a:p>
            <a:r>
              <a:rPr lang="ko-KR" altLang="en-US" dirty="0"/>
              <a:t>소녀 </a:t>
            </a:r>
            <a:r>
              <a:rPr lang="en-US" altLang="ko-KR" dirty="0"/>
              <a:t>: “</a:t>
            </a:r>
            <a:r>
              <a:rPr lang="ko-KR" altLang="en-US" dirty="0"/>
              <a:t>지워 지기 전에 얼른 저장부터 해야 겠다</a:t>
            </a:r>
            <a:r>
              <a:rPr lang="en-US" altLang="ko-KR" dirty="0"/>
              <a:t>.”</a:t>
            </a:r>
            <a:endParaRPr lang="en-US" altLang="ko-KR" sz="1000" dirty="0"/>
          </a:p>
          <a:p>
            <a:r>
              <a:rPr lang="ko-KR" altLang="en-US" sz="1000" dirty="0"/>
              <a:t>소녀 </a:t>
            </a:r>
            <a:r>
              <a:rPr lang="en-US" altLang="ko-KR" sz="1000" dirty="0"/>
              <a:t>: (</a:t>
            </a:r>
            <a:r>
              <a:rPr lang="ko-KR" altLang="en-US" sz="1000" dirty="0"/>
              <a:t>한 참 뒤에</a:t>
            </a:r>
            <a:r>
              <a:rPr lang="en-US" altLang="ko-KR" sz="1000" dirty="0"/>
              <a:t>)”…. </a:t>
            </a:r>
            <a:r>
              <a:rPr lang="ko-KR" altLang="en-US" sz="1000" dirty="0"/>
              <a:t>일단 데리고 가자</a:t>
            </a:r>
            <a:r>
              <a:rPr lang="en-US" altLang="ko-KR" sz="1000" dirty="0"/>
              <a:t>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현재 게임 속에 일어나는 일이 매우 특별한 상황이라는 것을 암시</a:t>
            </a:r>
            <a:endParaRPr lang="en-US" altLang="ko-KR" dirty="0"/>
          </a:p>
          <a:p>
            <a:r>
              <a:rPr lang="ko-KR" altLang="en-US" dirty="0"/>
              <a:t>이후 스토리가 진행 될 수 있도록 하는 연결 장면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0CE29-90AC-45B6-8184-1E01989E185E}"/>
              </a:ext>
            </a:extLst>
          </p:cNvPr>
          <p:cNvSpPr txBox="1"/>
          <p:nvPr/>
        </p:nvSpPr>
        <p:spPr>
          <a:xfrm>
            <a:off x="6845434" y="446278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SKIP&gt;&gt;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59C55B-82B8-4EC8-89CC-66A4D3303858}"/>
              </a:ext>
            </a:extLst>
          </p:cNvPr>
          <p:cNvSpPr/>
          <p:nvPr/>
        </p:nvSpPr>
        <p:spPr>
          <a:xfrm>
            <a:off x="3325752" y="1926234"/>
            <a:ext cx="1079272" cy="2674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0A8B6F-574A-4F57-A7FA-A7D17774A61A}"/>
              </a:ext>
            </a:extLst>
          </p:cNvPr>
          <p:cNvSpPr/>
          <p:nvPr/>
        </p:nvSpPr>
        <p:spPr>
          <a:xfrm>
            <a:off x="1325153" y="3853856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030B8FC-536E-45C4-AEF2-E2D8D2C7163B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</p:spTree>
    <p:extLst>
      <p:ext uri="{BB962C8B-B14F-4D97-AF65-F5344CB8AC3E}">
        <p14:creationId xmlns:p14="http://schemas.microsoft.com/office/powerpoint/2010/main" val="4285663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 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밝은 분위기의 </a:t>
            </a:r>
            <a:r>
              <a:rPr lang="en-US" altLang="ko-KR" dirty="0"/>
              <a:t>BGM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 </a:t>
            </a:r>
            <a:r>
              <a:rPr lang="ko-KR" altLang="en-US" sz="1000" dirty="0"/>
              <a:t>아아 들리니 </a:t>
            </a:r>
            <a:r>
              <a:rPr lang="en-US" altLang="ko-KR" sz="1000" dirty="0"/>
              <a:t>?  </a:t>
            </a:r>
            <a:r>
              <a:rPr lang="ko-KR" altLang="en-US" sz="1000" dirty="0"/>
              <a:t>지금부터 전투 훈련을 시작 할 꺼야</a:t>
            </a:r>
            <a:r>
              <a:rPr lang="en-US" altLang="ko-KR" sz="1000" dirty="0"/>
              <a:t>, </a:t>
            </a:r>
            <a:r>
              <a:rPr lang="ko-KR" altLang="en-US" sz="1000" dirty="0"/>
              <a:t>할아버지를 찾으러 가겠다면서 싸울 생각이 없었던 건 아니지</a:t>
            </a:r>
            <a:r>
              <a:rPr lang="en-US" altLang="ko-KR" sz="1000" dirty="0"/>
              <a:t>? </a:t>
            </a:r>
            <a:r>
              <a:rPr lang="ko-KR" altLang="en-US" sz="1000" dirty="0"/>
              <a:t>걱정 마 차근차근 기본부터 자세하게 알려주게</a:t>
            </a:r>
            <a:r>
              <a:rPr lang="en-US" altLang="ko-KR" sz="1000" dirty="0"/>
              <a:t>“</a:t>
            </a:r>
          </a:p>
          <a:p>
            <a:r>
              <a:rPr lang="ko-KR" altLang="en-US" sz="1000" dirty="0"/>
              <a:t>조이스틱이 나타나며</a:t>
            </a:r>
            <a:endParaRPr lang="en-US" altLang="ko-KR" sz="1000" dirty="0"/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 ‘</a:t>
            </a:r>
            <a:r>
              <a:rPr lang="ko-KR" altLang="en-US" sz="1000" dirty="0"/>
              <a:t>좌측 조이스틱</a:t>
            </a:r>
            <a:r>
              <a:rPr lang="en-US" altLang="ko-KR" sz="1000" dirty="0"/>
              <a:t>’</a:t>
            </a:r>
            <a:r>
              <a:rPr lang="ko-KR" altLang="en-US" sz="1000" dirty="0"/>
              <a:t>으로 원하는 방향으로 움직일 수 있어 움직여봐</a:t>
            </a:r>
            <a:r>
              <a:rPr lang="en-US" altLang="ko-KR" sz="1000" dirty="0"/>
              <a:t>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만약 유저가 스토리 감상을 하지 않은 경우 게임의 조작 방식을 튜토리얼 스토리를 대신해 알려주어야 함으로 한번 더 요약하는 스토리 진행</a:t>
            </a:r>
            <a:endParaRPr lang="en-US" altLang="ko-KR" dirty="0"/>
          </a:p>
          <a:p>
            <a:r>
              <a:rPr lang="ko-KR" altLang="en-US" dirty="0"/>
              <a:t>이전에 튜토리얼 스토리를 감상한 경우 연출하지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4534478" y="2717901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2599297" y="2460239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5047399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5047399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스킬 창</a:t>
            </a:r>
          </a:p>
        </p:txBody>
      </p:sp>
    </p:spTree>
    <p:extLst>
      <p:ext uri="{BB962C8B-B14F-4D97-AF65-F5344CB8AC3E}">
        <p14:creationId xmlns:p14="http://schemas.microsoft.com/office/powerpoint/2010/main" val="2927666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밝은 분위기의 </a:t>
            </a:r>
            <a:r>
              <a:rPr lang="en-US" altLang="ko-KR" dirty="0"/>
              <a:t>BGM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상단에 지속적으로 텍스트 박스를 보여줌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조이스틱을 원하는 방향으로 두 번 누르면 가방의 로켓을 작동 시킬 수 있어 한 번 해봐</a:t>
            </a:r>
            <a:r>
              <a:rPr lang="en-US" altLang="ko-KR" sz="1000" dirty="0"/>
              <a:t>“</a:t>
            </a:r>
          </a:p>
          <a:p>
            <a:r>
              <a:rPr lang="ko-KR" altLang="en-US" sz="1000" dirty="0"/>
              <a:t>조이스틱이 나타난다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5141639" y="2609348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2552506" y="2456551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5726355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5726355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스킬 창</a:t>
            </a:r>
          </a:p>
        </p:txBody>
      </p:sp>
    </p:spTree>
    <p:extLst>
      <p:ext uri="{BB962C8B-B14F-4D97-AF65-F5344CB8AC3E}">
        <p14:creationId xmlns:p14="http://schemas.microsoft.com/office/powerpoint/2010/main" val="3938739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밝은 분위기의 </a:t>
            </a:r>
            <a:r>
              <a:rPr lang="en-US" altLang="ko-KR" dirty="0"/>
              <a:t>BGM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이전에 처지 되었던 로봇이 다시 조립됨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233" y="4919554"/>
            <a:ext cx="5540498" cy="1626850"/>
          </a:xfrm>
        </p:spPr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비행실력이 수준급인데 그러면 이제 공격을 해볼까</a:t>
            </a:r>
            <a:r>
              <a:rPr lang="en-US" altLang="ko-KR" sz="1000" dirty="0"/>
              <a:t>? </a:t>
            </a:r>
            <a:r>
              <a:rPr lang="ko-KR" altLang="en-US" sz="1000" dirty="0"/>
              <a:t>싸움에서 맨날 도망만 다닐 꺼는 아니잖아</a:t>
            </a:r>
            <a:r>
              <a:rPr lang="en-US" altLang="ko-KR" sz="1000" dirty="0"/>
              <a:t>?”</a:t>
            </a:r>
          </a:p>
          <a:p>
            <a:r>
              <a:rPr lang="ko-KR" altLang="en-US" sz="1000" dirty="0"/>
              <a:t>조이스틱이 나타난다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방법은 간단해 공격하고 싶은 방향으로 </a:t>
            </a:r>
            <a:r>
              <a:rPr lang="en-US" altLang="ko-KR" sz="1000" dirty="0"/>
              <a:t>‘</a:t>
            </a:r>
            <a:r>
              <a:rPr lang="ko-KR" altLang="en-US" sz="1000" dirty="0"/>
              <a:t>우측 조이스틱</a:t>
            </a:r>
            <a:r>
              <a:rPr lang="en-US" altLang="ko-KR" sz="1000" dirty="0"/>
              <a:t>’</a:t>
            </a:r>
            <a:r>
              <a:rPr lang="ko-KR" altLang="en-US" sz="1000" dirty="0"/>
              <a:t>을 움직여 그러면 자동으로 원하는 방향으로 공격이 나가</a:t>
            </a:r>
            <a:r>
              <a:rPr lang="en-US" altLang="ko-KR" sz="1000" dirty="0"/>
              <a:t>. </a:t>
            </a:r>
            <a:r>
              <a:rPr lang="ko-KR" altLang="en-US" sz="1000" dirty="0"/>
              <a:t>한번 앞에 있는 연습용 로봇을 공격해 </a:t>
            </a:r>
            <a:r>
              <a:rPr lang="en-US" altLang="ko-KR" sz="1000" dirty="0"/>
              <a:t>HP</a:t>
            </a:r>
            <a:r>
              <a:rPr lang="ko-KR" altLang="en-US" sz="1000" dirty="0"/>
              <a:t>를 </a:t>
            </a:r>
            <a:r>
              <a:rPr lang="en-US" altLang="ko-KR" sz="1000" dirty="0"/>
              <a:t>0</a:t>
            </a:r>
            <a:r>
              <a:rPr lang="ko-KR" altLang="en-US" sz="1000" dirty="0"/>
              <a:t>으로 만들어봐</a:t>
            </a:r>
            <a:r>
              <a:rPr lang="en-US" altLang="ko-KR" sz="1000" dirty="0"/>
              <a:t>. </a:t>
            </a:r>
            <a:r>
              <a:rPr lang="ko-KR" altLang="en-US" sz="1000" dirty="0"/>
              <a:t>걱정 마 자동으로 다시 조립되니까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5118469" y="2640017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2014966" y="2324195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5890592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5890592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스킬 창</a:t>
            </a:r>
          </a:p>
        </p:txBody>
      </p:sp>
    </p:spTree>
    <p:extLst>
      <p:ext uri="{BB962C8B-B14F-4D97-AF65-F5344CB8AC3E}">
        <p14:creationId xmlns:p14="http://schemas.microsoft.com/office/powerpoint/2010/main" val="105237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DEF5D-1E91-4439-876F-523EE0978A91}"/>
              </a:ext>
            </a:extLst>
          </p:cNvPr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BE980-C2EF-40F5-95F9-F2F8F02E6B6D}"/>
              </a:ext>
            </a:extLst>
          </p:cNvPr>
          <p:cNvSpPr txBox="1"/>
          <p:nvPr/>
        </p:nvSpPr>
        <p:spPr>
          <a:xfrm>
            <a:off x="7351207" y="132455"/>
            <a:ext cx="39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 &amp;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모바일의 스토리 분석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8C8F56-755C-4CD1-BCC0-1832E918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77595"/>
              </p:ext>
            </p:extLst>
          </p:nvPr>
        </p:nvGraphicFramePr>
        <p:xfrm>
          <a:off x="888557" y="1071432"/>
          <a:ext cx="10414886" cy="446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45">
                  <a:extLst>
                    <a:ext uri="{9D8B030D-6E8A-4147-A177-3AD203B41FA5}">
                      <a16:colId xmlns:a16="http://schemas.microsoft.com/office/drawing/2014/main" val="4177093179"/>
                    </a:ext>
                  </a:extLst>
                </a:gridCol>
                <a:gridCol w="2243452">
                  <a:extLst>
                    <a:ext uri="{9D8B030D-6E8A-4147-A177-3AD203B41FA5}">
                      <a16:colId xmlns:a16="http://schemas.microsoft.com/office/drawing/2014/main" val="3529828657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2124137941"/>
                    </a:ext>
                  </a:extLst>
                </a:gridCol>
                <a:gridCol w="3541273">
                  <a:extLst>
                    <a:ext uri="{9D8B030D-6E8A-4147-A177-3AD203B41FA5}">
                      <a16:colId xmlns:a16="http://schemas.microsoft.com/office/drawing/2014/main" val="9164000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히어로 칸타레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중년기사 김봉식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64369"/>
                  </a:ext>
                </a:extLst>
              </a:tr>
              <a:tr h="370840">
                <a:tc rowSpan="5"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공통점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스토리를 마케팅에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5650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컨셉을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0380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유저 플레이의 목적을 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8704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캐릭터에 매력을 증폭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5694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유저 튜토리얼에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3005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차이점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기존 웹툰 </a:t>
                      </a:r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활용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다차원 우주 컨셉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게임 특유의 독립적 스토리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현재와 중세 </a:t>
                      </a:r>
                      <a:r>
                        <a:rPr lang="en-US" altLang="ko-KR" sz="1400" dirty="0"/>
                        <a:t>RPG</a:t>
                      </a:r>
                      <a:r>
                        <a:rPr lang="ko-KR" altLang="en-US" sz="1400" dirty="0"/>
                        <a:t>적 요소가 함께 사용됨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488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전달방식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캐릭터 일러스트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대사 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짧은 만화 일러스트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유저 관심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매우 높은 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매우 낮은 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342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관련 컨텐츠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메인 퀘스트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레이드</a:t>
                      </a:r>
                      <a:r>
                        <a:rPr lang="en-US" altLang="ko-KR" sz="1400" dirty="0"/>
                        <a:t>(PVE)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게임 플레이 자체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183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밝은 분위기의 </a:t>
            </a:r>
            <a:r>
              <a:rPr lang="en-US" altLang="ko-KR" dirty="0"/>
              <a:t>BGM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잘하네 </a:t>
            </a:r>
            <a:r>
              <a:rPr lang="en-US" altLang="ko-KR" sz="1000" dirty="0"/>
              <a:t>… </a:t>
            </a:r>
            <a:r>
              <a:rPr lang="ko-KR" altLang="en-US" sz="1000" dirty="0"/>
              <a:t>생각보다 수준이 높은 걸 그러면 한가지 팁을 하나 더 알려줘 야지“</a:t>
            </a:r>
            <a:endParaRPr lang="en-US" altLang="ko-KR" sz="1000" dirty="0"/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회용 스킬 창이 나타남</a:t>
            </a:r>
            <a:endParaRPr lang="en-US" altLang="ko-KR" sz="1000" dirty="0"/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사실 혹시나 해서 넣어 놨었는데 </a:t>
            </a:r>
            <a:r>
              <a:rPr lang="en-US" altLang="ko-KR" sz="1000" dirty="0"/>
              <a:t>‘</a:t>
            </a:r>
            <a:r>
              <a:rPr lang="ko-KR" altLang="en-US" sz="1000" dirty="0"/>
              <a:t>칩셋</a:t>
            </a:r>
            <a:r>
              <a:rPr lang="en-US" altLang="ko-KR" sz="1000" dirty="0"/>
              <a:t>’</a:t>
            </a:r>
            <a:r>
              <a:rPr lang="ko-KR" altLang="en-US" sz="1000" dirty="0"/>
              <a:t>이라고 하는 건데 그걸 사용하면 그냥 공격하는 것 보다는 훨씬 강한 공격을 할 수 있어</a:t>
            </a:r>
            <a:r>
              <a:rPr lang="en-US" altLang="ko-KR" sz="1000" dirty="0"/>
              <a:t>, </a:t>
            </a:r>
            <a:r>
              <a:rPr lang="ko-KR" altLang="en-US" sz="1000" dirty="0"/>
              <a:t>대신 내구도가 낮아서 </a:t>
            </a:r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3</a:t>
            </a:r>
            <a:r>
              <a:rPr lang="ko-KR" altLang="en-US" sz="1000" dirty="0"/>
              <a:t>번 반복해서 못써“</a:t>
            </a:r>
            <a:endParaRPr lang="en-US" altLang="ko-KR" sz="1000" dirty="0"/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” ‘</a:t>
            </a:r>
            <a:r>
              <a:rPr lang="ko-KR" altLang="en-US" sz="1000" dirty="0"/>
              <a:t>칩셋을 사용하면 눈앞에 조준경이 생길 거야 그걸로 조준 하면 되</a:t>
            </a:r>
            <a:r>
              <a:rPr lang="en-US" altLang="ko-KR" sz="1000" dirty="0"/>
              <a:t>, </a:t>
            </a:r>
            <a:r>
              <a:rPr lang="ko-KR" altLang="en-US" sz="1000" dirty="0"/>
              <a:t>한번 사용해보자</a:t>
            </a:r>
            <a:r>
              <a:rPr lang="en-US" altLang="ko-KR" sz="1000" dirty="0"/>
              <a:t>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5270357" y="2651887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1754288" y="2426186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5970999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5970999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스킬 창</a:t>
            </a:r>
          </a:p>
        </p:txBody>
      </p:sp>
    </p:spTree>
    <p:extLst>
      <p:ext uri="{BB962C8B-B14F-4D97-AF65-F5344CB8AC3E}">
        <p14:creationId xmlns:p14="http://schemas.microsoft.com/office/powerpoint/2010/main" val="4054112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밝은 분위기의 </a:t>
            </a:r>
            <a:r>
              <a:rPr lang="en-US" altLang="ko-KR" dirty="0"/>
              <a:t>BGM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대단한데 너무 잘하니까 더 가르쳐 주고 싶네</a:t>
            </a:r>
            <a:r>
              <a:rPr lang="en-US" altLang="ko-KR" sz="1000" dirty="0"/>
              <a:t>”</a:t>
            </a:r>
          </a:p>
          <a:p>
            <a:r>
              <a:rPr lang="ko-KR" altLang="en-US" sz="1000" dirty="0"/>
              <a:t>로봇이 다시 생겨난다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마지막이야</a:t>
            </a:r>
            <a:r>
              <a:rPr lang="en-US" altLang="ko-KR" sz="1000" dirty="0"/>
              <a:t>, 2</a:t>
            </a:r>
            <a:r>
              <a:rPr lang="ko-KR" altLang="en-US" sz="1000" dirty="0"/>
              <a:t>세대부터 모든 기체들이 각자 개인 </a:t>
            </a:r>
            <a:r>
              <a:rPr lang="en-US" altLang="ko-KR" sz="1000" dirty="0"/>
              <a:t>‘</a:t>
            </a:r>
            <a:r>
              <a:rPr lang="ko-KR" altLang="en-US" sz="1000" dirty="0"/>
              <a:t>특수기</a:t>
            </a:r>
            <a:r>
              <a:rPr lang="en-US" altLang="ko-KR" sz="1000" dirty="0"/>
              <a:t>’</a:t>
            </a:r>
            <a:r>
              <a:rPr lang="ko-KR" altLang="en-US" sz="1000" dirty="0"/>
              <a:t>가 하나씩 있더라고 물론 발동 조건이 있어서 자주 사용할 수 없는데 </a:t>
            </a:r>
            <a:r>
              <a:rPr lang="en-US" altLang="ko-KR" sz="1000" dirty="0"/>
              <a:t>‘</a:t>
            </a:r>
            <a:r>
              <a:rPr lang="ko-KR" altLang="en-US" sz="1000" dirty="0"/>
              <a:t>코어</a:t>
            </a:r>
            <a:r>
              <a:rPr lang="en-US" altLang="ko-KR" sz="1000" dirty="0"/>
              <a:t>’</a:t>
            </a:r>
            <a:r>
              <a:rPr lang="ko-KR" altLang="en-US" sz="1000" dirty="0"/>
              <a:t>의 에너지를 </a:t>
            </a:r>
            <a:r>
              <a:rPr lang="en-US" altLang="ko-KR" sz="1000" dirty="0"/>
              <a:t>100%</a:t>
            </a:r>
            <a:r>
              <a:rPr lang="ko-KR" altLang="en-US" sz="1000" dirty="0"/>
              <a:t>끌어 올릴 수 있는 기술이라 자주 사용하지 못하는 만큼 효과도 어마어마해</a:t>
            </a:r>
            <a:r>
              <a:rPr lang="en-US" altLang="ko-KR" sz="1000" dirty="0"/>
              <a:t>. </a:t>
            </a:r>
            <a:r>
              <a:rPr lang="ko-KR" altLang="en-US" sz="1000" dirty="0"/>
              <a:t>한번 사용해볼까</a:t>
            </a:r>
            <a:r>
              <a:rPr lang="en-US" altLang="ko-KR" sz="1000" dirty="0"/>
              <a:t>? “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이번만 </a:t>
            </a:r>
            <a:r>
              <a:rPr lang="en-US" altLang="ko-KR" sz="1000" dirty="0"/>
              <a:t>‘</a:t>
            </a:r>
            <a:r>
              <a:rPr lang="ko-KR" altLang="en-US" sz="1000" dirty="0"/>
              <a:t>특수기</a:t>
            </a:r>
            <a:r>
              <a:rPr lang="en-US" altLang="ko-KR" sz="1000" dirty="0"/>
              <a:t>‘ </a:t>
            </a:r>
            <a:r>
              <a:rPr lang="ko-KR" altLang="en-US" sz="1000" dirty="0"/>
              <a:t>발동조건을 강제로 활성화 시켜 볼 께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4977229" y="2614523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1873840" y="2433376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5677871" y="186567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5677871" y="290442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스킬 창</a:t>
            </a:r>
          </a:p>
        </p:txBody>
      </p:sp>
    </p:spTree>
    <p:extLst>
      <p:ext uri="{BB962C8B-B14F-4D97-AF65-F5344CB8AC3E}">
        <p14:creationId xmlns:p14="http://schemas.microsoft.com/office/powerpoint/2010/main" val="2180634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502" y="55861"/>
            <a:ext cx="1381125" cy="480131"/>
          </a:xfrm>
        </p:spPr>
        <p:txBody>
          <a:bodyPr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밝은 분위기의 </a:t>
            </a:r>
            <a:r>
              <a:rPr lang="en-US" altLang="ko-KR" dirty="0"/>
              <a:t>BGM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잠깐 화면이 어두워지고 게임 플레이 화면이 나온다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어때 대단하지 너 한태 이런 능력이 있는 지는 전혀 몰랐을 꺼야</a:t>
            </a:r>
            <a:r>
              <a:rPr lang="en-US" altLang="ko-KR" sz="1000" dirty="0"/>
              <a:t>“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“?? </a:t>
            </a:r>
            <a:r>
              <a:rPr lang="ko-KR" altLang="en-US" sz="1000" dirty="0"/>
              <a:t>뭐라고</a:t>
            </a:r>
            <a:r>
              <a:rPr lang="en-US" altLang="ko-KR" sz="1000" dirty="0"/>
              <a:t>? </a:t>
            </a:r>
            <a:r>
              <a:rPr lang="ko-KR" altLang="en-US" sz="1000" dirty="0"/>
              <a:t>그러면 싸울 때마다 강제로 활성화 시키면 안되냐고</a:t>
            </a:r>
            <a:r>
              <a:rPr lang="en-US" altLang="ko-KR" sz="1000" dirty="0"/>
              <a:t>?”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그건 불가능해 자칫 잘못하면 코어에 무리가 가서 폭발 할 수도 있어</a:t>
            </a:r>
            <a:r>
              <a:rPr lang="en-US" altLang="ko-KR" sz="1000" dirty="0"/>
              <a:t>..”</a:t>
            </a:r>
          </a:p>
          <a:p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“</a:t>
            </a:r>
            <a:r>
              <a:rPr lang="ko-KR" altLang="en-US" sz="1000" dirty="0"/>
              <a:t>일단 알려줄 내용은 여기 까지야  나중에 궁금한 것 있으면 나를 찾아와</a:t>
            </a:r>
            <a:r>
              <a:rPr lang="en-US" altLang="ko-KR" sz="1000" dirty="0"/>
              <a:t>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유저가 캐릭터의 스킬을 자유롭게 사용할 수 없는 스토리적 이유를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685014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61786B-346E-4C70-91CE-F5A751D3D0F1}"/>
              </a:ext>
            </a:extLst>
          </p:cNvPr>
          <p:cNvSpPr/>
          <p:nvPr/>
        </p:nvSpPr>
        <p:spPr>
          <a:xfrm>
            <a:off x="5230212" y="25742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E0C768-B306-49D8-B070-280C8B4494AE}"/>
              </a:ext>
            </a:extLst>
          </p:cNvPr>
          <p:cNvSpPr/>
          <p:nvPr/>
        </p:nvSpPr>
        <p:spPr>
          <a:xfrm>
            <a:off x="1779996" y="2344559"/>
            <a:ext cx="900305" cy="161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0B5CA4-10CB-4134-A0E7-FC544A8C1BCB}"/>
              </a:ext>
            </a:extLst>
          </p:cNvPr>
          <p:cNvSpPr/>
          <p:nvPr/>
        </p:nvSpPr>
        <p:spPr>
          <a:xfrm>
            <a:off x="5814928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연습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496AF5-02E6-465D-9CB5-77085549AB46}"/>
              </a:ext>
            </a:extLst>
          </p:cNvPr>
          <p:cNvSpPr/>
          <p:nvPr/>
        </p:nvSpPr>
        <p:spPr>
          <a:xfrm>
            <a:off x="5814928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C15C32-915F-4A56-8714-901D8D9EDC0D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F8F2BC-B4E9-43E5-B56F-CFDC55523651}"/>
              </a:ext>
            </a:extLst>
          </p:cNvPr>
          <p:cNvSpPr/>
          <p:nvPr/>
        </p:nvSpPr>
        <p:spPr>
          <a:xfrm>
            <a:off x="1325153" y="1062767"/>
            <a:ext cx="5762172" cy="6341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D25BE5-0469-487A-A565-D9061C5230A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58E19-D0F8-408C-88B0-57BA773F6E56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스킬 창</a:t>
            </a:r>
          </a:p>
        </p:txBody>
      </p:sp>
    </p:spTree>
    <p:extLst>
      <p:ext uri="{BB962C8B-B14F-4D97-AF65-F5344CB8AC3E}">
        <p14:creationId xmlns:p14="http://schemas.microsoft.com/office/powerpoint/2010/main" val="202823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F8993-610C-4673-8F74-259B9E6F3176}"/>
              </a:ext>
            </a:extLst>
          </p:cNvPr>
          <p:cNvSpPr/>
          <p:nvPr/>
        </p:nvSpPr>
        <p:spPr>
          <a:xfrm>
            <a:off x="1612669" y="1396538"/>
            <a:ext cx="5187142" cy="28429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7B00BF-BBAA-421D-83D6-D596EF024999}"/>
              </a:ext>
            </a:extLst>
          </p:cNvPr>
          <p:cNvSpPr/>
          <p:nvPr/>
        </p:nvSpPr>
        <p:spPr>
          <a:xfrm>
            <a:off x="2726047" y="1413055"/>
            <a:ext cx="2826436" cy="282643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600" b="0" dirty="0">
                <a:solidFill>
                  <a:schemeClr val="bg1"/>
                </a:solidFill>
                <a:ea typeface="돋움" pitchFamily="50" charset="-127"/>
              </a:rPr>
              <a:t>2</a:t>
            </a:r>
            <a:endParaRPr lang="ko-KR" altLang="en-US" sz="16600" b="0" dirty="0">
              <a:solidFill>
                <a:schemeClr val="bg1"/>
              </a:solidFill>
              <a:ea typeface="돋움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D3F0E8-96D4-4EAA-BA4D-02E314BE966F}"/>
              </a:ext>
            </a:extLst>
          </p:cNvPr>
          <p:cNvGrpSpPr/>
          <p:nvPr/>
        </p:nvGrpSpPr>
        <p:grpSpPr>
          <a:xfrm>
            <a:off x="2726423" y="1389885"/>
            <a:ext cx="2826436" cy="2842953"/>
            <a:chOff x="1547661" y="935186"/>
            <a:chExt cx="4032449" cy="4056013"/>
          </a:xfrm>
        </p:grpSpPr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2243AFF2-6D12-45AB-AA7E-F4BC9ED79AD7}"/>
                </a:ext>
              </a:extLst>
            </p:cNvPr>
            <p:cNvSpPr/>
            <p:nvPr/>
          </p:nvSpPr>
          <p:spPr>
            <a:xfrm>
              <a:off x="1547661" y="958751"/>
              <a:ext cx="4032447" cy="4032448"/>
            </a:xfrm>
            <a:prstGeom prst="pie">
              <a:avLst>
                <a:gd name="adj1" fmla="val 19136443"/>
                <a:gd name="adj2" fmla="val 16200000"/>
              </a:avLst>
            </a:prstGeom>
            <a:solidFill>
              <a:schemeClr val="bg1">
                <a:lumMod val="5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03C4A08-6F9C-48A8-AF9B-BDE29D1D0197}"/>
                </a:ext>
              </a:extLst>
            </p:cNvPr>
            <p:cNvSpPr/>
            <p:nvPr/>
          </p:nvSpPr>
          <p:spPr>
            <a:xfrm>
              <a:off x="1547663" y="935186"/>
              <a:ext cx="4032447" cy="403244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9900" b="0" dirty="0">
                  <a:solidFill>
                    <a:schemeClr val="bg1"/>
                  </a:solidFill>
                  <a:ea typeface="돋움" pitchFamily="50" charset="-127"/>
                </a:rPr>
                <a:t>1</a:t>
              </a:r>
              <a:endParaRPr lang="ko-KR" altLang="en-US" sz="19900" b="0" dirty="0">
                <a:solidFill>
                  <a:schemeClr val="bg1"/>
                </a:solidFill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396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18DF1-5AB7-4F53-B2E5-BEBAA4170C3B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F8993-610C-4673-8F74-259B9E6F3176}"/>
              </a:ext>
            </a:extLst>
          </p:cNvPr>
          <p:cNvSpPr/>
          <p:nvPr/>
        </p:nvSpPr>
        <p:spPr>
          <a:xfrm>
            <a:off x="1612669" y="985059"/>
            <a:ext cx="5187142" cy="22343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3991B4-E2F2-4137-8371-0B9FC410B568}"/>
              </a:ext>
            </a:extLst>
          </p:cNvPr>
          <p:cNvSpPr/>
          <p:nvPr/>
        </p:nvSpPr>
        <p:spPr>
          <a:xfrm>
            <a:off x="1325153" y="3429000"/>
            <a:ext cx="5762172" cy="1012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507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83694-5501-466E-8880-7E7B32164D08}"/>
              </a:ext>
            </a:extLst>
          </p:cNvPr>
          <p:cNvSpPr/>
          <p:nvPr/>
        </p:nvSpPr>
        <p:spPr>
          <a:xfrm>
            <a:off x="1612669" y="2423886"/>
            <a:ext cx="5187142" cy="795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879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83694-5501-466E-8880-7E7B32164D08}"/>
              </a:ext>
            </a:extLst>
          </p:cNvPr>
          <p:cNvSpPr/>
          <p:nvPr/>
        </p:nvSpPr>
        <p:spPr>
          <a:xfrm>
            <a:off x="1612669" y="2423886"/>
            <a:ext cx="5187142" cy="795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  <p:pic>
        <p:nvPicPr>
          <p:cNvPr id="15" name="Picture 9" descr="실루엣에 대한 이미지 검색결과">
            <a:extLst>
              <a:ext uri="{FF2B5EF4-FFF2-40B4-BE49-F238E27FC236}">
                <a16:creationId xmlns:a16="http://schemas.microsoft.com/office/drawing/2014/main" id="{631F7694-CCC3-4C95-8389-A496CE37E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" b="91071" l="40678" r="56901">
                        <a14:foregroundMark x1="49395" y1="6071" x2="49395" y2="6071"/>
                        <a14:foregroundMark x1="50363" y1="2500" x2="50363" y2="2500"/>
                        <a14:foregroundMark x1="56901" y1="30714" x2="56901" y2="30714"/>
                        <a14:foregroundMark x1="53995" y1="82500" x2="53753" y2="83929"/>
                        <a14:foregroundMark x1="53753" y1="87143" x2="53753" y2="87143"/>
                        <a14:foregroundMark x1="53753" y1="90000" x2="53753" y2="90000"/>
                        <a14:foregroundMark x1="43826" y1="91071" x2="43826" y2="9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97" r="41394" b="7050"/>
          <a:stretch/>
        </p:blipFill>
        <p:spPr bwMode="auto">
          <a:xfrm>
            <a:off x="3845032" y="978406"/>
            <a:ext cx="629523" cy="20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3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83694-5501-466E-8880-7E7B32164D08}"/>
              </a:ext>
            </a:extLst>
          </p:cNvPr>
          <p:cNvSpPr/>
          <p:nvPr/>
        </p:nvSpPr>
        <p:spPr>
          <a:xfrm>
            <a:off x="1612669" y="2423886"/>
            <a:ext cx="5187142" cy="795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  <p:pic>
        <p:nvPicPr>
          <p:cNvPr id="15" name="Picture 9" descr="실루엣에 대한 이미지 검색결과">
            <a:extLst>
              <a:ext uri="{FF2B5EF4-FFF2-40B4-BE49-F238E27FC236}">
                <a16:creationId xmlns:a16="http://schemas.microsoft.com/office/drawing/2014/main" id="{631F7694-CCC3-4C95-8389-A496CE37E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" b="91071" l="40678" r="56901">
                        <a14:foregroundMark x1="49395" y1="6071" x2="49395" y2="6071"/>
                        <a14:foregroundMark x1="50363" y1="2500" x2="50363" y2="2500"/>
                        <a14:foregroundMark x1="56901" y1="30714" x2="56901" y2="30714"/>
                        <a14:foregroundMark x1="53995" y1="82500" x2="53753" y2="83929"/>
                        <a14:foregroundMark x1="53753" y1="87143" x2="53753" y2="87143"/>
                        <a14:foregroundMark x1="53753" y1="90000" x2="53753" y2="90000"/>
                        <a14:foregroundMark x1="43826" y1="91071" x2="43826" y2="9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97" r="41394" b="7050"/>
          <a:stretch/>
        </p:blipFill>
        <p:spPr bwMode="auto">
          <a:xfrm>
            <a:off x="3845032" y="978406"/>
            <a:ext cx="629523" cy="20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9BC068-FD5A-41BC-91CD-F4DED22D1AD5}"/>
              </a:ext>
            </a:extLst>
          </p:cNvPr>
          <p:cNvGrpSpPr/>
          <p:nvPr/>
        </p:nvGrpSpPr>
        <p:grpSpPr>
          <a:xfrm>
            <a:off x="2082109" y="1127336"/>
            <a:ext cx="4217512" cy="1630549"/>
            <a:chOff x="1684474" y="1032690"/>
            <a:chExt cx="5042368" cy="1949451"/>
          </a:xfrm>
        </p:grpSpPr>
        <p:pic>
          <p:nvPicPr>
            <p:cNvPr id="16" name="Picture 11" descr="실루엣에 대한 이미지 검색결과">
              <a:extLst>
                <a:ext uri="{FF2B5EF4-FFF2-40B4-BE49-F238E27FC236}">
                  <a16:creationId xmlns:a16="http://schemas.microsoft.com/office/drawing/2014/main" id="{A0C4A0A9-2714-4E1C-9F63-2F061F42E4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286" b="83571" l="25858" r="93668">
                          <a14:foregroundMark x1="68602" y1="33214" x2="68602" y2="33214"/>
                          <a14:foregroundMark x1="47230" y1="31786" x2="47230" y2="31786"/>
                          <a14:foregroundMark x1="30871" y1="35357" x2="30871" y2="35357"/>
                          <a14:foregroundMark x1="28760" y1="27500" x2="28760" y2="27500"/>
                          <a14:foregroundMark x1="46438" y1="9643" x2="46438" y2="9643"/>
                          <a14:foregroundMark x1="25858" y1="29643" x2="25858" y2="29643"/>
                          <a14:foregroundMark x1="34037" y1="82857" x2="34037" y2="82857"/>
                          <a14:foregroundMark x1="56464" y1="83214" x2="56464" y2="83214"/>
                          <a14:foregroundMark x1="45910" y1="82857" x2="45910" y2="82857"/>
                          <a14:foregroundMark x1="86544" y1="27500" x2="86544" y2="27500"/>
                          <a14:foregroundMark x1="94195" y1="35357" x2="94195" y2="35357"/>
                          <a14:foregroundMark x1="84960" y1="9286" x2="84960" y2="9286"/>
                          <a14:foregroundMark x1="90765" y1="83571" x2="90765" y2="8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699" b="10038"/>
            <a:stretch/>
          </p:blipFill>
          <p:spPr bwMode="auto">
            <a:xfrm>
              <a:off x="1684474" y="1127238"/>
              <a:ext cx="2160558" cy="183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5" descr="실루엣에 대한 이미지 검색결과">
              <a:extLst>
                <a:ext uri="{FF2B5EF4-FFF2-40B4-BE49-F238E27FC236}">
                  <a16:creationId xmlns:a16="http://schemas.microsoft.com/office/drawing/2014/main" id="{09C1CFF6-4A02-4BE3-9BDA-BB17A2861B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22" b="90811" l="2930" r="37363">
                          <a14:foregroundMark x1="31502" y1="29189" x2="31502" y2="29189"/>
                          <a14:foregroundMark x1="30403" y1="85405" x2="30403" y2="85405"/>
                          <a14:foregroundMark x1="28938" y1="90811" x2="28938" y2="90811"/>
                          <a14:foregroundMark x1="37363" y1="41622" x2="37363" y2="41622"/>
                          <a14:foregroundMark x1="32234" y1="8108" x2="32234" y2="8108"/>
                          <a14:foregroundMark x1="9524" y1="5946" x2="9524" y2="5946"/>
                          <a14:foregroundMark x1="10256" y1="1622" x2="10256" y2="1622"/>
                          <a14:foregroundMark x1="2930" y1="35135" x2="2930" y2="35135"/>
                          <a14:foregroundMark x1="6593" y1="90270" x2="6593" y2="902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063" b="7036"/>
            <a:stretch/>
          </p:blipFill>
          <p:spPr bwMode="auto">
            <a:xfrm>
              <a:off x="4896510" y="1300609"/>
              <a:ext cx="1064482" cy="1638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5" descr="실루엣에 대한 이미지 검색결과">
              <a:extLst>
                <a:ext uri="{FF2B5EF4-FFF2-40B4-BE49-F238E27FC236}">
                  <a16:creationId xmlns:a16="http://schemas.microsoft.com/office/drawing/2014/main" id="{07354268-9427-4A0A-A211-8A6CDC4AAC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568" b="90811" l="59341" r="80220">
                          <a14:foregroundMark x1="71429" y1="7568" x2="71429" y2="7568"/>
                          <a14:foregroundMark x1="80220" y1="28108" x2="80220" y2="28108"/>
                          <a14:foregroundMark x1="63004" y1="83784" x2="63004" y2="83784"/>
                          <a14:foregroundMark x1="62271" y1="90270" x2="62271" y2="90270"/>
                          <a14:foregroundMark x1="79487" y1="90811" x2="79487" y2="90811"/>
                          <a14:foregroundMark x1="59341" y1="32432" x2="59341" y2="324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66" r="17506" b="5857"/>
            <a:stretch/>
          </p:blipFill>
          <p:spPr bwMode="auto">
            <a:xfrm>
              <a:off x="6010960" y="1032690"/>
              <a:ext cx="715882" cy="194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9613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83694-5501-466E-8880-7E7B32164D08}"/>
              </a:ext>
            </a:extLst>
          </p:cNvPr>
          <p:cNvSpPr/>
          <p:nvPr/>
        </p:nvSpPr>
        <p:spPr>
          <a:xfrm>
            <a:off x="1612669" y="2423886"/>
            <a:ext cx="5187142" cy="795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9BC068-FD5A-41BC-91CD-F4DED22D1AD5}"/>
              </a:ext>
            </a:extLst>
          </p:cNvPr>
          <p:cNvGrpSpPr/>
          <p:nvPr/>
        </p:nvGrpSpPr>
        <p:grpSpPr>
          <a:xfrm>
            <a:off x="2082109" y="1127336"/>
            <a:ext cx="4217512" cy="1630549"/>
            <a:chOff x="1684474" y="1032690"/>
            <a:chExt cx="5042368" cy="1949451"/>
          </a:xfrm>
        </p:grpSpPr>
        <p:pic>
          <p:nvPicPr>
            <p:cNvPr id="16" name="Picture 11" descr="실루엣에 대한 이미지 검색결과">
              <a:extLst>
                <a:ext uri="{FF2B5EF4-FFF2-40B4-BE49-F238E27FC236}">
                  <a16:creationId xmlns:a16="http://schemas.microsoft.com/office/drawing/2014/main" id="{A0C4A0A9-2714-4E1C-9F63-2F061F42E4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86" b="83571" l="25858" r="93668">
                          <a14:foregroundMark x1="68602" y1="33214" x2="68602" y2="33214"/>
                          <a14:foregroundMark x1="47230" y1="31786" x2="47230" y2="31786"/>
                          <a14:foregroundMark x1="30871" y1="35357" x2="30871" y2="35357"/>
                          <a14:foregroundMark x1="28760" y1="27500" x2="28760" y2="27500"/>
                          <a14:foregroundMark x1="46438" y1="9643" x2="46438" y2="9643"/>
                          <a14:foregroundMark x1="25858" y1="29643" x2="25858" y2="29643"/>
                          <a14:foregroundMark x1="34037" y1="82857" x2="34037" y2="82857"/>
                          <a14:foregroundMark x1="56464" y1="83214" x2="56464" y2="83214"/>
                          <a14:foregroundMark x1="45910" y1="82857" x2="45910" y2="82857"/>
                          <a14:foregroundMark x1="86544" y1="27500" x2="86544" y2="27500"/>
                          <a14:foregroundMark x1="94195" y1="35357" x2="94195" y2="35357"/>
                          <a14:foregroundMark x1="84960" y1="9286" x2="84960" y2="9286"/>
                          <a14:foregroundMark x1="90765" y1="83571" x2="90765" y2="8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699" b="10038"/>
            <a:stretch/>
          </p:blipFill>
          <p:spPr bwMode="auto">
            <a:xfrm>
              <a:off x="1684474" y="1127238"/>
              <a:ext cx="2160558" cy="183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5" descr="실루엣에 대한 이미지 검색결과">
              <a:extLst>
                <a:ext uri="{FF2B5EF4-FFF2-40B4-BE49-F238E27FC236}">
                  <a16:creationId xmlns:a16="http://schemas.microsoft.com/office/drawing/2014/main" id="{09C1CFF6-4A02-4BE3-9BDA-BB17A2861B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22" b="90811" l="2930" r="37363">
                          <a14:foregroundMark x1="31502" y1="29189" x2="31502" y2="29189"/>
                          <a14:foregroundMark x1="30403" y1="85405" x2="30403" y2="85405"/>
                          <a14:foregroundMark x1="28938" y1="90811" x2="28938" y2="90811"/>
                          <a14:foregroundMark x1="37363" y1="41622" x2="37363" y2="41622"/>
                          <a14:foregroundMark x1="32234" y1="8108" x2="32234" y2="8108"/>
                          <a14:foregroundMark x1="9524" y1="5946" x2="9524" y2="5946"/>
                          <a14:foregroundMark x1="10256" y1="1622" x2="10256" y2="1622"/>
                          <a14:foregroundMark x1="2930" y1="35135" x2="2930" y2="35135"/>
                          <a14:foregroundMark x1="6593" y1="90270" x2="6593" y2="902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063" b="7036"/>
            <a:stretch/>
          </p:blipFill>
          <p:spPr bwMode="auto">
            <a:xfrm>
              <a:off x="4896510" y="1300609"/>
              <a:ext cx="1064482" cy="1638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5" descr="실루엣에 대한 이미지 검색결과">
              <a:extLst>
                <a:ext uri="{FF2B5EF4-FFF2-40B4-BE49-F238E27FC236}">
                  <a16:creationId xmlns:a16="http://schemas.microsoft.com/office/drawing/2014/main" id="{07354268-9427-4A0A-A211-8A6CDC4AAC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568" b="90811" l="59341" r="80220">
                          <a14:foregroundMark x1="71429" y1="7568" x2="71429" y2="7568"/>
                          <a14:foregroundMark x1="80220" y1="28108" x2="80220" y2="28108"/>
                          <a14:foregroundMark x1="63004" y1="83784" x2="63004" y2="83784"/>
                          <a14:foregroundMark x1="62271" y1="90270" x2="62271" y2="90270"/>
                          <a14:foregroundMark x1="79487" y1="90811" x2="79487" y2="90811"/>
                          <a14:foregroundMark x1="59341" y1="32432" x2="59341" y2="324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66" r="17506" b="5857"/>
            <a:stretch/>
          </p:blipFill>
          <p:spPr bwMode="auto">
            <a:xfrm>
              <a:off x="6010960" y="1032690"/>
              <a:ext cx="715882" cy="194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142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3CA645-D872-4FE9-A545-170D202AA0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간략한 게임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6FA3E-82B5-4E38-B5A4-9351C6B89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4E0631-DCA3-4410-844B-CF2FE652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26589"/>
              </p:ext>
            </p:extLst>
          </p:nvPr>
        </p:nvGraphicFramePr>
        <p:xfrm>
          <a:off x="5882696" y="1796861"/>
          <a:ext cx="5969559" cy="164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25">
                  <a:extLst>
                    <a:ext uri="{9D8B030D-6E8A-4147-A177-3AD203B41FA5}">
                      <a16:colId xmlns:a16="http://schemas.microsoft.com/office/drawing/2014/main" val="3149119418"/>
                    </a:ext>
                  </a:extLst>
                </a:gridCol>
                <a:gridCol w="2980847">
                  <a:extLst>
                    <a:ext uri="{9D8B030D-6E8A-4147-A177-3AD203B41FA5}">
                      <a16:colId xmlns:a16="http://schemas.microsoft.com/office/drawing/2014/main" val="4001384410"/>
                    </a:ext>
                  </a:extLst>
                </a:gridCol>
                <a:gridCol w="1198504">
                  <a:extLst>
                    <a:ext uri="{9D8B030D-6E8A-4147-A177-3AD203B41FA5}">
                      <a16:colId xmlns:a16="http://schemas.microsoft.com/office/drawing/2014/main" val="1630289604"/>
                    </a:ext>
                  </a:extLst>
                </a:gridCol>
                <a:gridCol w="868583">
                  <a:extLst>
                    <a:ext uri="{9D8B030D-6E8A-4147-A177-3AD203B41FA5}">
                      <a16:colId xmlns:a16="http://schemas.microsoft.com/office/drawing/2014/main" val="3913223206"/>
                    </a:ext>
                  </a:extLst>
                </a:gridCol>
              </a:tblGrid>
              <a:tr h="3076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장르</a:t>
                      </a:r>
                    </a:p>
                  </a:txBody>
                  <a:tcPr marL="103901" marR="103901" marT="51951" marB="519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액션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RPG,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핵 앤 슬래시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탑 뷰</a:t>
                      </a:r>
                    </a:p>
                  </a:txBody>
                  <a:tcPr marL="103436" marR="103436" marT="51718" marB="51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플랫폼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3436" marR="103436" marT="51718" marB="51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모바일</a:t>
                      </a:r>
                    </a:p>
                  </a:txBody>
                  <a:tcPr marL="103901" marR="103901" marT="51951" marB="519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3121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타겟 유저</a:t>
                      </a:r>
                    </a:p>
                  </a:txBody>
                  <a:tcPr marL="103901" marR="103901" marT="51951" marB="519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수동 조작을 선호하는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 유저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짧은 시간에 즐길 수 있는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RPG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찾는 유저</a:t>
                      </a:r>
                    </a:p>
                  </a:txBody>
                  <a:tcPr marL="103436" marR="103436" marT="51718" marB="51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51492"/>
                  </a:ext>
                </a:extLst>
              </a:tr>
              <a:tr h="303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방향성</a:t>
                      </a:r>
                    </a:p>
                  </a:txBody>
                  <a:tcPr marL="103901" marR="103901" marT="51951" marB="519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수동 조작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캐주얼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차별화된 스킬 시스템</a:t>
                      </a:r>
                    </a:p>
                  </a:txBody>
                  <a:tcPr marL="103901" marR="103901" marT="51951" marB="519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권장 사양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03436" marR="103436" marT="51718" marB="51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103436" marR="103436" marT="51718" marB="51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036983"/>
                  </a:ext>
                </a:extLst>
              </a:tr>
              <a:tr h="224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시스템</a:t>
                      </a:r>
                    </a:p>
                  </a:txBody>
                  <a:tcPr marL="103901" marR="103901" marT="51951" marB="519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스킬 제스처활용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수집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육성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던전 공략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무기 수집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도전 과제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유저간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PVP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3436" marR="103436" marT="51718" marB="51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53724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FC5A7301-F5AD-4449-B882-9D6593DE32DB}"/>
              </a:ext>
            </a:extLst>
          </p:cNvPr>
          <p:cNvGrpSpPr/>
          <p:nvPr/>
        </p:nvGrpSpPr>
        <p:grpSpPr>
          <a:xfrm>
            <a:off x="437326" y="2143905"/>
            <a:ext cx="5149588" cy="2726053"/>
            <a:chOff x="3521206" y="1421664"/>
            <a:chExt cx="5149588" cy="272605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A46CED7-75A3-4ED7-89DD-7539134708F0}"/>
                </a:ext>
              </a:extLst>
            </p:cNvPr>
            <p:cNvGrpSpPr/>
            <p:nvPr/>
          </p:nvGrpSpPr>
          <p:grpSpPr>
            <a:xfrm>
              <a:off x="3521206" y="1421664"/>
              <a:ext cx="5149588" cy="2726053"/>
              <a:chOff x="5292270" y="969080"/>
              <a:chExt cx="5149588" cy="2726053"/>
            </a:xfrm>
          </p:grpSpPr>
          <p:pic>
            <p:nvPicPr>
              <p:cNvPr id="28" name="Picture 2" descr="7.png">
                <a:extLst>
                  <a:ext uri="{FF2B5EF4-FFF2-40B4-BE49-F238E27FC236}">
                    <a16:creationId xmlns:a16="http://schemas.microsoft.com/office/drawing/2014/main" id="{121BA4E9-60EE-4AD4-888D-DAC388420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202"/>
              <a:stretch/>
            </p:blipFill>
            <p:spPr bwMode="auto">
              <a:xfrm>
                <a:off x="5298358" y="969080"/>
                <a:ext cx="5143500" cy="2726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7.png">
                <a:extLst>
                  <a:ext uri="{FF2B5EF4-FFF2-40B4-BE49-F238E27FC236}">
                    <a16:creationId xmlns:a16="http://schemas.microsoft.com/office/drawing/2014/main" id="{4BAE2273-3AFD-4FE6-8EE4-08EE771A5D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972" b="62949"/>
              <a:stretch/>
            </p:blipFill>
            <p:spPr bwMode="auto">
              <a:xfrm>
                <a:off x="5292270" y="1838584"/>
                <a:ext cx="310032" cy="1468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8" descr="관련 이미지">
              <a:extLst>
                <a:ext uri="{FF2B5EF4-FFF2-40B4-BE49-F238E27FC236}">
                  <a16:creationId xmlns:a16="http://schemas.microsoft.com/office/drawing/2014/main" id="{44A3D755-0ACB-454B-A732-14BCF8E80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7143" b="74190" l="77000" r="90000">
                          <a14:foregroundMark x1="80429" y1="58190" x2="80429" y2="58190"/>
                          <a14:foregroundMark x1="82929" y1="57238" x2="82929" y2="57238"/>
                          <a14:foregroundMark x1="87571" y1="58857" x2="87571" y2="58857"/>
                          <a14:foregroundMark x1="90000" y1="65810" x2="90000" y2="65810"/>
                          <a14:foregroundMark x1="83786" y1="74190" x2="83786" y2="74190"/>
                          <a14:backgroundMark x1="83071" y1="58571" x2="83071" y2="58571"/>
                          <a14:backgroundMark x1="85143" y1="59333" x2="85143" y2="59333"/>
                          <a14:backgroundMark x1="81929" y1="59524" x2="81929" y2="59524"/>
                          <a14:backgroundMark x1="79214" y1="63238" x2="79214" y2="63238"/>
                          <a14:backgroundMark x1="78714" y1="67333" x2="78714" y2="67333"/>
                          <a14:backgroundMark x1="81286" y1="71714" x2="81286" y2="71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72" t="56085" r="8735" b="24589"/>
            <a:stretch/>
          </p:blipFill>
          <p:spPr bwMode="auto">
            <a:xfrm>
              <a:off x="7688858" y="3290805"/>
              <a:ext cx="749048" cy="691849"/>
            </a:xfrm>
            <a:prstGeom prst="rect">
              <a:avLst/>
            </a:prstGeom>
            <a:noFill/>
            <a:effectLst>
              <a:glow rad="127000">
                <a:schemeClr val="accent1">
                  <a:alpha val="36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관련 이미지">
              <a:extLst>
                <a:ext uri="{FF2B5EF4-FFF2-40B4-BE49-F238E27FC236}">
                  <a16:creationId xmlns:a16="http://schemas.microsoft.com/office/drawing/2014/main" id="{49AB8D92-0EDB-4F2F-954C-6286FA1280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000" b="74000" l="34286" r="47286">
                          <a14:foregroundMark x1="39571" y1="59429" x2="46071" y2="58667"/>
                          <a14:foregroundMark x1="39214" y1="60762" x2="39214" y2="60762"/>
                          <a14:foregroundMark x1="39857" y1="59143" x2="39857" y2="59143"/>
                          <a14:foregroundMark x1="40500" y1="57714" x2="40500" y2="57714"/>
                          <a14:foregroundMark x1="40571" y1="57238" x2="40571" y2="57238"/>
                          <a14:foregroundMark x1="40000" y1="57619" x2="40000" y2="57619"/>
                          <a14:foregroundMark x1="40929" y1="57524" x2="40929" y2="57524"/>
                          <a14:foregroundMark x1="41571" y1="57238" x2="41571" y2="57238"/>
                          <a14:foregroundMark x1="42071" y1="56667" x2="42071" y2="56667"/>
                          <a14:foregroundMark x1="42214" y1="56571" x2="42214" y2="56571"/>
                          <a14:foregroundMark x1="42571" y1="56381" x2="42571" y2="56381"/>
                          <a14:foregroundMark x1="42714" y1="56381" x2="42714" y2="56381"/>
                          <a14:foregroundMark x1="43143" y1="56190" x2="43143" y2="56190"/>
                          <a14:foregroundMark x1="43786" y1="56667" x2="43786" y2="56667"/>
                          <a14:foregroundMark x1="44357" y1="56952" x2="44357" y2="56952"/>
                          <a14:foregroundMark x1="44929" y1="57048" x2="44929" y2="57048"/>
                          <a14:foregroundMark x1="45286" y1="57333" x2="45286" y2="57333"/>
                          <a14:foregroundMark x1="45714" y1="57714" x2="45714" y2="57714"/>
                          <a14:foregroundMark x1="46071" y1="58190" x2="46071" y2="58190"/>
                          <a14:foregroundMark x1="46357" y1="58476" x2="46357" y2="58476"/>
                          <a14:foregroundMark x1="46857" y1="59143" x2="46857" y2="59143"/>
                          <a14:foregroundMark x1="47214" y1="59714" x2="47214" y2="59714"/>
                          <a14:foregroundMark x1="47214" y1="60000" x2="47214" y2="60000"/>
                          <a14:foregroundMark x1="47214" y1="60857" x2="47286" y2="61333"/>
                          <a14:foregroundMark x1="47214" y1="61810" x2="47214" y2="61810"/>
                          <a14:foregroundMark x1="47214" y1="62381" x2="47214" y2="62381"/>
                          <a14:foregroundMark x1="47214" y1="62476" x2="47214" y2="62476"/>
                          <a14:foregroundMark x1="37714" y1="57619" x2="37714" y2="57619"/>
                          <a14:foregroundMark x1="37071" y1="58286" x2="36429" y2="58857"/>
                          <a14:foregroundMark x1="36357" y1="58952" x2="36357" y2="58952"/>
                          <a14:foregroundMark x1="35643" y1="59810" x2="35643" y2="59810"/>
                          <a14:foregroundMark x1="35214" y1="60476" x2="35143" y2="60857"/>
                          <a14:foregroundMark x1="34929" y1="61619" x2="34714" y2="62286"/>
                          <a14:foregroundMark x1="34500" y1="62571" x2="34500" y2="62571"/>
                          <a14:foregroundMark x1="34500" y1="63238" x2="34500" y2="63238"/>
                          <a14:foregroundMark x1="34500" y1="63714" x2="34500" y2="63714"/>
                          <a14:foregroundMark x1="34643" y1="64190" x2="34643" y2="64190"/>
                          <a14:foregroundMark x1="34571" y1="64762" x2="34571" y2="64762"/>
                          <a14:foregroundMark x1="34357" y1="66000" x2="34357" y2="66000"/>
                          <a14:foregroundMark x1="34429" y1="66762" x2="34429" y2="66762"/>
                          <a14:foregroundMark x1="34429" y1="66762" x2="34429" y2="66762"/>
                          <a14:foregroundMark x1="34714" y1="67619" x2="34714" y2="67619"/>
                          <a14:foregroundMark x1="34786" y1="68190" x2="34786" y2="68190"/>
                          <a14:foregroundMark x1="34929" y1="68667" x2="34929" y2="68667"/>
                          <a14:foregroundMark x1="35000" y1="69238" x2="35000" y2="69238"/>
                          <a14:foregroundMark x1="35071" y1="69619" x2="35071" y2="69619"/>
                          <a14:foregroundMark x1="35214" y1="69810" x2="35214" y2="69810"/>
                          <a14:foregroundMark x1="35286" y1="70095" x2="35286" y2="70095"/>
                          <a14:foregroundMark x1="35429" y1="70476" x2="35429" y2="70476"/>
                          <a14:foregroundMark x1="35714" y1="70762" x2="35929" y2="71048"/>
                          <a14:foregroundMark x1="36000" y1="71238" x2="36000" y2="71238"/>
                          <a14:foregroundMark x1="36357" y1="71619" x2="36357" y2="71619"/>
                          <a14:foregroundMark x1="36571" y1="72000" x2="36571" y2="72000"/>
                          <a14:foregroundMark x1="37000" y1="72571" x2="37214" y2="72762"/>
                          <a14:foregroundMark x1="37643" y1="73238" x2="37643" y2="73238"/>
                          <a14:foregroundMark x1="38143" y1="73429" x2="38143" y2="73429"/>
                          <a14:foregroundMark x1="38857" y1="73810" x2="39286" y2="73905"/>
                          <a14:foregroundMark x1="39643" y1="73905" x2="39643" y2="73905"/>
                          <a14:foregroundMark x1="40000" y1="74000" x2="40000" y2="74000"/>
                          <a14:foregroundMark x1="40571" y1="74000" x2="40571" y2="74000"/>
                          <a14:foregroundMark x1="41214" y1="73619" x2="41214" y2="73619"/>
                          <a14:foregroundMark x1="46857" y1="65619" x2="46857" y2="65619"/>
                          <a14:foregroundMark x1="46857" y1="65429" x2="46857" y2="65429"/>
                          <a14:backgroundMark x1="38214" y1="66476" x2="38214" y2="66476"/>
                          <a14:backgroundMark x1="36786" y1="64000" x2="36786" y2="64000"/>
                          <a14:backgroundMark x1="36643" y1="62857" x2="36643" y2="62857"/>
                          <a14:backgroundMark x1="37000" y1="61810" x2="37000" y2="61810"/>
                          <a14:backgroundMark x1="36214" y1="62476" x2="36214" y2="62476"/>
                          <a14:backgroundMark x1="36500" y1="64571" x2="36500" y2="64571"/>
                          <a14:backgroundMark x1="37000" y1="66000" x2="37000" y2="66000"/>
                          <a14:backgroundMark x1="37500" y1="67048" x2="37500" y2="67048"/>
                          <a14:backgroundMark x1="37929" y1="67619" x2="38214" y2="68476"/>
                          <a14:backgroundMark x1="38643" y1="69333" x2="38857" y2="69619"/>
                          <a14:backgroundMark x1="39714" y1="69619" x2="39714" y2="69619"/>
                          <a14:backgroundMark x1="40571" y1="70000" x2="40571" y2="70000"/>
                          <a14:backgroundMark x1="41357" y1="70667" x2="41357" y2="70667"/>
                          <a14:backgroundMark x1="41500" y1="70667" x2="41500" y2="70667"/>
                          <a14:backgroundMark x1="42286" y1="70095" x2="42286" y2="700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0" t="55319" r="52127" b="24578"/>
            <a:stretch/>
          </p:blipFill>
          <p:spPr bwMode="auto">
            <a:xfrm rot="2700000">
              <a:off x="3787871" y="3361950"/>
              <a:ext cx="491804" cy="519504"/>
            </a:xfrm>
            <a:prstGeom prst="rect">
              <a:avLst/>
            </a:prstGeom>
            <a:noFill/>
            <a:effectLst>
              <a:glow rad="127000">
                <a:schemeClr val="accent1">
                  <a:alpha val="36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구름 8">
              <a:extLst>
                <a:ext uri="{FF2B5EF4-FFF2-40B4-BE49-F238E27FC236}">
                  <a16:creationId xmlns:a16="http://schemas.microsoft.com/office/drawing/2014/main" id="{4786262F-0842-4CEB-9C5D-7E744B315A14}"/>
                </a:ext>
              </a:extLst>
            </p:cNvPr>
            <p:cNvSpPr/>
            <p:nvPr/>
          </p:nvSpPr>
          <p:spPr>
            <a:xfrm rot="11330651" flipV="1">
              <a:off x="5523564" y="3152404"/>
              <a:ext cx="441960" cy="105050"/>
            </a:xfrm>
            <a:prstGeom prst="cloud">
              <a:avLst/>
            </a:prstGeom>
            <a:solidFill>
              <a:schemeClr val="accent4">
                <a:lumMod val="5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B67894-F5E8-42FF-836E-5DE9340FD8EF}"/>
                </a:ext>
              </a:extLst>
            </p:cNvPr>
            <p:cNvSpPr/>
            <p:nvPr/>
          </p:nvSpPr>
          <p:spPr>
            <a:xfrm>
              <a:off x="6386824" y="3034664"/>
              <a:ext cx="67545" cy="6754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DD759F9-8F24-4D0E-8885-49193F6ECC5A}"/>
                </a:ext>
              </a:extLst>
            </p:cNvPr>
            <p:cNvGrpSpPr/>
            <p:nvPr/>
          </p:nvGrpSpPr>
          <p:grpSpPr>
            <a:xfrm>
              <a:off x="5426034" y="3759274"/>
              <a:ext cx="1372288" cy="354918"/>
              <a:chOff x="5426034" y="3656785"/>
              <a:chExt cx="1372288" cy="354918"/>
            </a:xfrm>
          </p:grpSpPr>
          <p:pic>
            <p:nvPicPr>
              <p:cNvPr id="25" name="Picture 14" descr="룬 .png에 대한 이미지 검색결과">
                <a:extLst>
                  <a:ext uri="{FF2B5EF4-FFF2-40B4-BE49-F238E27FC236}">
                    <a16:creationId xmlns:a16="http://schemas.microsoft.com/office/drawing/2014/main" id="{458567A2-CAA0-4F8F-A98B-3C4490F463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8491" b="89623" l="9434" r="89623">
                            <a14:foregroundMark x1="74528" y1="8491" x2="74528" y2="8491"/>
                            <a14:foregroundMark x1="22642" y1="79245" x2="22642" y2="79245"/>
                            <a14:foregroundMark x1="23585" y1="77358" x2="23585" y2="77358"/>
                            <a14:foregroundMark x1="23585" y1="74528" x2="23585" y2="74528"/>
                            <a14:foregroundMark x1="23585" y1="83962" x2="23585" y2="83962"/>
                            <a14:foregroundMark x1="23585" y1="81132" x2="23585" y2="81132"/>
                            <a14:foregroundMark x1="26415" y1="85849" x2="26415" y2="85849"/>
                            <a14:foregroundMark x1="33962" y1="83019" x2="33962" y2="83019"/>
                            <a14:foregroundMark x1="29245" y1="84906" x2="29245" y2="84906"/>
                            <a14:foregroundMark x1="37736" y1="81132" x2="37736" y2="81132"/>
                            <a14:foregroundMark x1="48113" y1="76415" x2="48113" y2="76415"/>
                            <a14:foregroundMark x1="67925" y1="64151" x2="67925" y2="64151"/>
                            <a14:foregroundMark x1="70755" y1="58491" x2="70755" y2="5849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6034" y="3656785"/>
                <a:ext cx="354918" cy="354918"/>
              </a:xfrm>
              <a:prstGeom prst="rect">
                <a:avLst/>
              </a:prstGeom>
              <a:noFill/>
              <a:effectLst>
                <a:glow rad="127000">
                  <a:schemeClr val="accent2">
                    <a:lumMod val="75000"/>
                    <a:alpha val="41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6" descr="룬 .png에 대한 이미지 검색결과">
                <a:extLst>
                  <a:ext uri="{FF2B5EF4-FFF2-40B4-BE49-F238E27FC236}">
                    <a16:creationId xmlns:a16="http://schemas.microsoft.com/office/drawing/2014/main" id="{B4CA5FC4-7071-4811-9C64-7EFCFAC257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8491" b="89623" l="9434" r="89623">
                            <a14:foregroundMark x1="50000" y1="8491" x2="50000" y2="849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719" y="3656785"/>
                <a:ext cx="354918" cy="354918"/>
              </a:xfrm>
              <a:prstGeom prst="rect">
                <a:avLst/>
              </a:prstGeom>
              <a:noFill/>
              <a:effectLst>
                <a:glow rad="127000">
                  <a:schemeClr val="accent2">
                    <a:lumMod val="75000"/>
                    <a:alpha val="41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8" descr="룬 .png에 대한 이미지 검색결과">
                <a:extLst>
                  <a:ext uri="{FF2B5EF4-FFF2-40B4-BE49-F238E27FC236}">
                    <a16:creationId xmlns:a16="http://schemas.microsoft.com/office/drawing/2014/main" id="{C3E22CF0-0E42-4618-A830-EA6B1B611F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8491" b="89623" l="9434" r="89623">
                            <a14:foregroundMark x1="50000" y1="8491" x2="50000" y2="849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3404" y="3656785"/>
                <a:ext cx="354918" cy="354918"/>
              </a:xfrm>
              <a:prstGeom prst="rect">
                <a:avLst/>
              </a:prstGeom>
              <a:noFill/>
              <a:effectLst>
                <a:glow rad="127000">
                  <a:schemeClr val="accent2">
                    <a:lumMod val="75000"/>
                    <a:alpha val="41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20" descr="룬 .png에 대한 이미지 검색결과">
              <a:extLst>
                <a:ext uri="{FF2B5EF4-FFF2-40B4-BE49-F238E27FC236}">
                  <a16:creationId xmlns:a16="http://schemas.microsoft.com/office/drawing/2014/main" id="{ADE0FA21-6564-4975-971A-8ACFED5ED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5279" y="3152720"/>
              <a:ext cx="552559" cy="552559"/>
            </a:xfrm>
            <a:prstGeom prst="rect">
              <a:avLst/>
            </a:prstGeom>
            <a:noFill/>
            <a:effectLst>
              <a:glow rad="127000">
                <a:schemeClr val="accent4">
                  <a:alpha val="4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CAFBFC9-E27C-46C6-909B-B7650689135F}"/>
                </a:ext>
              </a:extLst>
            </p:cNvPr>
            <p:cNvGrpSpPr/>
            <p:nvPr/>
          </p:nvGrpSpPr>
          <p:grpSpPr>
            <a:xfrm>
              <a:off x="5819665" y="2531103"/>
              <a:ext cx="552559" cy="80816"/>
              <a:chOff x="2408560" y="2703874"/>
              <a:chExt cx="552559" cy="80816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DE0AB9C-B82B-4D7F-8620-5EB3100A0AD8}"/>
                  </a:ext>
                </a:extLst>
              </p:cNvPr>
              <p:cNvSpPr/>
              <p:nvPr/>
            </p:nvSpPr>
            <p:spPr>
              <a:xfrm>
                <a:off x="2408560" y="2703874"/>
                <a:ext cx="552559" cy="80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B5208AD-3E6E-4690-A6E1-41A4F8065BF0}"/>
                  </a:ext>
                </a:extLst>
              </p:cNvPr>
              <p:cNvCxnSpPr>
                <a:stCxn id="21" idx="0"/>
                <a:endCxn id="21" idx="2"/>
              </p:cNvCxnSpPr>
              <p:nvPr/>
            </p:nvCxnSpPr>
            <p:spPr>
              <a:xfrm>
                <a:off x="2684840" y="2703874"/>
                <a:ext cx="0" cy="8081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3D756D2-7E3E-4A5A-8464-96F6942B1CD6}"/>
                  </a:ext>
                </a:extLst>
              </p:cNvPr>
              <p:cNvCxnSpPr/>
              <p:nvPr/>
            </p:nvCxnSpPr>
            <p:spPr>
              <a:xfrm>
                <a:off x="2553872" y="2703874"/>
                <a:ext cx="0" cy="8081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AEE33B22-CEA7-4C6F-96A7-D4BE87FC40C9}"/>
                  </a:ext>
                </a:extLst>
              </p:cNvPr>
              <p:cNvCxnSpPr/>
              <p:nvPr/>
            </p:nvCxnSpPr>
            <p:spPr>
              <a:xfrm>
                <a:off x="2818191" y="2703874"/>
                <a:ext cx="0" cy="8081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2EBE3D-7D0E-4B84-B4FB-CC5F35F9F14E}"/>
                </a:ext>
              </a:extLst>
            </p:cNvPr>
            <p:cNvGrpSpPr/>
            <p:nvPr/>
          </p:nvGrpSpPr>
          <p:grpSpPr>
            <a:xfrm>
              <a:off x="8353425" y="1489342"/>
              <a:ext cx="243538" cy="243538"/>
              <a:chOff x="9074944" y="1004887"/>
              <a:chExt cx="243538" cy="243538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6DB9493-98B2-45D9-BE95-09EB411E92CA}"/>
                  </a:ext>
                </a:extLst>
              </p:cNvPr>
              <p:cNvSpPr/>
              <p:nvPr/>
            </p:nvSpPr>
            <p:spPr>
              <a:xfrm>
                <a:off x="9074944" y="1004887"/>
                <a:ext cx="243538" cy="2435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673558EF-FAD4-41CD-9D5F-6281FF6E1378}"/>
                  </a:ext>
                </a:extLst>
              </p:cNvPr>
              <p:cNvGrpSpPr/>
              <p:nvPr/>
            </p:nvGrpSpPr>
            <p:grpSpPr>
              <a:xfrm>
                <a:off x="9155438" y="1061265"/>
                <a:ext cx="82550" cy="130782"/>
                <a:chOff x="8441728" y="1494301"/>
                <a:chExt cx="82550" cy="177800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40165C46-6C81-4A34-A54F-89D36F403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1728" y="1494301"/>
                  <a:ext cx="0" cy="1778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19A66D49-165D-4C8F-89B5-6A402B070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24278" y="1494301"/>
                  <a:ext cx="0" cy="1778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부분 원형 14">
              <a:extLst>
                <a:ext uri="{FF2B5EF4-FFF2-40B4-BE49-F238E27FC236}">
                  <a16:creationId xmlns:a16="http://schemas.microsoft.com/office/drawing/2014/main" id="{C0FF0D2E-2967-436C-8ECC-1D2950A0963F}"/>
                </a:ext>
              </a:extLst>
            </p:cNvPr>
            <p:cNvSpPr/>
            <p:nvPr/>
          </p:nvSpPr>
          <p:spPr>
            <a:xfrm rot="8100000">
              <a:off x="5677037" y="2634834"/>
              <a:ext cx="818873" cy="818873"/>
            </a:xfrm>
            <a:prstGeom prst="pie">
              <a:avLst>
                <a:gd name="adj1" fmla="val 10878102"/>
                <a:gd name="adj2" fmla="val 16200000"/>
              </a:avLst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59DC9F7-BBB7-4195-B148-CBBC68D47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794" b="99485" l="9409" r="95699">
                          <a14:foregroundMark x1="85484" y1="32474" x2="85753" y2="31959"/>
                          <a14:foregroundMark x1="93548" y1="18557" x2="95161" y2="20619"/>
                          <a14:foregroundMark x1="92473" y1="17010" x2="88172" y2="10309"/>
                          <a14:foregroundMark x1="51344" y1="92784" x2="60484" y2="92268"/>
                          <a14:foregroundMark x1="56989" y1="88660" x2="65591" y2="86598"/>
                          <a14:foregroundMark x1="67742" y1="86598" x2="74194" y2="90722"/>
                          <a14:foregroundMark x1="67742" y1="82990" x2="72849" y2="97938"/>
                          <a14:foregroundMark x1="64516" y1="81959" x2="74194" y2="95876"/>
                          <a14:foregroundMark x1="63978" y1="85052" x2="76344" y2="90206"/>
                          <a14:foregroundMark x1="76882" y1="74227" x2="81989" y2="90206"/>
                          <a14:foregroundMark x1="79839" y1="68557" x2="85215" y2="84021"/>
                          <a14:foregroundMark x1="79570" y1="52577" x2="86290" y2="57216"/>
                          <a14:foregroundMark x1="91667" y1="49485" x2="84140" y2="56186"/>
                          <a14:foregroundMark x1="87903" y1="44845" x2="84946" y2="56701"/>
                          <a14:foregroundMark x1="81989" y1="39175" x2="80108" y2="43814"/>
                          <a14:foregroundMark x1="87634" y1="27320" x2="87634" y2="27320"/>
                          <a14:foregroundMark x1="88441" y1="19588" x2="87634" y2="26804"/>
                          <a14:foregroundMark x1="91398" y1="23196" x2="91398" y2="23196"/>
                          <a14:foregroundMark x1="90054" y1="14433" x2="93280" y2="19072"/>
                          <a14:foregroundMark x1="95699" y1="20619" x2="95699" y2="20619"/>
                          <a14:foregroundMark x1="78226" y1="38144" x2="78226" y2="38144"/>
                          <a14:foregroundMark x1="65591" y1="50000" x2="65323" y2="62371"/>
                          <a14:foregroundMark x1="63172" y1="66495" x2="61290" y2="68041"/>
                          <a14:foregroundMark x1="56183" y1="75258" x2="55914" y2="85052"/>
                          <a14:foregroundMark x1="55376" y1="69072" x2="51075" y2="86598"/>
                          <a14:foregroundMark x1="52688" y1="78866" x2="51075" y2="84536"/>
                          <a14:foregroundMark x1="52688" y1="77835" x2="51613" y2="82474"/>
                          <a14:foregroundMark x1="52688" y1="74742" x2="48925" y2="85567"/>
                          <a14:foregroundMark x1="52688" y1="74742" x2="49194" y2="88660"/>
                          <a14:foregroundMark x1="55108" y1="76804" x2="55645" y2="88660"/>
                          <a14:foregroundMark x1="61290" y1="75773" x2="54032" y2="99485"/>
                          <a14:foregroundMark x1="65591" y1="82990" x2="60215" y2="93814"/>
                          <a14:foregroundMark x1="62903" y1="86598" x2="60753" y2="91753"/>
                          <a14:foregroundMark x1="72043" y1="81443" x2="69355" y2="82990"/>
                          <a14:foregroundMark x1="69892" y1="62371" x2="67204" y2="61856"/>
                          <a14:foregroundMark x1="64247" y1="51031" x2="64247" y2="51031"/>
                          <a14:foregroundMark x1="60215" y1="43814" x2="60215" y2="43814"/>
                          <a14:foregroundMark x1="72849" y1="45876" x2="72849" y2="45876"/>
                          <a14:foregroundMark x1="71505" y1="30928" x2="71505" y2="30928"/>
                          <a14:foregroundMark x1="75269" y1="38660" x2="76613" y2="50000"/>
                          <a14:foregroundMark x1="72581" y1="54639" x2="74462" y2="75258"/>
                          <a14:foregroundMark x1="77419" y1="78866" x2="77419" y2="78866"/>
                          <a14:foregroundMark x1="74194" y1="74742" x2="75269" y2="89175"/>
                          <a14:foregroundMark x1="77151" y1="82474" x2="80914" y2="88660"/>
                          <a14:foregroundMark x1="81183" y1="88144" x2="81452" y2="92268"/>
                          <a14:foregroundMark x1="79839" y1="90722" x2="77151" y2="94845"/>
                          <a14:foregroundMark x1="68011" y1="80412" x2="68011" y2="80412"/>
                          <a14:foregroundMark x1="66667" y1="80928" x2="66667" y2="80928"/>
                          <a14:foregroundMark x1="65591" y1="58247" x2="66667" y2="67010"/>
                          <a14:foregroundMark x1="70699" y1="48969" x2="72312" y2="60309"/>
                          <a14:foregroundMark x1="77688" y1="45876" x2="81720" y2="54639"/>
                          <a14:foregroundMark x1="83333" y1="44330" x2="84677" y2="52577"/>
                          <a14:foregroundMark x1="84946" y1="45361" x2="85753" y2="479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06"/>
            <a:stretch/>
          </p:blipFill>
          <p:spPr>
            <a:xfrm>
              <a:off x="5819666" y="2708598"/>
              <a:ext cx="552559" cy="541718"/>
            </a:xfrm>
            <a:prstGeom prst="rect">
              <a:avLst/>
            </a:prstGeom>
          </p:spPr>
        </p:pic>
      </p:grpSp>
      <p:graphicFrame>
        <p:nvGraphicFramePr>
          <p:cNvPr id="30" name="표 38">
            <a:extLst>
              <a:ext uri="{FF2B5EF4-FFF2-40B4-BE49-F238E27FC236}">
                <a16:creationId xmlns:a16="http://schemas.microsoft.com/office/drawing/2014/main" id="{1852A2B6-B4FD-4A8A-98EC-D66668E85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82781"/>
              </p:ext>
            </p:extLst>
          </p:nvPr>
        </p:nvGraphicFramePr>
        <p:xfrm>
          <a:off x="5882696" y="3860668"/>
          <a:ext cx="5969560" cy="171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52">
                  <a:extLst>
                    <a:ext uri="{9D8B030D-6E8A-4147-A177-3AD203B41FA5}">
                      <a16:colId xmlns:a16="http://schemas.microsoft.com/office/drawing/2014/main" val="1920522340"/>
                    </a:ext>
                  </a:extLst>
                </a:gridCol>
                <a:gridCol w="4323808">
                  <a:extLst>
                    <a:ext uri="{9D8B030D-6E8A-4147-A177-3AD203B41FA5}">
                      <a16:colId xmlns:a16="http://schemas.microsoft.com/office/drawing/2014/main" val="2669768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4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타겟 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~20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 액션과 전력을 중요시하는 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8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유저 경험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보스를 처치하며 얻는 성취감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희귀 아이템을 수집하는 욕구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8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차별성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수동 전투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RPG,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시너지 효과를 활용한 전투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짧은 플레이 타임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좁은 맵 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445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83694-5501-466E-8880-7E7B32164D08}"/>
              </a:ext>
            </a:extLst>
          </p:cNvPr>
          <p:cNvSpPr/>
          <p:nvPr/>
        </p:nvSpPr>
        <p:spPr>
          <a:xfrm>
            <a:off x="1612669" y="2423886"/>
            <a:ext cx="5187142" cy="795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496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EC3845-F8B4-4F65-A5B3-A8C5BED58427}"/>
              </a:ext>
            </a:extLst>
          </p:cNvPr>
          <p:cNvGrpSpPr/>
          <p:nvPr/>
        </p:nvGrpSpPr>
        <p:grpSpPr>
          <a:xfrm>
            <a:off x="1612669" y="984961"/>
            <a:ext cx="5187142" cy="2254543"/>
            <a:chOff x="924050" y="1075528"/>
            <a:chExt cx="5515520" cy="263007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242870-0A71-4987-A348-C6CF62C2332B}"/>
                </a:ext>
              </a:extLst>
            </p:cNvPr>
            <p:cNvSpPr/>
            <p:nvPr/>
          </p:nvSpPr>
          <p:spPr>
            <a:xfrm>
              <a:off x="2043238" y="1699856"/>
              <a:ext cx="3274240" cy="13938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BDE0853C-17D7-4416-8B8C-0B79D475C017}"/>
                </a:ext>
              </a:extLst>
            </p:cNvPr>
            <p:cNvSpPr/>
            <p:nvPr/>
          </p:nvSpPr>
          <p:spPr>
            <a:xfrm rot="5400000">
              <a:off x="170057" y="1832422"/>
              <a:ext cx="2630073" cy="1116287"/>
            </a:xfrm>
            <a:prstGeom prst="trapezoid">
              <a:avLst>
                <a:gd name="adj" fmla="val 53974"/>
              </a:avLst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C5CBADA9-99E6-421E-A072-01956C496190}"/>
                </a:ext>
              </a:extLst>
            </p:cNvPr>
            <p:cNvSpPr/>
            <p:nvPr/>
          </p:nvSpPr>
          <p:spPr>
            <a:xfrm rot="16200000">
              <a:off x="4560585" y="1832421"/>
              <a:ext cx="2630073" cy="1116287"/>
            </a:xfrm>
            <a:prstGeom prst="trapezoid">
              <a:avLst>
                <a:gd name="adj" fmla="val 53974"/>
              </a:avLst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77F3EFA2-3216-47F0-A22B-C65631F8901B}"/>
                </a:ext>
              </a:extLst>
            </p:cNvPr>
            <p:cNvSpPr/>
            <p:nvPr/>
          </p:nvSpPr>
          <p:spPr>
            <a:xfrm>
              <a:off x="924050" y="3095294"/>
              <a:ext cx="5515520" cy="610307"/>
            </a:xfrm>
            <a:prstGeom prst="trapezoid">
              <a:avLst>
                <a:gd name="adj" fmla="val 184190"/>
              </a:avLst>
            </a:prstGeom>
            <a:solidFill>
              <a:schemeClr val="bg2">
                <a:lumMod val="75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7F73D4C9-9CA6-4073-B468-FA48B815DB54}"/>
                </a:ext>
              </a:extLst>
            </p:cNvPr>
            <p:cNvSpPr/>
            <p:nvPr/>
          </p:nvSpPr>
          <p:spPr>
            <a:xfrm rot="10800000">
              <a:off x="924050" y="1089548"/>
              <a:ext cx="5515520" cy="610307"/>
            </a:xfrm>
            <a:prstGeom prst="trapezoid">
              <a:avLst>
                <a:gd name="adj" fmla="val 184190"/>
              </a:avLst>
            </a:prstGeom>
            <a:solidFill>
              <a:schemeClr val="bg2">
                <a:lumMod val="5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10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EF89BC-08DD-4329-A6D2-6826F277F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90CE-CCC9-44E8-9D71-ED683FA24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1AFF85D-77F0-4C32-A3F8-65C412F7E6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E50AA-3E70-449D-8B2C-7FECBD3BF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9E4723-174A-4DE7-86EE-D8194FFC9D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ED3C-FA04-4637-84A0-E538D55EFB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08576F-C6A2-41D6-AEA4-A501854A0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" name="Picture 9" descr="증기 기관 실루엣에 대한 이미지 검색결과">
            <a:extLst>
              <a:ext uri="{FF2B5EF4-FFF2-40B4-BE49-F238E27FC236}">
                <a16:creationId xmlns:a16="http://schemas.microsoft.com/office/drawing/2014/main" id="{736BDA2F-4842-4FFD-A728-F3643DF37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2685565" y="1127336"/>
            <a:ext cx="2948458" cy="19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FDBB23-71A8-4A54-B5D0-78A673F0CB1C}"/>
              </a:ext>
            </a:extLst>
          </p:cNvPr>
          <p:cNvGrpSpPr/>
          <p:nvPr/>
        </p:nvGrpSpPr>
        <p:grpSpPr>
          <a:xfrm>
            <a:off x="555502" y="724998"/>
            <a:ext cx="7208585" cy="4065774"/>
            <a:chOff x="555502" y="724998"/>
            <a:chExt cx="7208585" cy="40657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918DF1-5AB7-4F53-B2E5-BEBAA4170C3B}"/>
                </a:ext>
              </a:extLst>
            </p:cNvPr>
            <p:cNvSpPr/>
            <p:nvPr/>
          </p:nvSpPr>
          <p:spPr>
            <a:xfrm>
              <a:off x="555502" y="724998"/>
              <a:ext cx="7208585" cy="40657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F8993-610C-4673-8F74-259B9E6F3176}"/>
                </a:ext>
              </a:extLst>
            </p:cNvPr>
            <p:cNvSpPr/>
            <p:nvPr/>
          </p:nvSpPr>
          <p:spPr>
            <a:xfrm>
              <a:off x="1612669" y="985059"/>
              <a:ext cx="5187142" cy="22343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991B4-E2F2-4137-8371-0B9FC410B568}"/>
                </a:ext>
              </a:extLst>
            </p:cNvPr>
            <p:cNvSpPr/>
            <p:nvPr/>
          </p:nvSpPr>
          <p:spPr>
            <a:xfrm>
              <a:off x="1325153" y="3429000"/>
              <a:ext cx="5762172" cy="10123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EC3845-F8B4-4F65-A5B3-A8C5BED58427}"/>
              </a:ext>
            </a:extLst>
          </p:cNvPr>
          <p:cNvGrpSpPr/>
          <p:nvPr/>
        </p:nvGrpSpPr>
        <p:grpSpPr>
          <a:xfrm>
            <a:off x="1612669" y="984961"/>
            <a:ext cx="5187142" cy="2254543"/>
            <a:chOff x="924050" y="1075528"/>
            <a:chExt cx="5515520" cy="263007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242870-0A71-4987-A348-C6CF62C2332B}"/>
                </a:ext>
              </a:extLst>
            </p:cNvPr>
            <p:cNvSpPr/>
            <p:nvPr/>
          </p:nvSpPr>
          <p:spPr>
            <a:xfrm>
              <a:off x="2043238" y="1699856"/>
              <a:ext cx="3274240" cy="13938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BDE0853C-17D7-4416-8B8C-0B79D475C017}"/>
                </a:ext>
              </a:extLst>
            </p:cNvPr>
            <p:cNvSpPr/>
            <p:nvPr/>
          </p:nvSpPr>
          <p:spPr>
            <a:xfrm rot="5400000">
              <a:off x="170057" y="1832422"/>
              <a:ext cx="2630073" cy="1116287"/>
            </a:xfrm>
            <a:prstGeom prst="trapezoid">
              <a:avLst>
                <a:gd name="adj" fmla="val 53974"/>
              </a:avLst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C5CBADA9-99E6-421E-A072-01956C496190}"/>
                </a:ext>
              </a:extLst>
            </p:cNvPr>
            <p:cNvSpPr/>
            <p:nvPr/>
          </p:nvSpPr>
          <p:spPr>
            <a:xfrm rot="16200000">
              <a:off x="4560585" y="1832421"/>
              <a:ext cx="2630073" cy="1116287"/>
            </a:xfrm>
            <a:prstGeom prst="trapezoid">
              <a:avLst>
                <a:gd name="adj" fmla="val 53974"/>
              </a:avLst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77F3EFA2-3216-47F0-A22B-C65631F8901B}"/>
                </a:ext>
              </a:extLst>
            </p:cNvPr>
            <p:cNvSpPr/>
            <p:nvPr/>
          </p:nvSpPr>
          <p:spPr>
            <a:xfrm>
              <a:off x="924050" y="3095294"/>
              <a:ext cx="5515520" cy="610307"/>
            </a:xfrm>
            <a:prstGeom prst="trapezoid">
              <a:avLst>
                <a:gd name="adj" fmla="val 184190"/>
              </a:avLst>
            </a:prstGeom>
            <a:solidFill>
              <a:schemeClr val="bg2">
                <a:lumMod val="75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7F73D4C9-9CA6-4073-B468-FA48B815DB54}"/>
                </a:ext>
              </a:extLst>
            </p:cNvPr>
            <p:cNvSpPr/>
            <p:nvPr/>
          </p:nvSpPr>
          <p:spPr>
            <a:xfrm rot="10800000">
              <a:off x="924050" y="1089548"/>
              <a:ext cx="5515520" cy="610307"/>
            </a:xfrm>
            <a:prstGeom prst="trapezoid">
              <a:avLst>
                <a:gd name="adj" fmla="val 184190"/>
              </a:avLst>
            </a:prstGeom>
            <a:solidFill>
              <a:schemeClr val="bg2">
                <a:lumMod val="5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돋움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51E219-6C90-4C4F-A6BE-2A85BCFC5D98}"/>
              </a:ext>
            </a:extLst>
          </p:cNvPr>
          <p:cNvGrpSpPr/>
          <p:nvPr/>
        </p:nvGrpSpPr>
        <p:grpSpPr>
          <a:xfrm>
            <a:off x="2239078" y="1584849"/>
            <a:ext cx="3299272" cy="1348368"/>
            <a:chOff x="2051720" y="1978909"/>
            <a:chExt cx="3299272" cy="1348368"/>
          </a:xfrm>
        </p:grpSpPr>
        <p:pic>
          <p:nvPicPr>
            <p:cNvPr id="61" name="Picture 9" descr="로봇 실루엣에 대한 이미지 검색결과">
              <a:extLst>
                <a:ext uri="{FF2B5EF4-FFF2-40B4-BE49-F238E27FC236}">
                  <a16:creationId xmlns:a16="http://schemas.microsoft.com/office/drawing/2014/main" id="{E9ADDF45-25A0-49F8-ACA2-BE241301F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9" descr="로봇 실루엣에 대한 이미지 검색결과">
              <a:extLst>
                <a:ext uri="{FF2B5EF4-FFF2-40B4-BE49-F238E27FC236}">
                  <a16:creationId xmlns:a16="http://schemas.microsoft.com/office/drawing/2014/main" id="{9B4CCE2A-3CFC-44DD-981B-DF84EFCE8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9" descr="로봇 실루엣에 대한 이미지 검색결과">
              <a:extLst>
                <a:ext uri="{FF2B5EF4-FFF2-40B4-BE49-F238E27FC236}">
                  <a16:creationId xmlns:a16="http://schemas.microsoft.com/office/drawing/2014/main" id="{1C7CA931-1855-4A0D-86FA-F1AF1E983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9" descr="로봇 실루엣에 대한 이미지 검색결과">
              <a:extLst>
                <a:ext uri="{FF2B5EF4-FFF2-40B4-BE49-F238E27FC236}">
                  <a16:creationId xmlns:a16="http://schemas.microsoft.com/office/drawing/2014/main" id="{7691D141-08EC-43F5-B417-27E0A27CC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9" descr="로봇 실루엣에 대한 이미지 검색결과">
              <a:extLst>
                <a:ext uri="{FF2B5EF4-FFF2-40B4-BE49-F238E27FC236}">
                  <a16:creationId xmlns:a16="http://schemas.microsoft.com/office/drawing/2014/main" id="{E0BD4644-8A13-421A-B119-65504FB94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9" descr="로봇 실루엣에 대한 이미지 검색결과">
              <a:extLst>
                <a:ext uri="{FF2B5EF4-FFF2-40B4-BE49-F238E27FC236}">
                  <a16:creationId xmlns:a16="http://schemas.microsoft.com/office/drawing/2014/main" id="{151DEC91-C721-4179-9BDF-3BD31FEC3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92FAE28-F01E-4496-832E-F3F26D8865EE}"/>
              </a:ext>
            </a:extLst>
          </p:cNvPr>
          <p:cNvGrpSpPr/>
          <p:nvPr/>
        </p:nvGrpSpPr>
        <p:grpSpPr>
          <a:xfrm>
            <a:off x="1974709" y="1776143"/>
            <a:ext cx="3299272" cy="1348368"/>
            <a:chOff x="2051720" y="1978909"/>
            <a:chExt cx="3299272" cy="1348368"/>
          </a:xfrm>
        </p:grpSpPr>
        <p:pic>
          <p:nvPicPr>
            <p:cNvPr id="55" name="Picture 9" descr="로봇 실루엣에 대한 이미지 검색결과">
              <a:extLst>
                <a:ext uri="{FF2B5EF4-FFF2-40B4-BE49-F238E27FC236}">
                  <a16:creationId xmlns:a16="http://schemas.microsoft.com/office/drawing/2014/main" id="{5E89E03B-9CEA-434D-80D1-CAF795C7F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9" descr="로봇 실루엣에 대한 이미지 검색결과">
              <a:extLst>
                <a:ext uri="{FF2B5EF4-FFF2-40B4-BE49-F238E27FC236}">
                  <a16:creationId xmlns:a16="http://schemas.microsoft.com/office/drawing/2014/main" id="{5AAA2374-32AA-49B1-8F70-7B68FE72A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9" descr="로봇 실루엣에 대한 이미지 검색결과">
              <a:extLst>
                <a:ext uri="{FF2B5EF4-FFF2-40B4-BE49-F238E27FC236}">
                  <a16:creationId xmlns:a16="http://schemas.microsoft.com/office/drawing/2014/main" id="{810681DA-EF83-407A-90DA-5890FD789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9" descr="로봇 실루엣에 대한 이미지 검색결과">
              <a:extLst>
                <a:ext uri="{FF2B5EF4-FFF2-40B4-BE49-F238E27FC236}">
                  <a16:creationId xmlns:a16="http://schemas.microsoft.com/office/drawing/2014/main" id="{F913BEF9-2411-4520-81C5-E6EDA14F3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9" descr="로봇 실루엣에 대한 이미지 검색결과">
              <a:extLst>
                <a:ext uri="{FF2B5EF4-FFF2-40B4-BE49-F238E27FC236}">
                  <a16:creationId xmlns:a16="http://schemas.microsoft.com/office/drawing/2014/main" id="{F8BE41B2-C6C5-4B4F-90A9-96AFAB511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9" descr="로봇 실루엣에 대한 이미지 검색결과">
              <a:extLst>
                <a:ext uri="{FF2B5EF4-FFF2-40B4-BE49-F238E27FC236}">
                  <a16:creationId xmlns:a16="http://schemas.microsoft.com/office/drawing/2014/main" id="{1861E01D-866F-43BC-9F5F-4D8CB7F7B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8422B69-6C40-4905-991B-563D762246B9}"/>
              </a:ext>
            </a:extLst>
          </p:cNvPr>
          <p:cNvGrpSpPr/>
          <p:nvPr/>
        </p:nvGrpSpPr>
        <p:grpSpPr>
          <a:xfrm>
            <a:off x="1707686" y="1891135"/>
            <a:ext cx="3299272" cy="1348368"/>
            <a:chOff x="2051720" y="1978909"/>
            <a:chExt cx="3299272" cy="1348368"/>
          </a:xfrm>
        </p:grpSpPr>
        <p:pic>
          <p:nvPicPr>
            <p:cNvPr id="49" name="Picture 9" descr="로봇 실루엣에 대한 이미지 검색결과">
              <a:extLst>
                <a:ext uri="{FF2B5EF4-FFF2-40B4-BE49-F238E27FC236}">
                  <a16:creationId xmlns:a16="http://schemas.microsoft.com/office/drawing/2014/main" id="{3E069D2B-DD23-4F83-ACBD-B3F30EC46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9" descr="로봇 실루엣에 대한 이미지 검색결과">
              <a:extLst>
                <a:ext uri="{FF2B5EF4-FFF2-40B4-BE49-F238E27FC236}">
                  <a16:creationId xmlns:a16="http://schemas.microsoft.com/office/drawing/2014/main" id="{D3342565-1668-447A-AD67-B96D74CD7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9" descr="로봇 실루엣에 대한 이미지 검색결과">
              <a:extLst>
                <a:ext uri="{FF2B5EF4-FFF2-40B4-BE49-F238E27FC236}">
                  <a16:creationId xmlns:a16="http://schemas.microsoft.com/office/drawing/2014/main" id="{98EF7B39-C3FB-4D3E-9245-D3FA43BB38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9" descr="로봇 실루엣에 대한 이미지 검색결과">
              <a:extLst>
                <a:ext uri="{FF2B5EF4-FFF2-40B4-BE49-F238E27FC236}">
                  <a16:creationId xmlns:a16="http://schemas.microsoft.com/office/drawing/2014/main" id="{D63371F7-2077-46DA-964A-9208570BF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9" descr="로봇 실루엣에 대한 이미지 검색결과">
              <a:extLst>
                <a:ext uri="{FF2B5EF4-FFF2-40B4-BE49-F238E27FC236}">
                  <a16:creationId xmlns:a16="http://schemas.microsoft.com/office/drawing/2014/main" id="{78BE9915-90B3-4FB5-A673-D0BCA528E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9" descr="로봇 실루엣에 대한 이미지 검색결과">
              <a:extLst>
                <a:ext uri="{FF2B5EF4-FFF2-40B4-BE49-F238E27FC236}">
                  <a16:creationId xmlns:a16="http://schemas.microsoft.com/office/drawing/2014/main" id="{267921FD-5E3C-40B2-B146-986CE31E7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67BBE6-9D7F-403C-B008-C4F1793DB7C1}"/>
              </a:ext>
            </a:extLst>
          </p:cNvPr>
          <p:cNvGrpSpPr/>
          <p:nvPr/>
        </p:nvGrpSpPr>
        <p:grpSpPr>
          <a:xfrm>
            <a:off x="2784930" y="1585643"/>
            <a:ext cx="3299272" cy="1348368"/>
            <a:chOff x="2051720" y="1978909"/>
            <a:chExt cx="3299272" cy="1348368"/>
          </a:xfrm>
        </p:grpSpPr>
        <p:pic>
          <p:nvPicPr>
            <p:cNvPr id="43" name="Picture 9" descr="로봇 실루엣에 대한 이미지 검색결과">
              <a:extLst>
                <a:ext uri="{FF2B5EF4-FFF2-40B4-BE49-F238E27FC236}">
                  <a16:creationId xmlns:a16="http://schemas.microsoft.com/office/drawing/2014/main" id="{170D74E4-A9ED-4E56-975B-389610844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9" descr="로봇 실루엣에 대한 이미지 검색결과">
              <a:extLst>
                <a:ext uri="{FF2B5EF4-FFF2-40B4-BE49-F238E27FC236}">
                  <a16:creationId xmlns:a16="http://schemas.microsoft.com/office/drawing/2014/main" id="{A0E0C79D-3DAB-45EE-B3C1-0B657FEAE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9" descr="로봇 실루엣에 대한 이미지 검색결과">
              <a:extLst>
                <a:ext uri="{FF2B5EF4-FFF2-40B4-BE49-F238E27FC236}">
                  <a16:creationId xmlns:a16="http://schemas.microsoft.com/office/drawing/2014/main" id="{C435F09F-D6B4-4F63-9FE1-3F3C5BB8E7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9" descr="로봇 실루엣에 대한 이미지 검색결과">
              <a:extLst>
                <a:ext uri="{FF2B5EF4-FFF2-40B4-BE49-F238E27FC236}">
                  <a16:creationId xmlns:a16="http://schemas.microsoft.com/office/drawing/2014/main" id="{69A239C2-9C1F-481A-82D5-AE458AB6D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9" descr="로봇 실루엣에 대한 이미지 검색결과">
              <a:extLst>
                <a:ext uri="{FF2B5EF4-FFF2-40B4-BE49-F238E27FC236}">
                  <a16:creationId xmlns:a16="http://schemas.microsoft.com/office/drawing/2014/main" id="{DCFF08BB-E569-47E0-8E14-85E854A15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9" descr="로봇 실루엣에 대한 이미지 검색결과">
              <a:extLst>
                <a:ext uri="{FF2B5EF4-FFF2-40B4-BE49-F238E27FC236}">
                  <a16:creationId xmlns:a16="http://schemas.microsoft.com/office/drawing/2014/main" id="{6F6B3DF8-43A8-47FC-A66C-FCC22D517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4EC8610-3AEE-4100-9F7B-4052986905C6}"/>
              </a:ext>
            </a:extLst>
          </p:cNvPr>
          <p:cNvGrpSpPr/>
          <p:nvPr/>
        </p:nvGrpSpPr>
        <p:grpSpPr>
          <a:xfrm>
            <a:off x="3060510" y="1731129"/>
            <a:ext cx="3299272" cy="1348368"/>
            <a:chOff x="2051720" y="1978909"/>
            <a:chExt cx="3299272" cy="1348368"/>
          </a:xfrm>
        </p:grpSpPr>
        <p:pic>
          <p:nvPicPr>
            <p:cNvPr id="37" name="Picture 9" descr="로봇 실루엣에 대한 이미지 검색결과">
              <a:extLst>
                <a:ext uri="{FF2B5EF4-FFF2-40B4-BE49-F238E27FC236}">
                  <a16:creationId xmlns:a16="http://schemas.microsoft.com/office/drawing/2014/main" id="{18C73F27-DAB6-4F1D-9AA7-F69152EB3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9" descr="로봇 실루엣에 대한 이미지 검색결과">
              <a:extLst>
                <a:ext uri="{FF2B5EF4-FFF2-40B4-BE49-F238E27FC236}">
                  <a16:creationId xmlns:a16="http://schemas.microsoft.com/office/drawing/2014/main" id="{902550D1-45B8-40A6-B0EB-7DA7C5871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9" descr="로봇 실루엣에 대한 이미지 검색결과">
              <a:extLst>
                <a:ext uri="{FF2B5EF4-FFF2-40B4-BE49-F238E27FC236}">
                  <a16:creationId xmlns:a16="http://schemas.microsoft.com/office/drawing/2014/main" id="{3DE26876-A689-4C4C-A54F-EE2431888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9" descr="로봇 실루엣에 대한 이미지 검색결과">
              <a:extLst>
                <a:ext uri="{FF2B5EF4-FFF2-40B4-BE49-F238E27FC236}">
                  <a16:creationId xmlns:a16="http://schemas.microsoft.com/office/drawing/2014/main" id="{DDCAB9D2-287D-4812-9563-460A00DA3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9" descr="로봇 실루엣에 대한 이미지 검색결과">
              <a:extLst>
                <a:ext uri="{FF2B5EF4-FFF2-40B4-BE49-F238E27FC236}">
                  <a16:creationId xmlns:a16="http://schemas.microsoft.com/office/drawing/2014/main" id="{CCB1A687-8E44-4499-A06E-885CC6B8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9" descr="로봇 실루엣에 대한 이미지 검색결과">
              <a:extLst>
                <a:ext uri="{FF2B5EF4-FFF2-40B4-BE49-F238E27FC236}">
                  <a16:creationId xmlns:a16="http://schemas.microsoft.com/office/drawing/2014/main" id="{47EC74C9-C101-45F6-BA2A-EECBB216B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579147F-8122-4A84-9C5F-07787330AE03}"/>
              </a:ext>
            </a:extLst>
          </p:cNvPr>
          <p:cNvGrpSpPr/>
          <p:nvPr/>
        </p:nvGrpSpPr>
        <p:grpSpPr>
          <a:xfrm>
            <a:off x="3402790" y="1877638"/>
            <a:ext cx="3299272" cy="1348368"/>
            <a:chOff x="2051720" y="1978909"/>
            <a:chExt cx="3299272" cy="1348368"/>
          </a:xfrm>
        </p:grpSpPr>
        <p:pic>
          <p:nvPicPr>
            <p:cNvPr id="31" name="Picture 9" descr="로봇 실루엣에 대한 이미지 검색결과">
              <a:extLst>
                <a:ext uri="{FF2B5EF4-FFF2-40B4-BE49-F238E27FC236}">
                  <a16:creationId xmlns:a16="http://schemas.microsoft.com/office/drawing/2014/main" id="{D22DE688-90A7-45A2-B538-7D24D3FEF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9" descr="로봇 실루엣에 대한 이미지 검색결과">
              <a:extLst>
                <a:ext uri="{FF2B5EF4-FFF2-40B4-BE49-F238E27FC236}">
                  <a16:creationId xmlns:a16="http://schemas.microsoft.com/office/drawing/2014/main" id="{5DA7EF3A-AB9D-4373-ABDD-2DC204ECB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9" descr="로봇 실루엣에 대한 이미지 검색결과">
              <a:extLst>
                <a:ext uri="{FF2B5EF4-FFF2-40B4-BE49-F238E27FC236}">
                  <a16:creationId xmlns:a16="http://schemas.microsoft.com/office/drawing/2014/main" id="{C9279108-FB9A-4922-8019-3B6B6CB67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167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9" descr="로봇 실루엣에 대한 이미지 검색결과">
              <a:extLst>
                <a:ext uri="{FF2B5EF4-FFF2-40B4-BE49-F238E27FC236}">
                  <a16:creationId xmlns:a16="http://schemas.microsoft.com/office/drawing/2014/main" id="{22834A2D-496F-45EA-B08F-B9D326E31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720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9" descr="로봇 실루엣에 대한 이미지 검색결과">
              <a:extLst>
                <a:ext uri="{FF2B5EF4-FFF2-40B4-BE49-F238E27FC236}">
                  <a16:creationId xmlns:a16="http://schemas.microsoft.com/office/drawing/2014/main" id="{E2864C6A-6067-40E7-B83F-9175394DD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784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9" descr="로봇 실루엣에 대한 이미지 검색결과">
              <a:extLst>
                <a:ext uri="{FF2B5EF4-FFF2-40B4-BE49-F238E27FC236}">
                  <a16:creationId xmlns:a16="http://schemas.microsoft.com/office/drawing/2014/main" id="{8AD349C6-D034-40DC-B896-68007EE84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6" b="97653" l="5495" r="89011">
                          <a14:foregroundMark x1="68132" y1="8920" x2="68132" y2="8920"/>
                          <a14:foregroundMark x1="37363" y1="7981" x2="37363" y2="7981"/>
                          <a14:foregroundMark x1="50549" y1="4695" x2="50549" y2="4695"/>
                          <a14:foregroundMark x1="57143" y1="3756" x2="57143" y2="3756"/>
                          <a14:foregroundMark x1="28571" y1="13146" x2="28571" y2="13146"/>
                          <a14:foregroundMark x1="86813" y1="35211" x2="86813" y2="35211"/>
                          <a14:foregroundMark x1="87912" y1="34272" x2="87912" y2="34272"/>
                          <a14:foregroundMark x1="78022" y1="90610" x2="78022" y2="90610"/>
                          <a14:foregroundMark x1="76923" y1="97653" x2="76923" y2="976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928" y="1978909"/>
              <a:ext cx="576064" cy="134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59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F83D90F-8A8F-48FF-B4BC-2E26570E5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E16C9-1DE8-4053-A721-25B73DAEA3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252" y="-138038"/>
            <a:ext cx="2092448" cy="867930"/>
          </a:xfrm>
        </p:spPr>
        <p:txBody>
          <a:bodyPr/>
          <a:lstStyle/>
          <a:p>
            <a:r>
              <a:rPr lang="ko-KR" altLang="en-US" dirty="0"/>
              <a:t>스토리 텔링 방식 설명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2F58D34-AF3E-498C-85A6-6386259D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27521"/>
              </p:ext>
            </p:extLst>
          </p:nvPr>
        </p:nvGraphicFramePr>
        <p:xfrm>
          <a:off x="2552700" y="281447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800773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28537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5408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89467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127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9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7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8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51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ACBB43-AEC0-4194-A77B-5D4834306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0854" y="122101"/>
            <a:ext cx="1896499" cy="292957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태엽 전사 ＇세계관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C7B38-502E-46C4-AB0B-A9641D436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18338-E7B3-416B-962B-202FF98BBC91}"/>
              </a:ext>
            </a:extLst>
          </p:cNvPr>
          <p:cNvSpPr txBox="1"/>
          <p:nvPr/>
        </p:nvSpPr>
        <p:spPr>
          <a:xfrm>
            <a:off x="509374" y="1072233"/>
            <a:ext cx="11178060" cy="4990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</a:rPr>
              <a:t>배경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</a:rPr>
              <a:t>19</a:t>
            </a:r>
            <a:r>
              <a:rPr lang="ko-KR" altLang="en-US" sz="1400" b="1" dirty="0">
                <a:solidFill>
                  <a:schemeClr val="accent1"/>
                </a:solidFill>
              </a:rPr>
              <a:t>세기 말 천재 발명가의 등장</a:t>
            </a:r>
            <a:r>
              <a:rPr lang="ko-KR" altLang="en-US" sz="1200" b="1" dirty="0">
                <a:solidFill>
                  <a:schemeClr val="bg1"/>
                </a:solidFill>
              </a:rPr>
              <a:t>으로 </a:t>
            </a:r>
            <a:r>
              <a:rPr lang="ko-KR" altLang="en-US" sz="1200" dirty="0">
                <a:solidFill>
                  <a:schemeClr val="bg1"/>
                </a:solidFill>
              </a:rPr>
              <a:t>인류 문명은 매우 크게 발전했었다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세상 사람들은 그의 발명품들은 모두 마법을 쓴 것처럼 신기해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세기말의 마술사</a:t>
            </a:r>
            <a:r>
              <a:rPr lang="en-US" altLang="ko-KR" sz="1400" dirty="0">
                <a:solidFill>
                  <a:schemeClr val="bg1"/>
                </a:solidFill>
              </a:rPr>
              <a:t>’ </a:t>
            </a:r>
            <a:r>
              <a:rPr lang="ko-KR" altLang="en-US" sz="1200" dirty="0">
                <a:solidFill>
                  <a:schemeClr val="bg1"/>
                </a:solidFill>
              </a:rPr>
              <a:t>라는 별명으로 그를 불렀다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그에게는 </a:t>
            </a:r>
            <a:r>
              <a:rPr lang="en-US" altLang="ko-KR" sz="1400" dirty="0">
                <a:solidFill>
                  <a:schemeClr val="bg1"/>
                </a:solidFill>
              </a:rPr>
              <a:t>7</a:t>
            </a:r>
            <a:r>
              <a:rPr lang="ko-KR" altLang="en-US" sz="1400" dirty="0">
                <a:solidFill>
                  <a:schemeClr val="bg1"/>
                </a:solidFill>
              </a:rPr>
              <a:t>명의 자식</a:t>
            </a:r>
            <a:r>
              <a:rPr lang="ko-KR" altLang="en-US" sz="1200" dirty="0">
                <a:solidFill>
                  <a:schemeClr val="bg1"/>
                </a:solidFill>
              </a:rPr>
              <a:t>이 있었는데 모두 어렸을 때부터 아버지의 발명을 도와 </a:t>
            </a:r>
            <a:r>
              <a:rPr lang="ko-KR" altLang="en-US" sz="1400" dirty="0">
                <a:solidFill>
                  <a:schemeClr val="accent1"/>
                </a:solidFill>
              </a:rPr>
              <a:t>공방</a:t>
            </a:r>
            <a:r>
              <a:rPr lang="ko-KR" altLang="en-US" sz="1200" dirty="0">
                <a:solidFill>
                  <a:schemeClr val="bg1"/>
                </a:solidFill>
              </a:rPr>
              <a:t>이라는 것을 운영했었다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마술사 같던 그는 자신의 영생을 꿈꾸며 나이가 들어 죽기 전 마지막으로 </a:t>
            </a:r>
            <a:r>
              <a:rPr lang="ko-KR" altLang="en-US" sz="1400" b="1" dirty="0">
                <a:solidFill>
                  <a:schemeClr val="accent1"/>
                </a:solidFill>
              </a:rPr>
              <a:t>인간의 정신을 </a:t>
            </a:r>
            <a:r>
              <a:rPr lang="en-US" altLang="ko-KR" sz="1400" b="1" dirty="0">
                <a:solidFill>
                  <a:schemeClr val="accent1"/>
                </a:solidFill>
              </a:rPr>
              <a:t>‘</a:t>
            </a:r>
            <a:r>
              <a:rPr lang="ko-KR" altLang="en-US" sz="1400" b="1" dirty="0">
                <a:solidFill>
                  <a:schemeClr val="accent1"/>
                </a:solidFill>
              </a:rPr>
              <a:t>코어</a:t>
            </a:r>
            <a:r>
              <a:rPr lang="en-US" altLang="ko-KR" sz="1400" b="1" dirty="0">
                <a:solidFill>
                  <a:schemeClr val="accent1"/>
                </a:solidFill>
              </a:rPr>
              <a:t>’</a:t>
            </a:r>
            <a:r>
              <a:rPr lang="ko-KR" altLang="en-US" sz="1400" b="1" dirty="0">
                <a:solidFill>
                  <a:schemeClr val="accent1"/>
                </a:solidFill>
              </a:rPr>
              <a:t>라는 태엽 형태의 장치에 담는 기술</a:t>
            </a:r>
            <a:r>
              <a:rPr lang="ko-KR" altLang="en-US" sz="1200" dirty="0">
                <a:solidFill>
                  <a:schemeClr val="bg1"/>
                </a:solidFill>
              </a:rPr>
              <a:t>을 또 연구했다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그는 스스로 자신의 발명품을 </a:t>
            </a:r>
            <a:r>
              <a:rPr lang="en-US" altLang="ko-KR" sz="1200" dirty="0">
                <a:solidFill>
                  <a:schemeClr val="bg1"/>
                </a:solidFill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</a:rPr>
              <a:t>미래 인류의 표본</a:t>
            </a:r>
            <a:r>
              <a:rPr lang="en-US" altLang="ko-KR" sz="1200" dirty="0">
                <a:solidFill>
                  <a:schemeClr val="bg1"/>
                </a:solidFill>
              </a:rPr>
              <a:t>’ </a:t>
            </a:r>
            <a:r>
              <a:rPr lang="ko-KR" altLang="en-US" sz="1200" dirty="0">
                <a:solidFill>
                  <a:schemeClr val="bg1"/>
                </a:solidFill>
              </a:rPr>
              <a:t>이라 칭하며 앞으로 </a:t>
            </a:r>
            <a:r>
              <a:rPr lang="ko-KR" altLang="en-US" sz="1400" b="1" dirty="0">
                <a:solidFill>
                  <a:schemeClr val="accent1"/>
                </a:solidFill>
              </a:rPr>
              <a:t>인류는 늙지도 죽지도 않는 영원한 삶을 살 것</a:t>
            </a:r>
            <a:r>
              <a:rPr lang="ko-KR" altLang="en-US" sz="1200" b="1" dirty="0">
                <a:solidFill>
                  <a:schemeClr val="bg1"/>
                </a:solidFill>
              </a:rPr>
              <a:t>이라 </a:t>
            </a:r>
            <a:r>
              <a:rPr lang="ko-KR" altLang="en-US" sz="1200" dirty="0">
                <a:solidFill>
                  <a:schemeClr val="bg1"/>
                </a:solidFill>
              </a:rPr>
              <a:t>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하지만 </a:t>
            </a:r>
            <a:r>
              <a:rPr lang="en-US" altLang="ko-KR" sz="1200" dirty="0">
                <a:solidFill>
                  <a:schemeClr val="bg1"/>
                </a:solidFill>
              </a:rPr>
              <a:t>60</a:t>
            </a:r>
            <a:r>
              <a:rPr lang="ko-KR" altLang="en-US" sz="1200" dirty="0">
                <a:solidFill>
                  <a:schemeClr val="bg1"/>
                </a:solidFill>
              </a:rPr>
              <a:t>세에 생을 마감하며 </a:t>
            </a:r>
            <a:r>
              <a:rPr lang="ko-KR" altLang="en-US" sz="1400" dirty="0">
                <a:solidFill>
                  <a:schemeClr val="accent1"/>
                </a:solidFill>
              </a:rPr>
              <a:t>자식들에게 유품으로 설계도를 한 장씩 나누어 </a:t>
            </a:r>
            <a:r>
              <a:rPr lang="ko-KR" altLang="en-US" sz="1400" dirty="0">
                <a:solidFill>
                  <a:schemeClr val="bg1"/>
                </a:solidFill>
              </a:rPr>
              <a:t>주</a:t>
            </a:r>
            <a:r>
              <a:rPr lang="ko-KR" altLang="en-US" sz="1200" dirty="0">
                <a:solidFill>
                  <a:schemeClr val="bg1"/>
                </a:solidFill>
              </a:rPr>
              <a:t>며 전했다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</a:rPr>
              <a:t>나는 아직 이것을 세상이 받아들일 준비가 되 있지 않다고 생각했고 지금도 그 생각은 변치 않았다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소중히 간직하고 세상이 받아 들일 수 있다고 판단 될 때 발명을 완성 시켜 다오</a:t>
            </a:r>
            <a:r>
              <a:rPr lang="en-US" altLang="ko-KR" sz="1200" dirty="0">
                <a:solidFill>
                  <a:schemeClr val="bg1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유언을 남기고 그는 자신이 마지막 실험체로 그가 개발하던 코어에 자신의 정신을 담는 실험을 진행했고 그 후로 아무도 그를 만날 수 없었다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그는 똑똑한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남매가 합심해 먼 훗날 자신의 정신을 담아 둔 코어를 활용해 자신을 다시 세상에 부활 시켜 주기를 원했다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하지만 그의 바램과 달리 </a:t>
            </a:r>
            <a:r>
              <a:rPr lang="en-US" altLang="ko-KR" sz="1400" b="1" dirty="0">
                <a:solidFill>
                  <a:schemeClr val="accent1"/>
                </a:solidFill>
              </a:rPr>
              <a:t>7</a:t>
            </a:r>
            <a:r>
              <a:rPr lang="ko-KR" altLang="en-US" sz="1400" b="1" dirty="0">
                <a:solidFill>
                  <a:schemeClr val="accent1"/>
                </a:solidFill>
              </a:rPr>
              <a:t>남매는 서로의 욕심으로 인해 서로 멀어졌고 각자의 방식으로 아버지의 연구를 진행</a:t>
            </a:r>
            <a:r>
              <a:rPr lang="ko-KR" altLang="en-US" sz="1200" dirty="0">
                <a:solidFill>
                  <a:schemeClr val="bg1"/>
                </a:solidFill>
              </a:rPr>
              <a:t>시켰다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이후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남매는 </a:t>
            </a:r>
            <a:r>
              <a:rPr lang="ko-KR" altLang="en-US" sz="1400" b="1" dirty="0">
                <a:solidFill>
                  <a:schemeClr val="accent1"/>
                </a:solidFill>
              </a:rPr>
              <a:t>사람들에게 </a:t>
            </a:r>
            <a:r>
              <a:rPr lang="en-US" altLang="ko-KR" sz="1400" b="1" dirty="0">
                <a:solidFill>
                  <a:schemeClr val="accent1"/>
                </a:solidFill>
              </a:rPr>
              <a:t>‘</a:t>
            </a:r>
            <a:r>
              <a:rPr lang="ko-KR" altLang="en-US" sz="1400" b="1" dirty="0">
                <a:solidFill>
                  <a:schemeClr val="accent1"/>
                </a:solidFill>
              </a:rPr>
              <a:t>공방의 </a:t>
            </a:r>
            <a:r>
              <a:rPr lang="en-US" altLang="ko-KR" sz="1400" b="1" dirty="0">
                <a:solidFill>
                  <a:schemeClr val="accent1"/>
                </a:solidFill>
              </a:rPr>
              <a:t>7</a:t>
            </a:r>
            <a:r>
              <a:rPr lang="ko-KR" altLang="en-US" sz="1400" b="1" dirty="0">
                <a:solidFill>
                  <a:schemeClr val="accent1"/>
                </a:solidFill>
              </a:rPr>
              <a:t>인</a:t>
            </a:r>
            <a:r>
              <a:rPr lang="en-US" altLang="ko-KR" sz="1400" b="1" dirty="0">
                <a:solidFill>
                  <a:schemeClr val="accent1"/>
                </a:solidFill>
              </a:rPr>
              <a:t>’</a:t>
            </a:r>
            <a:r>
              <a:rPr lang="ko-KR" altLang="en-US" sz="1400" b="1" dirty="0">
                <a:solidFill>
                  <a:schemeClr val="accent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이라 불리게 되고 사회적으로 높은 위치까지 올라간다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그리고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남매 중 몇 명은 코어를 담을 장치를 완성했지만 </a:t>
            </a:r>
            <a:r>
              <a:rPr lang="en-US" altLang="ko-KR" sz="1200" dirty="0">
                <a:solidFill>
                  <a:schemeClr val="bg1"/>
                </a:solidFill>
              </a:rPr>
              <a:t>100%</a:t>
            </a:r>
            <a:r>
              <a:rPr lang="ko-KR" altLang="en-US" sz="1200" dirty="0">
                <a:solidFill>
                  <a:schemeClr val="bg1"/>
                </a:solidFill>
              </a:rPr>
              <a:t>완성된 것이 아니라 각자 모습이 다르고 사람의 모습과는 조금 달랐다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그때 남매는 </a:t>
            </a:r>
            <a:r>
              <a:rPr lang="ko-KR" altLang="en-US" sz="1400" b="1" dirty="0">
                <a:solidFill>
                  <a:schemeClr val="accent1"/>
                </a:solidFill>
              </a:rPr>
              <a:t>아버지께 받은 설계도가 완성된 형태가 아님을 알았고 </a:t>
            </a:r>
            <a:r>
              <a:rPr lang="en-US" altLang="ko-KR" sz="1400" b="1" dirty="0">
                <a:solidFill>
                  <a:schemeClr val="accent1"/>
                </a:solidFill>
              </a:rPr>
              <a:t>7</a:t>
            </a:r>
            <a:r>
              <a:rPr lang="ko-KR" altLang="en-US" sz="1400" b="1" dirty="0">
                <a:solidFill>
                  <a:schemeClr val="accent1"/>
                </a:solidFill>
              </a:rPr>
              <a:t>장을 모두 겹쳐야 진정한 설계도면으로 사용할 수 있다는 것을 알았다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그 후로 남매들은 자신들이 발명한 기계로 서로 </a:t>
            </a:r>
            <a:r>
              <a:rPr lang="ko-KR" altLang="en-US" sz="1400" b="1" dirty="0">
                <a:solidFill>
                  <a:schemeClr val="accent1"/>
                </a:solidFill>
              </a:rPr>
              <a:t>아버지의 유품을 차지하기 위해 서로 싸우기 시작</a:t>
            </a:r>
            <a:r>
              <a:rPr lang="ko-KR" altLang="en-US" sz="1200" dirty="0">
                <a:solidFill>
                  <a:schemeClr val="bg1"/>
                </a:solidFill>
              </a:rPr>
              <a:t>했고 그 싸움은 점차 커져 갔다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32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963967-AD43-458B-A518-E80B2FDBC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2C0B4-BD2E-43A3-813D-E45F11C673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A1BA73C0-EA17-4304-96AB-1DB87CAAFF28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발단</a:t>
            </a:r>
            <a:endParaRPr lang="en-US" altLang="ko-KR" dirty="0"/>
          </a:p>
          <a:p>
            <a:pPr algn="ctr"/>
            <a:r>
              <a:rPr lang="en-US" altLang="ko-KR" dirty="0"/>
              <a:t>&lt;</a:t>
            </a:r>
            <a:r>
              <a:rPr lang="ko-KR" altLang="en-US" dirty="0"/>
              <a:t>게임 배경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3E2BE9FF-2B8A-49CD-BD52-48385C05FA8C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전개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튜토리얼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A363B36E-9191-4FEA-8173-EB5A6CE3821D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위기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진행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AF6335-8C51-4840-A1D7-3D4B33202935}"/>
              </a:ext>
            </a:extLst>
          </p:cNvPr>
          <p:cNvSpPr/>
          <p:nvPr/>
        </p:nvSpPr>
        <p:spPr>
          <a:xfrm>
            <a:off x="3080854" y="4465649"/>
            <a:ext cx="8457188" cy="1909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의도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주인공 소년의 짧은 과거이야기를 통해 하루 아침에 사라진 할아버지에 대한 그리움을 공감하도록 하여 앞으로 게임 플레이에 목표로 작용할 수 있도록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138B78-7650-4FDE-A69C-30BBB6AE7855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할아버지와 단 둘이 인적 드문 시골에 살고 있는 주인공 소년은 할아버지에게 학교에 가고 싶다고 부탁한 덕에 또래와 한 학년 느리지만 학교에 갈 수 있게 되어 매우 행복했다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소년이 학교를 간 사이 의문의 남성들이 할아버지를 납치했고 소년이 학교에서 돌아 왔을 때는 이상하게 생긴 사람이 소년을 쫓아 오기 시작했다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소년은 필사적으로 뛰었지만 결국 붙잡히게 되었고 절체절명의 순간에 하늘은 나는 소녀가 소년을 구하게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기절한 소년을 데리고 자신의 소속기지로 돌아온 소녀는 소년을 치료하기 위해 검사를 시작하는데 매우 이상한 점을 발견한다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847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F251DA-B522-43BA-9722-F7DBAAD77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0FBE7-F549-4A47-99F3-7242C9C978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9D48D31-13A4-465C-9861-4EB2585DD419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배경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3770913A-5F9E-438B-883F-F04D19042E9F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전개</a:t>
            </a:r>
            <a:endParaRPr lang="en-US" altLang="ko-KR" dirty="0"/>
          </a:p>
          <a:p>
            <a:pPr algn="ctr"/>
            <a:r>
              <a:rPr lang="en-US" altLang="ko-KR" dirty="0"/>
              <a:t>&lt;</a:t>
            </a:r>
            <a:r>
              <a:rPr lang="ko-KR" altLang="en-US" dirty="0"/>
              <a:t>튜토리얼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E4248AD5-C8AD-4C65-B7F2-3E62E1206ECF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위기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게임 진행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9E7E2B-EDFE-4D8F-8197-256A58A67128}"/>
              </a:ext>
            </a:extLst>
          </p:cNvPr>
          <p:cNvSpPr/>
          <p:nvPr/>
        </p:nvSpPr>
        <p:spPr>
          <a:xfrm>
            <a:off x="3080854" y="4465649"/>
            <a:ext cx="8457188" cy="190948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 </a:t>
            </a:r>
            <a:r>
              <a:rPr lang="ko-KR" altLang="en-US" sz="1600" dirty="0"/>
              <a:t>의도 </a:t>
            </a:r>
            <a:r>
              <a:rPr lang="en-US" altLang="ko-KR" sz="1600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주인공의 정체를 궁금해 하도록 하는 장치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당당하게 본인이 할 일을 수행하는 모습으로 유저가 성취감을 느끼도록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캐릭터마다 강력한 특수능력이 있음을 인지 하도록 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83B8E4-4A76-46BC-AAB8-622384E5AB29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해당 스토리 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할아버지의 흔적을 쫓기 위해 먼저 위험을 무릅쓰고 집에 돌아온 소년과 소녀는 어질러진 집을 다시한번 둘러보고는 나가려고 했지만 대기하도 있던 적에게 들키게 되어 어쩔 수 없는 싸움을 시작하게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소년을 지키며 싸우려는 소녀는 이전보다 훨씬 더 적은 기량밖에 사용할 수 업었고 그 때문에 손쉽게 제압당했다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위기에 빠진 소년은 소녀의 도움으로 자신의 특수능력을 사용하게 되고 적을 제압하게 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7315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1138</TotalTime>
  <Words>3404</Words>
  <Application>Microsoft Office PowerPoint</Application>
  <PresentationFormat>와이드스크린</PresentationFormat>
  <Paragraphs>604</Paragraphs>
  <Slides>52</Slides>
  <Notes>5</Notes>
  <HiddenSlides>9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KoPub돋움체 Light</vt:lpstr>
      <vt:lpstr>맑은 고딕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 재호</cp:lastModifiedBy>
  <cp:revision>74</cp:revision>
  <dcterms:created xsi:type="dcterms:W3CDTF">2016-03-12T15:04:52Z</dcterms:created>
  <dcterms:modified xsi:type="dcterms:W3CDTF">2019-09-25T04:33:26Z</dcterms:modified>
</cp:coreProperties>
</file>