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64" r:id="rId3"/>
    <p:sldId id="340" r:id="rId4"/>
    <p:sldId id="354" r:id="rId5"/>
    <p:sldId id="337" r:id="rId6"/>
    <p:sldId id="352" r:id="rId7"/>
    <p:sldId id="338" r:id="rId8"/>
    <p:sldId id="351" r:id="rId9"/>
    <p:sldId id="350" r:id="rId10"/>
    <p:sldId id="366" r:id="rId11"/>
    <p:sldId id="368" r:id="rId12"/>
    <p:sldId id="327" r:id="rId13"/>
    <p:sldId id="355" r:id="rId14"/>
    <p:sldId id="356" r:id="rId15"/>
    <p:sldId id="370" r:id="rId16"/>
    <p:sldId id="353" r:id="rId17"/>
    <p:sldId id="365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9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5203E"/>
    <a:srgbClr val="333F50"/>
    <a:srgbClr val="666666"/>
    <a:srgbClr val="474747"/>
    <a:srgbClr val="222222"/>
    <a:srgbClr val="225686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4" autoAdjust="0"/>
    <p:restoredTop sz="68023" autoAdjust="0"/>
  </p:normalViewPr>
  <p:slideViewPr>
    <p:cSldViewPr snapToGrid="0">
      <p:cViewPr>
        <p:scale>
          <a:sx n="66" d="100"/>
          <a:sy n="66" d="100"/>
        </p:scale>
        <p:origin x="2262" y="25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84941-C2D1-471F-94E3-9AFB028BA266}" type="datetimeFigureOut">
              <a:rPr lang="ko-KR" altLang="en-US" smtClean="0"/>
              <a:t>2019-09-26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ABD86-FBEF-43E4-948D-F8DD1D68DD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6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이번 발표 때 필요한 부분</a:t>
            </a:r>
            <a:r>
              <a:rPr lang="en-US" altLang="ko-KR" sz="2400" dirty="0"/>
              <a:t>&gt;</a:t>
            </a:r>
          </a:p>
          <a:p>
            <a:r>
              <a:rPr lang="ko-KR" altLang="en-US" sz="2400" dirty="0"/>
              <a:t>스토리기획의도</a:t>
            </a:r>
            <a:r>
              <a:rPr lang="en-US" altLang="ko-KR" sz="2400" dirty="0"/>
              <a:t>!!!! </a:t>
            </a:r>
            <a:r>
              <a:rPr lang="ko-KR" altLang="en-US" sz="2400" dirty="0"/>
              <a:t>플레이에 대한 경험 재미를 스토리를 통해 전달</a:t>
            </a:r>
            <a:endParaRPr lang="en-US" altLang="ko-KR" sz="2400" dirty="0"/>
          </a:p>
          <a:p>
            <a:r>
              <a:rPr lang="ko-KR" altLang="en-US" sz="2400" dirty="0"/>
              <a:t>각 페이지 설명과 의도 </a:t>
            </a:r>
            <a:endParaRPr lang="en-US" altLang="ko-KR" sz="2400" dirty="0"/>
          </a:p>
          <a:p>
            <a:r>
              <a:rPr lang="ko-KR" altLang="en-US" sz="2400" dirty="0"/>
              <a:t>정리 페이지 </a:t>
            </a:r>
            <a:endParaRPr lang="en-US" altLang="ko-KR" sz="2400" dirty="0"/>
          </a:p>
          <a:p>
            <a:r>
              <a:rPr lang="ko-KR" altLang="en-US" sz="2400" dirty="0"/>
              <a:t>튜토리얼 </a:t>
            </a:r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 err="1"/>
              <a:t>스킵과</a:t>
            </a:r>
            <a:r>
              <a:rPr lang="ko-KR" altLang="en-US" sz="2400" dirty="0"/>
              <a:t> 빨리 재생은 다르다 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튜토리얼 분석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57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체력 표시 형태 </a:t>
            </a:r>
            <a:r>
              <a:rPr lang="en-US" altLang="ko-KR" dirty="0"/>
              <a:t>2</a:t>
            </a:r>
            <a:r>
              <a:rPr lang="ko-KR" altLang="en-US" dirty="0"/>
              <a:t>원화</a:t>
            </a:r>
            <a:endParaRPr lang="en-US" altLang="ko-KR" dirty="0"/>
          </a:p>
          <a:p>
            <a:r>
              <a:rPr lang="ko-KR" altLang="en-US" dirty="0"/>
              <a:t>캐릭터 머리 위해 </a:t>
            </a:r>
            <a:r>
              <a:rPr lang="ko-KR" altLang="en-US" dirty="0" err="1"/>
              <a:t>한줄로</a:t>
            </a:r>
            <a:r>
              <a:rPr lang="ko-KR" altLang="en-US" dirty="0"/>
              <a:t> 표시 </a:t>
            </a:r>
            <a:endParaRPr lang="en-US" altLang="ko-KR" dirty="0"/>
          </a:p>
          <a:p>
            <a:r>
              <a:rPr lang="ko-KR" altLang="en-US" dirty="0"/>
              <a:t>좌측 상단에 체력과 방어가능 횟수를 </a:t>
            </a:r>
            <a:r>
              <a:rPr lang="en-US" altLang="ko-KR" dirty="0"/>
              <a:t>UI</a:t>
            </a:r>
            <a:r>
              <a:rPr lang="ko-KR" altLang="en-US" dirty="0"/>
              <a:t>로 표시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4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54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간략한 소개 </a:t>
            </a:r>
            <a:endParaRPr lang="en-US" altLang="ko-KR" dirty="0"/>
          </a:p>
          <a:p>
            <a:r>
              <a:rPr lang="ko-KR" altLang="en-US" dirty="0"/>
              <a:t>장르</a:t>
            </a:r>
            <a:endParaRPr lang="en-US" altLang="ko-KR" dirty="0"/>
          </a:p>
          <a:p>
            <a:r>
              <a:rPr lang="ko-KR" altLang="en-US" dirty="0"/>
              <a:t>스토리 컨셉</a:t>
            </a:r>
            <a:endParaRPr lang="en-US" altLang="ko-KR" dirty="0"/>
          </a:p>
          <a:p>
            <a:r>
              <a:rPr lang="ko-KR" altLang="en-US" dirty="0"/>
              <a:t>플레이 시점</a:t>
            </a:r>
            <a:endParaRPr lang="en-US" altLang="ko-KR" dirty="0"/>
          </a:p>
          <a:p>
            <a:r>
              <a:rPr lang="ko-KR" altLang="en-US" dirty="0"/>
              <a:t>전투 방식</a:t>
            </a:r>
            <a:endParaRPr lang="en-US" altLang="ko-KR" dirty="0"/>
          </a:p>
          <a:p>
            <a:r>
              <a:rPr lang="ko-KR" altLang="en-US" dirty="0"/>
              <a:t>조작 방법</a:t>
            </a:r>
            <a:endParaRPr lang="en-US" altLang="ko-KR" dirty="0"/>
          </a:p>
          <a:p>
            <a:r>
              <a:rPr lang="ko-KR" altLang="en-US" dirty="0"/>
              <a:t>전투 요소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6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89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83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243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다크 소울의 스토리텔링 방식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스토리텔링이 거의 없는 것처럼 느껴지지만 직접적인 묘사나 대사 가 부족할 뿐</a:t>
            </a:r>
            <a:r>
              <a:rPr lang="en-US" altLang="ko-KR" dirty="0"/>
              <a:t>, </a:t>
            </a:r>
            <a:r>
              <a:rPr lang="ko-KR" altLang="en-US" dirty="0"/>
              <a:t>간접적으로 유추하게끔 만들어 놓은 스노리가 상당함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특정 던전에서 몬스터의 외형은 다른 던전의 몬스터 들과 다를 것 없는데 전혀 다른 공격 패턴을 가지고 처치 후 유저가 몬스터의 장비를 획득할 때 몬스터의 이름이 적힌 아이템을 발견하는 것으로 스토리를 유추하게 하는 등 게임 플레이에 최대한 집중할 수 있도록 설계했다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또한 다른 </a:t>
            </a:r>
            <a:r>
              <a:rPr lang="en-US" altLang="ko-KR" dirty="0"/>
              <a:t>RPG</a:t>
            </a:r>
            <a:r>
              <a:rPr lang="ko-KR" altLang="en-US" dirty="0"/>
              <a:t>게임과 동일하게 세계관의 세부적 설정 또한 아이템 또는 </a:t>
            </a:r>
            <a:r>
              <a:rPr lang="en-US" altLang="ko-KR" dirty="0"/>
              <a:t>NPC</a:t>
            </a:r>
            <a:r>
              <a:rPr lang="ko-KR" altLang="en-US" dirty="0"/>
              <a:t>와 대화를 통해 알려주는 경우가 대부분이라 유저가 스토리를 </a:t>
            </a:r>
            <a:r>
              <a:rPr lang="ko-KR" altLang="en-US" dirty="0" err="1"/>
              <a:t>전걔를</a:t>
            </a:r>
            <a:r>
              <a:rPr lang="ko-KR" altLang="en-US" dirty="0"/>
              <a:t> 상상하도록 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문제는 이 부분이 모바일로 왔을 경우 유저의 무관심으로 인해 묻힐 가능성이 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모바일 </a:t>
            </a:r>
            <a:r>
              <a:rPr lang="en-US" altLang="ko-KR" dirty="0"/>
              <a:t>RPG</a:t>
            </a:r>
            <a:r>
              <a:rPr lang="ko-KR" altLang="en-US" dirty="0"/>
              <a:t>의 경우 </a:t>
            </a:r>
            <a:r>
              <a:rPr lang="ko-KR" altLang="en-US" dirty="0" err="1"/>
              <a:t>스킵</a:t>
            </a:r>
            <a:r>
              <a:rPr lang="ko-KR" altLang="en-US" dirty="0"/>
              <a:t> 또는 빠른 재생을 통해 스토리를 겉핥기 방식으로 유저가 소비하는 경향이 많기 때문에 </a:t>
            </a:r>
            <a:r>
              <a:rPr lang="en-US" altLang="ko-KR" dirty="0"/>
              <a:t>pc</a:t>
            </a:r>
            <a:r>
              <a:rPr lang="ko-KR" altLang="en-US" dirty="0"/>
              <a:t>와 달리 많은 시간과 큰 비용을 투자하기에는 리스크가 크다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50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049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 18</a:t>
            </a:r>
            <a:r>
              <a:rPr lang="ko-KR" altLang="en-US" sz="1200" dirty="0">
                <a:solidFill>
                  <a:schemeClr val="bg1"/>
                </a:solidFill>
              </a:rPr>
              <a:t>세기 말 </a:t>
            </a:r>
            <a:r>
              <a:rPr lang="ko-KR" altLang="en-US" sz="1600" b="1" dirty="0">
                <a:solidFill>
                  <a:schemeClr val="bg1"/>
                </a:solidFill>
              </a:rPr>
              <a:t>증기기관</a:t>
            </a:r>
            <a:r>
              <a:rPr lang="ko-KR" altLang="en-US" sz="1200" dirty="0">
                <a:solidFill>
                  <a:schemeClr val="bg1"/>
                </a:solidFill>
              </a:rPr>
              <a:t>의 발명과 컴퓨터의 발명으로 인류문명은 최대 호황기를 누리게 된다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하지만 그 찬란했던 문명 또한 얼마 가지 않아 너무 인간중심의 개발로 인해 </a:t>
            </a:r>
            <a:r>
              <a:rPr lang="ko-KR" altLang="en-US" sz="1600" b="1" dirty="0">
                <a:solidFill>
                  <a:schemeClr val="bg1"/>
                </a:solidFill>
              </a:rPr>
              <a:t>자연환경이 파괴</a:t>
            </a:r>
            <a:r>
              <a:rPr lang="ko-KR" altLang="en-US" sz="1200" dirty="0">
                <a:solidFill>
                  <a:schemeClr val="bg1"/>
                </a:solidFill>
              </a:rPr>
              <a:t>되고 자원의 고갈로 인류는 역사상 가장 큰 전쟁을 시작하게 된다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그 전쟁을 끝은 영국의 천재 과학자가 개발한 </a:t>
            </a:r>
            <a:r>
              <a:rPr lang="ko-KR" altLang="en-US" sz="1600" b="1" dirty="0">
                <a:solidFill>
                  <a:schemeClr val="bg1"/>
                </a:solidFill>
              </a:rPr>
              <a:t>엔진</a:t>
            </a:r>
            <a:r>
              <a:rPr lang="ko-KR" altLang="en-US" sz="1200" dirty="0">
                <a:solidFill>
                  <a:schemeClr val="bg1"/>
                </a:solidFill>
              </a:rPr>
              <a:t>으로 인해 인간은 더 이상 화석연료를 사용할 필요가 없어졌고 넘치는 자원과 </a:t>
            </a:r>
            <a:r>
              <a:rPr lang="ko-KR" altLang="en-US" sz="1600" b="1" dirty="0">
                <a:solidFill>
                  <a:schemeClr val="bg1"/>
                </a:solidFill>
              </a:rPr>
              <a:t>인간을 대신해 싸울 로봇</a:t>
            </a:r>
            <a:r>
              <a:rPr lang="ko-KR" altLang="en-US" sz="1200" dirty="0">
                <a:solidFill>
                  <a:schemeClr val="bg1"/>
                </a:solidFill>
              </a:rPr>
              <a:t>의 발명으로 영국은 전 유럽 국가를 통일하게 된다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이로서 천재 과학자는 영국의 전쟁영웅으로 추대 받기 시작했다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그는 이후 자신의 제자들과 함께 인류가 잃은 자연을 되 찾기 위해 언제 끝날지 모르는 연구에 몰두하게 된다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그의 연구는 결국 그가 숨이 멎을 때까지 완성되지 않았고 그는 눈을 감기 전 자신의 제자들을 불러 자신의 자식들이라 칭하며 연구를 지속해 주기를 부탁했다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그렇게 숨을 멈춘 과학자의 자식이라 불리는 </a:t>
            </a:r>
            <a:r>
              <a:rPr lang="en-US" altLang="ko-KR" sz="1600" b="1" dirty="0">
                <a:solidFill>
                  <a:schemeClr val="bg1"/>
                </a:solidFill>
              </a:rPr>
              <a:t>7</a:t>
            </a:r>
            <a:r>
              <a:rPr lang="ko-KR" altLang="en-US" sz="1600" b="1" dirty="0">
                <a:solidFill>
                  <a:schemeClr val="bg1"/>
                </a:solidFill>
              </a:rPr>
              <a:t>명의 제자들은 이후 </a:t>
            </a:r>
            <a:r>
              <a:rPr lang="en-US" altLang="ko-KR" sz="1600" b="1" dirty="0">
                <a:solidFill>
                  <a:schemeClr val="bg1"/>
                </a:solidFill>
              </a:rPr>
              <a:t>7</a:t>
            </a:r>
            <a:r>
              <a:rPr lang="ko-KR" altLang="en-US" sz="1600" b="1" dirty="0">
                <a:solidFill>
                  <a:schemeClr val="bg1"/>
                </a:solidFill>
              </a:rPr>
              <a:t>인의 발명가라는 이름으로 활동</a:t>
            </a:r>
            <a:r>
              <a:rPr lang="ko-KR" altLang="en-US" sz="1200" dirty="0">
                <a:solidFill>
                  <a:schemeClr val="bg1"/>
                </a:solidFill>
              </a:rPr>
              <a:t>하게 되었다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하지만 </a:t>
            </a:r>
            <a:r>
              <a:rPr lang="en-US" altLang="ko-KR" sz="1200" dirty="0">
                <a:solidFill>
                  <a:schemeClr val="bg1"/>
                </a:solidFill>
              </a:rPr>
              <a:t>7</a:t>
            </a:r>
            <a:r>
              <a:rPr lang="ko-KR" altLang="en-US" sz="1200" dirty="0">
                <a:solidFill>
                  <a:schemeClr val="bg1"/>
                </a:solidFill>
              </a:rPr>
              <a:t>명 모두 과학자와 같은 성품을 가진 사람은 아니었다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어느 날 </a:t>
            </a:r>
            <a:r>
              <a:rPr lang="en-US" altLang="ko-KR" sz="1200" dirty="0">
                <a:solidFill>
                  <a:schemeClr val="bg1"/>
                </a:solidFill>
              </a:rPr>
              <a:t>7</a:t>
            </a:r>
            <a:r>
              <a:rPr lang="ko-KR" altLang="en-US" sz="1200" dirty="0">
                <a:solidFill>
                  <a:schemeClr val="bg1"/>
                </a:solidFill>
              </a:rPr>
              <a:t>명의 과학자는 의견 충돌로 인해 지금껏 해왔던 연구 결과를 다수의 동의도 없이 정부 기관에 넘기면서 이들 사이는 완전히 틀어지게 되었으며 그렇게 정부 소속으로 변경된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r>
              <a:rPr lang="ko-KR" altLang="en-US" sz="1200" dirty="0">
                <a:solidFill>
                  <a:schemeClr val="bg1"/>
                </a:solidFill>
              </a:rPr>
              <a:t>명의 과학자는 정부의 고위 직을 맡게 되며 정부는 유럽 대륙이 아닌 세계를 통일하기 위한 정복 전쟁을 준비하게 된다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이를 반대하던 남은 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명의 과학자들 또한 정부를 견제할 새로운 단체를 만들게 되었고 이후 그 둘은 다른 이념 차이로 전쟁을 하게 된다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이후 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명의 반정부 진형의 과학자 중 한 명이 실종되며  소문으로는 과거 천재 과학자의 연구를 완성하기 위해 스스로 숨었다고 한다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또 다른 소문에는 꼬마아이를 키우며 행복하게 살고있다고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전해지기도 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14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30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C058898-7F88-4A87-9AAF-4AE0CD2AA627}"/>
              </a:ext>
            </a:extLst>
          </p:cNvPr>
          <p:cNvGrpSpPr/>
          <p:nvPr userDrawn="1"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3" name="자유형 1442">
              <a:extLst>
                <a:ext uri="{FF2B5EF4-FFF2-40B4-BE49-F238E27FC236}">
                  <a16:creationId xmlns:a16="http://schemas.microsoft.com/office/drawing/2014/main" id="{1775823F-5874-4C07-9238-5C1910F85200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1444">
              <a:extLst>
                <a:ext uri="{FF2B5EF4-FFF2-40B4-BE49-F238E27FC236}">
                  <a16:creationId xmlns:a16="http://schemas.microsoft.com/office/drawing/2014/main" id="{3386A43C-7316-4861-A6A5-3D59C5408AE3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E0B318-ECFE-449B-B9E4-70C8E70037AD}"/>
              </a:ext>
            </a:extLst>
          </p:cNvPr>
          <p:cNvGrpSpPr/>
          <p:nvPr userDrawn="1"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6" name="자유형 1448">
              <a:extLst>
                <a:ext uri="{FF2B5EF4-FFF2-40B4-BE49-F238E27FC236}">
                  <a16:creationId xmlns:a16="http://schemas.microsoft.com/office/drawing/2014/main" id="{441F8268-E10D-4FB3-86A4-7DF35F0632F1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자유형 1450">
              <a:extLst>
                <a:ext uri="{FF2B5EF4-FFF2-40B4-BE49-F238E27FC236}">
                  <a16:creationId xmlns:a16="http://schemas.microsoft.com/office/drawing/2014/main" id="{C17EC8D5-59B4-48E9-840A-69B1C4F53B40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AE8B9DB-9CDF-4493-AA58-6084BFB9B612}"/>
              </a:ext>
            </a:extLst>
          </p:cNvPr>
          <p:cNvSpPr txBox="1"/>
          <p:nvPr userDrawn="1"/>
        </p:nvSpPr>
        <p:spPr>
          <a:xfrm>
            <a:off x="5658738" y="3147565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Game Story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0A775-F6DA-428C-AA67-163DCD1A9508}"/>
              </a:ext>
            </a:extLst>
          </p:cNvPr>
          <p:cNvSpPr txBox="1"/>
          <p:nvPr userDrawn="1"/>
        </p:nvSpPr>
        <p:spPr>
          <a:xfrm>
            <a:off x="5238819" y="3412369"/>
            <a:ext cx="19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3609F-0E69-4A0B-8BAD-87B56E4CE61F}"/>
              </a:ext>
            </a:extLst>
          </p:cNvPr>
          <p:cNvSpPr txBox="1"/>
          <p:nvPr userDrawn="1"/>
        </p:nvSpPr>
        <p:spPr>
          <a:xfrm>
            <a:off x="5875208" y="38926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정재호</a:t>
            </a:r>
          </a:p>
        </p:txBody>
      </p:sp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1D6AD82-E3E2-4A9B-BF85-989E3916CD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  <a:prstGeom prst="rect">
            <a:avLst/>
          </a:prstGeom>
        </p:spPr>
        <p:txBody>
          <a:bodyPr anchor="ctr"/>
          <a:lstStyle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u"/>
              <a:defRPr sz="10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7A914B-704F-4AB6-B789-D50EA28A4E59}"/>
              </a:ext>
            </a:extLst>
          </p:cNvPr>
          <p:cNvSpPr/>
          <p:nvPr userDrawn="1"/>
        </p:nvSpPr>
        <p:spPr>
          <a:xfrm>
            <a:off x="8135331" y="1306287"/>
            <a:ext cx="3510017" cy="3491627"/>
          </a:xfrm>
          <a:prstGeom prst="rect">
            <a:avLst/>
          </a:prstGeom>
          <a:noFill/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20B3E2D-9A2F-4D9B-88A8-9E981CF1D5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2844" y="149447"/>
            <a:ext cx="914400" cy="2929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컷 번호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1E33943-70EE-48DE-8F7C-E1C3109C09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502" y="55861"/>
            <a:ext cx="1381125" cy="48013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>
                <a:latin typeface="+mj-ea"/>
                <a:ea typeface="+mj-ea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씬 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0F04EE-0EEA-47E6-BB80-84061843091B}"/>
              </a:ext>
            </a:extLst>
          </p:cNvPr>
          <p:cNvSpPr/>
          <p:nvPr userDrawn="1"/>
        </p:nvSpPr>
        <p:spPr>
          <a:xfrm>
            <a:off x="546651" y="726192"/>
            <a:ext cx="7238619" cy="40717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7A914B-704F-4AB6-B789-D50EA28A4E59}"/>
              </a:ext>
            </a:extLst>
          </p:cNvPr>
          <p:cNvSpPr/>
          <p:nvPr userDrawn="1"/>
        </p:nvSpPr>
        <p:spPr>
          <a:xfrm>
            <a:off x="8135331" y="726193"/>
            <a:ext cx="3510017" cy="580094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2D94B79-BFE9-4C59-A76D-8272195C64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1000215-49E4-4B43-A3D8-D4BD17DA1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A994BCAB-2BD5-4357-8D5D-3E8C801FF4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412776"/>
            <a:ext cx="3509962" cy="134927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6239DA7D-0D39-416D-A5B2-04800D1AB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919554"/>
            <a:ext cx="5540498" cy="1626850"/>
          </a:xfrm>
          <a:prstGeom prst="rect">
            <a:avLst/>
          </a:prstGeom>
        </p:spPr>
        <p:txBody>
          <a:bodyPr anchor="ctr"/>
          <a:lstStyle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u"/>
              <a:defRPr sz="10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E654A-0B40-4A6A-A308-D91FE2190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5938" y="725488"/>
            <a:ext cx="3500437" cy="4953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컷 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7A914B-704F-4AB6-B789-D50EA28A4E59}"/>
              </a:ext>
            </a:extLst>
          </p:cNvPr>
          <p:cNvSpPr/>
          <p:nvPr userDrawn="1"/>
        </p:nvSpPr>
        <p:spPr>
          <a:xfrm>
            <a:off x="551384" y="4919555"/>
            <a:ext cx="5366816" cy="1641032"/>
          </a:xfrm>
          <a:prstGeom prst="rect">
            <a:avLst/>
          </a:prstGeom>
          <a:noFill/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7A914B-704F-4AB6-B789-D50EA28A4E59}"/>
              </a:ext>
            </a:extLst>
          </p:cNvPr>
          <p:cNvSpPr/>
          <p:nvPr userDrawn="1"/>
        </p:nvSpPr>
        <p:spPr>
          <a:xfrm>
            <a:off x="6019800" y="4919555"/>
            <a:ext cx="5659040" cy="1641032"/>
          </a:xfrm>
          <a:prstGeom prst="rect">
            <a:avLst/>
          </a:prstGeom>
          <a:noFill/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35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5113EC8-39BC-4360-B8F7-C9581505570B}"/>
              </a:ext>
            </a:extLst>
          </p:cNvPr>
          <p:cNvGrpSpPr/>
          <p:nvPr userDrawn="1"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4" name="자유형 1442">
              <a:extLst>
                <a:ext uri="{FF2B5EF4-FFF2-40B4-BE49-F238E27FC236}">
                  <a16:creationId xmlns:a16="http://schemas.microsoft.com/office/drawing/2014/main" id="{D67BB5EF-3ED5-47A3-A949-CBF5EC9DC4E5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자유형 1444">
              <a:extLst>
                <a:ext uri="{FF2B5EF4-FFF2-40B4-BE49-F238E27FC236}">
                  <a16:creationId xmlns:a16="http://schemas.microsoft.com/office/drawing/2014/main" id="{8431D748-8756-423E-8F55-B24BCD7EB848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0977DA6-4DB5-478D-BD08-CED2C82E6BC4}"/>
              </a:ext>
            </a:extLst>
          </p:cNvPr>
          <p:cNvGrpSpPr/>
          <p:nvPr userDrawn="1"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7" name="자유형 1448">
              <a:extLst>
                <a:ext uri="{FF2B5EF4-FFF2-40B4-BE49-F238E27FC236}">
                  <a16:creationId xmlns:a16="http://schemas.microsoft.com/office/drawing/2014/main" id="{4C2CB16C-FFF7-4429-BDF0-3C110F25B67C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자유형 1450">
              <a:extLst>
                <a:ext uri="{FF2B5EF4-FFF2-40B4-BE49-F238E27FC236}">
                  <a16:creationId xmlns:a16="http://schemas.microsoft.com/office/drawing/2014/main" id="{488E3CD5-854A-428C-85E9-AC8F3C1FA1F4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8AB714-9D57-47C8-997B-F521DA9C3883}"/>
              </a:ext>
            </a:extLst>
          </p:cNvPr>
          <p:cNvSpPr txBox="1"/>
          <p:nvPr userDrawn="1"/>
        </p:nvSpPr>
        <p:spPr>
          <a:xfrm>
            <a:off x="5439191" y="3629690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5BF0A-BB09-4415-B05B-A32498798918}"/>
              </a:ext>
            </a:extLst>
          </p:cNvPr>
          <p:cNvSpPr txBox="1"/>
          <p:nvPr userDrawn="1"/>
        </p:nvSpPr>
        <p:spPr>
          <a:xfrm>
            <a:off x="5541787" y="389449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감사합니다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5C9C6-29F0-4C18-95B8-06E9091A9332}"/>
              </a:ext>
            </a:extLst>
          </p:cNvPr>
          <p:cNvSpPr txBox="1"/>
          <p:nvPr userDrawn="1"/>
        </p:nvSpPr>
        <p:spPr>
          <a:xfrm>
            <a:off x="5658738" y="3364385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Game Story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086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78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C42FCDCC-4448-4271-AD11-095CCC3B1128}"/>
              </a:ext>
            </a:extLst>
          </p:cNvPr>
          <p:cNvSpPr/>
          <p:nvPr userDrawn="1"/>
        </p:nvSpPr>
        <p:spPr>
          <a:xfrm>
            <a:off x="3166809" y="25543"/>
            <a:ext cx="1203569" cy="52322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 1301">
            <a:extLst>
              <a:ext uri="{FF2B5EF4-FFF2-40B4-BE49-F238E27FC236}">
                <a16:creationId xmlns:a16="http://schemas.microsoft.com/office/drawing/2014/main" id="{61BF6F45-29C1-4589-9C42-EF14BF06BC3B}"/>
              </a:ext>
            </a:extLst>
          </p:cNvPr>
          <p:cNvSpPr/>
          <p:nvPr userDrawn="1"/>
        </p:nvSpPr>
        <p:spPr>
          <a:xfrm>
            <a:off x="45006" y="0"/>
            <a:ext cx="3723588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400" dirty="0"/>
          </a:p>
        </p:txBody>
      </p:sp>
      <p:sp>
        <p:nvSpPr>
          <p:cNvPr id="18" name="자유형 1301">
            <a:extLst>
              <a:ext uri="{FF2B5EF4-FFF2-40B4-BE49-F238E27FC236}">
                <a16:creationId xmlns:a16="http://schemas.microsoft.com/office/drawing/2014/main" id="{03B86E3B-2A16-40E4-861E-3D42FC2E34D4}"/>
              </a:ext>
            </a:extLst>
          </p:cNvPr>
          <p:cNvSpPr/>
          <p:nvPr userDrawn="1"/>
        </p:nvSpPr>
        <p:spPr>
          <a:xfrm>
            <a:off x="1" y="1"/>
            <a:ext cx="2497313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씬 번호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8698EC-36DC-46D8-8F80-433937FDFCE0}"/>
              </a:ext>
            </a:extLst>
          </p:cNvPr>
          <p:cNvSpPr txBox="1"/>
          <p:nvPr userDrawn="1"/>
        </p:nvSpPr>
        <p:spPr>
          <a:xfrm>
            <a:off x="2497314" y="962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컷 번호</a:t>
            </a:r>
          </a:p>
        </p:txBody>
      </p:sp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13755D-1032-4285-82C3-19BB3B0885BA}"/>
              </a:ext>
            </a:extLst>
          </p:cNvPr>
          <p:cNvSpPr/>
          <p:nvPr userDrawn="1"/>
        </p:nvSpPr>
        <p:spPr>
          <a:xfrm>
            <a:off x="0" y="2155984"/>
            <a:ext cx="12192000" cy="3313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1301">
            <a:extLst>
              <a:ext uri="{FF2B5EF4-FFF2-40B4-BE49-F238E27FC236}">
                <a16:creationId xmlns:a16="http://schemas.microsoft.com/office/drawing/2014/main" id="{AFABE448-82F2-48E2-AA67-4FBED8125086}"/>
              </a:ext>
            </a:extLst>
          </p:cNvPr>
          <p:cNvSpPr/>
          <p:nvPr userDrawn="1"/>
        </p:nvSpPr>
        <p:spPr>
          <a:xfrm>
            <a:off x="0" y="4187439"/>
            <a:ext cx="5336315" cy="2670561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자유형 1301">
            <a:extLst>
              <a:ext uri="{FF2B5EF4-FFF2-40B4-BE49-F238E27FC236}">
                <a16:creationId xmlns:a16="http://schemas.microsoft.com/office/drawing/2014/main" id="{5B4AE7F6-0EA9-4A3B-9BFF-CD4AD19967F7}"/>
              </a:ext>
            </a:extLst>
          </p:cNvPr>
          <p:cNvSpPr/>
          <p:nvPr userDrawn="1"/>
        </p:nvSpPr>
        <p:spPr>
          <a:xfrm>
            <a:off x="1" y="-14651"/>
            <a:ext cx="6417892" cy="2578389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F76CB17-81CB-4480-9D77-42F8CC71C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7775" y="2708275"/>
            <a:ext cx="3392488" cy="12652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6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0764F709-FCEF-40EC-BD9B-290AC0F97E83}"/>
              </a:ext>
            </a:extLst>
          </p:cNvPr>
          <p:cNvSpPr/>
          <p:nvPr userDrawn="1"/>
        </p:nvSpPr>
        <p:spPr>
          <a:xfrm rot="5400000">
            <a:off x="7571574" y="2495372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708340B5-101E-45D2-98C7-B95021A129A2}"/>
              </a:ext>
            </a:extLst>
          </p:cNvPr>
          <p:cNvSpPr/>
          <p:nvPr userDrawn="1"/>
        </p:nvSpPr>
        <p:spPr>
          <a:xfrm rot="5400000">
            <a:off x="7571574" y="2928764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4C0B024-3A30-47F4-A085-7C248483654B}"/>
              </a:ext>
            </a:extLst>
          </p:cNvPr>
          <p:cNvSpPr/>
          <p:nvPr userDrawn="1"/>
        </p:nvSpPr>
        <p:spPr>
          <a:xfrm rot="5400000">
            <a:off x="7571574" y="3367658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99F2A31-A13B-4CD6-83CA-5BA60724C4C1}"/>
              </a:ext>
            </a:extLst>
          </p:cNvPr>
          <p:cNvSpPr/>
          <p:nvPr userDrawn="1"/>
        </p:nvSpPr>
        <p:spPr>
          <a:xfrm rot="5400000">
            <a:off x="7571574" y="3801050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5ACC0F67-7594-4C5A-889E-8422377C537B}"/>
              </a:ext>
            </a:extLst>
          </p:cNvPr>
          <p:cNvSpPr/>
          <p:nvPr userDrawn="1"/>
        </p:nvSpPr>
        <p:spPr>
          <a:xfrm rot="5400000">
            <a:off x="7571574" y="4239333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C790AC96-1E5A-4029-8875-D4BF72CD22D8}"/>
              </a:ext>
            </a:extLst>
          </p:cNvPr>
          <p:cNvSpPr/>
          <p:nvPr userDrawn="1"/>
        </p:nvSpPr>
        <p:spPr>
          <a:xfrm rot="5400000">
            <a:off x="7571574" y="4672726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067C9BBD-5FC6-4F58-8B84-4DD8EDAB93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4163" y="2324100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CDE8080D-F99E-4C4E-9551-4BD63B5BB3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4163" y="2770859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텍스트 개체 틀 20">
            <a:extLst>
              <a:ext uri="{FF2B5EF4-FFF2-40B4-BE49-F238E27FC236}">
                <a16:creationId xmlns:a16="http://schemas.microsoft.com/office/drawing/2014/main" id="{CEFCAA52-818C-4A4D-971A-8625922DD6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4163" y="3209753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텍스트 개체 틀 20">
            <a:extLst>
              <a:ext uri="{FF2B5EF4-FFF2-40B4-BE49-F238E27FC236}">
                <a16:creationId xmlns:a16="http://schemas.microsoft.com/office/drawing/2014/main" id="{7262B809-27F5-4555-8BB3-618D4F0AE0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4163" y="3644895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텍스트 개체 틀 20">
            <a:extLst>
              <a:ext uri="{FF2B5EF4-FFF2-40B4-BE49-F238E27FC236}">
                <a16:creationId xmlns:a16="http://schemas.microsoft.com/office/drawing/2014/main" id="{E2635E8C-BA38-4AED-A005-58093B2616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4163" y="4080037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텍스트 개체 틀 20">
            <a:extLst>
              <a:ext uri="{FF2B5EF4-FFF2-40B4-BE49-F238E27FC236}">
                <a16:creationId xmlns:a16="http://schemas.microsoft.com/office/drawing/2014/main" id="{F937905B-356E-4F0F-B6A6-9FD1F4507A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04163" y="4518486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86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</p:spTree>
    <p:extLst>
      <p:ext uri="{BB962C8B-B14F-4D97-AF65-F5344CB8AC3E}">
        <p14:creationId xmlns:p14="http://schemas.microsoft.com/office/powerpoint/2010/main" val="17939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6FFD4C-E4BE-413B-A958-EA37DA0AF6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60449" y="1331259"/>
            <a:ext cx="4485771" cy="209774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FB525774-B6C1-4D4E-BEB7-418328C12D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785" y="1331260"/>
            <a:ext cx="4485767" cy="20977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EE8F87-8CA6-4A81-87C9-2C278AED30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0450" y="802308"/>
            <a:ext cx="2870200" cy="30839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게임이름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A453F5D1-3876-4F31-B103-D1B2568B4F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5785" y="802308"/>
            <a:ext cx="2870200" cy="30839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게임이름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4EF51D3-25A0-4C44-806C-0A3C57813A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0449" y="3853299"/>
            <a:ext cx="4485771" cy="245383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게임에 대한 간략한 설명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470847E-29DC-4173-AAD2-E7C79ECF51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5786" y="3853301"/>
            <a:ext cx="4485766" cy="245383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게임에 대한 간략한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5C0036-F551-4B96-A638-91E0A8114C9C}"/>
              </a:ext>
            </a:extLst>
          </p:cNvPr>
          <p:cNvSpPr/>
          <p:nvPr userDrawn="1"/>
        </p:nvSpPr>
        <p:spPr>
          <a:xfrm rot="5400000">
            <a:off x="426782" y="1136591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AA061A-C0F1-44B7-AE07-F9DA039402E2}"/>
              </a:ext>
            </a:extLst>
          </p:cNvPr>
          <p:cNvSpPr/>
          <p:nvPr userDrawn="1"/>
        </p:nvSpPr>
        <p:spPr>
          <a:xfrm rot="5400000">
            <a:off x="6012117" y="1136592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4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AFAE72-4110-44F3-B01E-E93BB11595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1825" y="1060450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887F845-81C3-4D58-BC58-1EAABB1B6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825" y="3769467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표 개체 틀 4">
            <a:extLst>
              <a:ext uri="{FF2B5EF4-FFF2-40B4-BE49-F238E27FC236}">
                <a16:creationId xmlns:a16="http://schemas.microsoft.com/office/drawing/2014/main" id="{A02E1DD2-A683-457A-BCF0-6A30554CFCD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29305" y="1060450"/>
            <a:ext cx="5330870" cy="51435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B80D4C-5BF8-443A-B0E5-003E75DDD018}"/>
              </a:ext>
            </a:extLst>
          </p:cNvPr>
          <p:cNvSpPr/>
          <p:nvPr userDrawn="1"/>
        </p:nvSpPr>
        <p:spPr>
          <a:xfrm rot="5400000">
            <a:off x="123029" y="1136592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2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AFAE72-4110-44F3-B01E-E93BB11595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1825" y="1060450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887F845-81C3-4D58-BC58-1EAABB1B6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825" y="3769467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표 개체 틀 4">
            <a:extLst>
              <a:ext uri="{FF2B5EF4-FFF2-40B4-BE49-F238E27FC236}">
                <a16:creationId xmlns:a16="http://schemas.microsoft.com/office/drawing/2014/main" id="{A02E1DD2-A683-457A-BCF0-6A30554CFCD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29305" y="1060450"/>
            <a:ext cx="5330870" cy="51435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B80D4C-5BF8-443A-B0E5-003E75DDD018}"/>
              </a:ext>
            </a:extLst>
          </p:cNvPr>
          <p:cNvSpPr/>
          <p:nvPr userDrawn="1"/>
        </p:nvSpPr>
        <p:spPr>
          <a:xfrm rot="5400000">
            <a:off x="123029" y="1136592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E146C6-0722-4799-9F12-200480404D17}"/>
              </a:ext>
            </a:extLst>
          </p:cNvPr>
          <p:cNvSpPr/>
          <p:nvPr userDrawn="1"/>
        </p:nvSpPr>
        <p:spPr>
          <a:xfrm rot="5400000">
            <a:off x="5932937" y="753662"/>
            <a:ext cx="5753102" cy="569358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9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AFAE72-4110-44F3-B01E-E93BB11595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1826" y="1060450"/>
            <a:ext cx="2317748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887F845-81C3-4D58-BC58-1EAABB1B6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825" y="3769467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표 개체 틀 4">
            <a:extLst>
              <a:ext uri="{FF2B5EF4-FFF2-40B4-BE49-F238E27FC236}">
                <a16:creationId xmlns:a16="http://schemas.microsoft.com/office/drawing/2014/main" id="{A02E1DD2-A683-457A-BCF0-6A30554CFCD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29305" y="1060450"/>
            <a:ext cx="5330870" cy="51435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E3870362-2B42-47FA-9E8A-96EB656B07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9588" y="1060450"/>
            <a:ext cx="2317749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12C7C5-B1D7-40DF-8D4F-8927B508A1B3}"/>
              </a:ext>
            </a:extLst>
          </p:cNvPr>
          <p:cNvSpPr/>
          <p:nvPr userDrawn="1"/>
        </p:nvSpPr>
        <p:spPr>
          <a:xfrm rot="5400000">
            <a:off x="123029" y="1136592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7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AFAE72-4110-44F3-B01E-E93BB11595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0362" y="1060450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887F845-81C3-4D58-BC58-1EAABB1B6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0362" y="3769467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표 개체 틀 4">
            <a:extLst>
              <a:ext uri="{FF2B5EF4-FFF2-40B4-BE49-F238E27FC236}">
                <a16:creationId xmlns:a16="http://schemas.microsoft.com/office/drawing/2014/main" id="{A02E1DD2-A683-457A-BCF0-6A30554CFCD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467842" y="3769466"/>
            <a:ext cx="4735513" cy="243448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6E3E8D8A-A0DC-408F-82ED-FE62E744D5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7842" y="1060450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7EB0EA-EBE5-4664-907D-E0D2050E0810}"/>
              </a:ext>
            </a:extLst>
          </p:cNvPr>
          <p:cNvSpPr/>
          <p:nvPr userDrawn="1"/>
        </p:nvSpPr>
        <p:spPr>
          <a:xfrm rot="5400000">
            <a:off x="361566" y="1136592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2595A-14B1-4E16-AD8F-9B7EF439C2EC}"/>
              </a:ext>
            </a:extLst>
          </p:cNvPr>
          <p:cNvSpPr/>
          <p:nvPr userDrawn="1"/>
        </p:nvSpPr>
        <p:spPr>
          <a:xfrm rot="5400000">
            <a:off x="7374392" y="-278753"/>
            <a:ext cx="292241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0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41B1F2BA-53C2-485A-9E54-AD3CD524AF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908BEC23-1339-4741-AF7D-91F1124243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6CB7146-3373-40E2-8390-AC159B5B2F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7328" y="786135"/>
            <a:ext cx="3349625" cy="178593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그림 개체 틀 5">
            <a:extLst>
              <a:ext uri="{FF2B5EF4-FFF2-40B4-BE49-F238E27FC236}">
                <a16:creationId xmlns:a16="http://schemas.microsoft.com/office/drawing/2014/main" id="{193A4FA8-18E3-411C-9844-FD3E34F7B3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328" y="2777654"/>
            <a:ext cx="3349625" cy="178593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31047E2C-181A-409E-878A-32759C99F8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328" y="4764410"/>
            <a:ext cx="3349625" cy="178593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2" name="표 개체 틀 11">
            <a:extLst>
              <a:ext uri="{FF2B5EF4-FFF2-40B4-BE49-F238E27FC236}">
                <a16:creationId xmlns:a16="http://schemas.microsoft.com/office/drawing/2014/main" id="{E53FDDC1-8365-4D9C-863E-CE28D3F657BD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221880" y="786136"/>
            <a:ext cx="7553753" cy="576389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1B2D86-5A41-4C2C-A033-39EE0B35A1AD}"/>
              </a:ext>
            </a:extLst>
          </p:cNvPr>
          <p:cNvSpPr/>
          <p:nvPr userDrawn="1"/>
        </p:nvSpPr>
        <p:spPr>
          <a:xfrm rot="5400000">
            <a:off x="-705510" y="1845779"/>
            <a:ext cx="5913965" cy="36702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1301">
            <a:extLst>
              <a:ext uri="{FF2B5EF4-FFF2-40B4-BE49-F238E27FC236}">
                <a16:creationId xmlns:a16="http://schemas.microsoft.com/office/drawing/2014/main" id="{161165C8-A95B-4584-B710-3046DB159C0B}"/>
              </a:ext>
            </a:extLst>
          </p:cNvPr>
          <p:cNvSpPr/>
          <p:nvPr userDrawn="1"/>
        </p:nvSpPr>
        <p:spPr>
          <a:xfrm>
            <a:off x="45005" y="0"/>
            <a:ext cx="5819773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자유형 1301">
            <a:extLst>
              <a:ext uri="{FF2B5EF4-FFF2-40B4-BE49-F238E27FC236}">
                <a16:creationId xmlns:a16="http://schemas.microsoft.com/office/drawing/2014/main" id="{9811922D-C0A3-4F00-832A-EFF6CB5FA19A}"/>
              </a:ext>
            </a:extLst>
          </p:cNvPr>
          <p:cNvSpPr/>
          <p:nvPr userDrawn="1"/>
        </p:nvSpPr>
        <p:spPr>
          <a:xfrm>
            <a:off x="1" y="1"/>
            <a:ext cx="3067939" cy="63238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8" r:id="rId4"/>
    <p:sldLayoutId id="2147483657" r:id="rId5"/>
    <p:sldLayoutId id="2147483662" r:id="rId6"/>
    <p:sldLayoutId id="2147483661" r:id="rId7"/>
    <p:sldLayoutId id="2147483660" r:id="rId8"/>
    <p:sldLayoutId id="2147483659" r:id="rId9"/>
    <p:sldLayoutId id="2147483652" r:id="rId10"/>
    <p:sldLayoutId id="2147483651" r:id="rId11"/>
    <p:sldLayoutId id="2147483653" r:id="rId12"/>
    <p:sldLayoutId id="2147483650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microsoft.com/office/2007/relationships/hdphoto" Target="../media/hdphoto6.wdp"/><Relationship Id="rId2" Type="http://schemas.openxmlformats.org/officeDocument/2006/relationships/notesSlide" Target="../notesSlides/notesSlide9.xml"/><Relationship Id="rId16" Type="http://schemas.microsoft.com/office/2007/relationships/hdphoto" Target="../media/hdphoto8.wdp"/><Relationship Id="rId1" Type="http://schemas.openxmlformats.org/officeDocument/2006/relationships/slideLayout" Target="../slideLayouts/slideLayout10.xml"/><Relationship Id="rId6" Type="http://schemas.microsoft.com/office/2007/relationships/hdphoto" Target="../media/hdphoto3.wdp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30.png"/><Relationship Id="rId14" Type="http://schemas.microsoft.com/office/2007/relationships/hdphoto" Target="../media/hdphoto7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A30052D-366E-4570-AC5E-99034DAFA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스토리텔링 방식 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B87DF-8F9F-4881-9EF9-EEE6A100F9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선택한 방법</a:t>
            </a:r>
          </a:p>
        </p:txBody>
      </p:sp>
      <p:pic>
        <p:nvPicPr>
          <p:cNvPr id="9" name="그림 개체 틀 8" descr="시계이(가) 표시된 사진&#10;&#10;자동 생성된 설명">
            <a:extLst>
              <a:ext uri="{FF2B5EF4-FFF2-40B4-BE49-F238E27FC236}">
                <a16:creationId xmlns:a16="http://schemas.microsoft.com/office/drawing/2014/main" id="{31A986E4-6AD2-42AB-9C8E-12D5F2F1628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r="5579"/>
          <a:stretch>
            <a:fillRect/>
          </a:stretch>
        </p:blipFill>
        <p:spPr/>
      </p:pic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EFAD4C8E-4602-4D2E-801F-9CECDAC465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r="5554"/>
          <a:stretch>
            <a:fillRect/>
          </a:stretch>
        </p:blipFill>
        <p:spPr/>
      </p:pic>
      <p:pic>
        <p:nvPicPr>
          <p:cNvPr id="15" name="그림 개체 틀 14" descr="실외, 건물, 스팀, 연기이(가) 표시된 사진&#10;&#10;자동 생성된 설명">
            <a:extLst>
              <a:ext uri="{FF2B5EF4-FFF2-40B4-BE49-F238E27FC236}">
                <a16:creationId xmlns:a16="http://schemas.microsoft.com/office/drawing/2014/main" id="{D160B860-B728-42C2-AC19-F9173246B5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0" b="21740"/>
          <a:stretch>
            <a:fillRect/>
          </a:stretch>
        </p:blipFill>
        <p:spPr>
          <a:xfrm>
            <a:off x="607327" y="4769173"/>
            <a:ext cx="3349625" cy="1785937"/>
          </a:xfrm>
        </p:spPr>
      </p:pic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BF1F43F-F367-49DC-9DF9-F773314E0816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985467243"/>
              </p:ext>
            </p:extLst>
          </p:nvPr>
        </p:nvGraphicFramePr>
        <p:xfrm>
          <a:off x="4221163" y="785812"/>
          <a:ext cx="7548806" cy="5576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5">
                  <a:extLst>
                    <a:ext uri="{9D8B030D-6E8A-4147-A177-3AD203B41FA5}">
                      <a16:colId xmlns:a16="http://schemas.microsoft.com/office/drawing/2014/main" val="629507320"/>
                    </a:ext>
                  </a:extLst>
                </a:gridCol>
                <a:gridCol w="902677">
                  <a:extLst>
                    <a:ext uri="{9D8B030D-6E8A-4147-A177-3AD203B41FA5}">
                      <a16:colId xmlns:a16="http://schemas.microsoft.com/office/drawing/2014/main" val="1911270966"/>
                    </a:ext>
                  </a:extLst>
                </a:gridCol>
                <a:gridCol w="2180493">
                  <a:extLst>
                    <a:ext uri="{9D8B030D-6E8A-4147-A177-3AD203B41FA5}">
                      <a16:colId xmlns:a16="http://schemas.microsoft.com/office/drawing/2014/main" val="240004472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502863009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2387916299"/>
                    </a:ext>
                  </a:extLst>
                </a:gridCol>
              </a:tblGrid>
              <a:tr h="4216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게임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활용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활용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94868"/>
                  </a:ext>
                </a:extLst>
              </a:tr>
              <a:tr h="758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로딩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로딩 중에 짧은 일러스트를 통해 세계관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이벤트 정보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TIP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의미 없이 소비되는 시감을 최소화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84336"/>
                  </a:ext>
                </a:extLst>
              </a:tr>
              <a:tr h="758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음향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.mp3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세계관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주위환경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상황에 따른 효과음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BGM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자주 들리는 증기 소리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푸쓔욱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같은 것 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유저에게 현장감을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79090"/>
                  </a:ext>
                </a:extLst>
              </a:tr>
              <a:tr h="758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세계관에 맞춰 디자인된 화면 출력 요소들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던전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 가시적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다른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RPG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게임들과 다른 독특한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차별점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91935"/>
                  </a:ext>
                </a:extLst>
              </a:tr>
              <a:tr h="758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세계관에 맞는 단어 선택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문장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스토리 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스토리의 몰입도 증진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787359"/>
                  </a:ext>
                </a:extLst>
              </a:tr>
              <a:tr h="10612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튜토리얼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스토리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 게임 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 게임 캐릭터 일러스트를 활용한 간략한 튜토리얼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튜토리얼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시범조교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같은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좀 더 쉽게 게임의 진행 방식을 학습할 수 있도록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109651"/>
                  </a:ext>
                </a:extLst>
              </a:tr>
              <a:tr h="10612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선택적 </a:t>
                      </a:r>
                      <a:br>
                        <a:rPr lang="en-US" altLang="ko-KR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튜토리얼 이후 유저의 선택에 따라 지급할 보상이 달라 지게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선택 또는 직업선택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유저가 게임 세계관에 참여하고 있다는 느낌을 받도록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33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01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344C6FD-7124-4F37-8885-0C18AC770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90906-E2CE-4B1C-BB86-74224DF1ED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게임 배경 설정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2DBD762-D244-478C-8649-991C40C3DBB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B615891-9749-4818-A21F-8AAC116B30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그림 개체 틀 7" descr="실외, 건물, 스팀, 연기이(가) 표시된 사진&#10;&#10;자동 생성된 설명">
            <a:extLst>
              <a:ext uri="{FF2B5EF4-FFF2-40B4-BE49-F238E27FC236}">
                <a16:creationId xmlns:a16="http://schemas.microsoft.com/office/drawing/2014/main" id="{877901A6-90C3-4E68-BE79-976D26C88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3" b="22743"/>
          <a:stretch>
            <a:fillRect/>
          </a:stretch>
        </p:blipFill>
        <p:spPr>
          <a:xfrm>
            <a:off x="631825" y="1060450"/>
            <a:ext cx="4735513" cy="2435225"/>
          </a:xfrm>
          <a:prstGeom prst="rect">
            <a:avLst/>
          </a:prstGeom>
        </p:spPr>
      </p:pic>
      <p:pic>
        <p:nvPicPr>
          <p:cNvPr id="10" name="그림 9" descr="남자, 타기, 오토바이, 자전거이(가) 표시된 사진&#10;&#10;자동 생성된 설명">
            <a:extLst>
              <a:ext uri="{FF2B5EF4-FFF2-40B4-BE49-F238E27FC236}">
                <a16:creationId xmlns:a16="http://schemas.microsoft.com/office/drawing/2014/main" id="{25E7E6E5-B32A-4C84-B2EF-8206FE8022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2" r="2538" b="50000"/>
          <a:stretch/>
        </p:blipFill>
        <p:spPr>
          <a:xfrm>
            <a:off x="631825" y="3769466"/>
            <a:ext cx="4735513" cy="243448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4635" y="-538440"/>
            <a:ext cx="106833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게임과 연관 </a:t>
            </a:r>
            <a:r>
              <a:rPr lang="ko-KR" altLang="en-US" sz="1400" dirty="0" err="1">
                <a:solidFill>
                  <a:srgbClr val="FF0000"/>
                </a:solidFill>
              </a:rPr>
              <a:t>되어있</a:t>
            </a:r>
            <a:r>
              <a:rPr lang="ko-KR" altLang="en-US" sz="1400" dirty="0">
                <a:solidFill>
                  <a:srgbClr val="FF0000"/>
                </a:solidFill>
              </a:rPr>
              <a:t> 요소는 단어 강조 할 것</a:t>
            </a:r>
            <a:r>
              <a:rPr lang="en-US" altLang="ko-KR" sz="1400" dirty="0">
                <a:solidFill>
                  <a:srgbClr val="FF0000"/>
                </a:solidFill>
              </a:rPr>
              <a:t>! </a:t>
            </a:r>
            <a:r>
              <a:rPr lang="ko-KR" altLang="en-US" sz="1400" dirty="0">
                <a:solidFill>
                  <a:srgbClr val="FF0000"/>
                </a:solidFill>
              </a:rPr>
              <a:t>스토리 에서 필요 없는 부분은 최대한 줄일 것</a:t>
            </a:r>
            <a:r>
              <a:rPr lang="en-US" altLang="ko-KR" sz="1400" dirty="0">
                <a:solidFill>
                  <a:srgbClr val="FF0000"/>
                </a:solidFill>
              </a:rPr>
              <a:t>! </a:t>
            </a:r>
            <a:r>
              <a:rPr lang="ko-KR" altLang="en-US" sz="1400" dirty="0">
                <a:solidFill>
                  <a:srgbClr val="FF0000"/>
                </a:solidFill>
              </a:rPr>
              <a:t>페이지가 부족하다면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페이지로 조정</a:t>
            </a:r>
            <a:r>
              <a:rPr lang="en-US" altLang="ko-KR" sz="14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8158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1F72D3-E098-4C59-864A-683FBA164B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 플롯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927E7-9809-491B-B24A-0B52DC1B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발단 </a:t>
            </a:r>
          </a:p>
        </p:txBody>
      </p:sp>
      <p:sp>
        <p:nvSpPr>
          <p:cNvPr id="5" name="설명선: 아래쪽 화살표 4">
            <a:extLst>
              <a:ext uri="{FF2B5EF4-FFF2-40B4-BE49-F238E27FC236}">
                <a16:creationId xmlns:a16="http://schemas.microsoft.com/office/drawing/2014/main" id="{38B9DA37-4741-4713-8380-A20A5A072D3F}"/>
              </a:ext>
            </a:extLst>
          </p:cNvPr>
          <p:cNvSpPr/>
          <p:nvPr/>
        </p:nvSpPr>
        <p:spPr>
          <a:xfrm>
            <a:off x="739588" y="1292142"/>
            <a:ext cx="1694330" cy="1694330"/>
          </a:xfrm>
          <a:prstGeom prst="downArrow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발단</a:t>
            </a:r>
            <a:endParaRPr lang="en-US" altLang="ko-KR" b="1" dirty="0"/>
          </a:p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게임 배경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F16F9904-496E-4298-A5A0-90F1D1D5D65E}"/>
              </a:ext>
            </a:extLst>
          </p:cNvPr>
          <p:cNvSpPr/>
          <p:nvPr/>
        </p:nvSpPr>
        <p:spPr>
          <a:xfrm>
            <a:off x="739588" y="298647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전개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튜토리얼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설명선: 아래쪽 화살표 6">
            <a:extLst>
              <a:ext uri="{FF2B5EF4-FFF2-40B4-BE49-F238E27FC236}">
                <a16:creationId xmlns:a16="http://schemas.microsoft.com/office/drawing/2014/main" id="{1FBA13D0-6527-4BB2-8D7B-5D538010D624}"/>
              </a:ext>
            </a:extLst>
          </p:cNvPr>
          <p:cNvSpPr/>
          <p:nvPr/>
        </p:nvSpPr>
        <p:spPr>
          <a:xfrm>
            <a:off x="739588" y="468080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위기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게임 진행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C6AF74B-8C82-48FF-A7A1-66B70303B08B}"/>
              </a:ext>
            </a:extLst>
          </p:cNvPr>
          <p:cNvSpPr/>
          <p:nvPr/>
        </p:nvSpPr>
        <p:spPr>
          <a:xfrm>
            <a:off x="3080854" y="1286458"/>
            <a:ext cx="8457188" cy="30599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해당 스토리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천재 발명가의 등장으로 전쟁에서 승리하게 됨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그의 발명품으로 삶의 질은 높아 졌지만 인간 본연의 문제는 해결하지 못했다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천재 발명가는 인간의 본질적 문제점을 해결할 수 있는 방법을 연구하다 사망한다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그가 사망한 이후 그의 </a:t>
            </a:r>
            <a:r>
              <a:rPr lang="en-US" altLang="ko-KR" sz="1400" dirty="0"/>
              <a:t>6</a:t>
            </a:r>
            <a:r>
              <a:rPr lang="ko-KR" altLang="en-US" sz="1400" dirty="0"/>
              <a:t>명의 자식에 의해 세상은 빠른 속도로 멸망의 길을 걸어 갔다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몇 년 후 발전된 아버지의 연구자료를 찾기 위해 사라진 자식 </a:t>
            </a:r>
            <a:r>
              <a:rPr lang="en-US" altLang="ko-KR" sz="1400" dirty="0"/>
              <a:t>1</a:t>
            </a:r>
            <a:r>
              <a:rPr lang="ko-KR" altLang="en-US" sz="1400" dirty="0"/>
              <a:t>명을 찾기 시작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주인공의 행복했던 삶이 할아버지의 실종으로 한 순간에 바뀌게 된다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0526DBD-84EA-480B-AB85-33A161ABFC5A}"/>
              </a:ext>
            </a:extLst>
          </p:cNvPr>
          <p:cNvSpPr/>
          <p:nvPr/>
        </p:nvSpPr>
        <p:spPr>
          <a:xfrm>
            <a:off x="3068097" y="4680801"/>
            <a:ext cx="8457188" cy="16943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 </a:t>
            </a:r>
            <a:r>
              <a:rPr lang="ko-KR" altLang="en-US" sz="1400" dirty="0"/>
              <a:t>전달 내용</a:t>
            </a:r>
            <a:r>
              <a:rPr lang="en-US" altLang="ko-KR" sz="1400" dirty="0"/>
              <a:t> 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배경 스토리를 간략하게 알려 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주요 컨텐츠 소개 </a:t>
            </a:r>
            <a:r>
              <a:rPr lang="en-US" altLang="ko-KR" sz="1400" dirty="0"/>
              <a:t>( 6</a:t>
            </a:r>
            <a:r>
              <a:rPr lang="ko-KR" altLang="en-US" sz="1400" dirty="0"/>
              <a:t>명의 보스 몬스터를 처치</a:t>
            </a:r>
            <a:r>
              <a:rPr lang="en-US" altLang="ko-KR" sz="1400" dirty="0"/>
              <a:t>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주인공과 상반되는 입장을 가진 적들과 이후 전투를 한다는 것을 전달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이후 튜토리얼의 스토리를 짐작할 수 있다</a:t>
            </a:r>
            <a:r>
              <a:rPr lang="en-US" altLang="ko-K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82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1F72D3-E098-4C59-864A-683FBA164B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 플롯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927E7-9809-491B-B24A-0B52DC1B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전개 </a:t>
            </a:r>
          </a:p>
        </p:txBody>
      </p:sp>
      <p:sp>
        <p:nvSpPr>
          <p:cNvPr id="5" name="설명선: 아래쪽 화살표 4">
            <a:extLst>
              <a:ext uri="{FF2B5EF4-FFF2-40B4-BE49-F238E27FC236}">
                <a16:creationId xmlns:a16="http://schemas.microsoft.com/office/drawing/2014/main" id="{38B9DA37-4741-4713-8380-A20A5A072D3F}"/>
              </a:ext>
            </a:extLst>
          </p:cNvPr>
          <p:cNvSpPr/>
          <p:nvPr/>
        </p:nvSpPr>
        <p:spPr>
          <a:xfrm>
            <a:off x="739588" y="129214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발단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게임 배경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F16F9904-496E-4298-A5A0-90F1D1D5D65E}"/>
              </a:ext>
            </a:extLst>
          </p:cNvPr>
          <p:cNvSpPr/>
          <p:nvPr/>
        </p:nvSpPr>
        <p:spPr>
          <a:xfrm>
            <a:off x="739588" y="2986472"/>
            <a:ext cx="1694330" cy="1694330"/>
          </a:xfrm>
          <a:prstGeom prst="downArrow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튜토리얼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설명선: 아래쪽 화살표 6">
            <a:extLst>
              <a:ext uri="{FF2B5EF4-FFF2-40B4-BE49-F238E27FC236}">
                <a16:creationId xmlns:a16="http://schemas.microsoft.com/office/drawing/2014/main" id="{1FBA13D0-6527-4BB2-8D7B-5D538010D624}"/>
              </a:ext>
            </a:extLst>
          </p:cNvPr>
          <p:cNvSpPr/>
          <p:nvPr/>
        </p:nvSpPr>
        <p:spPr>
          <a:xfrm>
            <a:off x="739588" y="468080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위기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게임 진행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C6AF74B-8C82-48FF-A7A1-66B70303B08B}"/>
              </a:ext>
            </a:extLst>
          </p:cNvPr>
          <p:cNvSpPr/>
          <p:nvPr/>
        </p:nvSpPr>
        <p:spPr>
          <a:xfrm>
            <a:off x="3080854" y="1286458"/>
            <a:ext cx="8457188" cy="30599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해당 스토리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학교를 마치고 집으로 돌아온 주인공은 할아버지를 찾는다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할아버지 대신 로봇들이 나타나고 로봇은 주인공을 적으로 생각해 공격하려 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주인공이 심하게 다쳐 도망칠 수 없게 되자 한 소녀가 나타나서 주인공을 구하게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멋지게 로봇을 처치한 소녀는 주인공을 치료하기 위해 자신의 기지로 데리고 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이후 주인공은 자신의 비밀을 알게 되고 소녀와 함께 할아버지를 찾기 위한 모험을 시작한다</a:t>
            </a:r>
            <a:r>
              <a:rPr lang="en-US" altLang="ko-KR" sz="1400" dirty="0"/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846EB0-27F0-49D0-93CF-B29599FC363F}"/>
              </a:ext>
            </a:extLst>
          </p:cNvPr>
          <p:cNvSpPr/>
          <p:nvPr/>
        </p:nvSpPr>
        <p:spPr>
          <a:xfrm>
            <a:off x="3068097" y="4680801"/>
            <a:ext cx="8457188" cy="16943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 </a:t>
            </a:r>
            <a:r>
              <a:rPr lang="ko-KR" altLang="en-US" sz="1400" dirty="0"/>
              <a:t>전달 내용</a:t>
            </a:r>
            <a:r>
              <a:rPr lang="en-US" altLang="ko-KR" sz="1400" dirty="0"/>
              <a:t> 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튜토리얼을 통해 유저가 게임에 익숙해지는 시간을 가짐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조작</a:t>
            </a:r>
            <a:r>
              <a:rPr lang="en-US" altLang="ko-KR" sz="1400" dirty="0"/>
              <a:t>, </a:t>
            </a:r>
            <a:r>
              <a:rPr lang="ko-KR" altLang="en-US" sz="1400" dirty="0"/>
              <a:t>전투</a:t>
            </a:r>
            <a:r>
              <a:rPr lang="en-US" altLang="ko-KR" sz="1400" dirty="0"/>
              <a:t>, </a:t>
            </a:r>
            <a:r>
              <a:rPr lang="ko-KR" altLang="en-US" sz="1400" dirty="0"/>
              <a:t>스틸 사용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 컨셉 </a:t>
            </a:r>
            <a:r>
              <a:rPr lang="en-US" altLang="ko-KR" sz="1400" dirty="0"/>
              <a:t>( </a:t>
            </a:r>
            <a:r>
              <a:rPr lang="ko-KR" altLang="en-US" sz="1400" dirty="0"/>
              <a:t>게임 스토리 컨셉에 따른 캐릭터 디자인의 차별화 이유 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32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1F72D3-E098-4C59-864A-683FBA164B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 플롯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927E7-9809-491B-B24A-0B52DC1B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위기</a:t>
            </a:r>
          </a:p>
        </p:txBody>
      </p:sp>
      <p:sp>
        <p:nvSpPr>
          <p:cNvPr id="5" name="설명선: 아래쪽 화살표 4">
            <a:extLst>
              <a:ext uri="{FF2B5EF4-FFF2-40B4-BE49-F238E27FC236}">
                <a16:creationId xmlns:a16="http://schemas.microsoft.com/office/drawing/2014/main" id="{38B9DA37-4741-4713-8380-A20A5A072D3F}"/>
              </a:ext>
            </a:extLst>
          </p:cNvPr>
          <p:cNvSpPr/>
          <p:nvPr/>
        </p:nvSpPr>
        <p:spPr>
          <a:xfrm>
            <a:off x="739588" y="129214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발단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게임 배경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F16F9904-496E-4298-A5A0-90F1D1D5D65E}"/>
              </a:ext>
            </a:extLst>
          </p:cNvPr>
          <p:cNvSpPr/>
          <p:nvPr/>
        </p:nvSpPr>
        <p:spPr>
          <a:xfrm>
            <a:off x="739588" y="298647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전개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튜토리얼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설명선: 아래쪽 화살표 6">
            <a:extLst>
              <a:ext uri="{FF2B5EF4-FFF2-40B4-BE49-F238E27FC236}">
                <a16:creationId xmlns:a16="http://schemas.microsoft.com/office/drawing/2014/main" id="{1FBA13D0-6527-4BB2-8D7B-5D538010D624}"/>
              </a:ext>
            </a:extLst>
          </p:cNvPr>
          <p:cNvSpPr/>
          <p:nvPr/>
        </p:nvSpPr>
        <p:spPr>
          <a:xfrm>
            <a:off x="739588" y="4680802"/>
            <a:ext cx="1694330" cy="1694330"/>
          </a:xfrm>
          <a:prstGeom prst="downArrow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위기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게임 진행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C6AF74B-8C82-48FF-A7A1-66B70303B08B}"/>
              </a:ext>
            </a:extLst>
          </p:cNvPr>
          <p:cNvSpPr/>
          <p:nvPr/>
        </p:nvSpPr>
        <p:spPr>
          <a:xfrm>
            <a:off x="3080854" y="1286458"/>
            <a:ext cx="8457188" cy="30599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해당 일부 스토리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소녀와 함께 할아버지를 찾기 위해 수 많은 로봇들과 싸우고 미션을 수행하게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그러다 과거 천재 발명가의 자식 중 한 명과 만나게 되어 싸우게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이전에는 만나 본 적 없던 강력한 상대를 만나게 되었고 주인공은 코어를 옮기는 것을 통해 간신히 위기에서 빠져 나오게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하지만 아쉽게도 소녀는 구하지 못 했고 그녀의 복수를 하기 위해 다시 그자를 찾아 가게 된다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36D4482-FFEA-4999-AA28-DF93574A80D5}"/>
              </a:ext>
            </a:extLst>
          </p:cNvPr>
          <p:cNvSpPr/>
          <p:nvPr/>
        </p:nvSpPr>
        <p:spPr>
          <a:xfrm>
            <a:off x="3068097" y="4680801"/>
            <a:ext cx="8457188" cy="16943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 </a:t>
            </a:r>
            <a:r>
              <a:rPr lang="ko-KR" altLang="en-US" sz="1400" dirty="0"/>
              <a:t>전달 내용</a:t>
            </a:r>
            <a:r>
              <a:rPr lang="en-US" altLang="ko-KR" sz="1400" dirty="0"/>
              <a:t> 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유저가 게임을 플레이하며 알아가는 스토리이다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유저가 처음 보스를 만났을 때 위 스토리를 통해 다시 보스에 도전하는 주인공의 행동에 당위성을 갖는다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7727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ADE628-32C8-486E-B5B2-3A6FCD4F9539}"/>
              </a:ext>
            </a:extLst>
          </p:cNvPr>
          <p:cNvGrpSpPr/>
          <p:nvPr/>
        </p:nvGrpSpPr>
        <p:grpSpPr>
          <a:xfrm>
            <a:off x="-9166294" y="1343680"/>
            <a:ext cx="8280922" cy="4032448"/>
            <a:chOff x="-9166294" y="1343680"/>
            <a:chExt cx="8280922" cy="4032448"/>
          </a:xfrm>
        </p:grpSpPr>
        <p:sp>
          <p:nvSpPr>
            <p:cNvPr id="10" name="직사각형 9"/>
            <p:cNvSpPr/>
            <p:nvPr/>
          </p:nvSpPr>
          <p:spPr>
            <a:xfrm>
              <a:off x="-9166294" y="1343680"/>
              <a:ext cx="8280922" cy="4032448"/>
            </a:xfrm>
            <a:prstGeom prst="rect">
              <a:avLst/>
            </a:prstGeom>
            <a:noFill/>
            <a:ln>
              <a:solidFill>
                <a:srgbClr val="012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-9166293" y="1343680"/>
              <a:ext cx="8280920" cy="351656"/>
              <a:chOff x="395536" y="771550"/>
              <a:chExt cx="8280920" cy="351656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412832" y="771550"/>
                <a:ext cx="8263624" cy="351656"/>
              </a:xfrm>
              <a:prstGeom prst="rect">
                <a:avLst/>
              </a:prstGeom>
              <a:noFill/>
              <a:ln>
                <a:solidFill>
                  <a:srgbClr val="0121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95536" y="771550"/>
                <a:ext cx="1062824" cy="351656"/>
              </a:xfrm>
              <a:prstGeom prst="rect">
                <a:avLst/>
              </a:prstGeom>
              <a:solidFill>
                <a:srgbClr val="0121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Scene</a:t>
                </a:r>
                <a:endParaRPr lang="ko-KR" altLang="en-US" sz="1400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868144" y="771550"/>
                <a:ext cx="1008112" cy="351656"/>
              </a:xfrm>
              <a:prstGeom prst="rect">
                <a:avLst/>
              </a:prstGeom>
              <a:solidFill>
                <a:srgbClr val="0121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사용방식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195736" y="771550"/>
                <a:ext cx="792088" cy="351656"/>
              </a:xfrm>
              <a:prstGeom prst="rect">
                <a:avLst/>
              </a:prstGeom>
              <a:solidFill>
                <a:srgbClr val="0121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장면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456948" y="771550"/>
                <a:ext cx="738788" cy="3516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987824" y="771550"/>
                <a:ext cx="2880320" cy="3516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숲에서 약초를 발견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876256" y="771550"/>
                <a:ext cx="1800200" cy="3516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애니메이션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(1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분 내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-3477661" y="1775728"/>
              <a:ext cx="2592288" cy="2664296"/>
              <a:chOff x="6084168" y="1203598"/>
              <a:chExt cx="2592288" cy="266429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6084168" y="1208276"/>
                <a:ext cx="2592288" cy="2659618"/>
              </a:xfrm>
              <a:prstGeom prst="rect">
                <a:avLst/>
              </a:prstGeom>
              <a:noFill/>
              <a:ln>
                <a:solidFill>
                  <a:srgbClr val="0121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084168" y="1203598"/>
                <a:ext cx="2592288" cy="271243"/>
              </a:xfrm>
              <a:prstGeom prst="rect">
                <a:avLst/>
              </a:prstGeom>
              <a:solidFill>
                <a:srgbClr val="012140"/>
              </a:solidFill>
              <a:ln>
                <a:solidFill>
                  <a:srgbClr val="0121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화면 상세 설정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-3418353" y="2109648"/>
              <a:ext cx="2460972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 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울창한 숲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r>
                <a:rPr lang="en-US" altLang="ko-KR" sz="1000" dirty="0">
                  <a:latin typeface="맑은 고딕" panose="020B0503020000020004" pitchFamily="50" charset="-127"/>
                </a:rPr>
                <a:t>- </a:t>
              </a:r>
              <a:r>
                <a:rPr lang="ko-KR" altLang="en-US" sz="1000" dirty="0">
                  <a:latin typeface="맑은 고딕" panose="020B0503020000020004" pitchFamily="50" charset="-127"/>
                </a:rPr>
                <a:t>주인공은 연금술재료를 모으기 위해    </a:t>
              </a:r>
              <a:br>
                <a:rPr lang="en-US" altLang="ko-KR" sz="1000" dirty="0">
                  <a:latin typeface="맑은 고딕" panose="020B0503020000020004" pitchFamily="50" charset="-127"/>
                </a:rPr>
              </a:br>
              <a:r>
                <a:rPr lang="ko-KR" altLang="en-US" sz="1000" dirty="0">
                  <a:latin typeface="맑은 고딕" panose="020B0503020000020004" pitchFamily="50" charset="-127"/>
                </a:rPr>
                <a:t>  숲을 탐색중인 상황이며 약초를 </a:t>
              </a:r>
              <a:br>
                <a:rPr lang="en-US" altLang="ko-KR" sz="1000" dirty="0">
                  <a:latin typeface="맑은 고딕" panose="020B0503020000020004" pitchFamily="50" charset="-127"/>
                </a:rPr>
              </a:br>
              <a:r>
                <a:rPr lang="en-US" altLang="ko-KR" sz="1000" dirty="0">
                  <a:latin typeface="맑은 고딕" panose="020B0503020000020004" pitchFamily="50" charset="-127"/>
                </a:rPr>
                <a:t>  </a:t>
              </a:r>
              <a:r>
                <a:rPr lang="ko-KR" altLang="en-US" sz="1000" dirty="0">
                  <a:latin typeface="맑은 고딕" panose="020B0503020000020004" pitchFamily="50" charset="-127"/>
                </a:rPr>
                <a:t>발견하고 채취한다</a:t>
              </a:r>
              <a:r>
                <a:rPr lang="en-US" altLang="ko-KR" sz="1000" dirty="0">
                  <a:latin typeface="맑은 고딕" panose="020B0503020000020004" pitchFamily="50" charset="-127"/>
                </a:rPr>
                <a:t>.</a:t>
              </a:r>
            </a:p>
            <a:p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카메라 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배경이 좌측으로이동하며 플레이어가 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우측으로 이동하는 느낌을 줌</a:t>
              </a:r>
              <a:b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플레이어가 약초로 이동하게 되면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빨간색 화면만큼 카메라가 줌인 된다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스킾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사용시 바로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튜토리얼로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b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넘어간다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9166294" y="4512030"/>
              <a:ext cx="8280921" cy="864098"/>
              <a:chOff x="395535" y="3939900"/>
              <a:chExt cx="8280921" cy="864098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95536" y="3939902"/>
                <a:ext cx="8280920" cy="864096"/>
              </a:xfrm>
              <a:prstGeom prst="rect">
                <a:avLst/>
              </a:prstGeom>
              <a:noFill/>
              <a:ln>
                <a:solidFill>
                  <a:srgbClr val="0121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95535" y="3939901"/>
                <a:ext cx="4322089" cy="271243"/>
              </a:xfrm>
              <a:prstGeom prst="rect">
                <a:avLst/>
              </a:prstGeom>
              <a:solidFill>
                <a:srgbClr val="012140"/>
              </a:solidFill>
              <a:ln>
                <a:solidFill>
                  <a:srgbClr val="0121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대사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516216" y="3939902"/>
                <a:ext cx="2160240" cy="271243"/>
              </a:xfrm>
              <a:prstGeom prst="rect">
                <a:avLst/>
              </a:prstGeom>
              <a:solidFill>
                <a:srgbClr val="012140"/>
              </a:solidFill>
              <a:ln>
                <a:solidFill>
                  <a:srgbClr val="0121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연출기법</a:t>
                </a: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716016" y="3939900"/>
                <a:ext cx="1800200" cy="271245"/>
              </a:xfrm>
              <a:prstGeom prst="rect">
                <a:avLst/>
              </a:prstGeom>
              <a:solidFill>
                <a:srgbClr val="012140"/>
              </a:solidFill>
              <a:ln>
                <a:solidFill>
                  <a:srgbClr val="0121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사운드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5536" y="4211145"/>
                <a:ext cx="4320480" cy="592853"/>
              </a:xfrm>
              <a:prstGeom prst="rect">
                <a:avLst/>
              </a:prstGeom>
              <a:noFill/>
              <a:ln>
                <a:solidFill>
                  <a:srgbClr val="0121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-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주인공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허브가 이 근처에 있었는데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 (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카메라가 이동하며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-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주인공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어 저것은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!? (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발견하고 텍스트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주인공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드디어 찾았다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!!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확인을 완료하고 채집을 시작함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716016" y="4211145"/>
                <a:ext cx="1800200" cy="592853"/>
              </a:xfrm>
              <a:prstGeom prst="rect">
                <a:avLst/>
              </a:prstGeom>
              <a:noFill/>
              <a:ln>
                <a:solidFill>
                  <a:srgbClr val="0121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  <a:ea typeface="맑은 고딕" panose="020B0503020000020004" pitchFamily="50" charset="-127"/>
                  </a:rPr>
                  <a:t>-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숲을 걷는 사운드</a:t>
                </a:r>
                <a:endParaRPr lang="en-US" altLang="ko-KR" sz="1000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  <a:ea typeface="맑은 고딕" panose="020B0503020000020004" pitchFamily="50" charset="-127"/>
                  </a:rPr>
                  <a:t>- </a:t>
                </a:r>
                <a:r>
                  <a:rPr lang="ko-KR" altLang="en-US" sz="1000" dirty="0">
                    <a:solidFill>
                      <a:schemeClr val="tx1"/>
                    </a:solidFill>
                    <a:ea typeface="맑은 고딕" panose="020B0503020000020004" pitchFamily="50" charset="-127"/>
                  </a:rPr>
                  <a:t>뛰어가는 사운드</a:t>
                </a:r>
                <a:endParaRPr lang="en-US" altLang="ko-KR" sz="1000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  <a:ea typeface="맑은 고딕" panose="020B0503020000020004" pitchFamily="50" charset="-127"/>
                  </a:rPr>
                  <a:t>- </a:t>
                </a:r>
                <a:r>
                  <a:rPr lang="ko-KR" altLang="en-US" sz="1000" dirty="0">
                    <a:solidFill>
                      <a:schemeClr val="tx1"/>
                    </a:solidFill>
                    <a:ea typeface="맑은 고딕" panose="020B0503020000020004" pitchFamily="50" charset="-127"/>
                  </a:rPr>
                  <a:t>채집하는 사운드</a:t>
                </a:r>
                <a:endParaRPr lang="en-US" altLang="ko-KR" sz="1000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516216" y="4211145"/>
                <a:ext cx="2160240" cy="592853"/>
              </a:xfrm>
              <a:prstGeom prst="rect">
                <a:avLst/>
              </a:prstGeom>
              <a:noFill/>
              <a:ln>
                <a:solidFill>
                  <a:srgbClr val="0121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-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이모티콘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-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카메라 줌인</a:t>
                </a:r>
                <a:br>
                  <a:rPr lang="en-US" altLang="ko-KR" sz="1000" dirty="0">
                    <a:solidFill>
                      <a:schemeClr val="tx1"/>
                    </a:solidFill>
                  </a:rPr>
                </a:br>
                <a:r>
                  <a:rPr lang="en-US" altLang="ko-KR" sz="1000" dirty="0">
                    <a:solidFill>
                      <a:schemeClr val="tx1"/>
                    </a:solidFill>
                  </a:rPr>
                  <a:t>-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걷는 모션 애니메이션</a:t>
                </a:r>
              </a:p>
            </p:txBody>
          </p:sp>
        </p:grpSp>
        <p:pic>
          <p:nvPicPr>
            <p:cNvPr id="31" name="Picture 2" descr="게임 배경 숲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66293" y="1767342"/>
              <a:ext cx="5616624" cy="2672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-7450419" y="4053263"/>
              <a:ext cx="2317582" cy="2703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0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플레이어 대사를 표시하는 위치</a:t>
              </a:r>
              <a:endParaRPr lang="en-US" altLang="ko-KR" sz="800" b="0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800" b="0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2</a:t>
              </a:r>
              <a:r>
                <a:rPr lang="ko-KR" altLang="en-US" sz="800" b="0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번쨰줄 도 표시하는 위치</a:t>
              </a:r>
              <a:endParaRPr lang="en-US" altLang="ko-KR" sz="800" b="0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pic>
          <p:nvPicPr>
            <p:cNvPr id="33" name="Picture 5" descr="C:\Users\Administrator\Desktop\her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518542" y="3508035"/>
              <a:ext cx="335732" cy="270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-5421878" y="2868945"/>
              <a:ext cx="1645673" cy="106702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b="0" dirty="0"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-7450421" y="1869780"/>
              <a:ext cx="2317583" cy="2703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현재 장소의 지명표시</a:t>
              </a:r>
            </a:p>
          </p:txBody>
        </p:sp>
        <p:pic>
          <p:nvPicPr>
            <p:cNvPr id="36" name="내용 개체 틀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16" r="-18" b="89995"/>
            <a:stretch/>
          </p:blipFill>
          <p:spPr>
            <a:xfrm>
              <a:off x="-8264241" y="3202363"/>
              <a:ext cx="360040" cy="360041"/>
            </a:xfrm>
            <a:prstGeom prst="rect">
              <a:avLst/>
            </a:prstGeom>
          </p:spPr>
        </p:pic>
        <p:grpSp>
          <p:nvGrpSpPr>
            <p:cNvPr id="37" name="그룹 36"/>
            <p:cNvGrpSpPr/>
            <p:nvPr/>
          </p:nvGrpSpPr>
          <p:grpSpPr>
            <a:xfrm>
              <a:off x="-8393645" y="3094351"/>
              <a:ext cx="576064" cy="576064"/>
              <a:chOff x="3491880" y="1779662"/>
              <a:chExt cx="576064" cy="576064"/>
            </a:xfrm>
          </p:grpSpPr>
          <p:pic>
            <p:nvPicPr>
              <p:cNvPr id="38" name="내용 개체 틀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63" r="87860" b="89996"/>
              <a:stretch/>
            </p:blipFill>
            <p:spPr>
              <a:xfrm>
                <a:off x="3491880" y="1779662"/>
                <a:ext cx="576064" cy="576064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32744" y="1966806"/>
                <a:ext cx="159104" cy="159104"/>
              </a:xfrm>
              <a:prstGeom prst="rect">
                <a:avLst/>
              </a:prstGeom>
            </p:spPr>
          </p:pic>
        </p:grpSp>
        <p:sp>
          <p:nvSpPr>
            <p:cNvPr id="40" name="직사각형 39"/>
            <p:cNvSpPr/>
            <p:nvPr/>
          </p:nvSpPr>
          <p:spPr>
            <a:xfrm>
              <a:off x="-3999849" y="1772592"/>
              <a:ext cx="432048" cy="188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SKIP</a:t>
              </a:r>
              <a:endParaRPr lang="ko-KR" altLang="en-US" sz="800" dirty="0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599"/>
            <a:stretch/>
          </p:blipFill>
          <p:spPr>
            <a:xfrm flipH="1">
              <a:off x="-8581874" y="3402456"/>
              <a:ext cx="353750" cy="441533"/>
            </a:xfrm>
            <a:prstGeom prst="rect">
              <a:avLst/>
            </a:prstGeom>
          </p:spPr>
        </p:pic>
      </p:grpSp>
      <p:sp>
        <p:nvSpPr>
          <p:cNvPr id="74" name="직사각형 73"/>
          <p:cNvSpPr/>
          <p:nvPr/>
        </p:nvSpPr>
        <p:spPr>
          <a:xfrm>
            <a:off x="586593" y="1343680"/>
            <a:ext cx="3337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이런 반식으로 내용을 정리 할 것</a:t>
            </a:r>
            <a:r>
              <a:rPr lang="en-US" altLang="ko-KR" sz="14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620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6C9AE4-A46C-4E1C-95BE-2D0A5DAE2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23F88AC-5455-449E-9B3D-B42DEC5DF8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228140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>
              <a:buFontTx/>
              <a:buChar char="-"/>
            </a:pPr>
            <a:r>
              <a:rPr lang="ko-KR" altLang="en-US" dirty="0"/>
              <a:t>게임의 세계관</a:t>
            </a:r>
            <a:r>
              <a:rPr lang="en-US" altLang="ko-KR" dirty="0"/>
              <a:t>, </a:t>
            </a:r>
            <a:r>
              <a:rPr lang="ko-KR" altLang="en-US" dirty="0"/>
              <a:t>배경 스토리 연출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마지막에 할아버지의 실종을 연출</a:t>
            </a: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002DCE6-727A-43F2-8F92-CC14181917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896108"/>
            <a:ext cx="5540498" cy="1626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옛날 필름 영화 같은 느낌의 연출로 배경을 설명한 일러스트를 연출한다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따로 일러스트 작업을 해야함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유저가 직접 화면을 우측에서 좌측으로 넘기는 방식으로 스토리를 감상할 수 있다</a:t>
            </a:r>
            <a:r>
              <a:rPr lang="en-US" altLang="ko-KR" dirty="0"/>
              <a:t>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C3DC05C-8867-4C95-BCEA-8E54BA7503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가만히 놓아 두면 스스로 장면이 넘어간다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우측 아래에 </a:t>
            </a:r>
            <a:r>
              <a:rPr lang="en-US" altLang="ko-KR" dirty="0"/>
              <a:t>skip</a:t>
            </a:r>
            <a:r>
              <a:rPr lang="ko-KR" altLang="en-US" dirty="0"/>
              <a:t>은 배경스토리를 </a:t>
            </a:r>
            <a:r>
              <a:rPr lang="ko-KR" altLang="en-US" dirty="0" err="1"/>
              <a:t>스킵</a:t>
            </a:r>
            <a:r>
              <a:rPr lang="ko-KR" altLang="en-US" dirty="0"/>
              <a:t> 후 바로 튜토리얼로 넘어간다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웅장하고 서사를 연출하듯 한 배경음악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증기 기관 소리 </a:t>
            </a:r>
            <a:r>
              <a:rPr lang="en-US" altLang="ko-KR" dirty="0"/>
              <a:t>, </a:t>
            </a:r>
            <a:r>
              <a:rPr lang="ko-KR" altLang="en-US" dirty="0"/>
              <a:t>필름 넘어가는 소리 등 컨셉과 관련된 소리 효과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1~5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CAF54C-722E-49C3-9F0C-59F13E01ED0C}"/>
              </a:ext>
            </a:extLst>
          </p:cNvPr>
          <p:cNvSpPr/>
          <p:nvPr/>
        </p:nvSpPr>
        <p:spPr>
          <a:xfrm>
            <a:off x="555719" y="2100301"/>
            <a:ext cx="7208650" cy="12548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04A936-72F5-4324-9CAF-7FDD78F31A84}"/>
              </a:ext>
            </a:extLst>
          </p:cNvPr>
          <p:cNvSpPr/>
          <p:nvPr/>
        </p:nvSpPr>
        <p:spPr>
          <a:xfrm>
            <a:off x="542385" y="2875114"/>
            <a:ext cx="7221890" cy="480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b="0" dirty="0">
              <a:ea typeface="돋움" pitchFamily="50" charset="-127"/>
            </a:endParaRPr>
          </a:p>
        </p:txBody>
      </p:sp>
      <p:pic>
        <p:nvPicPr>
          <p:cNvPr id="23" name="Picture 9" descr="증기 기관 실루엣에 대한 이미지 검색결과">
            <a:extLst>
              <a:ext uri="{FF2B5EF4-FFF2-40B4-BE49-F238E27FC236}">
                <a16:creationId xmlns:a16="http://schemas.microsoft.com/office/drawing/2014/main" id="{AE732581-98B1-42BF-90E1-8A72BBD85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813" b="88021" l="7985" r="96578">
                        <a14:foregroundMark x1="24335" y1="45313" x2="24335" y2="45313"/>
                        <a14:foregroundMark x1="20913" y1="35417" x2="20913" y2="35417"/>
                        <a14:foregroundMark x1="30038" y1="26042" x2="30038" y2="26042"/>
                        <a14:foregroundMark x1="30038" y1="28125" x2="30038" y2="28125"/>
                        <a14:foregroundMark x1="30038" y1="30208" x2="30038" y2="30208"/>
                        <a14:foregroundMark x1="30038" y1="30729" x2="30038" y2="31250"/>
                        <a14:foregroundMark x1="14829" y1="33333" x2="14829" y2="33333"/>
                        <a14:foregroundMark x1="12928" y1="34896" x2="12928" y2="34896"/>
                        <a14:foregroundMark x1="11407" y1="37500" x2="11407" y2="37500"/>
                        <a14:foregroundMark x1="11407" y1="48958" x2="11407" y2="48958"/>
                        <a14:foregroundMark x1="10646" y1="52083" x2="10646" y2="52083"/>
                        <a14:foregroundMark x1="10646" y1="57813" x2="10646" y2="57813"/>
                        <a14:foregroundMark x1="9506" y1="46875" x2="9506" y2="46875"/>
                        <a14:foregroundMark x1="9886" y1="49479" x2="9886" y2="49479"/>
                        <a14:foregroundMark x1="9886" y1="51042" x2="9886" y2="51042"/>
                        <a14:foregroundMark x1="9506" y1="50000" x2="9506" y2="50000"/>
                        <a14:foregroundMark x1="9886" y1="51563" x2="9886" y2="51563"/>
                        <a14:foregroundMark x1="9886" y1="52604" x2="9886" y2="53125"/>
                        <a14:foregroundMark x1="9886" y1="53646" x2="9886" y2="53646"/>
                        <a14:foregroundMark x1="9886" y1="54167" x2="9886" y2="54167"/>
                        <a14:foregroundMark x1="9886" y1="54688" x2="9886" y2="54688"/>
                        <a14:foregroundMark x1="9886" y1="55208" x2="9886" y2="55208"/>
                        <a14:foregroundMark x1="9886" y1="55729" x2="9886" y2="55729"/>
                        <a14:foregroundMark x1="10266" y1="56771" x2="10266" y2="56771"/>
                        <a14:foregroundMark x1="10266" y1="57292" x2="10266" y2="57292"/>
                        <a14:foregroundMark x1="10266" y1="57813" x2="10266" y2="57813"/>
                        <a14:foregroundMark x1="10646" y1="58333" x2="10646" y2="58333"/>
                        <a14:foregroundMark x1="10646" y1="58854" x2="10646" y2="58854"/>
                        <a14:foregroundMark x1="11027" y1="59375" x2="11027" y2="59375"/>
                        <a14:foregroundMark x1="11407" y1="59896" x2="11407" y2="59896"/>
                        <a14:foregroundMark x1="11407" y1="60417" x2="11787" y2="60938"/>
                        <a14:foregroundMark x1="11787" y1="61458" x2="11787" y2="61458"/>
                        <a14:foregroundMark x1="12167" y1="61979" x2="12167" y2="61979"/>
                        <a14:foregroundMark x1="12548" y1="61979" x2="12928" y2="61979"/>
                        <a14:foregroundMark x1="13688" y1="61979" x2="13688" y2="61979"/>
                        <a14:foregroundMark x1="14449" y1="62500" x2="14449" y2="62500"/>
                        <a14:foregroundMark x1="14829" y1="63542" x2="14829" y2="64063"/>
                        <a14:foregroundMark x1="14829" y1="64583" x2="14829" y2="64583"/>
                        <a14:foregroundMark x1="14829" y1="65104" x2="14829" y2="65625"/>
                        <a14:foregroundMark x1="14829" y1="66146" x2="14829" y2="66146"/>
                        <a14:foregroundMark x1="14449" y1="66667" x2="14068" y2="67188"/>
                        <a14:foregroundMark x1="13688" y1="67188" x2="13308" y2="67188"/>
                        <a14:foregroundMark x1="13308" y1="67188" x2="13308" y2="67188"/>
                        <a14:foregroundMark x1="12548" y1="67188" x2="12167" y2="67188"/>
                        <a14:foregroundMark x1="11407" y1="67188" x2="11027" y2="67188"/>
                        <a14:foregroundMark x1="10646" y1="67188" x2="10266" y2="67188"/>
                        <a14:foregroundMark x1="9886" y1="67188" x2="9125" y2="66667"/>
                        <a14:foregroundMark x1="8745" y1="66146" x2="8365" y2="66146"/>
                        <a14:foregroundMark x1="8365" y1="65625" x2="8365" y2="65625"/>
                        <a14:foregroundMark x1="7985" y1="65104" x2="7985" y2="65104"/>
                        <a14:foregroundMark x1="7985" y1="65104" x2="7985" y2="65104"/>
                        <a14:foregroundMark x1="9125" y1="64583" x2="9125" y2="64583"/>
                        <a14:foregroundMark x1="10646" y1="65104" x2="11407" y2="66146"/>
                        <a14:foregroundMark x1="12167" y1="66667" x2="12548" y2="68229"/>
                        <a14:foregroundMark x1="13688" y1="68750" x2="14829" y2="69271"/>
                        <a14:foregroundMark x1="15589" y1="69271" x2="16350" y2="69792"/>
                        <a14:foregroundMark x1="16730" y1="70313" x2="16730" y2="70313"/>
                        <a14:foregroundMark x1="17110" y1="70313" x2="18251" y2="70833"/>
                        <a14:foregroundMark x1="18251" y1="70833" x2="19772" y2="71354"/>
                        <a14:foregroundMark x1="20152" y1="71354" x2="20152" y2="71354"/>
                        <a14:foregroundMark x1="20152" y1="71875" x2="20152" y2="71875"/>
                        <a14:foregroundMark x1="23574" y1="72396" x2="24335" y2="72917"/>
                        <a14:foregroundMark x1="24715" y1="72917" x2="25475" y2="73438"/>
                        <a14:foregroundMark x1="26236" y1="73438" x2="26996" y2="73958"/>
                        <a14:foregroundMark x1="27376" y1="74479" x2="27757" y2="74479"/>
                        <a14:foregroundMark x1="29278" y1="75521" x2="30418" y2="76042"/>
                        <a14:foregroundMark x1="30798" y1="76042" x2="31559" y2="76563"/>
                        <a14:foregroundMark x1="20532" y1="71875" x2="58935" y2="87500"/>
                        <a14:foregroundMark x1="58935" y1="87500" x2="69202" y2="87500"/>
                        <a14:foregroundMark x1="69202" y1="87500" x2="79087" y2="85938"/>
                        <a14:foregroundMark x1="79087" y1="85938" x2="84791" y2="76042"/>
                        <a14:foregroundMark x1="84791" y1="76042" x2="77947" y2="66146"/>
                        <a14:foregroundMark x1="77947" y1="66146" x2="72243" y2="27083"/>
                        <a14:foregroundMark x1="72243" y1="27083" x2="66920" y2="16146"/>
                        <a14:foregroundMark x1="66920" y1="16146" x2="58935" y2="8854"/>
                        <a14:foregroundMark x1="58935" y1="8854" x2="55133" y2="20833"/>
                        <a14:foregroundMark x1="55133" y1="20833" x2="45627" y2="19792"/>
                        <a14:foregroundMark x1="45627" y1="19792" x2="38403" y2="29167"/>
                        <a14:foregroundMark x1="38403" y1="29167" x2="32700" y2="29167"/>
                        <a14:foregroundMark x1="47148" y1="83333" x2="66160" y2="88542"/>
                        <a14:foregroundMark x1="66160" y1="88542" x2="76046" y2="88542"/>
                        <a14:foregroundMark x1="76046" y1="88542" x2="95817" y2="88542"/>
                        <a14:foregroundMark x1="95817" y1="88542" x2="86312" y2="85417"/>
                        <a14:foregroundMark x1="86312" y1="85417" x2="85171" y2="77604"/>
                        <a14:foregroundMark x1="77947" y1="65104" x2="85551" y2="72917"/>
                        <a14:foregroundMark x1="85551" y1="72917" x2="88213" y2="85417"/>
                        <a14:foregroundMark x1="88213" y1="85417" x2="96578" y2="88021"/>
                        <a14:foregroundMark x1="84791" y1="71875" x2="80989" y2="66667"/>
                        <a14:foregroundMark x1="85932" y1="71354" x2="83270" y2="68229"/>
                        <a14:foregroundMark x1="77186" y1="52604" x2="76046" y2="44271"/>
                        <a14:foregroundMark x1="76426" y1="45313" x2="76046" y2="43750"/>
                        <a14:foregroundMark x1="74905" y1="41146" x2="73004" y2="27604"/>
                        <a14:foregroundMark x1="73004" y1="27604" x2="71863" y2="25521"/>
                        <a14:foregroundMark x1="88973" y1="85938" x2="95817" y2="86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8" t="6829" r="3607" b="11734"/>
          <a:stretch/>
        </p:blipFill>
        <p:spPr bwMode="auto">
          <a:xfrm>
            <a:off x="970328" y="2449843"/>
            <a:ext cx="912691" cy="60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실루엣에 대한 이미지 검색결과">
            <a:extLst>
              <a:ext uri="{FF2B5EF4-FFF2-40B4-BE49-F238E27FC236}">
                <a16:creationId xmlns:a16="http://schemas.microsoft.com/office/drawing/2014/main" id="{335CF979-0D68-4001-8A6D-855E9FD99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00" b="91071" l="40678" r="56901">
                        <a14:foregroundMark x1="49395" y1="6071" x2="49395" y2="6071"/>
                        <a14:foregroundMark x1="50363" y1="2500" x2="50363" y2="2500"/>
                        <a14:foregroundMark x1="56901" y1="30714" x2="56901" y2="30714"/>
                        <a14:foregroundMark x1="53995" y1="82500" x2="53753" y2="83929"/>
                        <a14:foregroundMark x1="53753" y1="87143" x2="53753" y2="87143"/>
                        <a14:foregroundMark x1="53753" y1="90000" x2="53753" y2="90000"/>
                        <a14:foregroundMark x1="43826" y1="91071" x2="43826" y2="9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97" r="41394" b="7050"/>
          <a:stretch/>
        </p:blipFill>
        <p:spPr bwMode="auto">
          <a:xfrm flipH="1">
            <a:off x="3109619" y="2412293"/>
            <a:ext cx="208093" cy="6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B68AAC-8109-4640-9952-F51A1AFEEB5E}"/>
              </a:ext>
            </a:extLst>
          </p:cNvPr>
          <p:cNvSpPr/>
          <p:nvPr/>
        </p:nvSpPr>
        <p:spPr>
          <a:xfrm>
            <a:off x="555625" y="2100159"/>
            <a:ext cx="1742098" cy="12548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3FC1E3-3B36-4A13-9307-E5BB6EE7809A}"/>
              </a:ext>
            </a:extLst>
          </p:cNvPr>
          <p:cNvSpPr/>
          <p:nvPr/>
        </p:nvSpPr>
        <p:spPr>
          <a:xfrm>
            <a:off x="2310963" y="2100159"/>
            <a:ext cx="1742098" cy="12548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323BE7-9D92-499F-9EB0-002609DDEC07}"/>
              </a:ext>
            </a:extLst>
          </p:cNvPr>
          <p:cNvSpPr/>
          <p:nvPr/>
        </p:nvSpPr>
        <p:spPr>
          <a:xfrm>
            <a:off x="4052348" y="2100159"/>
            <a:ext cx="1742098" cy="12548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338F65-ECF8-4181-97DD-1830108B9B50}"/>
              </a:ext>
            </a:extLst>
          </p:cNvPr>
          <p:cNvSpPr/>
          <p:nvPr/>
        </p:nvSpPr>
        <p:spPr>
          <a:xfrm>
            <a:off x="5793733" y="2100159"/>
            <a:ext cx="1742098" cy="12548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E6BCDA6-63E3-4247-A7D8-EE22EEDD3C76}"/>
              </a:ext>
            </a:extLst>
          </p:cNvPr>
          <p:cNvGrpSpPr/>
          <p:nvPr/>
        </p:nvGrpSpPr>
        <p:grpSpPr>
          <a:xfrm>
            <a:off x="4209229" y="2468746"/>
            <a:ext cx="1490076" cy="576085"/>
            <a:chOff x="1684474" y="1032690"/>
            <a:chExt cx="5042368" cy="1949451"/>
          </a:xfrm>
        </p:grpSpPr>
        <p:pic>
          <p:nvPicPr>
            <p:cNvPr id="29" name="Picture 11" descr="실루엣에 대한 이미지 검색결과">
              <a:extLst>
                <a:ext uri="{FF2B5EF4-FFF2-40B4-BE49-F238E27FC236}">
                  <a16:creationId xmlns:a16="http://schemas.microsoft.com/office/drawing/2014/main" id="{1BC0E7F3-3E92-475D-83A9-EEAB8E9938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286" b="83571" l="25858" r="93668">
                          <a14:foregroundMark x1="68602" y1="33214" x2="68602" y2="33214"/>
                          <a14:foregroundMark x1="47230" y1="31786" x2="47230" y2="31786"/>
                          <a14:foregroundMark x1="30871" y1="35357" x2="30871" y2="35357"/>
                          <a14:foregroundMark x1="28760" y1="27500" x2="28760" y2="27500"/>
                          <a14:foregroundMark x1="46438" y1="9643" x2="46438" y2="9643"/>
                          <a14:foregroundMark x1="25858" y1="29643" x2="25858" y2="29643"/>
                          <a14:foregroundMark x1="34037" y1="82857" x2="34037" y2="82857"/>
                          <a14:foregroundMark x1="56464" y1="83214" x2="56464" y2="83214"/>
                          <a14:foregroundMark x1="45910" y1="82857" x2="45910" y2="82857"/>
                          <a14:foregroundMark x1="86544" y1="27500" x2="86544" y2="27500"/>
                          <a14:foregroundMark x1="94195" y1="35357" x2="94195" y2="35357"/>
                          <a14:foregroundMark x1="84960" y1="9286" x2="84960" y2="9286"/>
                          <a14:foregroundMark x1="90765" y1="83571" x2="90765" y2="8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699" b="10038"/>
            <a:stretch/>
          </p:blipFill>
          <p:spPr bwMode="auto">
            <a:xfrm>
              <a:off x="1684474" y="1127238"/>
              <a:ext cx="2160558" cy="1836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5" descr="실루엣에 대한 이미지 검색결과">
              <a:extLst>
                <a:ext uri="{FF2B5EF4-FFF2-40B4-BE49-F238E27FC236}">
                  <a16:creationId xmlns:a16="http://schemas.microsoft.com/office/drawing/2014/main" id="{354F6D2D-46C7-4A54-8EA3-091346438E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622" b="90811" l="2930" r="37363">
                          <a14:foregroundMark x1="31502" y1="29189" x2="31502" y2="29189"/>
                          <a14:foregroundMark x1="30403" y1="85405" x2="30403" y2="85405"/>
                          <a14:foregroundMark x1="28938" y1="90811" x2="28938" y2="90811"/>
                          <a14:foregroundMark x1="37363" y1="41622" x2="37363" y2="41622"/>
                          <a14:foregroundMark x1="32234" y1="8108" x2="32234" y2="8108"/>
                          <a14:foregroundMark x1="9524" y1="5946" x2="9524" y2="5946"/>
                          <a14:foregroundMark x1="10256" y1="1622" x2="10256" y2="1622"/>
                          <a14:foregroundMark x1="2930" y1="35135" x2="2930" y2="35135"/>
                          <a14:foregroundMark x1="6593" y1="90270" x2="6593" y2="902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063" b="7036"/>
            <a:stretch/>
          </p:blipFill>
          <p:spPr bwMode="auto">
            <a:xfrm>
              <a:off x="4896510" y="1300609"/>
              <a:ext cx="1064482" cy="1638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5" descr="실루엣에 대한 이미지 검색결과">
              <a:extLst>
                <a:ext uri="{FF2B5EF4-FFF2-40B4-BE49-F238E27FC236}">
                  <a16:creationId xmlns:a16="http://schemas.microsoft.com/office/drawing/2014/main" id="{BCBC210F-29EA-4F64-A77D-1E1804619F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568" b="90811" l="59341" r="80220">
                          <a14:foregroundMark x1="71429" y1="7568" x2="71429" y2="7568"/>
                          <a14:foregroundMark x1="80220" y1="28108" x2="80220" y2="28108"/>
                          <a14:foregroundMark x1="63004" y1="83784" x2="63004" y2="83784"/>
                          <a14:foregroundMark x1="62271" y1="90270" x2="62271" y2="90270"/>
                          <a14:foregroundMark x1="79487" y1="90811" x2="79487" y2="90811"/>
                          <a14:foregroundMark x1="59341" y1="32432" x2="59341" y2="324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66" r="17506" b="5857"/>
            <a:stretch/>
          </p:blipFill>
          <p:spPr bwMode="auto">
            <a:xfrm>
              <a:off x="6010960" y="1032690"/>
              <a:ext cx="715882" cy="194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3A8F55-9EDB-460D-917F-BEF3B18DB910}"/>
              </a:ext>
            </a:extLst>
          </p:cNvPr>
          <p:cNvGrpSpPr/>
          <p:nvPr/>
        </p:nvGrpSpPr>
        <p:grpSpPr>
          <a:xfrm>
            <a:off x="5899925" y="2404840"/>
            <a:ext cx="1579487" cy="667979"/>
            <a:chOff x="1707686" y="1127336"/>
            <a:chExt cx="4994376" cy="2112167"/>
          </a:xfrm>
        </p:grpSpPr>
        <p:pic>
          <p:nvPicPr>
            <p:cNvPr id="32" name="Picture 9" descr="증기 기관 실루엣에 대한 이미지 검색결과">
              <a:extLst>
                <a:ext uri="{FF2B5EF4-FFF2-40B4-BE49-F238E27FC236}">
                  <a16:creationId xmlns:a16="http://schemas.microsoft.com/office/drawing/2014/main" id="{2CA51AB5-6490-4400-9B72-1EBBE10761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7813" b="88021" l="7985" r="96578">
                          <a14:foregroundMark x1="24335" y1="45313" x2="24335" y2="45313"/>
                          <a14:foregroundMark x1="20913" y1="35417" x2="20913" y2="35417"/>
                          <a14:foregroundMark x1="30038" y1="26042" x2="30038" y2="26042"/>
                          <a14:foregroundMark x1="30038" y1="28125" x2="30038" y2="28125"/>
                          <a14:foregroundMark x1="30038" y1="30208" x2="30038" y2="30208"/>
                          <a14:foregroundMark x1="30038" y1="30729" x2="30038" y2="31250"/>
                          <a14:foregroundMark x1="14829" y1="33333" x2="14829" y2="33333"/>
                          <a14:foregroundMark x1="12928" y1="34896" x2="12928" y2="34896"/>
                          <a14:foregroundMark x1="11407" y1="37500" x2="11407" y2="37500"/>
                          <a14:foregroundMark x1="11407" y1="48958" x2="11407" y2="48958"/>
                          <a14:foregroundMark x1="10646" y1="52083" x2="10646" y2="52083"/>
                          <a14:foregroundMark x1="10646" y1="57813" x2="10646" y2="57813"/>
                          <a14:foregroundMark x1="9506" y1="46875" x2="9506" y2="46875"/>
                          <a14:foregroundMark x1="9886" y1="49479" x2="9886" y2="49479"/>
                          <a14:foregroundMark x1="9886" y1="51042" x2="9886" y2="51042"/>
                          <a14:foregroundMark x1="9506" y1="50000" x2="9506" y2="50000"/>
                          <a14:foregroundMark x1="9886" y1="51563" x2="9886" y2="51563"/>
                          <a14:foregroundMark x1="9886" y1="52604" x2="9886" y2="53125"/>
                          <a14:foregroundMark x1="9886" y1="53646" x2="9886" y2="53646"/>
                          <a14:foregroundMark x1="9886" y1="54167" x2="9886" y2="54167"/>
                          <a14:foregroundMark x1="9886" y1="54688" x2="9886" y2="54688"/>
                          <a14:foregroundMark x1="9886" y1="55208" x2="9886" y2="55208"/>
                          <a14:foregroundMark x1="9886" y1="55729" x2="9886" y2="55729"/>
                          <a14:foregroundMark x1="10266" y1="56771" x2="10266" y2="56771"/>
                          <a14:foregroundMark x1="10266" y1="57292" x2="10266" y2="57292"/>
                          <a14:foregroundMark x1="10266" y1="57813" x2="10266" y2="57813"/>
                          <a14:foregroundMark x1="10646" y1="58333" x2="10646" y2="58333"/>
                          <a14:foregroundMark x1="10646" y1="58854" x2="10646" y2="58854"/>
                          <a14:foregroundMark x1="11027" y1="59375" x2="11027" y2="59375"/>
                          <a14:foregroundMark x1="11407" y1="59896" x2="11407" y2="59896"/>
                          <a14:foregroundMark x1="11407" y1="60417" x2="11787" y2="60938"/>
                          <a14:foregroundMark x1="11787" y1="61458" x2="11787" y2="61458"/>
                          <a14:foregroundMark x1="12167" y1="61979" x2="12167" y2="61979"/>
                          <a14:foregroundMark x1="12548" y1="61979" x2="12928" y2="61979"/>
                          <a14:foregroundMark x1="13688" y1="61979" x2="13688" y2="61979"/>
                          <a14:foregroundMark x1="14449" y1="62500" x2="14449" y2="62500"/>
                          <a14:foregroundMark x1="14829" y1="63542" x2="14829" y2="64063"/>
                          <a14:foregroundMark x1="14829" y1="64583" x2="14829" y2="64583"/>
                          <a14:foregroundMark x1="14829" y1="65104" x2="14829" y2="65625"/>
                          <a14:foregroundMark x1="14829" y1="66146" x2="14829" y2="66146"/>
                          <a14:foregroundMark x1="14449" y1="66667" x2="14068" y2="67188"/>
                          <a14:foregroundMark x1="13688" y1="67188" x2="13308" y2="67188"/>
                          <a14:foregroundMark x1="13308" y1="67188" x2="13308" y2="67188"/>
                          <a14:foregroundMark x1="12548" y1="67188" x2="12167" y2="67188"/>
                          <a14:foregroundMark x1="11407" y1="67188" x2="11027" y2="67188"/>
                          <a14:foregroundMark x1="10646" y1="67188" x2="10266" y2="67188"/>
                          <a14:foregroundMark x1="9886" y1="67188" x2="9125" y2="66667"/>
                          <a14:foregroundMark x1="8745" y1="66146" x2="8365" y2="66146"/>
                          <a14:foregroundMark x1="8365" y1="65625" x2="8365" y2="65625"/>
                          <a14:foregroundMark x1="7985" y1="65104" x2="7985" y2="65104"/>
                          <a14:foregroundMark x1="7985" y1="65104" x2="7985" y2="65104"/>
                          <a14:foregroundMark x1="9125" y1="64583" x2="9125" y2="64583"/>
                          <a14:foregroundMark x1="10646" y1="65104" x2="11407" y2="66146"/>
                          <a14:foregroundMark x1="12167" y1="66667" x2="12548" y2="68229"/>
                          <a14:foregroundMark x1="13688" y1="68750" x2="14829" y2="69271"/>
                          <a14:foregroundMark x1="15589" y1="69271" x2="16350" y2="69792"/>
                          <a14:foregroundMark x1="16730" y1="70313" x2="16730" y2="70313"/>
                          <a14:foregroundMark x1="17110" y1="70313" x2="18251" y2="70833"/>
                          <a14:foregroundMark x1="18251" y1="70833" x2="19772" y2="71354"/>
                          <a14:foregroundMark x1="20152" y1="71354" x2="20152" y2="71354"/>
                          <a14:foregroundMark x1="20152" y1="71875" x2="20152" y2="71875"/>
                          <a14:foregroundMark x1="23574" y1="72396" x2="24335" y2="72917"/>
                          <a14:foregroundMark x1="24715" y1="72917" x2="25475" y2="73438"/>
                          <a14:foregroundMark x1="26236" y1="73438" x2="26996" y2="73958"/>
                          <a14:foregroundMark x1="27376" y1="74479" x2="27757" y2="74479"/>
                          <a14:foregroundMark x1="29278" y1="75521" x2="30418" y2="76042"/>
                          <a14:foregroundMark x1="30798" y1="76042" x2="31559" y2="76563"/>
                          <a14:foregroundMark x1="20532" y1="71875" x2="58935" y2="87500"/>
                          <a14:foregroundMark x1="58935" y1="87500" x2="69202" y2="87500"/>
                          <a14:foregroundMark x1="69202" y1="87500" x2="79087" y2="85938"/>
                          <a14:foregroundMark x1="79087" y1="85938" x2="84791" y2="76042"/>
                          <a14:foregroundMark x1="84791" y1="76042" x2="77947" y2="66146"/>
                          <a14:foregroundMark x1="77947" y1="66146" x2="72243" y2="27083"/>
                          <a14:foregroundMark x1="72243" y1="27083" x2="66920" y2="16146"/>
                          <a14:foregroundMark x1="66920" y1="16146" x2="58935" y2="8854"/>
                          <a14:foregroundMark x1="58935" y1="8854" x2="55133" y2="20833"/>
                          <a14:foregroundMark x1="55133" y1="20833" x2="45627" y2="19792"/>
                          <a14:foregroundMark x1="45627" y1="19792" x2="38403" y2="29167"/>
                          <a14:foregroundMark x1="38403" y1="29167" x2="32700" y2="29167"/>
                          <a14:foregroundMark x1="47148" y1="83333" x2="66160" y2="88542"/>
                          <a14:foregroundMark x1="66160" y1="88542" x2="76046" y2="88542"/>
                          <a14:foregroundMark x1="76046" y1="88542" x2="95817" y2="88542"/>
                          <a14:foregroundMark x1="95817" y1="88542" x2="86312" y2="85417"/>
                          <a14:foregroundMark x1="86312" y1="85417" x2="85171" y2="77604"/>
                          <a14:foregroundMark x1="77947" y1="65104" x2="85551" y2="72917"/>
                          <a14:foregroundMark x1="85551" y1="72917" x2="88213" y2="85417"/>
                          <a14:foregroundMark x1="88213" y1="85417" x2="96578" y2="88021"/>
                          <a14:foregroundMark x1="84791" y1="71875" x2="80989" y2="66667"/>
                          <a14:foregroundMark x1="85932" y1="71354" x2="83270" y2="68229"/>
                          <a14:foregroundMark x1="77186" y1="52604" x2="76046" y2="44271"/>
                          <a14:foregroundMark x1="76426" y1="45313" x2="76046" y2="43750"/>
                          <a14:foregroundMark x1="74905" y1="41146" x2="73004" y2="27604"/>
                          <a14:foregroundMark x1="73004" y1="27604" x2="71863" y2="25521"/>
                          <a14:foregroundMark x1="88973" y1="85938" x2="95817" y2="8697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8" t="6829" r="3607" b="11734"/>
            <a:stretch/>
          </p:blipFill>
          <p:spPr bwMode="auto">
            <a:xfrm>
              <a:off x="2685565" y="1127336"/>
              <a:ext cx="2948458" cy="194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08B20E0-246F-4F5F-8E3D-4A0AF13C03CA}"/>
                </a:ext>
              </a:extLst>
            </p:cNvPr>
            <p:cNvGrpSpPr/>
            <p:nvPr/>
          </p:nvGrpSpPr>
          <p:grpSpPr>
            <a:xfrm>
              <a:off x="2239078" y="1584849"/>
              <a:ext cx="3299272" cy="1348368"/>
              <a:chOff x="2051720" y="1978909"/>
              <a:chExt cx="3299272" cy="1348368"/>
            </a:xfrm>
          </p:grpSpPr>
          <p:pic>
            <p:nvPicPr>
              <p:cNvPr id="34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1699DFE6-B641-4F6B-9BE5-B2C4A2E556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078719CB-205A-41C3-8CAD-EA8CE83DA8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E4DEF689-4E2B-4073-A3BA-97F7BAAACC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167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D0DB4C35-E4ED-492C-97E8-1E347E4A0A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9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B090EE1B-DFF7-443A-A1BD-A13924B1A3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5784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2D204B1A-62C5-4B62-A62C-8DEE8527EC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4928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3A1095C-21D3-43A6-AE55-D82622D6D0D2}"/>
                </a:ext>
              </a:extLst>
            </p:cNvPr>
            <p:cNvGrpSpPr/>
            <p:nvPr/>
          </p:nvGrpSpPr>
          <p:grpSpPr>
            <a:xfrm>
              <a:off x="1974709" y="1776143"/>
              <a:ext cx="3299272" cy="1348368"/>
              <a:chOff x="2051720" y="1978909"/>
              <a:chExt cx="3299272" cy="1348368"/>
            </a:xfrm>
          </p:grpSpPr>
          <p:pic>
            <p:nvPicPr>
              <p:cNvPr id="41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FDD6C0E4-3748-4C77-A352-94B4A50232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2B24B785-F954-404B-A41A-58C74F5631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1B841507-71EB-4489-9E43-1D6D72D534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167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1B1D9D0E-423D-474B-B592-630AE5134B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9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E0323EAB-0BF1-43AD-8DE6-B4F0436C51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5784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305B5844-2F35-4B30-8021-8A13739626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4928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05D0FA0-1F16-40F0-885B-B21CDD0D1CD3}"/>
                </a:ext>
              </a:extLst>
            </p:cNvPr>
            <p:cNvGrpSpPr/>
            <p:nvPr/>
          </p:nvGrpSpPr>
          <p:grpSpPr>
            <a:xfrm>
              <a:off x="1707686" y="1891135"/>
              <a:ext cx="3299272" cy="1348368"/>
              <a:chOff x="2051720" y="1978909"/>
              <a:chExt cx="3299272" cy="1348368"/>
            </a:xfrm>
          </p:grpSpPr>
          <p:pic>
            <p:nvPicPr>
              <p:cNvPr id="48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B405D036-F4E6-4B54-AC4E-374B132FCD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5DF3C017-9DB0-4A55-B9CE-455CA38300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EE3D8BCE-ED6D-4422-9ED0-E644713E9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167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B9319B61-0471-4168-8597-479C92D316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9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BF56C926-E3EC-448E-9956-F2516E7BF1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5784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F3E91BA9-9626-4828-B3B3-F880C0E7D3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4928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778FCEC-8201-469C-9D9D-094B3D98CB85}"/>
                </a:ext>
              </a:extLst>
            </p:cNvPr>
            <p:cNvGrpSpPr/>
            <p:nvPr/>
          </p:nvGrpSpPr>
          <p:grpSpPr>
            <a:xfrm>
              <a:off x="2784930" y="1585643"/>
              <a:ext cx="3299272" cy="1348368"/>
              <a:chOff x="2051720" y="1978909"/>
              <a:chExt cx="3299272" cy="1348368"/>
            </a:xfrm>
          </p:grpSpPr>
          <p:pic>
            <p:nvPicPr>
              <p:cNvPr id="55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28826C17-67EF-4AE6-BB76-C8FAEF2E58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5FE07ACB-8BAC-4430-91AB-F667EE79F5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1590BA23-41E7-4ECA-B99F-2EEDBC28F3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167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57359F16-2841-4ADC-81ED-D7B2306E21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9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1E1FD874-2E2C-434F-8483-85757E2DFE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5784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7C201808-D24E-4873-B28B-1DD68EDFA1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4928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8A9D67B-2BDD-4A90-847E-BC5321100A9F}"/>
                </a:ext>
              </a:extLst>
            </p:cNvPr>
            <p:cNvGrpSpPr/>
            <p:nvPr/>
          </p:nvGrpSpPr>
          <p:grpSpPr>
            <a:xfrm>
              <a:off x="3060510" y="1731129"/>
              <a:ext cx="3299272" cy="1348368"/>
              <a:chOff x="2051720" y="1978909"/>
              <a:chExt cx="3299272" cy="1348368"/>
            </a:xfrm>
          </p:grpSpPr>
          <p:pic>
            <p:nvPicPr>
              <p:cNvPr id="62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4DDA3E27-9C18-49F9-A530-442CCF6BE6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ABB0AD3B-8D1F-48DB-9B87-47CD269893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6236C4C8-9DCD-4B6A-AD8D-5FDFF8BEB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167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0214DF6D-7DB5-427B-80DD-7B322C7A97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9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B5AE891E-A485-4DE3-99FB-43AA024060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5784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67DC1FEF-F7C3-4BB9-B5A4-0787424849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4928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92C04AB-FE5D-4F58-85F0-FFF5BF272CD4}"/>
                </a:ext>
              </a:extLst>
            </p:cNvPr>
            <p:cNvGrpSpPr/>
            <p:nvPr/>
          </p:nvGrpSpPr>
          <p:grpSpPr>
            <a:xfrm>
              <a:off x="3402790" y="1877638"/>
              <a:ext cx="3299272" cy="1348368"/>
              <a:chOff x="2051720" y="1978909"/>
              <a:chExt cx="3299272" cy="1348368"/>
            </a:xfrm>
          </p:grpSpPr>
          <p:pic>
            <p:nvPicPr>
              <p:cNvPr id="69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1A9ED701-8F0C-42D0-9957-23B72FFA2A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DA0F11DE-7751-48E8-A831-AA65B6001B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F4F8AFD9-9BE5-4225-B372-22C5605F05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7167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BF93630B-21B9-4FE8-8D19-1C583B24D9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9720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74DEFB15-B0B1-4D9D-A511-151709D109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5784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9" descr="로봇 실루엣에 대한 이미지 검색결과">
                <a:extLst>
                  <a:ext uri="{FF2B5EF4-FFF2-40B4-BE49-F238E27FC236}">
                    <a16:creationId xmlns:a16="http://schemas.microsoft.com/office/drawing/2014/main" id="{05F35861-109D-4D11-949D-79DB8CAEC4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756" b="97653" l="5495" r="89011">
                            <a14:foregroundMark x1="68132" y1="8920" x2="68132" y2="8920"/>
                            <a14:foregroundMark x1="37363" y1="7981" x2="37363" y2="7981"/>
                            <a14:foregroundMark x1="50549" y1="4695" x2="50549" y2="4695"/>
                            <a14:foregroundMark x1="57143" y1="3756" x2="57143" y2="3756"/>
                            <a14:foregroundMark x1="28571" y1="13146" x2="28571" y2="13146"/>
                            <a14:foregroundMark x1="86813" y1="35211" x2="86813" y2="35211"/>
                            <a14:foregroundMark x1="87912" y1="34272" x2="87912" y2="34272"/>
                            <a14:foregroundMark x1="78022" y1="90610" x2="78022" y2="90610"/>
                            <a14:foregroundMark x1="76923" y1="97653" x2="76923" y2="97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4928" y="1978909"/>
                <a:ext cx="576064" cy="134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B8371AE-34C0-4FFE-85E6-D3FAADC72671}"/>
              </a:ext>
            </a:extLst>
          </p:cNvPr>
          <p:cNvSpPr/>
          <p:nvPr/>
        </p:nvSpPr>
        <p:spPr>
          <a:xfrm>
            <a:off x="2776815" y="3552616"/>
            <a:ext cx="2864827" cy="773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이동 방향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618ABE-44FC-449F-9BF8-1D359DC89FE6}"/>
              </a:ext>
            </a:extLst>
          </p:cNvPr>
          <p:cNvSpPr txBox="1"/>
          <p:nvPr/>
        </p:nvSpPr>
        <p:spPr>
          <a:xfrm>
            <a:off x="1657776" y="3115179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50486B-1DAE-407F-9D47-0D76759BE77F}"/>
              </a:ext>
            </a:extLst>
          </p:cNvPr>
          <p:cNvSpPr txBox="1"/>
          <p:nvPr/>
        </p:nvSpPr>
        <p:spPr>
          <a:xfrm>
            <a:off x="3487448" y="3115179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44F819-8AB1-4E54-910E-229FD3D4E209}"/>
              </a:ext>
            </a:extLst>
          </p:cNvPr>
          <p:cNvSpPr txBox="1"/>
          <p:nvPr/>
        </p:nvSpPr>
        <p:spPr>
          <a:xfrm>
            <a:off x="5189911" y="3115179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DA5FBE-6E54-47E2-8FBC-3354B4BE6723}"/>
              </a:ext>
            </a:extLst>
          </p:cNvPr>
          <p:cNvSpPr txBox="1"/>
          <p:nvPr/>
        </p:nvSpPr>
        <p:spPr>
          <a:xfrm>
            <a:off x="6926237" y="3115179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2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12" name="그림 개체 틀 19">
            <a:extLst>
              <a:ext uri="{FF2B5EF4-FFF2-40B4-BE49-F238E27FC236}">
                <a16:creationId xmlns:a16="http://schemas.microsoft.com/office/drawing/2014/main" id="{8FC85EDD-6C6D-41EA-919A-BF291083D1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</p:spPr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28CB79-8214-4FF1-A13C-06BD1C7DDE73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124C41A-CB27-4C82-B822-144F9612001C}"/>
              </a:ext>
            </a:extLst>
          </p:cNvPr>
          <p:cNvSpPr/>
          <p:nvPr/>
        </p:nvSpPr>
        <p:spPr>
          <a:xfrm>
            <a:off x="2372846" y="242604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8D3BACA-F6F2-427A-8A0A-EBE0DD21735F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9EFF6F-3BF4-4888-B3EB-E16F25907035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66F77F99-A4BB-4500-931D-3B7665E4BCB1}"/>
              </a:ext>
            </a:extLst>
          </p:cNvPr>
          <p:cNvSpPr/>
          <p:nvPr/>
        </p:nvSpPr>
        <p:spPr>
          <a:xfrm>
            <a:off x="1639777" y="1228140"/>
            <a:ext cx="1046838" cy="534382"/>
          </a:xfrm>
          <a:prstGeom prst="wedgeRoundRectCallout">
            <a:avLst>
              <a:gd name="adj1" fmla="val -42982"/>
              <a:gd name="adj2" fmla="val 957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584606-CBFD-444D-AB7F-F672356CB0CA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4ACA941-E3B7-40A7-8361-D911EAF542C1}"/>
              </a:ext>
            </a:extLst>
          </p:cNvPr>
          <p:cNvSpPr/>
          <p:nvPr/>
        </p:nvSpPr>
        <p:spPr>
          <a:xfrm>
            <a:off x="6576555" y="2973788"/>
            <a:ext cx="1025719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9693B359-B05B-4FC0-8850-AD1242769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대사 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sz="1200" dirty="0"/>
              <a:t>로봇 </a:t>
            </a:r>
            <a:r>
              <a:rPr lang="en-US" altLang="ko-KR" sz="1200" dirty="0"/>
              <a:t>: </a:t>
            </a:r>
            <a:r>
              <a:rPr lang="ko-KR" altLang="en-US" sz="1200" dirty="0"/>
              <a:t>제거한다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주인공 </a:t>
            </a:r>
            <a:r>
              <a:rPr lang="en-US" altLang="ko-KR" sz="1200" dirty="0"/>
              <a:t>: ‘</a:t>
            </a:r>
            <a:r>
              <a:rPr lang="ko-KR" altLang="en-US" sz="1200" dirty="0"/>
              <a:t>일단 좌측 조이스틱으로 도망치자</a:t>
            </a:r>
            <a:r>
              <a:rPr lang="en-US" altLang="ko-KR" sz="1200" dirty="0"/>
              <a:t>’</a:t>
            </a:r>
            <a:endParaRPr lang="ko-KR" altLang="en-US" sz="120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68D5B77F-9F6F-4D39-A9E0-9831513264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228140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할아버지가 사라진 후 주인공 소년이 로봇에게 쫓기고 있는 상황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이동 방법에 대한 튜토리얼을 진행</a:t>
            </a:r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E9CC7842-6E6B-45C9-A7F0-708FFE1C53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919554"/>
            <a:ext cx="5540498" cy="1626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게임 플레이 화면에 캐릭터를 미리 다음과 같이 </a:t>
            </a:r>
            <a:r>
              <a:rPr lang="ko-KR" altLang="en-US" dirty="0" err="1"/>
              <a:t>배치해둠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게임의 플레이 리소스를 활용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캐릭터의 대사는 말풍선을 통해서 연출</a:t>
            </a:r>
            <a:endParaRPr lang="en-US" altLang="ko-KR" dirty="0"/>
          </a:p>
          <a:p>
            <a:r>
              <a:rPr lang="ko-KR" altLang="en-US" dirty="0"/>
              <a:t>캐릭터의 대사는 최대한 짧게 사용</a:t>
            </a:r>
            <a:r>
              <a:rPr lang="en-US" altLang="ko-KR" dirty="0"/>
              <a:t> ( </a:t>
            </a:r>
            <a:r>
              <a:rPr lang="ko-KR" altLang="en-US" dirty="0"/>
              <a:t>최대 </a:t>
            </a:r>
            <a:r>
              <a:rPr lang="en-US" altLang="ko-KR" dirty="0"/>
              <a:t>15</a:t>
            </a:r>
            <a:r>
              <a:rPr lang="ko-KR" altLang="en-US" dirty="0"/>
              <a:t>자 안의 문장으로 짧게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텍스트 개체 틀 7">
            <a:extLst>
              <a:ext uri="{FF2B5EF4-FFF2-40B4-BE49-F238E27FC236}">
                <a16:creationId xmlns:a16="http://schemas.microsoft.com/office/drawing/2014/main" id="{9A610AE7-00AE-49D1-9E64-0228AB3449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던전 </a:t>
            </a:r>
            <a:r>
              <a:rPr lang="ko-KR" altLang="en-US" dirty="0" err="1"/>
              <a:t>배경음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긴장감이 생기는 배경 </a:t>
            </a:r>
            <a:r>
              <a:rPr lang="en-US" altLang="ko-KR" dirty="0"/>
              <a:t>BGM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073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21" name="그림 개체 틀 19">
            <a:extLst>
              <a:ext uri="{FF2B5EF4-FFF2-40B4-BE49-F238E27FC236}">
                <a16:creationId xmlns:a16="http://schemas.microsoft.com/office/drawing/2014/main" id="{727EE5C5-49DD-4889-A16F-B772A8685B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</p:spPr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E8342E-BFDA-4FEE-9949-292B46A776AE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A48A810-7FA6-4520-9C17-86A0BA3B4D11}"/>
              </a:ext>
            </a:extLst>
          </p:cNvPr>
          <p:cNvSpPr/>
          <p:nvPr/>
        </p:nvSpPr>
        <p:spPr>
          <a:xfrm>
            <a:off x="5147852" y="2405794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11FB977-96CD-47D9-81F1-BD9845AABD08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3D0B76-0209-4F7C-AEF9-31D5A7E3F01F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F7822A2-AB12-4888-9A21-916AD7EA3139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B4F56A8-C088-4139-AFC0-A23CC9829156}"/>
              </a:ext>
            </a:extLst>
          </p:cNvPr>
          <p:cNvSpPr/>
          <p:nvPr/>
        </p:nvSpPr>
        <p:spPr>
          <a:xfrm>
            <a:off x="6576555" y="2973788"/>
            <a:ext cx="1025719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29" name="말풍선: 타원형 28">
            <a:extLst>
              <a:ext uri="{FF2B5EF4-FFF2-40B4-BE49-F238E27FC236}">
                <a16:creationId xmlns:a16="http://schemas.microsoft.com/office/drawing/2014/main" id="{68BC4329-2A2D-401E-8D97-809C2B78ECD8}"/>
              </a:ext>
            </a:extLst>
          </p:cNvPr>
          <p:cNvSpPr/>
          <p:nvPr/>
        </p:nvSpPr>
        <p:spPr>
          <a:xfrm>
            <a:off x="4114800" y="1366646"/>
            <a:ext cx="1242646" cy="813845"/>
          </a:xfrm>
          <a:prstGeom prst="wedgeEllipseCallout">
            <a:avLst>
              <a:gd name="adj1" fmla="val 41843"/>
              <a:gd name="adj2" fmla="val 7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BBA5DAFF-568B-44B2-A3FA-D7CED0471C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대사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ko-KR" altLang="en-US" dirty="0"/>
              <a:t>로봇 </a:t>
            </a:r>
            <a:r>
              <a:rPr lang="en-US" altLang="ko-KR" dirty="0"/>
              <a:t>: </a:t>
            </a:r>
            <a:r>
              <a:rPr lang="ko-KR" altLang="en-US" dirty="0"/>
              <a:t>조준 </a:t>
            </a:r>
            <a:r>
              <a:rPr lang="en-US" altLang="ko-KR" dirty="0"/>
              <a:t>.. </a:t>
            </a:r>
            <a:r>
              <a:rPr lang="ko-KR" altLang="en-US" dirty="0"/>
              <a:t>발사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주인공 </a:t>
            </a:r>
            <a:r>
              <a:rPr lang="en-US" altLang="ko-KR" dirty="0"/>
              <a:t>: </a:t>
            </a:r>
            <a:r>
              <a:rPr lang="ko-KR" altLang="en-US" dirty="0" err="1"/>
              <a:t>윽</a:t>
            </a:r>
            <a:r>
              <a:rPr lang="en-US" altLang="ko-KR" dirty="0"/>
              <a:t>!! ( </a:t>
            </a:r>
            <a:r>
              <a:rPr lang="ko-KR" altLang="en-US" dirty="0"/>
              <a:t>그 자리에서 기절 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DD3884BB-1164-49C9-8946-CC31311C2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228140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>
              <a:buFontTx/>
              <a:buChar char="-"/>
            </a:pPr>
            <a:r>
              <a:rPr lang="ko-KR" altLang="en-US" dirty="0"/>
              <a:t>로봇으로부터 도망치는 주인공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하지만 로봇의 공격에 속수무책으로 당하고 의식을 잃는다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3F90E41A-8DFF-4253-A916-4E8AFAD8D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919554"/>
            <a:ext cx="5540498" cy="1626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이전 씬 과 동일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유저의 조작으로 목표 지점까지 이동함</a:t>
            </a:r>
            <a:endParaRPr lang="en-US" altLang="ko-KR" dirty="0"/>
          </a:p>
        </p:txBody>
      </p:sp>
      <p:sp>
        <p:nvSpPr>
          <p:cNvPr id="30" name="텍스트 개체 틀 7">
            <a:extLst>
              <a:ext uri="{FF2B5EF4-FFF2-40B4-BE49-F238E27FC236}">
                <a16:creationId xmlns:a16="http://schemas.microsoft.com/office/drawing/2014/main" id="{015F2FC7-9C46-4E9D-B756-96F2BA2813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던전 </a:t>
            </a:r>
            <a:r>
              <a:rPr lang="ko-KR" altLang="en-US" dirty="0" err="1"/>
              <a:t>배경음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긴장감이 생기는 배경 </a:t>
            </a:r>
            <a:r>
              <a:rPr lang="en-US" altLang="ko-KR" dirty="0"/>
              <a:t>BGM )</a:t>
            </a:r>
          </a:p>
          <a:p>
            <a:pPr>
              <a:buFontTx/>
              <a:buChar char="-"/>
            </a:pPr>
            <a:r>
              <a:rPr lang="ko-KR" altLang="en-US" dirty="0"/>
              <a:t>기기 진동을 통항 피격 알림</a:t>
            </a:r>
          </a:p>
        </p:txBody>
      </p:sp>
    </p:spTree>
    <p:extLst>
      <p:ext uri="{BB962C8B-B14F-4D97-AF65-F5344CB8AC3E}">
        <p14:creationId xmlns:p14="http://schemas.microsoft.com/office/powerpoint/2010/main" val="404408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70814950-0A81-45B5-9DEE-89B31614C3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</p:spPr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F73262-EA05-4837-AE84-339DCFFF0D91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721DDBF-7D67-41EF-8941-03B5B7B4BF5A}"/>
              </a:ext>
            </a:extLst>
          </p:cNvPr>
          <p:cNvSpPr/>
          <p:nvPr/>
        </p:nvSpPr>
        <p:spPr>
          <a:xfrm rot="3949039">
            <a:off x="5486672" y="274093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8AF8DAE-3A2B-4C5F-BA16-DA2587339E57}"/>
              </a:ext>
            </a:extLst>
          </p:cNvPr>
          <p:cNvSpPr/>
          <p:nvPr/>
        </p:nvSpPr>
        <p:spPr>
          <a:xfrm>
            <a:off x="1071120" y="1858483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3214708-AC1B-4974-81B1-3CDAD6D2657A}"/>
              </a:ext>
            </a:extLst>
          </p:cNvPr>
          <p:cNvSpPr/>
          <p:nvPr/>
        </p:nvSpPr>
        <p:spPr>
          <a:xfrm>
            <a:off x="1071120" y="2897231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E303247-B6D1-4650-9922-DC2C0F50374F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5ADB591-8618-42E9-9DA2-0532FB389B4D}"/>
              </a:ext>
            </a:extLst>
          </p:cNvPr>
          <p:cNvSpPr/>
          <p:nvPr/>
        </p:nvSpPr>
        <p:spPr>
          <a:xfrm>
            <a:off x="6576555" y="2973788"/>
            <a:ext cx="1025719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71EEC10-3A4E-4A80-BF49-7A8A81AD8D41}"/>
              </a:ext>
            </a:extLst>
          </p:cNvPr>
          <p:cNvSpPr/>
          <p:nvPr/>
        </p:nvSpPr>
        <p:spPr>
          <a:xfrm>
            <a:off x="5016135" y="237517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B8DDFE7-A5AC-4950-9BCC-88820E7899DC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36" name="말풍선: 타원형 35">
            <a:extLst>
              <a:ext uri="{FF2B5EF4-FFF2-40B4-BE49-F238E27FC236}">
                <a16:creationId xmlns:a16="http://schemas.microsoft.com/office/drawing/2014/main" id="{58CC4660-D51F-4756-84DB-7D7658D4694A}"/>
              </a:ext>
            </a:extLst>
          </p:cNvPr>
          <p:cNvSpPr/>
          <p:nvPr/>
        </p:nvSpPr>
        <p:spPr>
          <a:xfrm>
            <a:off x="4314092" y="1497168"/>
            <a:ext cx="1043354" cy="683323"/>
          </a:xfrm>
          <a:prstGeom prst="wedgeEllipseCallout">
            <a:avLst>
              <a:gd name="adj1" fmla="val 41843"/>
              <a:gd name="adj2" fmla="val 7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4B166290-DFF2-4116-94A3-5753579AB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대사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ko-KR" altLang="en-US" dirty="0"/>
              <a:t>소녀 </a:t>
            </a:r>
            <a:r>
              <a:rPr lang="en-US" altLang="ko-KR" dirty="0"/>
              <a:t>: </a:t>
            </a:r>
            <a:r>
              <a:rPr lang="ko-KR" altLang="en-US" dirty="0"/>
              <a:t>어디서 들어온 거야</a:t>
            </a:r>
            <a:r>
              <a:rPr lang="en-US" altLang="ko-KR" dirty="0"/>
              <a:t>??</a:t>
            </a:r>
          </a:p>
          <a:p>
            <a:pPr marL="0" indent="0">
              <a:buNone/>
            </a:pPr>
            <a:r>
              <a:rPr lang="ko-KR" altLang="en-US" dirty="0"/>
              <a:t>소녀 </a:t>
            </a:r>
            <a:r>
              <a:rPr lang="en-US" altLang="ko-KR" dirty="0"/>
              <a:t>: (</a:t>
            </a:r>
            <a:r>
              <a:rPr lang="ko-KR" altLang="en-US" dirty="0"/>
              <a:t>주인공을 바라보며</a:t>
            </a:r>
            <a:r>
              <a:rPr lang="en-US" altLang="ko-KR" dirty="0"/>
              <a:t>) </a:t>
            </a:r>
            <a:r>
              <a:rPr lang="ko-KR" altLang="en-US" dirty="0"/>
              <a:t>일단 빨리 처리하고 치료해 </a:t>
            </a:r>
            <a:r>
              <a:rPr lang="ko-KR" altLang="en-US" dirty="0" err="1"/>
              <a:t>줘야겠어</a:t>
            </a:r>
            <a:endParaRPr lang="ko-KR" altLang="en-US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D3CE6BF0-00D1-4E55-8ED5-191532EBB3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228140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>
              <a:buFontTx/>
              <a:buChar char="-"/>
            </a:pPr>
            <a:r>
              <a:rPr lang="ko-KR" altLang="en-US" dirty="0"/>
              <a:t>마침 순찰 중이던 레지스탕스 소녀에게 도움을 받게 되는 주인공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소녀는 주인공을 위협하는 로봇과 전투를 벌인다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전투 튜토리얼 진행</a:t>
            </a:r>
            <a:r>
              <a:rPr lang="en-US" altLang="ko-KR" dirty="0"/>
              <a:t>)</a:t>
            </a:r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D1483A65-33DD-4E31-B0C3-0E630EE397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919554"/>
            <a:ext cx="5540498" cy="1626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이전과 동일</a:t>
            </a:r>
            <a:endParaRPr lang="en-US" altLang="ko-KR" dirty="0"/>
          </a:p>
          <a:p>
            <a:r>
              <a:rPr lang="ko-KR" altLang="en-US" dirty="0"/>
              <a:t>새로운 캐릭터를 등장시킴</a:t>
            </a:r>
            <a:endParaRPr lang="en-US" altLang="ko-KR" dirty="0"/>
          </a:p>
          <a:p>
            <a:r>
              <a:rPr lang="ko-KR" altLang="en-US" dirty="0"/>
              <a:t>해당 캐릭터를 유저가 조작해 전투 방법을 알려주는 튜토리얼을 진행</a:t>
            </a:r>
            <a:endParaRPr lang="en-US" altLang="ko-KR" dirty="0"/>
          </a:p>
          <a:p>
            <a:r>
              <a:rPr lang="ko-KR" altLang="en-US" dirty="0"/>
              <a:t>로봇의 </a:t>
            </a:r>
            <a:r>
              <a:rPr lang="en-US" altLang="ko-KR" dirty="0"/>
              <a:t>HP</a:t>
            </a:r>
            <a:r>
              <a:rPr lang="ko-KR" altLang="en-US" dirty="0"/>
              <a:t>를 </a:t>
            </a:r>
            <a:r>
              <a:rPr lang="en-US" altLang="ko-KR" dirty="0"/>
              <a:t>50%</a:t>
            </a:r>
            <a:r>
              <a:rPr lang="ko-KR" altLang="en-US" dirty="0"/>
              <a:t>이하로 만들면 다음 튜토리얼로 넘어 감</a:t>
            </a:r>
          </a:p>
        </p:txBody>
      </p:sp>
      <p:sp>
        <p:nvSpPr>
          <p:cNvPr id="24" name="텍스트 개체 틀 7">
            <a:extLst>
              <a:ext uri="{FF2B5EF4-FFF2-40B4-BE49-F238E27FC236}">
                <a16:creationId xmlns:a16="http://schemas.microsoft.com/office/drawing/2014/main" id="{033E7340-FC76-4E7F-BB91-38C75A1A2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던전 </a:t>
            </a:r>
            <a:r>
              <a:rPr lang="ko-KR" altLang="en-US" dirty="0" err="1"/>
              <a:t>배경음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긴장감이 생기는 배경 </a:t>
            </a:r>
            <a:r>
              <a:rPr lang="en-US" altLang="ko-KR" dirty="0"/>
              <a:t>BGM )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41B189-2E76-4979-82BC-97C15BA92138}"/>
              </a:ext>
            </a:extLst>
          </p:cNvPr>
          <p:cNvGrpSpPr/>
          <p:nvPr/>
        </p:nvGrpSpPr>
        <p:grpSpPr>
          <a:xfrm>
            <a:off x="555502" y="718346"/>
            <a:ext cx="2234590" cy="733116"/>
            <a:chOff x="555502" y="718346"/>
            <a:chExt cx="2234590" cy="733116"/>
          </a:xfrm>
        </p:grpSpPr>
        <p:sp>
          <p:nvSpPr>
            <p:cNvPr id="26" name="사각형: 잘린 대각선 방향 모서리 25">
              <a:extLst>
                <a:ext uri="{FF2B5EF4-FFF2-40B4-BE49-F238E27FC236}">
                  <a16:creationId xmlns:a16="http://schemas.microsoft.com/office/drawing/2014/main" id="{26DB202D-E22C-4B4B-9E91-0F635E2ED089}"/>
                </a:ext>
              </a:extLst>
            </p:cNvPr>
            <p:cNvSpPr/>
            <p:nvPr/>
          </p:nvSpPr>
          <p:spPr>
            <a:xfrm>
              <a:off x="555502" y="718346"/>
              <a:ext cx="1664677" cy="733116"/>
            </a:xfrm>
            <a:prstGeom prst="snip2Diag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200" dirty="0"/>
                <a:t>방어도</a:t>
              </a:r>
            </a:p>
          </p:txBody>
        </p:sp>
        <p:sp>
          <p:nvSpPr>
            <p:cNvPr id="27" name="사각형: 잘린 대각선 방향 모서리 26">
              <a:extLst>
                <a:ext uri="{FF2B5EF4-FFF2-40B4-BE49-F238E27FC236}">
                  <a16:creationId xmlns:a16="http://schemas.microsoft.com/office/drawing/2014/main" id="{2CFCC6AA-53B4-4556-901F-70263BE5C572}"/>
                </a:ext>
              </a:extLst>
            </p:cNvPr>
            <p:cNvSpPr/>
            <p:nvPr/>
          </p:nvSpPr>
          <p:spPr>
            <a:xfrm>
              <a:off x="555502" y="724998"/>
              <a:ext cx="2234590" cy="358305"/>
            </a:xfrm>
            <a:prstGeom prst="snip2DiagRect">
              <a:avLst/>
            </a:prstGeom>
            <a:solidFill>
              <a:srgbClr val="E5203E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체력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58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80279B-EF64-40FC-A097-D5EBDE637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6DAEC-94DF-4432-8875-76C0562EEA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‘The Lost’ </a:t>
            </a:r>
            <a:r>
              <a:rPr lang="ko-KR" altLang="en-US" dirty="0"/>
              <a:t>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D5A74-9685-4BB4-9421-BB8BF2AA37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052443-1405-43EB-9BC6-4620D33A22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4163" y="3209753"/>
            <a:ext cx="3392487" cy="384175"/>
          </a:xfrm>
        </p:spPr>
        <p:txBody>
          <a:bodyPr/>
          <a:lstStyle/>
          <a:p>
            <a:r>
              <a:rPr lang="ko-KR" altLang="en-US" dirty="0"/>
              <a:t>스토리텔링 방식 정리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7DB7131-2F8F-453A-8ACB-64DAE4C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3CD75C9-A579-420F-9BD7-538B8A4862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스토리 플롯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AB1490E-FB2A-432E-8C66-4FD70D3F7E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튜토리얼 스토리 보드</a:t>
            </a:r>
          </a:p>
        </p:txBody>
      </p:sp>
    </p:spTree>
    <p:extLst>
      <p:ext uri="{BB962C8B-B14F-4D97-AF65-F5344CB8AC3E}">
        <p14:creationId xmlns:p14="http://schemas.microsoft.com/office/powerpoint/2010/main" val="1393486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21" name="그림 개체 틀 19">
            <a:extLst>
              <a:ext uri="{FF2B5EF4-FFF2-40B4-BE49-F238E27FC236}">
                <a16:creationId xmlns:a16="http://schemas.microsoft.com/office/drawing/2014/main" id="{8033CA2A-83B8-40DE-9E9E-AEEDC04117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</p:spPr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F85107-E193-4E97-8386-044ED603D26E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728F3C-9358-4656-BD4A-66686C3CEDA0}"/>
              </a:ext>
            </a:extLst>
          </p:cNvPr>
          <p:cNvSpPr/>
          <p:nvPr/>
        </p:nvSpPr>
        <p:spPr>
          <a:xfrm rot="3949039">
            <a:off x="5486672" y="274093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297B977-E9B0-4A33-AFD1-F765A8CD3CDB}"/>
              </a:ext>
            </a:extLst>
          </p:cNvPr>
          <p:cNvSpPr/>
          <p:nvPr/>
        </p:nvSpPr>
        <p:spPr>
          <a:xfrm>
            <a:off x="1048577" y="2185767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B1E6F5B-2E71-485E-88CC-2B9629D4A6D2}"/>
              </a:ext>
            </a:extLst>
          </p:cNvPr>
          <p:cNvSpPr/>
          <p:nvPr/>
        </p:nvSpPr>
        <p:spPr>
          <a:xfrm>
            <a:off x="739471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D658E1-B1F5-4A34-AE2D-9CFA658BB2F5}"/>
              </a:ext>
            </a:extLst>
          </p:cNvPr>
          <p:cNvSpPr/>
          <p:nvPr/>
        </p:nvSpPr>
        <p:spPr>
          <a:xfrm>
            <a:off x="6576555" y="2973788"/>
            <a:ext cx="1025719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083E3E-0120-4655-8604-FCAAE21644E1}"/>
              </a:ext>
            </a:extLst>
          </p:cNvPr>
          <p:cNvSpPr/>
          <p:nvPr/>
        </p:nvSpPr>
        <p:spPr>
          <a:xfrm>
            <a:off x="5016135" y="237517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35BDA61-2FC8-45E1-A06F-3433B9609FC6}"/>
              </a:ext>
            </a:extLst>
          </p:cNvPr>
          <p:cNvSpPr/>
          <p:nvPr/>
        </p:nvSpPr>
        <p:spPr>
          <a:xfrm>
            <a:off x="6678202" y="3781916"/>
            <a:ext cx="900305" cy="901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조이스틱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04E60C-0E38-44EF-A37B-039D127FA407}"/>
              </a:ext>
            </a:extLst>
          </p:cNvPr>
          <p:cNvSpPr/>
          <p:nvPr/>
        </p:nvSpPr>
        <p:spPr>
          <a:xfrm>
            <a:off x="2985488" y="4429573"/>
            <a:ext cx="2349838" cy="36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회용 스킬 창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56653B5-6381-46D8-B541-24D3B405E7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대사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ko-KR" altLang="en-US" dirty="0"/>
              <a:t>소녀 </a:t>
            </a:r>
            <a:r>
              <a:rPr lang="en-US" altLang="ko-KR" dirty="0"/>
              <a:t>: </a:t>
            </a:r>
            <a:r>
              <a:rPr lang="ko-KR" altLang="en-US" dirty="0"/>
              <a:t>아 힘들어 오늘 따라 왜 이렇게 힘들지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소녀 </a:t>
            </a:r>
            <a:r>
              <a:rPr lang="en-US" altLang="ko-KR" dirty="0"/>
              <a:t>: </a:t>
            </a:r>
            <a:r>
              <a:rPr lang="ko-KR" altLang="en-US" dirty="0"/>
              <a:t>모르겠다</a:t>
            </a:r>
            <a:r>
              <a:rPr lang="en-US" altLang="ko-KR" dirty="0"/>
              <a:t>.</a:t>
            </a:r>
            <a:r>
              <a:rPr lang="ko-KR" altLang="en-US" dirty="0"/>
              <a:t> 일단 쓰고 보자</a:t>
            </a:r>
          </a:p>
        </p:txBody>
      </p:sp>
      <p:sp>
        <p:nvSpPr>
          <p:cNvPr id="30" name="텍스트 개체 틀 5">
            <a:extLst>
              <a:ext uri="{FF2B5EF4-FFF2-40B4-BE49-F238E27FC236}">
                <a16:creationId xmlns:a16="http://schemas.microsoft.com/office/drawing/2014/main" id="{8E637A08-D857-4B83-95C5-A5841369FE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228140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>
              <a:buFontTx/>
              <a:buChar char="-"/>
            </a:pPr>
            <a:r>
              <a:rPr lang="ko-KR" altLang="en-US" dirty="0"/>
              <a:t>간신히 하나 처치하는데 성공한 소녀는 주인공의 상태가 좋지 않음을 확인하고 빨리 상황을 빠져나가려고 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스틸 사용 방법에 대한 튜토리얼 진행</a:t>
            </a:r>
          </a:p>
        </p:txBody>
      </p:sp>
      <p:sp>
        <p:nvSpPr>
          <p:cNvPr id="31" name="텍스트 개체 틀 6">
            <a:extLst>
              <a:ext uri="{FF2B5EF4-FFF2-40B4-BE49-F238E27FC236}">
                <a16:creationId xmlns:a16="http://schemas.microsoft.com/office/drawing/2014/main" id="{671D0151-AB85-4F2E-81FE-61B0A93C5F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919554"/>
            <a:ext cx="5540498" cy="1626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이전과 동일</a:t>
            </a:r>
            <a:endParaRPr lang="en-US" altLang="ko-KR" dirty="0"/>
          </a:p>
          <a:p>
            <a:r>
              <a:rPr lang="ko-KR" altLang="en-US" dirty="0"/>
              <a:t>로봇을 하나 처치하는데 성공한 유저</a:t>
            </a:r>
            <a:endParaRPr lang="en-US" altLang="ko-KR" dirty="0"/>
          </a:p>
          <a:p>
            <a:r>
              <a:rPr lang="ko-KR" altLang="en-US" dirty="0"/>
              <a:t>남은 로봇을 스킬을 통해 처치한다</a:t>
            </a:r>
            <a:r>
              <a:rPr lang="en-US" altLang="ko-KR" dirty="0"/>
              <a:t>. </a:t>
            </a:r>
          </a:p>
        </p:txBody>
      </p:sp>
      <p:sp>
        <p:nvSpPr>
          <p:cNvPr id="32" name="텍스트 개체 틀 7">
            <a:extLst>
              <a:ext uri="{FF2B5EF4-FFF2-40B4-BE49-F238E27FC236}">
                <a16:creationId xmlns:a16="http://schemas.microsoft.com/office/drawing/2014/main" id="{2D32676D-639B-4FE6-B97F-9F6E60B620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</p:spPr>
        <p:txBody>
          <a:bodyPr/>
          <a:lstStyle/>
          <a:p>
            <a:r>
              <a:rPr lang="ko-KR" altLang="en-US" dirty="0"/>
              <a:t>스킬 사용 방법 튜토리얼을 진행</a:t>
            </a:r>
            <a:r>
              <a:rPr lang="en-US" altLang="ko-KR" dirty="0"/>
              <a:t>, </a:t>
            </a:r>
            <a:r>
              <a:rPr lang="ko-KR" altLang="en-US" dirty="0"/>
              <a:t>스킬 </a:t>
            </a:r>
            <a:r>
              <a:rPr lang="en-US" altLang="ko-KR" dirty="0"/>
              <a:t>UI </a:t>
            </a:r>
            <a:r>
              <a:rPr lang="ko-KR" altLang="en-US" dirty="0"/>
              <a:t>창 출력됨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던전 </a:t>
            </a:r>
            <a:r>
              <a:rPr lang="ko-KR" altLang="en-US" dirty="0" err="1"/>
              <a:t>배경음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긴장감이 생기는 배경 </a:t>
            </a:r>
            <a:r>
              <a:rPr lang="en-US" altLang="ko-KR" dirty="0"/>
              <a:t>BGM )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8C55D7C-6706-4E08-A2FF-50B08B189D1F}"/>
              </a:ext>
            </a:extLst>
          </p:cNvPr>
          <p:cNvSpPr/>
          <p:nvPr/>
        </p:nvSpPr>
        <p:spPr>
          <a:xfrm>
            <a:off x="1423767" y="2754860"/>
            <a:ext cx="1025719" cy="97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공격범위</a:t>
            </a:r>
          </a:p>
        </p:txBody>
      </p:sp>
      <p:sp>
        <p:nvSpPr>
          <p:cNvPr id="34" name="말풍선: 타원형 33">
            <a:extLst>
              <a:ext uri="{FF2B5EF4-FFF2-40B4-BE49-F238E27FC236}">
                <a16:creationId xmlns:a16="http://schemas.microsoft.com/office/drawing/2014/main" id="{AF080CEB-30C4-42AD-8FFE-21043D753A1A}"/>
              </a:ext>
            </a:extLst>
          </p:cNvPr>
          <p:cNvSpPr/>
          <p:nvPr/>
        </p:nvSpPr>
        <p:spPr>
          <a:xfrm>
            <a:off x="4220308" y="1435746"/>
            <a:ext cx="1137138" cy="744745"/>
          </a:xfrm>
          <a:prstGeom prst="wedgeEllipseCallout">
            <a:avLst>
              <a:gd name="adj1" fmla="val 41843"/>
              <a:gd name="adj2" fmla="val 7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CE4DC8A-4FD9-4F6E-BE86-907247120079}"/>
              </a:ext>
            </a:extLst>
          </p:cNvPr>
          <p:cNvGrpSpPr/>
          <p:nvPr/>
        </p:nvGrpSpPr>
        <p:grpSpPr>
          <a:xfrm>
            <a:off x="555502" y="718346"/>
            <a:ext cx="2234590" cy="733116"/>
            <a:chOff x="555502" y="718346"/>
            <a:chExt cx="2234590" cy="733116"/>
          </a:xfrm>
        </p:grpSpPr>
        <p:sp>
          <p:nvSpPr>
            <p:cNvPr id="36" name="사각형: 잘린 대각선 방향 모서리 35">
              <a:extLst>
                <a:ext uri="{FF2B5EF4-FFF2-40B4-BE49-F238E27FC236}">
                  <a16:creationId xmlns:a16="http://schemas.microsoft.com/office/drawing/2014/main" id="{4C92C297-0309-4C8A-BD84-A64A79865C0D}"/>
                </a:ext>
              </a:extLst>
            </p:cNvPr>
            <p:cNvSpPr/>
            <p:nvPr/>
          </p:nvSpPr>
          <p:spPr>
            <a:xfrm>
              <a:off x="555502" y="718346"/>
              <a:ext cx="1664677" cy="733116"/>
            </a:xfrm>
            <a:prstGeom prst="snip2Diag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200" dirty="0"/>
                <a:t>방어도</a:t>
              </a:r>
            </a:p>
          </p:txBody>
        </p:sp>
        <p:sp>
          <p:nvSpPr>
            <p:cNvPr id="39" name="사각형: 잘린 대각선 방향 모서리 38">
              <a:extLst>
                <a:ext uri="{FF2B5EF4-FFF2-40B4-BE49-F238E27FC236}">
                  <a16:creationId xmlns:a16="http://schemas.microsoft.com/office/drawing/2014/main" id="{5CDB0408-B043-48AE-9005-59346E9E5486}"/>
                </a:ext>
              </a:extLst>
            </p:cNvPr>
            <p:cNvSpPr/>
            <p:nvPr/>
          </p:nvSpPr>
          <p:spPr>
            <a:xfrm>
              <a:off x="555502" y="724998"/>
              <a:ext cx="2234590" cy="358305"/>
            </a:xfrm>
            <a:prstGeom prst="snip2DiagRect">
              <a:avLst/>
            </a:prstGeom>
            <a:solidFill>
              <a:srgbClr val="E5203E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체력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685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10" name="그림 개체 틀 19">
            <a:extLst>
              <a:ext uri="{FF2B5EF4-FFF2-40B4-BE49-F238E27FC236}">
                <a16:creationId xmlns:a16="http://schemas.microsoft.com/office/drawing/2014/main" id="{97ABB7FC-1660-45BC-9C5A-9BF1D1DC4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</p:spPr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36320F-B9F5-4A75-9FBE-68C5B44A563D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99BD74-1A4B-4A5F-B10A-69743340F79E}"/>
              </a:ext>
            </a:extLst>
          </p:cNvPr>
          <p:cNvSpPr/>
          <p:nvPr/>
        </p:nvSpPr>
        <p:spPr>
          <a:xfrm rot="3949039">
            <a:off x="5486672" y="274093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7F1B17-A4D2-4B44-A587-017AA194A003}"/>
              </a:ext>
            </a:extLst>
          </p:cNvPr>
          <p:cNvSpPr/>
          <p:nvPr/>
        </p:nvSpPr>
        <p:spPr>
          <a:xfrm>
            <a:off x="1671000" y="237517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7644526D-B0E6-4D01-9FDA-769373D11C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대사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ko-KR" altLang="en-US" dirty="0"/>
              <a:t>소녀 </a:t>
            </a:r>
            <a:r>
              <a:rPr lang="en-US" altLang="ko-KR" dirty="0"/>
              <a:t>: </a:t>
            </a:r>
            <a:r>
              <a:rPr lang="ko-KR" altLang="en-US" dirty="0"/>
              <a:t>하</a:t>
            </a:r>
            <a:r>
              <a:rPr lang="en-US" altLang="ko-KR" dirty="0"/>
              <a:t>… </a:t>
            </a:r>
            <a:r>
              <a:rPr lang="ko-KR" altLang="en-US" dirty="0"/>
              <a:t>끝났다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6691916E-D9F8-4847-95E9-E8BC29E7E0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228140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>
              <a:buFontTx/>
              <a:buChar char="-"/>
            </a:pPr>
            <a:r>
              <a:rPr lang="ko-KR" altLang="en-US" dirty="0"/>
              <a:t>상황 종료 후 주인공을 데리고 기지로 복귀하려는 소녀와 쓰러져 있는 주인공을 함께 화면에 담아 놓는다</a:t>
            </a:r>
            <a:r>
              <a:rPr lang="en-US" altLang="ko-KR" dirty="0"/>
              <a:t>.</a:t>
            </a:r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4C87E373-6C7E-449E-9881-6236BFBBD0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919554"/>
            <a:ext cx="5540498" cy="1626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en-US" altLang="ko-KR" dirty="0"/>
              <a:t>UI </a:t>
            </a:r>
            <a:r>
              <a:rPr lang="ko-KR" altLang="en-US" dirty="0"/>
              <a:t>표시들이 모두 사라진다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소녀 전투가 끝났고 보상 화면으로 넘어가기 전 화면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스토리상 소녀가 주인공을 데리고 함께 소녀의 기지로 돌아가는 것을 연출 </a:t>
            </a:r>
            <a:endParaRPr lang="en-US" altLang="ko-KR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78EA5D4-50A6-4C4A-A314-04B55BFC89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해당 화면 연출 전에 진동을 통해 상황이 종료 되었음 알림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거의 무음 </a:t>
            </a:r>
            <a:r>
              <a:rPr lang="en-US" altLang="ko-KR" dirty="0"/>
              <a:t>( </a:t>
            </a:r>
            <a:r>
              <a:rPr lang="ko-KR" altLang="en-US" dirty="0"/>
              <a:t>나뭇잎 소리</a:t>
            </a:r>
            <a:r>
              <a:rPr lang="en-US" altLang="ko-KR" dirty="0"/>
              <a:t>, </a:t>
            </a:r>
            <a:r>
              <a:rPr lang="ko-KR" altLang="en-US" dirty="0"/>
              <a:t>바람 소리를 제외한 소리 연출 </a:t>
            </a:r>
            <a:r>
              <a:rPr lang="en-US" altLang="ko-KR" dirty="0"/>
              <a:t>x)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5E7A2A-92A2-4700-A100-E83B59AA6874}"/>
              </a:ext>
            </a:extLst>
          </p:cNvPr>
          <p:cNvSpPr txBox="1"/>
          <p:nvPr/>
        </p:nvSpPr>
        <p:spPr>
          <a:xfrm>
            <a:off x="7030983" y="842333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207299F6-7994-4D31-81E9-7EB88BE98D53}"/>
              </a:ext>
            </a:extLst>
          </p:cNvPr>
          <p:cNvSpPr/>
          <p:nvPr/>
        </p:nvSpPr>
        <p:spPr>
          <a:xfrm>
            <a:off x="2344615" y="1418492"/>
            <a:ext cx="1166779" cy="764158"/>
          </a:xfrm>
          <a:prstGeom prst="wedgeEllipseCallout">
            <a:avLst>
              <a:gd name="adj1" fmla="val -48298"/>
              <a:gd name="adj2" fmla="val 72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1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4-1</a:t>
            </a:r>
            <a:endParaRPr lang="ko-KR" altLang="en-US" dirty="0"/>
          </a:p>
        </p:txBody>
      </p:sp>
      <p:sp>
        <p:nvSpPr>
          <p:cNvPr id="10" name="그림 개체 틀 19">
            <a:extLst>
              <a:ext uri="{FF2B5EF4-FFF2-40B4-BE49-F238E27FC236}">
                <a16:creationId xmlns:a16="http://schemas.microsoft.com/office/drawing/2014/main" id="{97ABB7FC-1660-45BC-9C5A-9BF1D1DC4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</p:spPr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36320F-B9F5-4A75-9FBE-68C5B44A563D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99BD74-1A4B-4A5F-B10A-69743340F79E}"/>
              </a:ext>
            </a:extLst>
          </p:cNvPr>
          <p:cNvSpPr/>
          <p:nvPr/>
        </p:nvSpPr>
        <p:spPr>
          <a:xfrm rot="3949039">
            <a:off x="3577863" y="2740938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7F1B17-A4D2-4B44-A587-017AA194A003}"/>
              </a:ext>
            </a:extLst>
          </p:cNvPr>
          <p:cNvSpPr/>
          <p:nvPr/>
        </p:nvSpPr>
        <p:spPr>
          <a:xfrm>
            <a:off x="1671000" y="237517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64C0C18-4FBE-4F7D-85AB-9795F2E399F2}"/>
              </a:ext>
            </a:extLst>
          </p:cNvPr>
          <p:cNvSpPr/>
          <p:nvPr/>
        </p:nvSpPr>
        <p:spPr>
          <a:xfrm>
            <a:off x="5614350" y="1908810"/>
            <a:ext cx="766267" cy="1842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박사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68C6AEFD-2EEC-4ABD-BF02-F605E9FC95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대사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en-US" altLang="ko-KR" dirty="0"/>
              <a:t>00</a:t>
            </a:r>
            <a:r>
              <a:rPr lang="ko-KR" altLang="en-US" dirty="0"/>
              <a:t>박사 </a:t>
            </a:r>
            <a:r>
              <a:rPr lang="en-US" altLang="ko-KR" dirty="0"/>
              <a:t>: </a:t>
            </a:r>
            <a:r>
              <a:rPr lang="ko-KR" altLang="en-US" dirty="0"/>
              <a:t>음</a:t>
            </a:r>
            <a:r>
              <a:rPr lang="en-US" altLang="ko-KR" dirty="0"/>
              <a:t>.. </a:t>
            </a:r>
            <a:r>
              <a:rPr lang="ko-KR" altLang="en-US" dirty="0"/>
              <a:t>음</a:t>
            </a:r>
            <a:r>
              <a:rPr lang="en-US" altLang="ko-KR" dirty="0"/>
              <a:t>?? </a:t>
            </a:r>
            <a:r>
              <a:rPr lang="ko-KR" altLang="en-US" dirty="0"/>
              <a:t>이 친구 조금 이상한데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소녀 </a:t>
            </a:r>
            <a:r>
              <a:rPr lang="en-US" altLang="ko-KR" dirty="0"/>
              <a:t>: </a:t>
            </a:r>
            <a:r>
              <a:rPr lang="ko-KR" altLang="en-US" dirty="0"/>
              <a:t>네</a:t>
            </a:r>
            <a:r>
              <a:rPr lang="en-US" altLang="ko-KR" dirty="0"/>
              <a:t>?? </a:t>
            </a:r>
          </a:p>
          <a:p>
            <a:pPr marL="0" indent="0">
              <a:buNone/>
            </a:pPr>
            <a:r>
              <a:rPr lang="en-US" altLang="ko-KR" dirty="0"/>
              <a:t>00</a:t>
            </a:r>
            <a:r>
              <a:rPr lang="ko-KR" altLang="en-US" dirty="0"/>
              <a:t>박사 </a:t>
            </a:r>
            <a:r>
              <a:rPr lang="en-US" altLang="ko-KR" dirty="0"/>
              <a:t>: </a:t>
            </a:r>
            <a:r>
              <a:rPr lang="ko-KR" altLang="en-US" dirty="0"/>
              <a:t>내가 한번 고쳐 </a:t>
            </a:r>
            <a:r>
              <a:rPr lang="ko-KR" altLang="en-US" dirty="0" err="1"/>
              <a:t>볼깨</a:t>
            </a:r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F7474647-F566-4F83-8FAE-D08D02E5E9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228140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>
              <a:buFontTx/>
              <a:buChar char="-"/>
            </a:pPr>
            <a:r>
              <a:rPr lang="ko-KR" altLang="en-US" dirty="0"/>
              <a:t>주인공이 아직 의식을 차리지 못하고 있어 </a:t>
            </a:r>
            <a:r>
              <a:rPr lang="en-US" altLang="ko-KR" dirty="0"/>
              <a:t>00</a:t>
            </a:r>
            <a:r>
              <a:rPr lang="ko-KR" altLang="en-US" dirty="0"/>
              <a:t>박사를 찾아간 소녀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주인공을 검사하던 박사에 의해 주인공의 정체를 알게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텍스트 개체 틀 6">
            <a:extLst>
              <a:ext uri="{FF2B5EF4-FFF2-40B4-BE49-F238E27FC236}">
                <a16:creationId xmlns:a16="http://schemas.microsoft.com/office/drawing/2014/main" id="{EB9E6584-950A-447E-9A1A-6B2701F5C8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919554"/>
            <a:ext cx="5540498" cy="1626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게임 대기화면으로 온다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앞으로 유저가 게임을 플레이하기 위해 준비하는 장소가 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9AF3CF5F-9347-4A29-8837-44D0285A9B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게임 테마에 맞는 </a:t>
            </a:r>
            <a:r>
              <a:rPr lang="ko-KR" altLang="en-US" dirty="0" err="1"/>
              <a:t>환경음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배경음</a:t>
            </a:r>
            <a:endParaRPr lang="ko-KR" altLang="en-US" dirty="0"/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36FD7E9C-6C17-4ED3-94DB-58D55C31B68E}"/>
              </a:ext>
            </a:extLst>
          </p:cNvPr>
          <p:cNvSpPr/>
          <p:nvPr/>
        </p:nvSpPr>
        <p:spPr>
          <a:xfrm>
            <a:off x="4525108" y="1117060"/>
            <a:ext cx="1208908" cy="791749"/>
          </a:xfrm>
          <a:prstGeom prst="wedgeEllipseCallout">
            <a:avLst>
              <a:gd name="adj1" fmla="val 41843"/>
              <a:gd name="adj2" fmla="val 7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0DAC4E-E346-48C4-8767-B62DCEC6FC79}"/>
              </a:ext>
            </a:extLst>
          </p:cNvPr>
          <p:cNvSpPr txBox="1"/>
          <p:nvPr/>
        </p:nvSpPr>
        <p:spPr>
          <a:xfrm>
            <a:off x="7030983" y="842333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719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4-2</a:t>
            </a:r>
            <a:endParaRPr lang="ko-KR" altLang="en-US" dirty="0"/>
          </a:p>
        </p:txBody>
      </p:sp>
      <p:sp>
        <p:nvSpPr>
          <p:cNvPr id="10" name="그림 개체 틀 19">
            <a:extLst>
              <a:ext uri="{FF2B5EF4-FFF2-40B4-BE49-F238E27FC236}">
                <a16:creationId xmlns:a16="http://schemas.microsoft.com/office/drawing/2014/main" id="{97ABB7FC-1660-45BC-9C5A-9BF1D1DC4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</p:spPr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36320F-B9F5-4A75-9FBE-68C5B44A563D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99BD74-1A4B-4A5F-B10A-69743340F79E}"/>
              </a:ext>
            </a:extLst>
          </p:cNvPr>
          <p:cNvSpPr/>
          <p:nvPr/>
        </p:nvSpPr>
        <p:spPr>
          <a:xfrm>
            <a:off x="3577863" y="2740938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7F1B17-A4D2-4B44-A587-017AA194A003}"/>
              </a:ext>
            </a:extLst>
          </p:cNvPr>
          <p:cNvSpPr/>
          <p:nvPr/>
        </p:nvSpPr>
        <p:spPr>
          <a:xfrm>
            <a:off x="1671000" y="2375179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64C0C18-4FBE-4F7D-85AB-9795F2E399F2}"/>
              </a:ext>
            </a:extLst>
          </p:cNvPr>
          <p:cNvSpPr/>
          <p:nvPr/>
        </p:nvSpPr>
        <p:spPr>
          <a:xfrm>
            <a:off x="5614350" y="1908810"/>
            <a:ext cx="766267" cy="1842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박사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0D0A630F-2FD4-4818-B1DE-5DDB095D0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대사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ko-KR" altLang="en-US" sz="1000" dirty="0"/>
              <a:t>주인공 </a:t>
            </a:r>
            <a:r>
              <a:rPr lang="en-US" altLang="ko-KR" sz="1000" dirty="0"/>
              <a:t>: </a:t>
            </a:r>
            <a:r>
              <a:rPr lang="ko-KR" altLang="en-US" sz="1000" dirty="0"/>
              <a:t>음</a:t>
            </a:r>
            <a:r>
              <a:rPr lang="en-US" altLang="ko-KR" sz="1000" dirty="0"/>
              <a:t>…</a:t>
            </a:r>
            <a:r>
              <a:rPr lang="ko-KR" altLang="en-US" sz="1000" dirty="0"/>
              <a:t>음</a:t>
            </a:r>
            <a:r>
              <a:rPr lang="en-US" altLang="ko-KR" sz="1000" dirty="0"/>
              <a:t>.. </a:t>
            </a:r>
            <a:r>
              <a:rPr lang="ko-KR" altLang="en-US" sz="1000" dirty="0"/>
              <a:t>누구세요</a:t>
            </a:r>
            <a:r>
              <a:rPr lang="en-US" altLang="ko-KR" sz="1000" dirty="0"/>
              <a:t>…(</a:t>
            </a:r>
            <a:r>
              <a:rPr lang="ko-KR" altLang="en-US" sz="1000" dirty="0"/>
              <a:t>중략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ko-KR" altLang="en-US" sz="1000" dirty="0"/>
              <a:t>주인공 </a:t>
            </a:r>
            <a:r>
              <a:rPr lang="en-US" altLang="ko-KR" sz="1000" dirty="0"/>
              <a:t>: !! </a:t>
            </a:r>
            <a:r>
              <a:rPr lang="ko-KR" altLang="en-US" sz="1000" dirty="0"/>
              <a:t>이게 </a:t>
            </a:r>
            <a:r>
              <a:rPr lang="ko-KR" altLang="en-US" sz="1000" dirty="0" err="1"/>
              <a:t>뭐야</a:t>
            </a:r>
            <a:r>
              <a:rPr lang="ko-KR" altLang="en-US" sz="1000" dirty="0"/>
              <a:t> </a:t>
            </a:r>
            <a:r>
              <a:rPr lang="en-US" altLang="ko-KR" sz="1000" dirty="0"/>
              <a:t>!! </a:t>
            </a:r>
          </a:p>
          <a:p>
            <a:pPr marL="0" indent="0">
              <a:buNone/>
            </a:pPr>
            <a:r>
              <a:rPr lang="en-US" altLang="ko-KR" sz="1000" dirty="0"/>
              <a:t>00</a:t>
            </a:r>
            <a:r>
              <a:rPr lang="ko-KR" altLang="en-US" sz="1000" dirty="0"/>
              <a:t>박사 </a:t>
            </a:r>
            <a:r>
              <a:rPr lang="en-US" altLang="ko-KR" sz="1000" dirty="0"/>
              <a:t>: </a:t>
            </a:r>
            <a:r>
              <a:rPr lang="ko-KR" altLang="en-US" sz="1000" dirty="0"/>
              <a:t>너가 로봇인지 몰랐던 거야</a:t>
            </a:r>
            <a:r>
              <a:rPr lang="en-US" altLang="ko-KR" sz="1000" dirty="0"/>
              <a:t>??</a:t>
            </a:r>
          </a:p>
          <a:p>
            <a:pPr marL="0" indent="0">
              <a:buNone/>
            </a:pPr>
            <a:r>
              <a:rPr lang="ko-KR" altLang="en-US" sz="1000" dirty="0"/>
              <a:t>소녀 </a:t>
            </a:r>
            <a:r>
              <a:rPr lang="en-US" altLang="ko-KR" sz="1000" dirty="0"/>
              <a:t>: </a:t>
            </a:r>
            <a:r>
              <a:rPr lang="ko-KR" altLang="en-US" sz="1000" dirty="0"/>
              <a:t>충격이 심한 것 같은데요</a:t>
            </a:r>
            <a:r>
              <a:rPr lang="en-US" altLang="ko-KR" sz="1000" dirty="0"/>
              <a:t>… </a:t>
            </a:r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05369511-7664-4DE9-8517-DB135217DE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228140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>
              <a:buFontTx/>
              <a:buChar char="-"/>
            </a:pPr>
            <a:r>
              <a:rPr lang="en-US" altLang="ko-KR" sz="1000" dirty="0"/>
              <a:t>00</a:t>
            </a:r>
            <a:r>
              <a:rPr lang="ko-KR" altLang="en-US" sz="1000" dirty="0"/>
              <a:t>박사의 수리로 정신을 차린 주인공은 소녀에 의해 구조 되었음을 알게 되고 자신이 사실은 로봇임을 알게 된다</a:t>
            </a:r>
            <a:r>
              <a:rPr lang="en-US" altLang="ko-KR" sz="1000" dirty="0"/>
              <a:t>.</a:t>
            </a:r>
          </a:p>
          <a:p>
            <a:pPr>
              <a:buFontTx/>
              <a:buChar char="-"/>
            </a:pPr>
            <a:r>
              <a:rPr lang="ko-KR" altLang="en-US" sz="1000" dirty="0"/>
              <a:t>정체성에 혼란이 온 주인공을 소녀가 위로 하게 된다</a:t>
            </a:r>
            <a:r>
              <a:rPr lang="en-US" altLang="ko-KR" sz="1000" dirty="0"/>
              <a:t>.</a:t>
            </a:r>
          </a:p>
        </p:txBody>
      </p:sp>
      <p:sp>
        <p:nvSpPr>
          <p:cNvPr id="17" name="텍스트 개체 틀 6">
            <a:extLst>
              <a:ext uri="{FF2B5EF4-FFF2-40B4-BE49-F238E27FC236}">
                <a16:creationId xmlns:a16="http://schemas.microsoft.com/office/drawing/2014/main" id="{03B07B44-3052-42FB-8640-1AC424417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956" y="4919554"/>
            <a:ext cx="5540498" cy="1626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이전과 동일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149DC54C-AEAC-47E7-ACD3-9B04481B28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게임 테마에 맞는 </a:t>
            </a:r>
            <a:r>
              <a:rPr lang="ko-KR" altLang="en-US" dirty="0" err="1"/>
              <a:t>환경음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배경음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주인공 스스로가 로봇임을 알게 되었을 때 진동을 통해 주인공이 충격을 받았음을 전달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3EC1F-B4AD-4ED9-91EB-9F055DE5C84E}"/>
              </a:ext>
            </a:extLst>
          </p:cNvPr>
          <p:cNvSpPr txBox="1"/>
          <p:nvPr/>
        </p:nvSpPr>
        <p:spPr>
          <a:xfrm>
            <a:off x="7030983" y="842333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말풍선: 타원형 20">
            <a:extLst>
              <a:ext uri="{FF2B5EF4-FFF2-40B4-BE49-F238E27FC236}">
                <a16:creationId xmlns:a16="http://schemas.microsoft.com/office/drawing/2014/main" id="{F4034D46-2050-4976-9B78-D8C8C8B2B76E}"/>
              </a:ext>
            </a:extLst>
          </p:cNvPr>
          <p:cNvSpPr/>
          <p:nvPr/>
        </p:nvSpPr>
        <p:spPr>
          <a:xfrm>
            <a:off x="3050454" y="2029763"/>
            <a:ext cx="1054817" cy="690831"/>
          </a:xfrm>
          <a:prstGeom prst="wedgeEllipseCallout">
            <a:avLst>
              <a:gd name="adj1" fmla="val 10857"/>
              <a:gd name="adj2" fmla="val 64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722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FB1CB-6159-47D9-B1DD-C98670577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C0714-3761-4B7F-B13A-FB7556ACE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83" y="55861"/>
            <a:ext cx="2431564" cy="480131"/>
          </a:xfrm>
        </p:spPr>
        <p:txBody>
          <a:bodyPr/>
          <a:lstStyle/>
          <a:p>
            <a:r>
              <a:rPr lang="ko-KR" altLang="en-US" b="1" dirty="0"/>
              <a:t>스토리 보드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EE30ED-A1F8-4450-8EAE-9270AD1CDD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컷 </a:t>
            </a:r>
            <a:r>
              <a:rPr lang="en-US" altLang="ko-KR" dirty="0"/>
              <a:t>4-3</a:t>
            </a:r>
            <a:endParaRPr lang="ko-KR" altLang="en-US" dirty="0"/>
          </a:p>
        </p:txBody>
      </p:sp>
      <p:sp>
        <p:nvSpPr>
          <p:cNvPr id="10" name="그림 개체 틀 19">
            <a:extLst>
              <a:ext uri="{FF2B5EF4-FFF2-40B4-BE49-F238E27FC236}">
                <a16:creationId xmlns:a16="http://schemas.microsoft.com/office/drawing/2014/main" id="{97ABB7FC-1660-45BC-9C5A-9BF1D1DC4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625" y="725488"/>
            <a:ext cx="7208838" cy="4071937"/>
          </a:xfrm>
        </p:spPr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36320F-B9F5-4A75-9FBE-68C5B44A563D}"/>
              </a:ext>
            </a:extLst>
          </p:cNvPr>
          <p:cNvSpPr/>
          <p:nvPr/>
        </p:nvSpPr>
        <p:spPr>
          <a:xfrm>
            <a:off x="555502" y="724998"/>
            <a:ext cx="7208585" cy="4065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2DF49A-F853-40CE-A173-CF47CBB0E833}"/>
              </a:ext>
            </a:extLst>
          </p:cNvPr>
          <p:cNvSpPr/>
          <p:nvPr/>
        </p:nvSpPr>
        <p:spPr>
          <a:xfrm>
            <a:off x="3451750" y="1453933"/>
            <a:ext cx="766267" cy="137612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827D31F-A4BA-46F6-B541-A4D5703BC5A7}"/>
              </a:ext>
            </a:extLst>
          </p:cNvPr>
          <p:cNvSpPr/>
          <p:nvPr/>
        </p:nvSpPr>
        <p:spPr>
          <a:xfrm>
            <a:off x="2574762" y="1413994"/>
            <a:ext cx="766267" cy="137612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65D75F1-689A-4770-8F5A-80AA0CEE35BA}"/>
              </a:ext>
            </a:extLst>
          </p:cNvPr>
          <p:cNvSpPr/>
          <p:nvPr/>
        </p:nvSpPr>
        <p:spPr>
          <a:xfrm>
            <a:off x="1621331" y="1436036"/>
            <a:ext cx="766267" cy="137612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78712DF-6E1C-446C-9FED-038AAC0379EE}"/>
              </a:ext>
            </a:extLst>
          </p:cNvPr>
          <p:cNvSpPr/>
          <p:nvPr/>
        </p:nvSpPr>
        <p:spPr>
          <a:xfrm>
            <a:off x="6143053" y="1413994"/>
            <a:ext cx="766267" cy="137612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들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6EB09ED-DF6A-458C-935A-1BAA92A242B5}"/>
              </a:ext>
            </a:extLst>
          </p:cNvPr>
          <p:cNvSpPr/>
          <p:nvPr/>
        </p:nvSpPr>
        <p:spPr>
          <a:xfrm>
            <a:off x="4338709" y="1453933"/>
            <a:ext cx="766267" cy="137612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C8B4B78-E56F-468C-B76D-DD862305A47B}"/>
              </a:ext>
            </a:extLst>
          </p:cNvPr>
          <p:cNvSpPr/>
          <p:nvPr/>
        </p:nvSpPr>
        <p:spPr>
          <a:xfrm>
            <a:off x="5225668" y="1430666"/>
            <a:ext cx="766267" cy="137612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D514E42-A5A2-4AB5-A22A-4F7A8EC0A345}"/>
              </a:ext>
            </a:extLst>
          </p:cNvPr>
          <p:cNvSpPr/>
          <p:nvPr/>
        </p:nvSpPr>
        <p:spPr>
          <a:xfrm>
            <a:off x="3895230" y="2528856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B63F3B-8113-48B3-908F-8719AE62F3AF}"/>
              </a:ext>
            </a:extLst>
          </p:cNvPr>
          <p:cNvSpPr/>
          <p:nvPr/>
        </p:nvSpPr>
        <p:spPr>
          <a:xfrm>
            <a:off x="1621330" y="3113404"/>
            <a:ext cx="766267" cy="1376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소녀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01539C7-261B-477B-A510-48CBAE124790}"/>
              </a:ext>
            </a:extLst>
          </p:cNvPr>
          <p:cNvSpPr/>
          <p:nvPr/>
        </p:nvSpPr>
        <p:spPr>
          <a:xfrm>
            <a:off x="5945657" y="2790116"/>
            <a:ext cx="766267" cy="1842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박사</a:t>
            </a:r>
          </a:p>
        </p:txBody>
      </p:sp>
      <p:sp>
        <p:nvSpPr>
          <p:cNvPr id="25" name="텍스트 개체 틀 4">
            <a:extLst>
              <a:ext uri="{FF2B5EF4-FFF2-40B4-BE49-F238E27FC236}">
                <a16:creationId xmlns:a16="http://schemas.microsoft.com/office/drawing/2014/main" id="{0472AB42-B573-44E3-BAF7-09CB86F90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9653" y="3009598"/>
            <a:ext cx="3517900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대사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ko-KR" altLang="en-US" sz="900" dirty="0"/>
              <a:t>주인공 </a:t>
            </a:r>
            <a:r>
              <a:rPr lang="en-US" altLang="ko-KR" sz="900" dirty="0"/>
              <a:t>: </a:t>
            </a:r>
            <a:r>
              <a:rPr lang="ko-KR" altLang="en-US" sz="900" dirty="0"/>
              <a:t>할아버지를 찾아야 돼요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00</a:t>
            </a:r>
            <a:r>
              <a:rPr lang="ko-KR" altLang="en-US" sz="900" dirty="0"/>
              <a:t>박사 </a:t>
            </a:r>
            <a:r>
              <a:rPr lang="en-US" altLang="ko-KR" sz="900" dirty="0"/>
              <a:t>: ?? </a:t>
            </a:r>
            <a:r>
              <a:rPr lang="ko-KR" altLang="en-US" sz="900" dirty="0"/>
              <a:t>분명 너 혼자 쓰러져 있었는데</a:t>
            </a:r>
            <a:r>
              <a:rPr lang="en-US" altLang="ko-KR" sz="900" dirty="0"/>
              <a:t>…</a:t>
            </a:r>
          </a:p>
          <a:p>
            <a:pPr marL="0" indent="0">
              <a:buNone/>
            </a:pPr>
            <a:r>
              <a:rPr lang="ko-KR" altLang="en-US" sz="900" dirty="0"/>
              <a:t>주인공 </a:t>
            </a:r>
            <a:r>
              <a:rPr lang="en-US" altLang="ko-KR" sz="900" dirty="0"/>
              <a:t>: </a:t>
            </a:r>
            <a:r>
              <a:rPr lang="ko-KR" altLang="en-US" sz="900" dirty="0"/>
              <a:t>할아버지가 없어졌어요</a:t>
            </a:r>
            <a:r>
              <a:rPr lang="en-US" altLang="ko-KR" sz="900" dirty="0"/>
              <a:t>. </a:t>
            </a:r>
            <a:r>
              <a:rPr lang="ko-KR" altLang="en-US" sz="900" dirty="0"/>
              <a:t>찾아서 물어봐야 겠어요</a:t>
            </a:r>
            <a:r>
              <a:rPr lang="en-US" altLang="ko-KR" sz="900" dirty="0"/>
              <a:t>. </a:t>
            </a:r>
          </a:p>
          <a:p>
            <a:pPr marL="0" indent="0">
              <a:buNone/>
            </a:pPr>
            <a:r>
              <a:rPr lang="ko-KR" altLang="en-US" sz="900" dirty="0"/>
              <a:t>박사 </a:t>
            </a:r>
            <a:r>
              <a:rPr lang="en-US" altLang="ko-KR" sz="900" dirty="0"/>
              <a:t>: </a:t>
            </a:r>
            <a:r>
              <a:rPr lang="ko-KR" altLang="en-US" sz="900" dirty="0"/>
              <a:t>너 레지스탕스에 들어 오는게 어때</a:t>
            </a:r>
            <a:r>
              <a:rPr lang="en-US" altLang="ko-KR" sz="900" dirty="0"/>
              <a:t>? </a:t>
            </a:r>
            <a:r>
              <a:rPr lang="ko-KR" altLang="en-US" sz="900" dirty="0"/>
              <a:t>우리가 도와줄 수 있어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8E4C8C75-9E83-4C53-8AB7-F119C74C71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9653" y="1192971"/>
            <a:ext cx="3509962" cy="17811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해당 스토리</a:t>
            </a:r>
            <a:r>
              <a:rPr lang="en-US" altLang="ko-KR" dirty="0"/>
              <a:t> &gt;</a:t>
            </a:r>
          </a:p>
          <a:p>
            <a:pPr>
              <a:buFontTx/>
              <a:buChar char="-"/>
            </a:pPr>
            <a:r>
              <a:rPr lang="ko-KR" altLang="en-US" sz="900" dirty="0"/>
              <a:t>주인공은 할아버지를 찾기 위해 입단 하게 됨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박사는 주인공의 코어가 매우 특별해 다른 장치들을 자유롭게 사용할 수 있음을 알림 하지만 계급이 낮아 권한이 없는 경우도 있다고 설명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주인공은 소녀에게 도움을 요청하게 됨</a:t>
            </a:r>
            <a:endParaRPr lang="en-US" altLang="ko-KR" sz="900" dirty="0"/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8D6BEF31-0484-4E76-8AD1-3EB36E5265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1470" y="4849215"/>
            <a:ext cx="5540498" cy="17493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화면 요소 </a:t>
            </a:r>
            <a:r>
              <a:rPr lang="en-US" altLang="ko-KR" dirty="0"/>
              <a:t>&gt;</a:t>
            </a:r>
          </a:p>
          <a:p>
            <a:r>
              <a:rPr lang="en-US" altLang="ko-KR" sz="1100" dirty="0"/>
              <a:t>‘</a:t>
            </a:r>
            <a:r>
              <a:rPr lang="ko-KR" altLang="en-US" dirty="0"/>
              <a:t>기계실</a:t>
            </a:r>
            <a:r>
              <a:rPr lang="en-US" altLang="ko-KR" dirty="0"/>
              <a:t>’</a:t>
            </a:r>
            <a:r>
              <a:rPr lang="ko-KR" altLang="en-US" dirty="0"/>
              <a:t>로 이동해 진열 되어 있는 로봇들을 유저가 확인 할 수 있도록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유저에게 선택지를 준다</a:t>
            </a:r>
            <a:r>
              <a:rPr lang="en-US" altLang="ko-KR" dirty="0"/>
              <a:t>. </a:t>
            </a:r>
            <a:r>
              <a:rPr lang="ko-KR" altLang="en-US" dirty="0"/>
              <a:t>레지스탕스에 가입할지 하지 않을 것인지</a:t>
            </a:r>
            <a:endParaRPr lang="en-US" altLang="ko-KR" dirty="0"/>
          </a:p>
          <a:p>
            <a:r>
              <a:rPr lang="ko-KR" altLang="en-US" dirty="0"/>
              <a:t>해당 선택은 이후 게임플레이애 큰 영향을 주지 않는다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 </a:t>
            </a:r>
            <a:r>
              <a:rPr lang="ko-KR" altLang="en-US" dirty="0"/>
              <a:t>어떤 선택을 하던 소녀는 주인공을 도와준다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28" name="텍스트 개체 틀 7">
            <a:extLst>
              <a:ext uri="{FF2B5EF4-FFF2-40B4-BE49-F238E27FC236}">
                <a16:creationId xmlns:a16="http://schemas.microsoft.com/office/drawing/2014/main" id="{B358501F-3019-4B37-A229-3519F628E6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7454" y="4920193"/>
            <a:ext cx="5540375" cy="1625928"/>
          </a:xfrm>
        </p:spPr>
        <p:txBody>
          <a:bodyPr/>
          <a:lstStyle/>
          <a:p>
            <a:r>
              <a:rPr lang="ko-KR" altLang="en-US" dirty="0"/>
              <a:t>선택에 따른 보상이 달라진다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레지스탕스 소속 캐릭터 획득 또는 주인공 캐릭터 능력치 강화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소리 연출 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R" altLang="en-US" dirty="0"/>
              <a:t>게임 테마에 맞는 </a:t>
            </a:r>
            <a:r>
              <a:rPr lang="ko-KR" altLang="en-US" dirty="0" err="1"/>
              <a:t>환경음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배경음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튜토리얼 종료 시 종료 효과음 연출</a:t>
            </a:r>
            <a:r>
              <a:rPr lang="en-US" altLang="ko-KR" dirty="0"/>
              <a:t> ( </a:t>
            </a:r>
            <a:r>
              <a:rPr lang="ko-KR" altLang="en-US" dirty="0"/>
              <a:t>캐릭터 획득 효과음 연출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644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0C0BEA-21A7-4BCE-91F8-75477B2A8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A4DED-5C53-4D9B-B14C-9FD0989E4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스토리 기획의도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99C3A63-3F3F-448E-9475-09C1140A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93350"/>
              </p:ext>
            </p:extLst>
          </p:nvPr>
        </p:nvGraphicFramePr>
        <p:xfrm>
          <a:off x="979714" y="955101"/>
          <a:ext cx="9702800" cy="513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06">
                  <a:extLst>
                    <a:ext uri="{9D8B030D-6E8A-4147-A177-3AD203B41FA5}">
                      <a16:colId xmlns:a16="http://schemas.microsoft.com/office/drawing/2014/main" val="358409599"/>
                    </a:ext>
                  </a:extLst>
                </a:gridCol>
                <a:gridCol w="2992756">
                  <a:extLst>
                    <a:ext uri="{9D8B030D-6E8A-4147-A177-3AD203B41FA5}">
                      <a16:colId xmlns:a16="http://schemas.microsoft.com/office/drawing/2014/main" val="2667441609"/>
                    </a:ext>
                  </a:extLst>
                </a:gridCol>
                <a:gridCol w="6140938">
                  <a:extLst>
                    <a:ext uri="{9D8B030D-6E8A-4147-A177-3AD203B41FA5}">
                      <a16:colId xmlns:a16="http://schemas.microsoft.com/office/drawing/2014/main" val="2863721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58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스토리를 게임에 사용하려는 이유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게임의 주요 핵심 컨텐츠를 좀 더 쉽고 직관적으로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유저가 거부감을 느끼지 안게 자연스럽게 전달하기 위해 스토리를 사용하기로 결정했다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0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컨셉이 </a:t>
                      </a:r>
                      <a:r>
                        <a:rPr lang="ko-KR" altLang="en-US" sz="1400" dirty="0" err="1"/>
                        <a:t>스팀펑크인</a:t>
                      </a:r>
                      <a:r>
                        <a:rPr lang="ko-KR" altLang="en-US" sz="1400" dirty="0"/>
                        <a:t> 이유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다른 </a:t>
                      </a:r>
                      <a:r>
                        <a:rPr lang="en-US" altLang="ko-KR" sz="1400" dirty="0"/>
                        <a:t>RPG</a:t>
                      </a:r>
                      <a:r>
                        <a:rPr lang="ko-KR" altLang="en-US" sz="1400" dirty="0"/>
                        <a:t>와 달리 비주얼 적인 차별을 주고 싶다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조작방식의 차이점이 존재하지만 유저가 익숙해지면 이후 컨텐츠 생산은 스토리를 통해서 진행해야 한다고 판단했다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이름이 </a:t>
                      </a:r>
                      <a:r>
                        <a:rPr lang="en-US" altLang="ko-KR" sz="1400" dirty="0"/>
                        <a:t>‘The Lost’</a:t>
                      </a:r>
                      <a:r>
                        <a:rPr lang="ko-KR" altLang="en-US" sz="1400" dirty="0"/>
                        <a:t>인 이유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게임의 배경 스토리상 인류는 문명을 얻고 자연을 잃었다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주인공 또한 소중한 할아버지를 잃은 후 이야기가 시작된다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그리고 이후 스토리 진행과 보스 컨셉을 각자 소중한 것을 잃고 그것에 대해 집착하는 컨셉의 디자인을 하고자 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스토리는 전체적으로 잃었던 것을 되 찾는 여정을 게임으로 녹이고 싶었다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66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/>
                        <a:t>튜토리얼에서</a:t>
                      </a:r>
                      <a:r>
                        <a:rPr lang="ko-KR" altLang="en-US" sz="1400" dirty="0"/>
                        <a:t> 주인공이 아닌 소녀가 등장하는 이유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스토리 적으로는 주인공이 공격을 받아 의식을 잃은 이야기를 진행했고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유저가 </a:t>
                      </a:r>
                      <a:r>
                        <a:rPr lang="ko-KR" altLang="en-US" sz="1400" dirty="0" err="1"/>
                        <a:t>튜토리얼에서</a:t>
                      </a:r>
                      <a:r>
                        <a:rPr lang="ko-KR" altLang="en-US" sz="1400" dirty="0"/>
                        <a:t> 만난 몬스터는 높은 등급의 몬스터임으로 싸워서 이길 수 없음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소녀를 등장시킴으로 높은 등급의 캐릭터를 사용해보는 경험으로 캐릭터를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36807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8736B81D-0BB5-4EA1-9996-4CEF5E287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67973"/>
              </p:ext>
            </p:extLst>
          </p:nvPr>
        </p:nvGraphicFramePr>
        <p:xfrm>
          <a:off x="374984" y="771525"/>
          <a:ext cx="11442031" cy="5752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41">
                  <a:extLst>
                    <a:ext uri="{9D8B030D-6E8A-4147-A177-3AD203B41FA5}">
                      <a16:colId xmlns:a16="http://schemas.microsoft.com/office/drawing/2014/main" val="3602697565"/>
                    </a:ext>
                  </a:extLst>
                </a:gridCol>
                <a:gridCol w="5740497">
                  <a:extLst>
                    <a:ext uri="{9D8B030D-6E8A-4147-A177-3AD203B41FA5}">
                      <a16:colId xmlns:a16="http://schemas.microsoft.com/office/drawing/2014/main" val="1970444735"/>
                    </a:ext>
                  </a:extLst>
                </a:gridCol>
                <a:gridCol w="4456893">
                  <a:extLst>
                    <a:ext uri="{9D8B030D-6E8A-4147-A177-3AD203B41FA5}">
                      <a16:colId xmlns:a16="http://schemas.microsoft.com/office/drawing/2014/main" val="1238816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설명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557662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시장조사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크루세이더 퀘스트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스토리에 따라 진행되는 던전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복잡한 게임 시스템을 효과적을 전달하기 위해 사용하는 로딩화면 만화 컷 씬 등 스토리를 통해 유저에게 정보를 최대한 전달하려고 함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스토리를 대하는 방식이 서로 다른 두 게임을 분석한 자료를 통해 효과적인 스토리를 구상하고자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71935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소울 나이트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소울 장르 특성상 게임 플레이에 목적을 두어 스토리는 초기 게임 시작 당시 목적 부여 용으로 사용된다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8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게임기획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RPG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와 다른 조작 방식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공격용 조이스틱 사용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일반 던전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보스 던전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pvp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아이템 수집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액션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RPG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게임으로 조작하는 즐거움과 어려운 보스 몬스터를 공략하는 즐거움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부가적으로 매력적인 캐릭터를 모우는 즐거움을 유저에게 주고 싶음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223892"/>
                  </a:ext>
                </a:extLst>
              </a:tr>
              <a:tr h="604711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스토리텔링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이미지 텍스트 파일활용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비용 절감과 효과적인 정보전달을 위해 이미지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텍스트 파일 사용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32369"/>
                  </a:ext>
                </a:extLst>
              </a:tr>
              <a:tr h="471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로딩 시간 활용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튜토리얼 이전 짧은 시놉시스를 통해 배경설정을 전달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유저의 낭비되는 시간을 최소화 하기 위해 로딩시간활용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98273"/>
                  </a:ext>
                </a:extLst>
              </a:tr>
              <a:tr h="67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게임내 표지판 또는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와 상호작용을 통해 세계관 전달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무기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주위 환경 디자인을 컨셉과 동일하게 함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기타 세부요소를 통해 현장감과 몰입감을 유저에게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스토리보드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인 게임 리소스를 활용한 배경 디자인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캐릭터 등장 표현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말풍선을 사용해 화면을 가리는 요소를 최소화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배경 스토리 연출 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skip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사용으로 바로 튜토리얼을 진행하도록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흑백 사진기 필름을 보는 듯한 배영 스토리 연출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가로로 긴 이미지 파일 사용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비용 절감과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최소화를 통해 유저의 답답함을 해소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스토리를 원하지 않는 경우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흑백 필름을 보는 듯한 연출로 옛날이야기라는 느낌을 받도록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3735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053693" y="-447020"/>
            <a:ext cx="45315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기획 의도에서 중요한 내용 글씨 강조하기</a:t>
            </a:r>
            <a:r>
              <a:rPr lang="en-US" altLang="ko-KR" sz="14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7425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F181B5-521D-4107-84C3-D232AFD11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‘The Lost’</a:t>
            </a:r>
            <a:r>
              <a:rPr lang="ko-KR" altLang="en-US" dirty="0"/>
              <a:t>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A893A-762D-4D3B-8A66-AA66650B82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간략소개</a:t>
            </a: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E7B26A5C-41E4-49FF-A811-F164194F2CC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8" b="3028"/>
          <a:stretch>
            <a:fillRect/>
          </a:stretch>
        </p:blipFill>
        <p:spPr/>
      </p:pic>
      <p:pic>
        <p:nvPicPr>
          <p:cNvPr id="10" name="그림 개체 틀 9" descr="실외, 텍스트, 건물이(가) 표시된 사진&#10;&#10;자동 생성된 설명">
            <a:extLst>
              <a:ext uri="{FF2B5EF4-FFF2-40B4-BE49-F238E27FC236}">
                <a16:creationId xmlns:a16="http://schemas.microsoft.com/office/drawing/2014/main" id="{961A9656-5AB3-41DA-B61E-F83AA29987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" b="4254"/>
          <a:stretch>
            <a:fillRect/>
          </a:stretch>
        </p:blipFill>
        <p:spPr/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8D0158D-4ACA-45C3-AE60-0BE4504D8FA7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50938041"/>
              </p:ext>
            </p:extLst>
          </p:nvPr>
        </p:nvGraphicFramePr>
        <p:xfrm>
          <a:off x="5802923" y="725714"/>
          <a:ext cx="5757253" cy="574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2974503117"/>
                    </a:ext>
                  </a:extLst>
                </a:gridCol>
                <a:gridCol w="1803419">
                  <a:extLst>
                    <a:ext uri="{9D8B030D-6E8A-4147-A177-3AD203B41FA5}">
                      <a16:colId xmlns:a16="http://schemas.microsoft.com/office/drawing/2014/main" val="594729964"/>
                    </a:ext>
                  </a:extLst>
                </a:gridCol>
                <a:gridCol w="1437655">
                  <a:extLst>
                    <a:ext uri="{9D8B030D-6E8A-4147-A177-3AD203B41FA5}">
                      <a16:colId xmlns:a16="http://schemas.microsoft.com/office/drawing/2014/main" val="1526366555"/>
                    </a:ext>
                  </a:extLst>
                </a:gridCol>
                <a:gridCol w="1437656">
                  <a:extLst>
                    <a:ext uri="{9D8B030D-6E8A-4147-A177-3AD203B41FA5}">
                      <a16:colId xmlns:a16="http://schemas.microsoft.com/office/drawing/2014/main" val="3418400317"/>
                    </a:ext>
                  </a:extLst>
                </a:gridCol>
              </a:tblGrid>
              <a:tr h="4939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장르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핵 엔 슬래시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RPG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91453"/>
                  </a:ext>
                </a:extLst>
              </a:tr>
              <a:tr h="5054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그래픽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탑 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 2D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모바일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27651"/>
                  </a:ext>
                </a:extLst>
              </a:tr>
              <a:tr h="528401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컨텐츠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 수집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416434"/>
                  </a:ext>
                </a:extLst>
              </a:tr>
              <a:tr h="1330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 던전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간단한 조작 방법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높은 던전 난이도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보스 던전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보스 패턴 공략하는 보스 레이드 컨텐츠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47541"/>
                  </a:ext>
                </a:extLst>
              </a:tr>
              <a:tr h="466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PVP 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유저 간의 경쟁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75419"/>
                  </a:ext>
                </a:extLst>
              </a:tr>
              <a:tr h="8948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타겟</a:t>
                      </a:r>
                      <a:br>
                        <a:rPr lang="en-US" altLang="ko-KR" sz="16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수동조작을 선호하는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 유저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짧은 시간에 즐길 수 있는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RPG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게임을 찾는 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07097"/>
                  </a:ext>
                </a:extLst>
              </a:tr>
              <a:tr h="6975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</a:rPr>
                        <a:t>차별점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비쥬얼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스팀펑크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요소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분으로 비교적 짧은 플레이 타임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976365"/>
                  </a:ext>
                </a:extLst>
              </a:tr>
              <a:tr h="830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짧은 플레이 타임동안 유저가 경험 할 수 있는 즐거움을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5244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15621" y="-497038"/>
            <a:ext cx="8412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게임 기획의 기획의도가 당연히 있어야 한다 그것이 없으면 문서는 없는 것과 같다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7064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6D5CD6-8620-43EA-A562-659E5BFF6A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‘The</a:t>
            </a:r>
            <a:r>
              <a:rPr lang="ko-KR" altLang="en-US" dirty="0"/>
              <a:t> </a:t>
            </a:r>
            <a:r>
              <a:rPr lang="en-US" altLang="ko-KR" dirty="0"/>
              <a:t>Lost’</a:t>
            </a:r>
            <a:r>
              <a:rPr lang="ko-KR" altLang="en-US" dirty="0"/>
              <a:t>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CBAA8-2D29-4268-A0C1-9064AE25F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조작방식</a:t>
            </a:r>
            <a:r>
              <a:rPr lang="en-US" altLang="ko-KR" dirty="0"/>
              <a:t>, </a:t>
            </a:r>
            <a:r>
              <a:rPr lang="ko-KR" altLang="en-US" dirty="0"/>
              <a:t>캐릭터</a:t>
            </a:r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7E889D67-2581-44BE-B119-7E492513DF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8" r="11228"/>
          <a:stretch>
            <a:fillRect/>
          </a:stretch>
        </p:blipFill>
        <p:spPr/>
      </p:pic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057CDB8A-A14F-4EEB-9BAE-ABEC49BF657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679476030"/>
              </p:ext>
            </p:extLst>
          </p:nvPr>
        </p:nvGraphicFramePr>
        <p:xfrm>
          <a:off x="6002215" y="762000"/>
          <a:ext cx="5557959" cy="56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015">
                  <a:extLst>
                    <a:ext uri="{9D8B030D-6E8A-4147-A177-3AD203B41FA5}">
                      <a16:colId xmlns:a16="http://schemas.microsoft.com/office/drawing/2014/main" val="2285309142"/>
                    </a:ext>
                  </a:extLst>
                </a:gridCol>
                <a:gridCol w="4046944">
                  <a:extLst>
                    <a:ext uri="{9D8B030D-6E8A-4147-A177-3AD203B41FA5}">
                      <a16:colId xmlns:a16="http://schemas.microsoft.com/office/drawing/2014/main" val="378767088"/>
                    </a:ext>
                  </a:extLst>
                </a:gridCol>
              </a:tblGrid>
              <a:tr h="57330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조작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좌우화면 하단에 조이스틱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416526"/>
                  </a:ext>
                </a:extLst>
              </a:tr>
              <a:tr h="45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주위에 공격범위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이동방향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822026"/>
                  </a:ext>
                </a:extLst>
              </a:tr>
              <a:tr h="734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공격의 경우 조이스틱 조작으로 범위 표시 방향으로 자동공격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237731"/>
                  </a:ext>
                </a:extLst>
              </a:tr>
              <a:tr h="754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조이스틱 단일 터치로 가장 가까이 있는 적 공격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82983"/>
                  </a:ext>
                </a:extLst>
              </a:tr>
              <a:tr h="587627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캐릭터 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게임 시작 시 기본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성의 캐릭터 지급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90031"/>
                  </a:ext>
                </a:extLst>
              </a:tr>
              <a:tr h="535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던전을 클리어 하면서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성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성으로 성장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582183"/>
                  </a:ext>
                </a:extLst>
              </a:tr>
              <a:tr h="759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등급에 따라 기본 능력치와 스킬 성능이 달라짐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09927"/>
                  </a:ext>
                </a:extLst>
              </a:tr>
              <a:tr h="587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안드로이드 컨셉의 디자인을 시도하려고 함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806839"/>
                  </a:ext>
                </a:extLst>
              </a:tr>
              <a:tr h="663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유저의 레벨 성장에 따라 사용할 수 있는 캐릭터 수가 증가함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327163"/>
                  </a:ext>
                </a:extLst>
              </a:tr>
            </a:tbl>
          </a:graphicData>
        </a:graphic>
      </p:graphicFrame>
      <p:pic>
        <p:nvPicPr>
          <p:cNvPr id="17" name="그림 16" descr="클립아트이(가) 표시된 사진&#10;&#10;자동 생성된 설명">
            <a:extLst>
              <a:ext uri="{FF2B5EF4-FFF2-40B4-BE49-F238E27FC236}">
                <a16:creationId xmlns:a16="http://schemas.microsoft.com/office/drawing/2014/main" id="{E4041AD1-5A74-4FCF-882C-8DFFDB269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4" y="4103687"/>
            <a:ext cx="5043388" cy="1848592"/>
          </a:xfrm>
          <a:prstGeom prst="rect">
            <a:avLst/>
          </a:prstGeom>
        </p:spPr>
      </p:pic>
      <p:pic>
        <p:nvPicPr>
          <p:cNvPr id="23" name="그림 개체 틀 22">
            <a:extLst>
              <a:ext uri="{FF2B5EF4-FFF2-40B4-BE49-F238E27FC236}">
                <a16:creationId xmlns:a16="http://schemas.microsoft.com/office/drawing/2014/main" id="{CE7AD17E-683D-4C75-994A-06380BA9704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73" b="98502" l="3784" r="84054">
                        <a14:foregroundMark x1="18649" y1="17978" x2="18649" y2="17978"/>
                        <a14:foregroundMark x1="21622" y1="22846" x2="21622" y2="22846"/>
                        <a14:foregroundMark x1="22973" y1="14607" x2="22973" y2="14607"/>
                        <a14:foregroundMark x1="24595" y1="15730" x2="18378" y2="12734"/>
                        <a14:foregroundMark x1="24054" y1="29213" x2="25405" y2="23221"/>
                        <a14:foregroundMark x1="25405" y1="33333" x2="28378" y2="23221"/>
                        <a14:foregroundMark x1="22973" y1="31461" x2="19730" y2="27715"/>
                        <a14:foregroundMark x1="25676" y1="17228" x2="19730" y2="42322"/>
                        <a14:foregroundMark x1="19730" y1="42322" x2="15946" y2="22472"/>
                        <a14:foregroundMark x1="15946" y1="22472" x2="31892" y2="7491"/>
                        <a14:foregroundMark x1="31892" y1="7491" x2="41081" y2="8614"/>
                        <a14:foregroundMark x1="30270" y1="7865" x2="19730" y2="22097"/>
                        <a14:foregroundMark x1="19730" y1="22097" x2="24865" y2="32584"/>
                        <a14:foregroundMark x1="21622" y1="22097" x2="27838" y2="31461"/>
                        <a14:foregroundMark x1="23514" y1="20974" x2="16216" y2="38577"/>
                        <a14:foregroundMark x1="16216" y1="38577" x2="29189" y2="27715"/>
                        <a14:foregroundMark x1="29189" y1="27715" x2="30811" y2="24345"/>
                        <a14:foregroundMark x1="31351" y1="10861" x2="19459" y2="28839"/>
                        <a14:foregroundMark x1="19459" y1="28839" x2="20541" y2="29588"/>
                        <a14:foregroundMark x1="34324" y1="2247" x2="19459" y2="20599"/>
                        <a14:foregroundMark x1="31351" y1="4120" x2="13784" y2="27341"/>
                        <a14:foregroundMark x1="30541" y1="5618" x2="14865" y2="29588"/>
                        <a14:foregroundMark x1="27027" y1="8614" x2="13514" y2="31835"/>
                        <a14:foregroundMark x1="13514" y1="31835" x2="12432" y2="36330"/>
                        <a14:foregroundMark x1="22973" y1="17603" x2="10811" y2="31086"/>
                        <a14:foregroundMark x1="10811" y1="31086" x2="10000" y2="34457"/>
                        <a14:foregroundMark x1="19189" y1="12360" x2="8378" y2="30337"/>
                        <a14:foregroundMark x1="8378" y1="30337" x2="5405" y2="41199"/>
                        <a14:foregroundMark x1="34054" y1="14607" x2="13784" y2="45693"/>
                        <a14:foregroundMark x1="27838" y1="12360" x2="5946" y2="46816"/>
                        <a14:foregroundMark x1="5946" y1="46816" x2="3784" y2="53558"/>
                        <a14:foregroundMark x1="71081" y1="35955" x2="57027" y2="80524"/>
                        <a14:foregroundMark x1="76757" y1="38202" x2="63784" y2="78652"/>
                        <a14:foregroundMark x1="75676" y1="47940" x2="75676" y2="63296"/>
                        <a14:foregroundMark x1="81351" y1="71910" x2="81351" y2="72285"/>
                        <a14:foregroundMark x1="81351" y1="69663" x2="81351" y2="71910"/>
                        <a14:foregroundMark x1="81351" y1="68914" x2="81351" y2="69663"/>
                        <a14:foregroundMark x1="81351" y1="68539" x2="81351" y2="68914"/>
                        <a14:foregroundMark x1="81351" y1="49813" x2="81351" y2="68539"/>
                        <a14:foregroundMark x1="80000" y1="64419" x2="75676" y2="95506"/>
                        <a14:foregroundMark x1="74595" y1="56180" x2="73243" y2="93258"/>
                        <a14:foregroundMark x1="79459" y1="71536" x2="80270" y2="93633"/>
                        <a14:foregroundMark x1="80270" y1="93633" x2="80811" y2="93258"/>
                        <a14:foregroundMark x1="82703" y1="58052" x2="82703" y2="79026"/>
                        <a14:foregroundMark x1="82703" y1="79026" x2="82703" y2="75655"/>
                        <a14:foregroundMark x1="83243" y1="49438" x2="82973" y2="82397"/>
                        <a14:foregroundMark x1="80270" y1="66667" x2="78378" y2="98876"/>
                        <a14:foregroundMark x1="82973" y1="70037" x2="84054" y2="970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59" r="15659"/>
          <a:stretch>
            <a:fillRect/>
          </a:stretch>
        </p:blipFill>
        <p:spPr/>
      </p:pic>
      <p:sp>
        <p:nvSpPr>
          <p:cNvPr id="8" name="직사각형 7"/>
          <p:cNvSpPr/>
          <p:nvPr/>
        </p:nvSpPr>
        <p:spPr>
          <a:xfrm>
            <a:off x="615621" y="-497038"/>
            <a:ext cx="8412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캐릭터 등급과 조작방식 화면 나눠서 외곽선 구성</a:t>
            </a:r>
            <a:r>
              <a:rPr lang="en-US" altLang="ko-KR" sz="1400" dirty="0">
                <a:solidFill>
                  <a:srgbClr val="FF0000"/>
                </a:solidFill>
              </a:rPr>
              <a:t>!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상단이미지 조작장식 이해에 도움이 안 된다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286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B52A0C-2186-46CC-AE9D-CCFA340E2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7BDEA-BDE4-41E5-AECC-64355F941B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pic>
        <p:nvPicPr>
          <p:cNvPr id="13" name="그림 개체 틀 12">
            <a:extLst>
              <a:ext uri="{FF2B5EF4-FFF2-40B4-BE49-F238E27FC236}">
                <a16:creationId xmlns:a16="http://schemas.microsoft.com/office/drawing/2014/main" id="{12089307-C7B4-404E-B6C5-573C241F04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" b="3718"/>
          <a:stretch>
            <a:fillRect/>
          </a:stretch>
        </p:blipFill>
        <p:spPr/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D92ABD6-EAFD-4CEE-AED7-71C9B6DF87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크루세이더 퀘스트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3605504-3E02-46F8-9960-F453D0568E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소울 나이트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95B01F9-C6E3-439A-BE7D-604A2FAC60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횡 스크롤 뷰 </a:t>
            </a:r>
            <a:r>
              <a:rPr lang="en-US" altLang="ko-KR" dirty="0"/>
              <a:t>RPG </a:t>
            </a:r>
            <a:r>
              <a:rPr lang="ko-KR" altLang="en-US" dirty="0"/>
              <a:t>게임</a:t>
            </a:r>
            <a:endParaRPr lang="en-US" altLang="ko-KR" dirty="0"/>
          </a:p>
          <a:p>
            <a:r>
              <a:rPr lang="ko-KR" altLang="en-US" dirty="0"/>
              <a:t>고전 게임 요소를 현대적으로 재해석한 </a:t>
            </a:r>
            <a:r>
              <a:rPr lang="ko-KR" altLang="en-US" dirty="0" err="1"/>
              <a:t>뉴트로</a:t>
            </a:r>
            <a:r>
              <a:rPr lang="ko-KR" altLang="en-US" dirty="0"/>
              <a:t> 스타일 게임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홍보 또한 그렇게 했다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영혼석을 모아 사도를 부활시키려는 악의 세력을 막기위해 여신들과 힘을 합쳐 유저가 용사단의 단장이 되어 싸우는 스토리</a:t>
            </a:r>
            <a:endParaRPr lang="en-US" altLang="ko-KR" dirty="0"/>
          </a:p>
          <a:p>
            <a:r>
              <a:rPr lang="ko-KR" altLang="en-US" dirty="0"/>
              <a:t>시즌제로 스토리가 진행된다</a:t>
            </a:r>
            <a:r>
              <a:rPr lang="en-US" altLang="ko-KR" dirty="0"/>
              <a:t>.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F76EE31-C905-4B7A-941D-15AD47A3F8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소울</a:t>
            </a:r>
            <a:r>
              <a:rPr lang="en-US" altLang="ko-KR" dirty="0"/>
              <a:t>, </a:t>
            </a:r>
            <a:r>
              <a:rPr lang="ko-KR" altLang="en-US" dirty="0"/>
              <a:t>로그 장르를 복합적으로 사용한 슈팅게임</a:t>
            </a:r>
            <a:br>
              <a:rPr lang="en-US" altLang="ko-KR" dirty="0"/>
            </a:br>
            <a:r>
              <a:rPr lang="en-US" altLang="ko-KR" dirty="0"/>
              <a:t>(‘</a:t>
            </a:r>
            <a:r>
              <a:rPr lang="ko-KR" altLang="en-US" dirty="0" err="1"/>
              <a:t>엔터</a:t>
            </a:r>
            <a:r>
              <a:rPr lang="ko-KR" altLang="en-US" dirty="0"/>
              <a:t> 더 </a:t>
            </a:r>
            <a:r>
              <a:rPr lang="ko-KR" altLang="en-US" dirty="0" err="1"/>
              <a:t>건즈</a:t>
            </a:r>
            <a:r>
              <a:rPr lang="en-US" altLang="ko-KR" dirty="0"/>
              <a:t>’</a:t>
            </a:r>
            <a:r>
              <a:rPr lang="ko-KR" altLang="en-US" dirty="0"/>
              <a:t>를 모티브로 제작</a:t>
            </a:r>
            <a:r>
              <a:rPr lang="en-US" altLang="ko-KR" dirty="0"/>
              <a:t>) – </a:t>
            </a:r>
            <a:r>
              <a:rPr lang="ko-KR" altLang="en-US" dirty="0"/>
              <a:t>멀티 </a:t>
            </a:r>
            <a:r>
              <a:rPr lang="ko-KR" altLang="en-US" dirty="0" err="1"/>
              <a:t>플렛폼</a:t>
            </a:r>
            <a:r>
              <a:rPr lang="ko-KR" altLang="en-US" dirty="0"/>
              <a:t> 게임</a:t>
            </a:r>
            <a:endParaRPr lang="en-US" altLang="ko-KR" dirty="0"/>
          </a:p>
          <a:p>
            <a:r>
              <a:rPr lang="ko-KR" altLang="en-US" dirty="0"/>
              <a:t>던전을 탐험하며 몬스터를 물리치는 </a:t>
            </a:r>
            <a:r>
              <a:rPr lang="en-US" altLang="ko-KR" dirty="0"/>
              <a:t>‘</a:t>
            </a:r>
            <a:r>
              <a:rPr lang="ko-KR" altLang="en-US" dirty="0" err="1"/>
              <a:t>로그라이크</a:t>
            </a:r>
            <a:r>
              <a:rPr lang="en-US" altLang="ko-KR" dirty="0"/>
              <a:t>’</a:t>
            </a:r>
            <a:r>
              <a:rPr lang="ko-KR" altLang="en-US" dirty="0"/>
              <a:t> 게임 형식</a:t>
            </a:r>
            <a:endParaRPr lang="en-US" altLang="ko-KR" dirty="0"/>
          </a:p>
          <a:p>
            <a:r>
              <a:rPr lang="ko-KR" altLang="en-US" dirty="0"/>
              <a:t>세계의 균형을 지키는 </a:t>
            </a:r>
            <a:r>
              <a:rPr lang="en-US" altLang="ko-KR" dirty="0"/>
              <a:t>‘</a:t>
            </a:r>
            <a:r>
              <a:rPr lang="ko-KR" altLang="en-US" dirty="0"/>
              <a:t>신성한 돌</a:t>
            </a:r>
            <a:r>
              <a:rPr lang="en-US" altLang="ko-KR" dirty="0"/>
              <a:t>’</a:t>
            </a:r>
            <a:r>
              <a:rPr lang="ko-KR" altLang="en-US" dirty="0"/>
              <a:t>을 악당에게 도둑맞고 혼란에 빠진 세상을 유저가 용사가 되어 되찾아오는 스토리</a:t>
            </a:r>
            <a:endParaRPr lang="en-US" altLang="ko-KR" dirty="0"/>
          </a:p>
          <a:p>
            <a:r>
              <a:rPr lang="ko-KR" altLang="en-US" dirty="0"/>
              <a:t>캐릭터의 스토리 보다 무기의 스토리에 집중</a:t>
            </a:r>
            <a:endParaRPr lang="en-US" altLang="ko-KR" dirty="0"/>
          </a:p>
        </p:txBody>
      </p:sp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8DECE688-BB95-4795-9D5F-BED95EC8A38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" r="3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393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396E1A-3EE3-423A-AA94-824D9BEC88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56E54-DA52-4599-8640-0DB7FB4A85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57056" y="85725"/>
            <a:ext cx="2664110" cy="461963"/>
          </a:xfrm>
        </p:spPr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크루세이더 퀘스트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8" name="그림 개체 틀 7" descr="건물이(가) 표시된 사진&#10;&#10;자동 생성된 설명">
            <a:extLst>
              <a:ext uri="{FF2B5EF4-FFF2-40B4-BE49-F238E27FC236}">
                <a16:creationId xmlns:a16="http://schemas.microsoft.com/office/drawing/2014/main" id="{95280E8E-2D30-4A7C-AD68-54A6384DDA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 r="3971"/>
          <a:stretch>
            <a:fillRect/>
          </a:stretch>
        </p:blipFill>
        <p:spPr/>
      </p:pic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D8E6DB8F-13ED-4C66-9494-41FCC1B90B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" r="3931"/>
          <a:stretch>
            <a:fillRect/>
          </a:stretch>
        </p:blipFill>
        <p:spPr/>
      </p:pic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788661D1-015C-4A02-9BF9-9B4744D264D6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49012900"/>
              </p:ext>
            </p:extLst>
          </p:nvPr>
        </p:nvGraphicFramePr>
        <p:xfrm>
          <a:off x="5685692" y="715107"/>
          <a:ext cx="5874481" cy="567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623">
                  <a:extLst>
                    <a:ext uri="{9D8B030D-6E8A-4147-A177-3AD203B41FA5}">
                      <a16:colId xmlns:a16="http://schemas.microsoft.com/office/drawing/2014/main" val="107586658"/>
                    </a:ext>
                  </a:extLst>
                </a:gridCol>
                <a:gridCol w="2400695">
                  <a:extLst>
                    <a:ext uri="{9D8B030D-6E8A-4147-A177-3AD203B41FA5}">
                      <a16:colId xmlns:a16="http://schemas.microsoft.com/office/drawing/2014/main" val="3858865771"/>
                    </a:ext>
                  </a:extLst>
                </a:gridCol>
                <a:gridCol w="2600163">
                  <a:extLst>
                    <a:ext uri="{9D8B030D-6E8A-4147-A177-3AD203B41FA5}">
                      <a16:colId xmlns:a16="http://schemas.microsoft.com/office/drawing/2014/main" val="4151215065"/>
                    </a:ext>
                  </a:extLst>
                </a:gridCol>
              </a:tblGrid>
              <a:tr h="416658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튜토리얼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정보 전달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830328"/>
                  </a:ext>
                </a:extLst>
              </a:tr>
              <a:tr h="1314328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튜토리얼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튜토리얼 스토리 진행 중 게임 플레이를 일시정지해 내용 전달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튜토리얼은 정보 전달이 주목적임으로 게임을 일시 정지해 유저가 문장을 읽을 시간을 만든다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63169"/>
                  </a:ext>
                </a:extLst>
              </a:tr>
              <a:tr h="13143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튜토리얼을 받기 싫은 유저 또는 이미 이전에 받은 유저의 편의를 위해 </a:t>
                      </a:r>
                      <a:r>
                        <a:rPr lang="en-US" altLang="ko-KR" sz="1200" dirty="0"/>
                        <a:t>SKIP</a:t>
                      </a:r>
                      <a:r>
                        <a:rPr lang="ko-KR" altLang="en-US" sz="1200" dirty="0"/>
                        <a:t>을 지원</a:t>
                      </a:r>
                      <a:endParaRPr lang="en-US" altLang="ko-KR" sz="12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유저마다 취향과 선호하는 스토리가 다름으로 </a:t>
                      </a:r>
                      <a:r>
                        <a:rPr lang="en-US" altLang="ko-KR" sz="1200" dirty="0"/>
                        <a:t>SKIP</a:t>
                      </a:r>
                      <a:r>
                        <a:rPr lang="ko-KR" altLang="en-US" sz="1200" dirty="0"/>
                        <a:t>기능을 통해 불편함을 해소함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045705"/>
                  </a:ext>
                </a:extLst>
              </a:tr>
              <a:tr h="1314328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로딩화면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긴 리소스 다운로드 시간 또는 던전 진입을 위한 로딩 시간을 활용한 간단하고 유용한 </a:t>
                      </a:r>
                      <a:r>
                        <a:rPr lang="en-US" altLang="ko-KR" sz="1200" dirty="0"/>
                        <a:t>TIP</a:t>
                      </a:r>
                      <a:r>
                        <a:rPr lang="ko-KR" altLang="en-US" sz="1200" dirty="0"/>
                        <a:t>정보를 전달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유저에게 게임을 플레이하면서 낭비되는 시간을 최소화 시키기 위한 노력으로 보임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22783"/>
                  </a:ext>
                </a:extLst>
              </a:tr>
              <a:tr h="13143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꿀</a:t>
                      </a:r>
                      <a:r>
                        <a:rPr lang="en-US" altLang="ko-KR" sz="1200" dirty="0"/>
                        <a:t>TIP’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이벤트 참여 방법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등 유저에게 도움이 되는 정보를 지속적으로 전달하는 효과적인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51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2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F181B5-521D-4107-84C3-D232AFD11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A893A-762D-4D3B-8A66-AA66650B82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2998" y="85725"/>
            <a:ext cx="2688233" cy="461963"/>
          </a:xfrm>
        </p:spPr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크루세이더 퀘스트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1" name="그림 개체 틀 10" descr="실내, 텍스트이(가) 표시된 사진&#10;&#10;자동 생성된 설명">
            <a:extLst>
              <a:ext uri="{FF2B5EF4-FFF2-40B4-BE49-F238E27FC236}">
                <a16:creationId xmlns:a16="http://schemas.microsoft.com/office/drawing/2014/main" id="{543E7712-350E-4EE7-990F-7A568C7615F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r="3941"/>
          <a:stretch>
            <a:fillRect/>
          </a:stretch>
        </p:blipFill>
        <p:spPr/>
      </p:pic>
      <p:pic>
        <p:nvPicPr>
          <p:cNvPr id="13" name="그림 개체 틀 12" descr="실내, 창문이(가) 표시된 사진&#10;&#10;자동 생성된 설명">
            <a:extLst>
              <a:ext uri="{FF2B5EF4-FFF2-40B4-BE49-F238E27FC236}">
                <a16:creationId xmlns:a16="http://schemas.microsoft.com/office/drawing/2014/main" id="{5B878663-ABE4-452A-A4E0-C565714E86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" r="3928"/>
          <a:stretch>
            <a:fillRect/>
          </a:stretch>
        </p:blipFill>
        <p:spPr/>
      </p:pic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71245798-7A34-404A-A96E-DAE06CD439B9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147141380"/>
              </p:ext>
            </p:extLst>
          </p:nvPr>
        </p:nvGraphicFramePr>
        <p:xfrm>
          <a:off x="5756032" y="738554"/>
          <a:ext cx="5804142" cy="572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43">
                  <a:extLst>
                    <a:ext uri="{9D8B030D-6E8A-4147-A177-3AD203B41FA5}">
                      <a16:colId xmlns:a16="http://schemas.microsoft.com/office/drawing/2014/main" val="2527891881"/>
                    </a:ext>
                  </a:extLst>
                </a:gridCol>
                <a:gridCol w="2459671">
                  <a:extLst>
                    <a:ext uri="{9D8B030D-6E8A-4147-A177-3AD203B41FA5}">
                      <a16:colId xmlns:a16="http://schemas.microsoft.com/office/drawing/2014/main" val="703350736"/>
                    </a:ext>
                  </a:extLst>
                </a:gridCol>
                <a:gridCol w="2545128">
                  <a:extLst>
                    <a:ext uri="{9D8B030D-6E8A-4147-A177-3AD203B41FA5}">
                      <a16:colId xmlns:a16="http://schemas.microsoft.com/office/drawing/2014/main" val="1416060249"/>
                    </a:ext>
                  </a:extLst>
                </a:gridCol>
              </a:tblGrid>
              <a:tr h="418226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스토리 전달 연출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89549"/>
                  </a:ext>
                </a:extLst>
              </a:tr>
              <a:tr h="251567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게임배경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스토리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이미지 일러스트와 아래 텍스트를 활용해 효과적으로 배경스토리를 전달함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/>
                        <a:t>SKIP</a:t>
                      </a:r>
                      <a:r>
                        <a:rPr lang="ko-KR" altLang="en-US" sz="1200" dirty="0"/>
                        <a:t>과 자동 넘김 기능 지원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잘 만든 일러스트는 한 장을 통해 배경스토리의 대부분을 설명할 수 있다</a:t>
                      </a:r>
                      <a:r>
                        <a:rPr lang="en-US" altLang="ko-KR" sz="1200" dirty="0"/>
                        <a:t>. ( </a:t>
                      </a:r>
                      <a:r>
                        <a:rPr lang="ko-KR" altLang="en-US" sz="1200" dirty="0"/>
                        <a:t>비용절감 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대부분의 모바일 게임 유저들은 배경 스토리를 무시함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유저가 원하는 방식으로 스토리를 소비할 수 있음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980671"/>
                  </a:ext>
                </a:extLst>
              </a:tr>
              <a:tr h="278695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메인 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스토리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캐릭터 일러스트를 활용한 매인 스토리 진행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둘 이상의 캐릭터가 등장 시 아래 텍스트 대사 주인을 더 선명하게 연출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정보 전달과 동일하게 </a:t>
                      </a:r>
                      <a:r>
                        <a:rPr lang="en-US" altLang="ko-KR" sz="1200" dirty="0"/>
                        <a:t>SKIP</a:t>
                      </a:r>
                      <a:r>
                        <a:rPr lang="ko-KR" altLang="en-US" sz="1200" dirty="0"/>
                        <a:t>버튼이 존재함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캐릭터 수집이 주 컨텐츠인 게임의 특성상 캐릭터마다 유저에게 어필할 매력적인 요소가 필요 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스토리에 등장 시킴으로 캐릭터의 성격 또는 배경 스토리를 유저가 알 수 있는 좋은 수단으로 사용가능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9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58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9156DC3-98F8-40B3-963E-6CA5DF489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EF96E-8521-49DC-9BAD-CE04889CB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소울 나이트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pic>
        <p:nvPicPr>
          <p:cNvPr id="10" name="그림 개체 틀 9" descr="전자기기이(가) 표시된 사진&#10;&#10;자동 생성된 설명">
            <a:extLst>
              <a:ext uri="{FF2B5EF4-FFF2-40B4-BE49-F238E27FC236}">
                <a16:creationId xmlns:a16="http://schemas.microsoft.com/office/drawing/2014/main" id="{7006E1D9-56B0-4DC3-A51A-13F842FF69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r="3944"/>
          <a:stretch>
            <a:fillRect/>
          </a:stretch>
        </p:blipFill>
        <p:spPr>
          <a:xfrm>
            <a:off x="631825" y="1060450"/>
            <a:ext cx="4735513" cy="2435225"/>
          </a:xfr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31EF8D1-6662-44ED-B68D-7E60C188D26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657595725"/>
              </p:ext>
            </p:extLst>
          </p:nvPr>
        </p:nvGraphicFramePr>
        <p:xfrm>
          <a:off x="5732586" y="779305"/>
          <a:ext cx="6111071" cy="562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71">
                  <a:extLst>
                    <a:ext uri="{9D8B030D-6E8A-4147-A177-3AD203B41FA5}">
                      <a16:colId xmlns:a16="http://schemas.microsoft.com/office/drawing/2014/main" val="416576793"/>
                    </a:ext>
                  </a:extLst>
                </a:gridCol>
                <a:gridCol w="2853988">
                  <a:extLst>
                    <a:ext uri="{9D8B030D-6E8A-4147-A177-3AD203B41FA5}">
                      <a16:colId xmlns:a16="http://schemas.microsoft.com/office/drawing/2014/main" val="2960605320"/>
                    </a:ext>
                  </a:extLst>
                </a:gridCol>
                <a:gridCol w="2226012">
                  <a:extLst>
                    <a:ext uri="{9D8B030D-6E8A-4147-A177-3AD203B41FA5}">
                      <a16:colId xmlns:a16="http://schemas.microsoft.com/office/drawing/2014/main" val="2848145320"/>
                    </a:ext>
                  </a:extLst>
                </a:gridCol>
              </a:tblGrid>
              <a:tr h="354027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정보 전달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9678"/>
                  </a:ext>
                </a:extLst>
              </a:tr>
              <a:tr h="749883"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상호작용 키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던전 내부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공격버튼을 상호작용키로 자동변경됨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이동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다양한 무기의 공격 방식 이것들을 활용한 던전 돌파가 주 컨텐츠이기 때문에 그 이외의 것들에 대해서는 최대한 생략한 것으로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31817"/>
                  </a:ext>
                </a:extLst>
              </a:tr>
              <a:tr h="7952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상호 작용키를 활용해 던전내부요소와 상호작용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099215"/>
                  </a:ext>
                </a:extLst>
              </a:tr>
              <a:tr h="7385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상점 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뽑기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강화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아이템 획득 모두 상호작용키 하나로 진행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08544"/>
                  </a:ext>
                </a:extLst>
              </a:tr>
              <a:tr h="749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표지판 앞에서 상호작용 키를 누르면 해당 표지판의 내용을 확인 가능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77402"/>
                  </a:ext>
                </a:extLst>
              </a:tr>
              <a:tr h="223930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로딩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간단한 게임 </a:t>
                      </a:r>
                      <a:r>
                        <a:rPr lang="en-US" altLang="ko-KR" sz="1200" dirty="0"/>
                        <a:t>TIP</a:t>
                      </a:r>
                      <a:r>
                        <a:rPr lang="ko-KR" altLang="en-US" sz="1200" dirty="0"/>
                        <a:t>을 알려준다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다음 던전으로 넘어가는 로딩에서 특성을 선택해 적용이 가능하다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다른 비디오 게임들과 동일한 방식의 정보전달 방식임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04571"/>
                  </a:ext>
                </a:extLst>
              </a:tr>
            </a:tbl>
          </a:graphicData>
        </a:graphic>
      </p:graphicFrame>
      <p:pic>
        <p:nvPicPr>
          <p:cNvPr id="16" name="그림 개체 틀 15">
            <a:extLst>
              <a:ext uri="{FF2B5EF4-FFF2-40B4-BE49-F238E27FC236}">
                <a16:creationId xmlns:a16="http://schemas.microsoft.com/office/drawing/2014/main" id="{207E63CC-9D75-4D37-BCCB-02959C5A2FC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r="3944"/>
          <a:stretch>
            <a:fillRect/>
          </a:stretch>
        </p:blipFill>
        <p:spPr>
          <a:xfrm>
            <a:off x="631825" y="3769467"/>
            <a:ext cx="4735513" cy="2435225"/>
          </a:xfrm>
        </p:spPr>
      </p:pic>
    </p:spTree>
    <p:extLst>
      <p:ext uri="{BB962C8B-B14F-4D97-AF65-F5344CB8AC3E}">
        <p14:creationId xmlns:p14="http://schemas.microsoft.com/office/powerpoint/2010/main" val="113260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73251A-6165-432B-B6DC-BED17BF24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4CAB3-3BC9-42DF-BC00-439433AF75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소울 나이트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4AEEC5B1-5E48-4F59-B6FF-56919C603B8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r="3944"/>
          <a:stretch>
            <a:fillRect/>
          </a:stretch>
        </p:blipFill>
        <p:spPr/>
      </p:pic>
      <p:pic>
        <p:nvPicPr>
          <p:cNvPr id="13" name="그림 개체 틀 12" descr="텔레비전, 앉아있는, 화면이(가) 표시된 사진&#10;&#10;자동 생성된 설명">
            <a:extLst>
              <a:ext uri="{FF2B5EF4-FFF2-40B4-BE49-F238E27FC236}">
                <a16:creationId xmlns:a16="http://schemas.microsoft.com/office/drawing/2014/main" id="{A6C9293D-CA43-435F-93A2-E1A2431CE7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r="3944"/>
          <a:stretch>
            <a:fillRect/>
          </a:stretch>
        </p:blipFill>
        <p:spPr/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4D09821-6297-451A-B809-0A53B87567AE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03264311"/>
              </p:ext>
            </p:extLst>
          </p:nvPr>
        </p:nvGraphicFramePr>
        <p:xfrm>
          <a:off x="783772" y="4886303"/>
          <a:ext cx="10827656" cy="1601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083">
                  <a:extLst>
                    <a:ext uri="{9D8B030D-6E8A-4147-A177-3AD203B41FA5}">
                      <a16:colId xmlns:a16="http://schemas.microsoft.com/office/drawing/2014/main" val="1239764864"/>
                    </a:ext>
                  </a:extLst>
                </a:gridCol>
                <a:gridCol w="3539739">
                  <a:extLst>
                    <a:ext uri="{9D8B030D-6E8A-4147-A177-3AD203B41FA5}">
                      <a16:colId xmlns:a16="http://schemas.microsoft.com/office/drawing/2014/main" val="128339993"/>
                    </a:ext>
                  </a:extLst>
                </a:gridCol>
                <a:gridCol w="6320834">
                  <a:extLst>
                    <a:ext uri="{9D8B030D-6E8A-4147-A177-3AD203B41FA5}">
                      <a16:colId xmlns:a16="http://schemas.microsoft.com/office/drawing/2014/main" val="2630120136"/>
                    </a:ext>
                  </a:extLst>
                </a:gridCol>
              </a:tblGrid>
              <a:tr h="244278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스토리 전달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97960"/>
                  </a:ext>
                </a:extLst>
              </a:tr>
              <a:tr h="74395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배경</a:t>
                      </a:r>
                      <a:br>
                        <a:rPr lang="en-US" altLang="ko-KR" sz="16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스토리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단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장으로 배경 스토리를 전달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유저는 용사가 되어 세상을 구하게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게임의 스토리 보다 플레이 경험을 유저에게 주는 것을 목표로 하고있는 게임이기 때문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11159"/>
                  </a:ext>
                </a:extLst>
              </a:tr>
              <a:tr h="527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스토리 부분에 간단한 목적만 부여하는 식으로 스토리를 사용함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42930"/>
                  </a:ext>
                </a:extLst>
              </a:tr>
            </a:tbl>
          </a:graphicData>
        </a:graphic>
      </p:graphicFrame>
      <p:pic>
        <p:nvPicPr>
          <p:cNvPr id="15" name="그림 개체 틀 14">
            <a:extLst>
              <a:ext uri="{FF2B5EF4-FFF2-40B4-BE49-F238E27FC236}">
                <a16:creationId xmlns:a16="http://schemas.microsoft.com/office/drawing/2014/main" id="{EA663A2D-8223-418E-B53F-6DE612DB32D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r="39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10912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2348</TotalTime>
  <Words>2948</Words>
  <Application>Microsoft Office PowerPoint</Application>
  <PresentationFormat>와이드스크린</PresentationFormat>
  <Paragraphs>518</Paragraphs>
  <Slides>26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KoPub돋움체 Light</vt:lpstr>
      <vt:lpstr>맑은 고딕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 재호</cp:lastModifiedBy>
  <cp:revision>166</cp:revision>
  <dcterms:created xsi:type="dcterms:W3CDTF">2016-03-12T15:04:52Z</dcterms:created>
  <dcterms:modified xsi:type="dcterms:W3CDTF">2019-09-26T06:35:35Z</dcterms:modified>
</cp:coreProperties>
</file>