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64" r:id="rId3"/>
    <p:sldId id="340" r:id="rId4"/>
    <p:sldId id="382" r:id="rId5"/>
    <p:sldId id="337" r:id="rId6"/>
    <p:sldId id="352" r:id="rId7"/>
    <p:sldId id="338" r:id="rId8"/>
    <p:sldId id="351" r:id="rId9"/>
    <p:sldId id="373" r:id="rId10"/>
    <p:sldId id="366" r:id="rId11"/>
    <p:sldId id="368" r:id="rId12"/>
    <p:sldId id="327" r:id="rId13"/>
    <p:sldId id="355" r:id="rId14"/>
    <p:sldId id="356" r:id="rId15"/>
    <p:sldId id="372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69" r:id="rId25"/>
    <p:sldId id="371" r:id="rId26"/>
    <p:sldId id="26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203E"/>
    <a:srgbClr val="FF33CC"/>
    <a:srgbClr val="1F4E79"/>
    <a:srgbClr val="333F50"/>
    <a:srgbClr val="666666"/>
    <a:srgbClr val="474747"/>
    <a:srgbClr val="222222"/>
    <a:srgbClr val="225686"/>
    <a:srgbClr val="15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91" autoAdjust="0"/>
    <p:restoredTop sz="96395" autoAdjust="0"/>
  </p:normalViewPr>
  <p:slideViewPr>
    <p:cSldViewPr snapToGrid="0">
      <p:cViewPr varScale="1">
        <p:scale>
          <a:sx n="107" d="100"/>
          <a:sy n="107" d="100"/>
        </p:scale>
        <p:origin x="792" y="114"/>
      </p:cViewPr>
      <p:guideLst>
        <p:guide orient="horz" pos="2160"/>
        <p:guide pos="3863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84941-C2D1-471F-94E3-9AFB028BA266}" type="datetimeFigureOut">
              <a:rPr lang="ko-KR" altLang="en-US" smtClean="0"/>
              <a:t>2019-09-27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ABD86-FBEF-43E4-948D-F8DD1D68DD4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46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 dirty="0"/>
              <a:t>&lt;</a:t>
            </a:r>
            <a:r>
              <a:rPr lang="ko-KR" altLang="en-US" sz="2400" dirty="0"/>
              <a:t>이번 발표 때 필요한 부분</a:t>
            </a:r>
            <a:r>
              <a:rPr lang="en-US" altLang="ko-KR" sz="2400" dirty="0"/>
              <a:t>&gt;</a:t>
            </a:r>
          </a:p>
          <a:p>
            <a:r>
              <a:rPr lang="ko-KR" altLang="en-US" sz="2400" dirty="0"/>
              <a:t>스토리기획의도</a:t>
            </a:r>
            <a:r>
              <a:rPr lang="en-US" altLang="ko-KR" sz="2400" dirty="0"/>
              <a:t>!!!! </a:t>
            </a:r>
            <a:r>
              <a:rPr lang="ko-KR" altLang="en-US" sz="2400" dirty="0"/>
              <a:t>플레이에 대한 경험 재미를 스토리를 통해 전달</a:t>
            </a:r>
            <a:endParaRPr lang="en-US" altLang="ko-KR" sz="2400" dirty="0"/>
          </a:p>
          <a:p>
            <a:r>
              <a:rPr lang="ko-KR" altLang="en-US" sz="2400" dirty="0"/>
              <a:t>각 페이지 설명과 의도 </a:t>
            </a:r>
            <a:endParaRPr lang="en-US" altLang="ko-KR" sz="2400" dirty="0"/>
          </a:p>
          <a:p>
            <a:r>
              <a:rPr lang="ko-KR" altLang="en-US" sz="2400" dirty="0"/>
              <a:t>정리 페이지 </a:t>
            </a:r>
            <a:endParaRPr lang="en-US" altLang="ko-KR" sz="2400" dirty="0"/>
          </a:p>
          <a:p>
            <a:r>
              <a:rPr lang="ko-KR" altLang="en-US" sz="2400" dirty="0"/>
              <a:t>튜토리얼 </a:t>
            </a:r>
            <a:endParaRPr lang="en-US" altLang="ko-KR" sz="2400" dirty="0"/>
          </a:p>
          <a:p>
            <a:r>
              <a:rPr lang="en-US" altLang="ko-KR" sz="2400" dirty="0"/>
              <a:t>(</a:t>
            </a:r>
            <a:r>
              <a:rPr lang="ko-KR" altLang="en-US" sz="2400" dirty="0"/>
              <a:t>스킵과 빨리 재생은 다르다 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튜토리얼 분석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ABD86-FBEF-43E4-948D-F8DD1D68DD48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57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간략한 소개 </a:t>
            </a:r>
            <a:endParaRPr lang="en-US" altLang="ko-KR" dirty="0"/>
          </a:p>
          <a:p>
            <a:r>
              <a:rPr lang="ko-KR" altLang="en-US" dirty="0"/>
              <a:t>장르</a:t>
            </a:r>
            <a:endParaRPr lang="en-US" altLang="ko-KR" dirty="0"/>
          </a:p>
          <a:p>
            <a:r>
              <a:rPr lang="ko-KR" altLang="en-US" dirty="0"/>
              <a:t>스토리 컨셉</a:t>
            </a:r>
            <a:endParaRPr lang="en-US" altLang="ko-KR" dirty="0"/>
          </a:p>
          <a:p>
            <a:r>
              <a:rPr lang="ko-KR" altLang="en-US" dirty="0"/>
              <a:t>플레이 시점</a:t>
            </a:r>
            <a:endParaRPr lang="en-US" altLang="ko-KR" dirty="0"/>
          </a:p>
          <a:p>
            <a:r>
              <a:rPr lang="ko-KR" altLang="en-US" dirty="0"/>
              <a:t>전투 방식</a:t>
            </a:r>
            <a:endParaRPr lang="en-US" altLang="ko-KR" dirty="0"/>
          </a:p>
          <a:p>
            <a:r>
              <a:rPr lang="ko-KR" altLang="en-US" dirty="0"/>
              <a:t>조작 방법</a:t>
            </a:r>
            <a:endParaRPr lang="en-US" altLang="ko-KR" dirty="0"/>
          </a:p>
          <a:p>
            <a:r>
              <a:rPr lang="ko-KR" altLang="en-US" dirty="0"/>
              <a:t>전투 요소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ABD86-FBEF-43E4-948D-F8DD1D68DD48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163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ABD86-FBEF-43E4-948D-F8DD1D68DD48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0838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ABD86-FBEF-43E4-948D-F8DD1D68DD48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0243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ABD86-FBEF-43E4-948D-F8DD1D68DD48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2049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하지만 그 찬란했던 문명 또한 얼마 가지 않아 그 전쟁을 끝은 이로서 천재 과학자는 영국의 전쟁영웅으로 추대 받기 시작했다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  <a:r>
              <a:rPr lang="ko-KR" altLang="en-US" sz="1200" dirty="0">
                <a:solidFill>
                  <a:schemeClr val="bg1"/>
                </a:solidFill>
              </a:rPr>
              <a:t>그는 이후 자신의 제자들과 함께 인류가 언제 끝날지 모르는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  <a:r>
              <a:rPr lang="ko-KR" altLang="en-US" sz="1200" dirty="0">
                <a:solidFill>
                  <a:schemeClr val="bg1"/>
                </a:solidFill>
              </a:rPr>
              <a:t>그의 연구는 결국 그가 숨이 멎을 때까지 완성되지 않았고 그렇게 숨을 멈춘 과학자의 자식이라 불리는 하지만 </a:t>
            </a:r>
            <a:r>
              <a:rPr lang="en-US" altLang="ko-KR" sz="1200" dirty="0">
                <a:solidFill>
                  <a:schemeClr val="bg1"/>
                </a:solidFill>
              </a:rPr>
              <a:t>7</a:t>
            </a:r>
            <a:r>
              <a:rPr lang="ko-KR" altLang="en-US" sz="1200" dirty="0">
                <a:solidFill>
                  <a:schemeClr val="bg1"/>
                </a:solidFill>
              </a:rPr>
              <a:t>명 모두 과학자와 같은 성품을 가진 사람은 아니었다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  <a:r>
              <a:rPr lang="ko-KR" altLang="en-US" sz="1200" dirty="0">
                <a:solidFill>
                  <a:schemeClr val="bg1"/>
                </a:solidFill>
              </a:rPr>
              <a:t>어느 날 </a:t>
            </a:r>
            <a:r>
              <a:rPr lang="en-US" altLang="ko-KR" sz="1200" dirty="0">
                <a:solidFill>
                  <a:schemeClr val="bg1"/>
                </a:solidFill>
              </a:rPr>
              <a:t>7</a:t>
            </a:r>
            <a:r>
              <a:rPr lang="ko-KR" altLang="en-US" sz="1200" dirty="0">
                <a:solidFill>
                  <a:schemeClr val="bg1"/>
                </a:solidFill>
              </a:rPr>
              <a:t>명의 과학자는 지금껏 해왔던 다수의 동의도 없이 그렇게 정부 소속으로 변경된 이후 </a:t>
            </a:r>
            <a:r>
              <a:rPr lang="en-US" altLang="ko-KR" sz="1200" dirty="0">
                <a:solidFill>
                  <a:schemeClr val="bg1"/>
                </a:solidFill>
              </a:rPr>
              <a:t>4</a:t>
            </a:r>
            <a:r>
              <a:rPr lang="ko-KR" altLang="en-US" sz="1200" dirty="0">
                <a:solidFill>
                  <a:schemeClr val="bg1"/>
                </a:solidFill>
              </a:rPr>
              <a:t>명의 반정부 진형의 과학자 중 한 명이 실종되며  소문으로는 과거 천재 과학자의 연구를 완성하기 위해 스스로 숨었다고 한다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  <a:r>
              <a:rPr lang="ko-KR" altLang="en-US" sz="1200" dirty="0">
                <a:solidFill>
                  <a:schemeClr val="bg1"/>
                </a:solidFill>
              </a:rPr>
              <a:t>또 다른 소문에는 꼬마아이를 키우며 행복하게 살고있다고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전해지기도 했다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200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8ABD86-FBEF-43E4-948D-F8DD1D68DD48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142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C058898-7F88-4A87-9AAF-4AE0CD2AA627}"/>
              </a:ext>
            </a:extLst>
          </p:cNvPr>
          <p:cNvGrpSpPr/>
          <p:nvPr userDrawn="1"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3" name="자유형 1442">
              <a:extLst>
                <a:ext uri="{FF2B5EF4-FFF2-40B4-BE49-F238E27FC236}">
                  <a16:creationId xmlns:a16="http://schemas.microsoft.com/office/drawing/2014/main" id="{1775823F-5874-4C07-9238-5C1910F85200}"/>
                </a:ext>
              </a:extLst>
            </p:cNvPr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자유형 1444">
              <a:extLst>
                <a:ext uri="{FF2B5EF4-FFF2-40B4-BE49-F238E27FC236}">
                  <a16:creationId xmlns:a16="http://schemas.microsoft.com/office/drawing/2014/main" id="{3386A43C-7316-4861-A6A5-3D59C5408AE3}"/>
                </a:ext>
              </a:extLst>
            </p:cNvPr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E0B318-ECFE-449B-B9E4-70C8E70037AD}"/>
              </a:ext>
            </a:extLst>
          </p:cNvPr>
          <p:cNvGrpSpPr/>
          <p:nvPr userDrawn="1"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6" name="자유형 1448">
              <a:extLst>
                <a:ext uri="{FF2B5EF4-FFF2-40B4-BE49-F238E27FC236}">
                  <a16:creationId xmlns:a16="http://schemas.microsoft.com/office/drawing/2014/main" id="{441F8268-E10D-4FB3-86A4-7DF35F0632F1}"/>
                </a:ext>
              </a:extLst>
            </p:cNvPr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자유형 1450">
              <a:extLst>
                <a:ext uri="{FF2B5EF4-FFF2-40B4-BE49-F238E27FC236}">
                  <a16:creationId xmlns:a16="http://schemas.microsoft.com/office/drawing/2014/main" id="{C17EC8D5-59B4-48E9-840A-69B1C4F53B40}"/>
                </a:ext>
              </a:extLst>
            </p:cNvPr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AE8B9DB-9CDF-4493-AA58-6084BFB9B612}"/>
              </a:ext>
            </a:extLst>
          </p:cNvPr>
          <p:cNvSpPr txBox="1"/>
          <p:nvPr userDrawn="1"/>
        </p:nvSpPr>
        <p:spPr>
          <a:xfrm>
            <a:off x="5658738" y="3147565"/>
            <a:ext cx="1156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Game Story</a:t>
            </a:r>
            <a:endParaRPr lang="ko-KR" altLang="en-US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00A775-F6DA-428C-AA67-163DCD1A9508}"/>
              </a:ext>
            </a:extLst>
          </p:cNvPr>
          <p:cNvSpPr txBox="1"/>
          <p:nvPr userDrawn="1"/>
        </p:nvSpPr>
        <p:spPr>
          <a:xfrm>
            <a:off x="5238819" y="3412369"/>
            <a:ext cx="199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게임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_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스토리</a:t>
            </a:r>
            <a:r>
              <a:rPr lang="en-US" altLang="ko-KR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_</a:t>
            </a:r>
            <a:r>
              <a:rPr lang="ko-KR" altLang="en-US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C3609F-0E69-4A0B-8BAD-87B56E4CE61F}"/>
              </a:ext>
            </a:extLst>
          </p:cNvPr>
          <p:cNvSpPr txBox="1"/>
          <p:nvPr userDrawn="1"/>
        </p:nvSpPr>
        <p:spPr>
          <a:xfrm>
            <a:off x="5875208" y="38926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정재호</a:t>
            </a:r>
          </a:p>
        </p:txBody>
      </p:sp>
    </p:spTree>
    <p:extLst>
      <p:ext uri="{BB962C8B-B14F-4D97-AF65-F5344CB8AC3E}">
        <p14:creationId xmlns:p14="http://schemas.microsoft.com/office/powerpoint/2010/main" val="11974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B72B50B-57D5-4C31-8107-1C13DA9B41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6850" y="85725"/>
            <a:ext cx="2417763" cy="4619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3523DC32-2A85-4342-8583-141771BB5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80229" y="85725"/>
            <a:ext cx="2417763" cy="4619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AFAE72-4110-44F3-B01E-E93BB115954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3796" y="1388511"/>
            <a:ext cx="3595314" cy="1848882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E887F845-81C3-4D58-BC58-1EAABB1B67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06025" y="1381178"/>
            <a:ext cx="3595314" cy="1848882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표 개체 틀 4">
            <a:extLst>
              <a:ext uri="{FF2B5EF4-FFF2-40B4-BE49-F238E27FC236}">
                <a16:creationId xmlns:a16="http://schemas.microsoft.com/office/drawing/2014/main" id="{A02E1DD2-A683-457A-BCF0-6A30554CFCD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70362" y="3840947"/>
            <a:ext cx="10332993" cy="2363001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6E3E8D8A-A0DC-408F-82ED-FE62E744D52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8255" y="1388510"/>
            <a:ext cx="3595314" cy="1848882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7EB0EA-EBE5-4664-907D-E0D2050E0810}"/>
              </a:ext>
            </a:extLst>
          </p:cNvPr>
          <p:cNvSpPr/>
          <p:nvPr userDrawn="1"/>
        </p:nvSpPr>
        <p:spPr>
          <a:xfrm rot="5400000">
            <a:off x="4921173" y="-3573777"/>
            <a:ext cx="2363001" cy="1181164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96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41B1F2BA-53C2-485A-9E54-AD3CD524AF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6850" y="85725"/>
            <a:ext cx="2417763" cy="4619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908BEC23-1339-4741-AF7D-91F1124243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80229" y="85725"/>
            <a:ext cx="2417763" cy="4619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C6CB7146-3373-40E2-8390-AC159B5B2F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7328" y="786135"/>
            <a:ext cx="3349625" cy="1785937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그림 개체 틀 5">
            <a:extLst>
              <a:ext uri="{FF2B5EF4-FFF2-40B4-BE49-F238E27FC236}">
                <a16:creationId xmlns:a16="http://schemas.microsoft.com/office/drawing/2014/main" id="{193A4FA8-18E3-411C-9844-FD3E34F7B3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7328" y="2777654"/>
            <a:ext cx="3349625" cy="1785937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그림 개체 틀 5">
            <a:extLst>
              <a:ext uri="{FF2B5EF4-FFF2-40B4-BE49-F238E27FC236}">
                <a16:creationId xmlns:a16="http://schemas.microsoft.com/office/drawing/2014/main" id="{31047E2C-181A-409E-878A-32759C99F8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7328" y="4764410"/>
            <a:ext cx="3349625" cy="1785937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12" name="표 개체 틀 11">
            <a:extLst>
              <a:ext uri="{FF2B5EF4-FFF2-40B4-BE49-F238E27FC236}">
                <a16:creationId xmlns:a16="http://schemas.microsoft.com/office/drawing/2014/main" id="{E53FDDC1-8365-4D9C-863E-CE28D3F657BD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221880" y="786136"/>
            <a:ext cx="7553753" cy="576389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1B2D86-5A41-4C2C-A033-39EE0B35A1AD}"/>
              </a:ext>
            </a:extLst>
          </p:cNvPr>
          <p:cNvSpPr/>
          <p:nvPr userDrawn="1"/>
        </p:nvSpPr>
        <p:spPr>
          <a:xfrm rot="5400000">
            <a:off x="-705510" y="1845779"/>
            <a:ext cx="5913965" cy="36702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661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20B3E2D-9A2F-4D9B-88A8-9E981CF1D5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02844" y="149447"/>
            <a:ext cx="914400" cy="29295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컷 번호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1E33943-70EE-48DE-8F7C-E1C3109C09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5502" y="55861"/>
            <a:ext cx="1381125" cy="48013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0">
                <a:latin typeface="+mj-ea"/>
                <a:ea typeface="+mj-ea"/>
              </a:defRPr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씬 번호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36106C2-0481-441C-82A9-2896D6319F59}"/>
              </a:ext>
            </a:extLst>
          </p:cNvPr>
          <p:cNvGrpSpPr/>
          <p:nvPr userDrawn="1"/>
        </p:nvGrpSpPr>
        <p:grpSpPr>
          <a:xfrm>
            <a:off x="972741" y="855896"/>
            <a:ext cx="10246518" cy="4989608"/>
            <a:chOff x="1675517" y="1174979"/>
            <a:chExt cx="8280922" cy="403244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7511B5B-D606-4D54-BF69-64B116AE31B2}"/>
                </a:ext>
              </a:extLst>
            </p:cNvPr>
            <p:cNvSpPr/>
            <p:nvPr/>
          </p:nvSpPr>
          <p:spPr>
            <a:xfrm>
              <a:off x="1675517" y="1174979"/>
              <a:ext cx="8280922" cy="4032448"/>
            </a:xfrm>
            <a:prstGeom prst="rect">
              <a:avLst/>
            </a:prstGeom>
            <a:noFill/>
            <a:ln>
              <a:solidFill>
                <a:srgbClr val="0121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08D9915-B63B-4A5C-90D6-F267C0FB35BD}"/>
                </a:ext>
              </a:extLst>
            </p:cNvPr>
            <p:cNvSpPr/>
            <p:nvPr/>
          </p:nvSpPr>
          <p:spPr>
            <a:xfrm>
              <a:off x="1692814" y="1174979"/>
              <a:ext cx="8263624" cy="351656"/>
            </a:xfrm>
            <a:prstGeom prst="rect">
              <a:avLst/>
            </a:prstGeom>
            <a:noFill/>
            <a:ln>
              <a:solidFill>
                <a:srgbClr val="0121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D7B4B5E-10EF-4F70-89CF-6787F3F38633}"/>
                </a:ext>
              </a:extLst>
            </p:cNvPr>
            <p:cNvSpPr/>
            <p:nvPr/>
          </p:nvSpPr>
          <p:spPr>
            <a:xfrm>
              <a:off x="1675518" y="1174979"/>
              <a:ext cx="1062824" cy="35165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Scene</a:t>
              </a:r>
              <a:endParaRPr lang="ko-KR" altLang="en-US" sz="1400" dirty="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BF34961-BCB2-42D9-BCB0-ACC8B95268AB}"/>
                </a:ext>
              </a:extLst>
            </p:cNvPr>
            <p:cNvSpPr/>
            <p:nvPr/>
          </p:nvSpPr>
          <p:spPr>
            <a:xfrm>
              <a:off x="7148126" y="1179657"/>
              <a:ext cx="1008112" cy="35165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사용방식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98ED2B8-C3CA-4338-B15F-5EDFB536E6D6}"/>
                </a:ext>
              </a:extLst>
            </p:cNvPr>
            <p:cNvSpPr/>
            <p:nvPr/>
          </p:nvSpPr>
          <p:spPr>
            <a:xfrm>
              <a:off x="3475718" y="1174979"/>
              <a:ext cx="792088" cy="35165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장면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2BD4C48-892C-4408-A529-AF5A397CC9C1}"/>
                </a:ext>
              </a:extLst>
            </p:cNvPr>
            <p:cNvSpPr/>
            <p:nvPr/>
          </p:nvSpPr>
          <p:spPr>
            <a:xfrm>
              <a:off x="2736930" y="1174979"/>
              <a:ext cx="738788" cy="3516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24DABD3-9DA3-4D1E-A6C8-4E0BDFA932CF}"/>
                </a:ext>
              </a:extLst>
            </p:cNvPr>
            <p:cNvSpPr/>
            <p:nvPr/>
          </p:nvSpPr>
          <p:spPr>
            <a:xfrm>
              <a:off x="4267806" y="1174979"/>
              <a:ext cx="2880320" cy="3516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374DB98-CC82-4928-9937-508D15FFFAAB}"/>
                </a:ext>
              </a:extLst>
            </p:cNvPr>
            <p:cNvSpPr/>
            <p:nvPr userDrawn="1"/>
          </p:nvSpPr>
          <p:spPr>
            <a:xfrm>
              <a:off x="8156238" y="1174979"/>
              <a:ext cx="1800200" cy="3516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5A73A1C-6F47-4176-94E7-25B226811768}"/>
                </a:ext>
              </a:extLst>
            </p:cNvPr>
            <p:cNvSpPr/>
            <p:nvPr/>
          </p:nvSpPr>
          <p:spPr>
            <a:xfrm>
              <a:off x="7364150" y="1611705"/>
              <a:ext cx="2592288" cy="2659618"/>
            </a:xfrm>
            <a:prstGeom prst="rect">
              <a:avLst/>
            </a:prstGeom>
            <a:noFill/>
            <a:ln>
              <a:solidFill>
                <a:srgbClr val="0121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FDFDCED-3D5F-4880-8B29-9CE419008156}"/>
                </a:ext>
              </a:extLst>
            </p:cNvPr>
            <p:cNvSpPr/>
            <p:nvPr/>
          </p:nvSpPr>
          <p:spPr>
            <a:xfrm>
              <a:off x="7364150" y="1611705"/>
              <a:ext cx="2592288" cy="2712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121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화면 상세 설정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23E4C95-222F-4723-9988-29612AD7AAA7}"/>
                </a:ext>
              </a:extLst>
            </p:cNvPr>
            <p:cNvSpPr/>
            <p:nvPr/>
          </p:nvSpPr>
          <p:spPr>
            <a:xfrm>
              <a:off x="1675518" y="4343331"/>
              <a:ext cx="8280920" cy="864096"/>
            </a:xfrm>
            <a:prstGeom prst="rect">
              <a:avLst/>
            </a:prstGeom>
            <a:noFill/>
            <a:ln>
              <a:solidFill>
                <a:srgbClr val="0121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9598AE9-4F58-4306-8193-834FF8529947}"/>
                </a:ext>
              </a:extLst>
            </p:cNvPr>
            <p:cNvSpPr/>
            <p:nvPr/>
          </p:nvSpPr>
          <p:spPr>
            <a:xfrm>
              <a:off x="1675517" y="4343330"/>
              <a:ext cx="4322089" cy="2712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121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대사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44485D8-FE9A-4318-94DA-94E995168B71}"/>
                </a:ext>
              </a:extLst>
            </p:cNvPr>
            <p:cNvSpPr/>
            <p:nvPr/>
          </p:nvSpPr>
          <p:spPr>
            <a:xfrm>
              <a:off x="7796198" y="4343331"/>
              <a:ext cx="2160240" cy="27124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121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연출기법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BF545B4-424C-4C8E-B7B1-CD850E29887B}"/>
                </a:ext>
              </a:extLst>
            </p:cNvPr>
            <p:cNvSpPr/>
            <p:nvPr/>
          </p:nvSpPr>
          <p:spPr>
            <a:xfrm>
              <a:off x="5995998" y="4343329"/>
              <a:ext cx="1800200" cy="27124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121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사운드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E211681-3F36-44BE-82C7-A388B09744FA}"/>
                </a:ext>
              </a:extLst>
            </p:cNvPr>
            <p:cNvSpPr/>
            <p:nvPr/>
          </p:nvSpPr>
          <p:spPr>
            <a:xfrm>
              <a:off x="1675518" y="4614574"/>
              <a:ext cx="4320480" cy="592853"/>
            </a:xfrm>
            <a:prstGeom prst="rect">
              <a:avLst/>
            </a:prstGeom>
            <a:noFill/>
            <a:ln>
              <a:solidFill>
                <a:srgbClr val="0121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B89825D-589B-4D0D-9AD2-B608FAFFB77D}"/>
                </a:ext>
              </a:extLst>
            </p:cNvPr>
            <p:cNvSpPr/>
            <p:nvPr/>
          </p:nvSpPr>
          <p:spPr>
            <a:xfrm>
              <a:off x="5995998" y="4614574"/>
              <a:ext cx="1800200" cy="592853"/>
            </a:xfrm>
            <a:prstGeom prst="rect">
              <a:avLst/>
            </a:prstGeom>
            <a:noFill/>
            <a:ln>
              <a:solidFill>
                <a:srgbClr val="0121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1000" dirty="0">
                <a:solidFill>
                  <a:schemeClr val="bg1"/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C74903D-D772-47D6-967E-249E75A821B1}"/>
                </a:ext>
              </a:extLst>
            </p:cNvPr>
            <p:cNvSpPr/>
            <p:nvPr/>
          </p:nvSpPr>
          <p:spPr>
            <a:xfrm>
              <a:off x="7796198" y="4614574"/>
              <a:ext cx="2160240" cy="592853"/>
            </a:xfrm>
            <a:prstGeom prst="rect">
              <a:avLst/>
            </a:prstGeom>
            <a:noFill/>
            <a:ln>
              <a:solidFill>
                <a:srgbClr val="0121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DFD3E1B-22AA-4C3E-AF9F-C31997111D6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2663" y="5127625"/>
            <a:ext cx="5332412" cy="68421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ko-KR" altLang="en-US" dirty="0"/>
          </a:p>
        </p:txBody>
      </p:sp>
      <p:sp>
        <p:nvSpPr>
          <p:cNvPr id="72" name="텍스트 개체 틀 5">
            <a:extLst>
              <a:ext uri="{FF2B5EF4-FFF2-40B4-BE49-F238E27FC236}">
                <a16:creationId xmlns:a16="http://schemas.microsoft.com/office/drawing/2014/main" id="{3121E936-265E-4527-93FF-9E318C9847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28671" y="5127625"/>
            <a:ext cx="2227503" cy="68421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ko-KR" altLang="en-US" dirty="0"/>
          </a:p>
        </p:txBody>
      </p:sp>
      <p:sp>
        <p:nvSpPr>
          <p:cNvPr id="73" name="텍스트 개체 틀 5">
            <a:extLst>
              <a:ext uri="{FF2B5EF4-FFF2-40B4-BE49-F238E27FC236}">
                <a16:creationId xmlns:a16="http://schemas.microsoft.com/office/drawing/2014/main" id="{A6A0BE76-B5DE-4FC7-940B-5B11A5CA9D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66095" y="5127625"/>
            <a:ext cx="2643242" cy="68421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ko-KR" altLang="en-US" dirty="0"/>
          </a:p>
        </p:txBody>
      </p:sp>
      <p:sp>
        <p:nvSpPr>
          <p:cNvPr id="74" name="텍스트 개체 틀 5">
            <a:extLst>
              <a:ext uri="{FF2B5EF4-FFF2-40B4-BE49-F238E27FC236}">
                <a16:creationId xmlns:a16="http://schemas.microsoft.com/office/drawing/2014/main" id="{239FBFB3-0061-4D2F-AB29-8A3CF0D729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11652" y="1747607"/>
            <a:ext cx="3197685" cy="302290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ko-KR" altLang="en-US" dirty="0"/>
          </a:p>
        </p:txBody>
      </p:sp>
      <p:sp>
        <p:nvSpPr>
          <p:cNvPr id="75" name="텍스트 개체 틀 5">
            <a:extLst>
              <a:ext uri="{FF2B5EF4-FFF2-40B4-BE49-F238E27FC236}">
                <a16:creationId xmlns:a16="http://schemas.microsoft.com/office/drawing/2014/main" id="{856A76BA-942E-46B0-87E8-D5CACCCB98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81834" y="861684"/>
            <a:ext cx="2227503" cy="42934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ko-KR" altLang="en-US" dirty="0"/>
          </a:p>
        </p:txBody>
      </p:sp>
      <p:sp>
        <p:nvSpPr>
          <p:cNvPr id="76" name="텍스트 개체 틀 5">
            <a:extLst>
              <a:ext uri="{FF2B5EF4-FFF2-40B4-BE49-F238E27FC236}">
                <a16:creationId xmlns:a16="http://schemas.microsoft.com/office/drawing/2014/main" id="{6650BAB4-65F5-4788-855B-DD7BDB8D88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70425" y="861684"/>
            <a:ext cx="3564005" cy="42934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ko-KR" altLang="en-US" dirty="0"/>
          </a:p>
        </p:txBody>
      </p:sp>
      <p:sp>
        <p:nvSpPr>
          <p:cNvPr id="77" name="텍스트 개체 틀 5">
            <a:extLst>
              <a:ext uri="{FF2B5EF4-FFF2-40B4-BE49-F238E27FC236}">
                <a16:creationId xmlns:a16="http://schemas.microsoft.com/office/drawing/2014/main" id="{39A9A93C-952D-4576-AF1F-AE8E53F18F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285045" y="861684"/>
            <a:ext cx="905279" cy="42934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ko-KR" altLang="en-US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E05C936-F618-4FF0-9311-9147ED6ABC3C}"/>
              </a:ext>
            </a:extLst>
          </p:cNvPr>
          <p:cNvSpPr/>
          <p:nvPr userDrawn="1"/>
        </p:nvSpPr>
        <p:spPr>
          <a:xfrm>
            <a:off x="982663" y="861684"/>
            <a:ext cx="10226674" cy="495015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9350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5113EC8-39BC-4360-B8F7-C9581505570B}"/>
              </a:ext>
            </a:extLst>
          </p:cNvPr>
          <p:cNvGrpSpPr/>
          <p:nvPr userDrawn="1"/>
        </p:nvGrpSpPr>
        <p:grpSpPr>
          <a:xfrm flipH="1">
            <a:off x="-20128" y="-29028"/>
            <a:ext cx="12212128" cy="1962150"/>
            <a:chOff x="-20128" y="-29028"/>
            <a:chExt cx="12212128" cy="1962150"/>
          </a:xfrm>
        </p:grpSpPr>
        <p:sp>
          <p:nvSpPr>
            <p:cNvPr id="4" name="자유형 1442">
              <a:extLst>
                <a:ext uri="{FF2B5EF4-FFF2-40B4-BE49-F238E27FC236}">
                  <a16:creationId xmlns:a16="http://schemas.microsoft.com/office/drawing/2014/main" id="{D67BB5EF-3ED5-47A3-A949-CBF5EC9DC4E5}"/>
                </a:ext>
              </a:extLst>
            </p:cNvPr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자유형 1444">
              <a:extLst>
                <a:ext uri="{FF2B5EF4-FFF2-40B4-BE49-F238E27FC236}">
                  <a16:creationId xmlns:a16="http://schemas.microsoft.com/office/drawing/2014/main" id="{8431D748-8756-423E-8F55-B24BCD7EB848}"/>
                </a:ext>
              </a:extLst>
            </p:cNvPr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0977DA6-4DB5-478D-BD08-CED2C82E6BC4}"/>
              </a:ext>
            </a:extLst>
          </p:cNvPr>
          <p:cNvGrpSpPr/>
          <p:nvPr userDrawn="1"/>
        </p:nvGrpSpPr>
        <p:grpSpPr>
          <a:xfrm flipV="1">
            <a:off x="-10048" y="4905898"/>
            <a:ext cx="12212128" cy="1962150"/>
            <a:chOff x="-20128" y="-29028"/>
            <a:chExt cx="12212128" cy="1962150"/>
          </a:xfrm>
        </p:grpSpPr>
        <p:sp>
          <p:nvSpPr>
            <p:cNvPr id="7" name="자유형 1448">
              <a:extLst>
                <a:ext uri="{FF2B5EF4-FFF2-40B4-BE49-F238E27FC236}">
                  <a16:creationId xmlns:a16="http://schemas.microsoft.com/office/drawing/2014/main" id="{4C2CB16C-FFF7-4429-BDF0-3C110F25B67C}"/>
                </a:ext>
              </a:extLst>
            </p:cNvPr>
            <p:cNvSpPr/>
            <p:nvPr/>
          </p:nvSpPr>
          <p:spPr>
            <a:xfrm flipV="1">
              <a:off x="-19050" y="-29028"/>
              <a:ext cx="12192030" cy="1905000"/>
            </a:xfrm>
            <a:custGeom>
              <a:avLst/>
              <a:gdLst>
                <a:gd name="connsiteX0" fmla="*/ 19050 w 12211050"/>
                <a:gd name="connsiteY0" fmla="*/ 0 h 1905000"/>
                <a:gd name="connsiteX1" fmla="*/ 12211050 w 12211050"/>
                <a:gd name="connsiteY1" fmla="*/ 1428750 h 1905000"/>
                <a:gd name="connsiteX2" fmla="*/ 12211050 w 12211050"/>
                <a:gd name="connsiteY2" fmla="*/ 1905000 h 1905000"/>
                <a:gd name="connsiteX3" fmla="*/ 0 w 12211050"/>
                <a:gd name="connsiteY3" fmla="*/ 1866900 h 1905000"/>
                <a:gd name="connsiteX4" fmla="*/ 19050 w 12211050"/>
                <a:gd name="connsiteY4" fmla="*/ 0 h 190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1050" h="1905000">
                  <a:moveTo>
                    <a:pt x="19050" y="0"/>
                  </a:moveTo>
                  <a:lnTo>
                    <a:pt x="12211050" y="1428750"/>
                  </a:lnTo>
                  <a:lnTo>
                    <a:pt x="12211050" y="1905000"/>
                  </a:lnTo>
                  <a:lnTo>
                    <a:pt x="0" y="186690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자유형 1450">
              <a:extLst>
                <a:ext uri="{FF2B5EF4-FFF2-40B4-BE49-F238E27FC236}">
                  <a16:creationId xmlns:a16="http://schemas.microsoft.com/office/drawing/2014/main" id="{488E3CD5-854A-428C-85E9-AC8F3C1FA1F4}"/>
                </a:ext>
              </a:extLst>
            </p:cNvPr>
            <p:cNvSpPr/>
            <p:nvPr/>
          </p:nvSpPr>
          <p:spPr>
            <a:xfrm flipV="1">
              <a:off x="-20128" y="-29028"/>
              <a:ext cx="12212128" cy="1962150"/>
            </a:xfrm>
            <a:custGeom>
              <a:avLst/>
              <a:gdLst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50 w 12230100"/>
                <a:gd name="connsiteY3" fmla="*/ 1943100 h 1962150"/>
                <a:gd name="connsiteX4" fmla="*/ 0 w 12230100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9979 w 12240079"/>
                <a:gd name="connsiteY0" fmla="*/ 1447800 h 1962150"/>
                <a:gd name="connsiteX1" fmla="*/ 12240079 w 12240079"/>
                <a:gd name="connsiteY1" fmla="*/ 0 h 1962150"/>
                <a:gd name="connsiteX2" fmla="*/ 12221029 w 12240079"/>
                <a:gd name="connsiteY2" fmla="*/ 1962150 h 1962150"/>
                <a:gd name="connsiteX3" fmla="*/ 0 w 12240079"/>
                <a:gd name="connsiteY3" fmla="*/ 1943100 h 1962150"/>
                <a:gd name="connsiteX4" fmla="*/ 9979 w 12240079"/>
                <a:gd name="connsiteY4" fmla="*/ 1447800 h 1962150"/>
                <a:gd name="connsiteX0" fmla="*/ 0 w 12230100"/>
                <a:gd name="connsiteY0" fmla="*/ 1447800 h 1962150"/>
                <a:gd name="connsiteX1" fmla="*/ 12230100 w 12230100"/>
                <a:gd name="connsiteY1" fmla="*/ 0 h 1962150"/>
                <a:gd name="connsiteX2" fmla="*/ 12211050 w 12230100"/>
                <a:gd name="connsiteY2" fmla="*/ 1962150 h 1962150"/>
                <a:gd name="connsiteX3" fmla="*/ 19049 w 12230100"/>
                <a:gd name="connsiteY3" fmla="*/ 1943100 h 1962150"/>
                <a:gd name="connsiteX4" fmla="*/ 0 w 12230100"/>
                <a:gd name="connsiteY4" fmla="*/ 1447800 h 1962150"/>
                <a:gd name="connsiteX0" fmla="*/ 1080 w 12231180"/>
                <a:gd name="connsiteY0" fmla="*/ 1447800 h 1962150"/>
                <a:gd name="connsiteX1" fmla="*/ 12231180 w 12231180"/>
                <a:gd name="connsiteY1" fmla="*/ 0 h 1962150"/>
                <a:gd name="connsiteX2" fmla="*/ 12212130 w 12231180"/>
                <a:gd name="connsiteY2" fmla="*/ 1962150 h 1962150"/>
                <a:gd name="connsiteX3" fmla="*/ 0 w 12231180"/>
                <a:gd name="connsiteY3" fmla="*/ 1943100 h 1962150"/>
                <a:gd name="connsiteX4" fmla="*/ 1080 w 12231180"/>
                <a:gd name="connsiteY4" fmla="*/ 144780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180" h="1962150">
                  <a:moveTo>
                    <a:pt x="1080" y="1447800"/>
                  </a:moveTo>
                  <a:lnTo>
                    <a:pt x="12231180" y="0"/>
                  </a:lnTo>
                  <a:lnTo>
                    <a:pt x="12212130" y="1962150"/>
                  </a:lnTo>
                  <a:lnTo>
                    <a:pt x="0" y="1943100"/>
                  </a:lnTo>
                  <a:lnTo>
                    <a:pt x="1080" y="14478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E8AB714-9D57-47C8-997B-F521DA9C3883}"/>
              </a:ext>
            </a:extLst>
          </p:cNvPr>
          <p:cNvSpPr txBox="1"/>
          <p:nvPr userDrawn="1"/>
        </p:nvSpPr>
        <p:spPr>
          <a:xfrm>
            <a:off x="5439191" y="3629690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게임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_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스토리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_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보드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5BF0A-BB09-4415-B05B-A32498798918}"/>
              </a:ext>
            </a:extLst>
          </p:cNvPr>
          <p:cNvSpPr txBox="1"/>
          <p:nvPr userDrawn="1"/>
        </p:nvSpPr>
        <p:spPr>
          <a:xfrm>
            <a:off x="5541787" y="389449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감사합니다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35C9C6-29F0-4C18-95B8-06E9091A9332}"/>
              </a:ext>
            </a:extLst>
          </p:cNvPr>
          <p:cNvSpPr txBox="1"/>
          <p:nvPr userDrawn="1"/>
        </p:nvSpPr>
        <p:spPr>
          <a:xfrm>
            <a:off x="5658738" y="3364385"/>
            <a:ext cx="1156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Game Story</a:t>
            </a:r>
            <a:endParaRPr lang="ko-KR" altLang="en-US" sz="14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0086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8784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C42FCDCC-4448-4271-AD11-095CCC3B1128}"/>
              </a:ext>
            </a:extLst>
          </p:cNvPr>
          <p:cNvSpPr/>
          <p:nvPr userDrawn="1"/>
        </p:nvSpPr>
        <p:spPr>
          <a:xfrm>
            <a:off x="3166809" y="25543"/>
            <a:ext cx="1203569" cy="523221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자유형 1301">
            <a:extLst>
              <a:ext uri="{FF2B5EF4-FFF2-40B4-BE49-F238E27FC236}">
                <a16:creationId xmlns:a16="http://schemas.microsoft.com/office/drawing/2014/main" id="{61BF6F45-29C1-4589-9C42-EF14BF06BC3B}"/>
              </a:ext>
            </a:extLst>
          </p:cNvPr>
          <p:cNvSpPr/>
          <p:nvPr userDrawn="1"/>
        </p:nvSpPr>
        <p:spPr>
          <a:xfrm>
            <a:off x="45006" y="0"/>
            <a:ext cx="3723588" cy="523220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1400" dirty="0"/>
          </a:p>
        </p:txBody>
      </p:sp>
      <p:sp>
        <p:nvSpPr>
          <p:cNvPr id="18" name="자유형 1301">
            <a:extLst>
              <a:ext uri="{FF2B5EF4-FFF2-40B4-BE49-F238E27FC236}">
                <a16:creationId xmlns:a16="http://schemas.microsoft.com/office/drawing/2014/main" id="{03B86E3B-2A16-40E4-861E-3D42FC2E34D4}"/>
              </a:ext>
            </a:extLst>
          </p:cNvPr>
          <p:cNvSpPr/>
          <p:nvPr userDrawn="1"/>
        </p:nvSpPr>
        <p:spPr>
          <a:xfrm>
            <a:off x="1" y="1"/>
            <a:ext cx="2497313" cy="523220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dirty="0">
                <a:solidFill>
                  <a:schemeClr val="bg2">
                    <a:lumMod val="1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씬 번호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8698EC-36DC-46D8-8F80-433937FDFCE0}"/>
              </a:ext>
            </a:extLst>
          </p:cNvPr>
          <p:cNvSpPr txBox="1"/>
          <p:nvPr userDrawn="1"/>
        </p:nvSpPr>
        <p:spPr>
          <a:xfrm>
            <a:off x="2497314" y="9625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컷 번호</a:t>
            </a:r>
          </a:p>
        </p:txBody>
      </p:sp>
    </p:spTree>
    <p:extLst>
      <p:ext uri="{BB962C8B-B14F-4D97-AF65-F5344CB8AC3E}">
        <p14:creationId xmlns:p14="http://schemas.microsoft.com/office/powerpoint/2010/main" val="126740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13755D-1032-4285-82C3-19BB3B0885BA}"/>
              </a:ext>
            </a:extLst>
          </p:cNvPr>
          <p:cNvSpPr/>
          <p:nvPr userDrawn="1"/>
        </p:nvSpPr>
        <p:spPr>
          <a:xfrm>
            <a:off x="0" y="2155984"/>
            <a:ext cx="12192000" cy="3313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자유형 1301">
            <a:extLst>
              <a:ext uri="{FF2B5EF4-FFF2-40B4-BE49-F238E27FC236}">
                <a16:creationId xmlns:a16="http://schemas.microsoft.com/office/drawing/2014/main" id="{AFABE448-82F2-48E2-AA67-4FBED8125086}"/>
              </a:ext>
            </a:extLst>
          </p:cNvPr>
          <p:cNvSpPr/>
          <p:nvPr userDrawn="1"/>
        </p:nvSpPr>
        <p:spPr>
          <a:xfrm>
            <a:off x="0" y="4187439"/>
            <a:ext cx="5336315" cy="2670561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0" name="자유형 1301">
            <a:extLst>
              <a:ext uri="{FF2B5EF4-FFF2-40B4-BE49-F238E27FC236}">
                <a16:creationId xmlns:a16="http://schemas.microsoft.com/office/drawing/2014/main" id="{5B4AE7F6-0EA9-4A3B-9BFF-CD4AD19967F7}"/>
              </a:ext>
            </a:extLst>
          </p:cNvPr>
          <p:cNvSpPr/>
          <p:nvPr userDrawn="1"/>
        </p:nvSpPr>
        <p:spPr>
          <a:xfrm>
            <a:off x="1" y="-14651"/>
            <a:ext cx="6417892" cy="2578389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7F76CB17-81CB-4480-9D77-42F8CC71CF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47775" y="2708275"/>
            <a:ext cx="3392488" cy="12652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600" b="1"/>
            </a:lvl1pPr>
          </a:lstStyle>
          <a:p>
            <a:pPr lvl="0"/>
            <a:r>
              <a:rPr lang="ko-KR" altLang="en-US" dirty="0"/>
              <a:t>목차</a:t>
            </a: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0764F709-FCEF-40EC-BD9B-290AC0F97E83}"/>
              </a:ext>
            </a:extLst>
          </p:cNvPr>
          <p:cNvSpPr/>
          <p:nvPr userDrawn="1"/>
        </p:nvSpPr>
        <p:spPr>
          <a:xfrm rot="5400000">
            <a:off x="7571574" y="2495372"/>
            <a:ext cx="119641" cy="6836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708340B5-101E-45D2-98C7-B95021A129A2}"/>
              </a:ext>
            </a:extLst>
          </p:cNvPr>
          <p:cNvSpPr/>
          <p:nvPr userDrawn="1"/>
        </p:nvSpPr>
        <p:spPr>
          <a:xfrm rot="5400000">
            <a:off x="7571574" y="2928764"/>
            <a:ext cx="119641" cy="6836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84C0B024-3A30-47F4-A085-7C248483654B}"/>
              </a:ext>
            </a:extLst>
          </p:cNvPr>
          <p:cNvSpPr/>
          <p:nvPr userDrawn="1"/>
        </p:nvSpPr>
        <p:spPr>
          <a:xfrm rot="5400000">
            <a:off x="7571574" y="3367658"/>
            <a:ext cx="119641" cy="6836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C99F2A31-A13B-4CD6-83CA-5BA60724C4C1}"/>
              </a:ext>
            </a:extLst>
          </p:cNvPr>
          <p:cNvSpPr/>
          <p:nvPr userDrawn="1"/>
        </p:nvSpPr>
        <p:spPr>
          <a:xfrm rot="5400000">
            <a:off x="7571574" y="3801050"/>
            <a:ext cx="119641" cy="6836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5ACC0F67-7594-4C5A-889E-8422377C537B}"/>
              </a:ext>
            </a:extLst>
          </p:cNvPr>
          <p:cNvSpPr/>
          <p:nvPr userDrawn="1"/>
        </p:nvSpPr>
        <p:spPr>
          <a:xfrm rot="5400000">
            <a:off x="7571574" y="4239333"/>
            <a:ext cx="119641" cy="6836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C790AC96-1E5A-4029-8875-D4BF72CD22D8}"/>
              </a:ext>
            </a:extLst>
          </p:cNvPr>
          <p:cNvSpPr/>
          <p:nvPr userDrawn="1"/>
        </p:nvSpPr>
        <p:spPr>
          <a:xfrm rot="5400000">
            <a:off x="7571574" y="4672726"/>
            <a:ext cx="119641" cy="6836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067C9BBD-5FC6-4F58-8B84-4DD8EDAB93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4163" y="2324100"/>
            <a:ext cx="3392487" cy="384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ko-KR" altLang="en-US" dirty="0"/>
              <a:t>부제목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텍스트 개체 틀 20">
            <a:extLst>
              <a:ext uri="{FF2B5EF4-FFF2-40B4-BE49-F238E27FC236}">
                <a16:creationId xmlns:a16="http://schemas.microsoft.com/office/drawing/2014/main" id="{CDE8080D-F99E-4C4E-9551-4BD63B5BB3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04163" y="2770859"/>
            <a:ext cx="3392487" cy="384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ko-KR" altLang="en-US" dirty="0"/>
              <a:t>부제목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텍스트 개체 틀 20">
            <a:extLst>
              <a:ext uri="{FF2B5EF4-FFF2-40B4-BE49-F238E27FC236}">
                <a16:creationId xmlns:a16="http://schemas.microsoft.com/office/drawing/2014/main" id="{CEFCAA52-818C-4A4D-971A-8625922DD6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04163" y="3209753"/>
            <a:ext cx="3392487" cy="384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ko-KR" altLang="en-US" dirty="0"/>
              <a:t>부제목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텍스트 개체 틀 20">
            <a:extLst>
              <a:ext uri="{FF2B5EF4-FFF2-40B4-BE49-F238E27FC236}">
                <a16:creationId xmlns:a16="http://schemas.microsoft.com/office/drawing/2014/main" id="{7262B809-27F5-4555-8BB3-618D4F0AE0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04163" y="3644895"/>
            <a:ext cx="3392487" cy="384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ko-KR" altLang="en-US" dirty="0"/>
              <a:t>부제목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텍스트 개체 틀 20">
            <a:extLst>
              <a:ext uri="{FF2B5EF4-FFF2-40B4-BE49-F238E27FC236}">
                <a16:creationId xmlns:a16="http://schemas.microsoft.com/office/drawing/2014/main" id="{E2635E8C-BA38-4AED-A005-58093B2616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04163" y="4080037"/>
            <a:ext cx="3392487" cy="384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ko-KR" altLang="en-US" dirty="0"/>
              <a:t>부제목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8" name="텍스트 개체 틀 20">
            <a:extLst>
              <a:ext uri="{FF2B5EF4-FFF2-40B4-BE49-F238E27FC236}">
                <a16:creationId xmlns:a16="http://schemas.microsoft.com/office/drawing/2014/main" id="{F937905B-356E-4F0F-B6A6-9FD1F4507AD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04163" y="4518486"/>
            <a:ext cx="3392487" cy="384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ko-KR" altLang="en-US" dirty="0"/>
              <a:t>부제목</a:t>
            </a:r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886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B72B50B-57D5-4C31-8107-1C13DA9B41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6850" y="85725"/>
            <a:ext cx="2417763" cy="4619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3523DC32-2A85-4342-8583-141771BB5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80229" y="85725"/>
            <a:ext cx="2417763" cy="4619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</p:spTree>
    <p:extLst>
      <p:ext uri="{BB962C8B-B14F-4D97-AF65-F5344CB8AC3E}">
        <p14:creationId xmlns:p14="http://schemas.microsoft.com/office/powerpoint/2010/main" val="179391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B72B50B-57D5-4C31-8107-1C13DA9B41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6850" y="85725"/>
            <a:ext cx="2417763" cy="4619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3523DC32-2A85-4342-8583-141771BB5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80229" y="85725"/>
            <a:ext cx="2417763" cy="4619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6FFD4C-E4BE-413B-A958-EA37DA0AF6C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60449" y="1331259"/>
            <a:ext cx="4485771" cy="2097742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FB525774-B6C1-4D4E-BEB7-418328C12D1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5785" y="1331260"/>
            <a:ext cx="4485767" cy="209774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EE8F87-8CA6-4A81-87C9-2C278AED30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60450" y="802308"/>
            <a:ext cx="2870200" cy="30839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게임이름</a:t>
            </a:r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A453F5D1-3876-4F31-B103-D1B2568B4F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5785" y="802308"/>
            <a:ext cx="2870200" cy="30839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50000"/>
              </a:lnSpc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게임이름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14EF51D3-25A0-4C44-806C-0A3C57813A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0449" y="3853299"/>
            <a:ext cx="4485771" cy="2453839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게임에 대한 간략한 설명</a:t>
            </a:r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9470847E-29DC-4173-AAD2-E7C79ECF51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45786" y="3853301"/>
            <a:ext cx="4485766" cy="2453837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50000"/>
              </a:lnSpc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게임에 대한 간략한 설명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5C0036-F551-4B96-A638-91E0A8114C9C}"/>
              </a:ext>
            </a:extLst>
          </p:cNvPr>
          <p:cNvSpPr/>
          <p:nvPr userDrawn="1"/>
        </p:nvSpPr>
        <p:spPr>
          <a:xfrm rot="5400000">
            <a:off x="426782" y="1136591"/>
            <a:ext cx="5753102" cy="49277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AA061A-C0F1-44B7-AE07-F9DA039402E2}"/>
              </a:ext>
            </a:extLst>
          </p:cNvPr>
          <p:cNvSpPr/>
          <p:nvPr userDrawn="1"/>
        </p:nvSpPr>
        <p:spPr>
          <a:xfrm rot="5400000">
            <a:off x="6012117" y="1136592"/>
            <a:ext cx="5753102" cy="49277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84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B72B50B-57D5-4C31-8107-1C13DA9B41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6850" y="85725"/>
            <a:ext cx="2417763" cy="4619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3523DC32-2A85-4342-8583-141771BB5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80229" y="85725"/>
            <a:ext cx="2417763" cy="4619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AFAE72-4110-44F3-B01E-E93BB115954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1825" y="1060450"/>
            <a:ext cx="4735513" cy="24352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E887F845-81C3-4D58-BC58-1EAABB1B67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1825" y="3769467"/>
            <a:ext cx="4735513" cy="24352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표 개체 틀 4">
            <a:extLst>
              <a:ext uri="{FF2B5EF4-FFF2-40B4-BE49-F238E27FC236}">
                <a16:creationId xmlns:a16="http://schemas.microsoft.com/office/drawing/2014/main" id="{A02E1DD2-A683-457A-BCF0-6A30554CFCD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229305" y="1060450"/>
            <a:ext cx="5330870" cy="514350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B80D4C-5BF8-443A-B0E5-003E75DDD018}"/>
              </a:ext>
            </a:extLst>
          </p:cNvPr>
          <p:cNvSpPr/>
          <p:nvPr userDrawn="1"/>
        </p:nvSpPr>
        <p:spPr>
          <a:xfrm rot="5400000">
            <a:off x="123029" y="1136592"/>
            <a:ext cx="5753102" cy="49277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92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B72B50B-57D5-4C31-8107-1C13DA9B41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6850" y="85725"/>
            <a:ext cx="2417763" cy="4619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3523DC32-2A85-4342-8583-141771BB5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80229" y="85725"/>
            <a:ext cx="2417763" cy="4619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AFAE72-4110-44F3-B01E-E93BB115954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1825" y="1060450"/>
            <a:ext cx="4735513" cy="24352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E887F845-81C3-4D58-BC58-1EAABB1B67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1825" y="3769467"/>
            <a:ext cx="4735513" cy="24352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표 개체 틀 4">
            <a:extLst>
              <a:ext uri="{FF2B5EF4-FFF2-40B4-BE49-F238E27FC236}">
                <a16:creationId xmlns:a16="http://schemas.microsoft.com/office/drawing/2014/main" id="{A02E1DD2-A683-457A-BCF0-6A30554CFCD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229305" y="1060450"/>
            <a:ext cx="5330870" cy="514350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B80D4C-5BF8-443A-B0E5-003E75DDD018}"/>
              </a:ext>
            </a:extLst>
          </p:cNvPr>
          <p:cNvSpPr/>
          <p:nvPr userDrawn="1"/>
        </p:nvSpPr>
        <p:spPr>
          <a:xfrm rot="5400000">
            <a:off x="123029" y="1136592"/>
            <a:ext cx="5753102" cy="49277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E146C6-0722-4799-9F12-200480404D17}"/>
              </a:ext>
            </a:extLst>
          </p:cNvPr>
          <p:cNvSpPr/>
          <p:nvPr userDrawn="1"/>
        </p:nvSpPr>
        <p:spPr>
          <a:xfrm rot="5400000">
            <a:off x="5932937" y="753662"/>
            <a:ext cx="5753102" cy="569358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89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B72B50B-57D5-4C31-8107-1C13DA9B41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6850" y="85725"/>
            <a:ext cx="2417763" cy="4619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3523DC32-2A85-4342-8583-141771BB5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80229" y="85725"/>
            <a:ext cx="2417763" cy="4619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AFAE72-4110-44F3-B01E-E93BB115954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1826" y="1060450"/>
            <a:ext cx="2317748" cy="24352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E887F845-81C3-4D58-BC58-1EAABB1B67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1825" y="3769467"/>
            <a:ext cx="4735513" cy="24352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표 개체 틀 4">
            <a:extLst>
              <a:ext uri="{FF2B5EF4-FFF2-40B4-BE49-F238E27FC236}">
                <a16:creationId xmlns:a16="http://schemas.microsoft.com/office/drawing/2014/main" id="{A02E1DD2-A683-457A-BCF0-6A30554CFCD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229305" y="1060450"/>
            <a:ext cx="5330870" cy="514350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E3870362-2B42-47FA-9E8A-96EB656B07A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9588" y="1060450"/>
            <a:ext cx="2317749" cy="24352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12C7C5-B1D7-40DF-8D4F-8927B508A1B3}"/>
              </a:ext>
            </a:extLst>
          </p:cNvPr>
          <p:cNvSpPr/>
          <p:nvPr userDrawn="1"/>
        </p:nvSpPr>
        <p:spPr>
          <a:xfrm rot="5400000">
            <a:off x="123029" y="1136592"/>
            <a:ext cx="5753102" cy="49277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75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B72B50B-57D5-4C31-8107-1C13DA9B41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6850" y="85725"/>
            <a:ext cx="2417763" cy="4619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3523DC32-2A85-4342-8583-141771BB5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80229" y="85725"/>
            <a:ext cx="2417763" cy="4619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AFAE72-4110-44F3-B01E-E93BB115954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1826" y="1060450"/>
            <a:ext cx="2317748" cy="24352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E887F845-81C3-4D58-BC58-1EAABB1B67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1825" y="3769467"/>
            <a:ext cx="4735513" cy="24352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표 개체 틀 4">
            <a:extLst>
              <a:ext uri="{FF2B5EF4-FFF2-40B4-BE49-F238E27FC236}">
                <a16:creationId xmlns:a16="http://schemas.microsoft.com/office/drawing/2014/main" id="{A02E1DD2-A683-457A-BCF0-6A30554CFCD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229305" y="1060450"/>
            <a:ext cx="5330870" cy="514350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E3870362-2B42-47FA-9E8A-96EB656B07A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9588" y="1060450"/>
            <a:ext cx="2317749" cy="24352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08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B72B50B-57D5-4C31-8107-1C13DA9B41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6850" y="85725"/>
            <a:ext cx="2417763" cy="4619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9" name="텍스트 개체 틀 7">
            <a:extLst>
              <a:ext uri="{FF2B5EF4-FFF2-40B4-BE49-F238E27FC236}">
                <a16:creationId xmlns:a16="http://schemas.microsoft.com/office/drawing/2014/main" id="{3523DC32-2A85-4342-8583-141771BB5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80229" y="85725"/>
            <a:ext cx="2417763" cy="46196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컨텐츠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AFAE72-4110-44F3-B01E-E93BB115954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0362" y="1060450"/>
            <a:ext cx="4735513" cy="24352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E887F845-81C3-4D58-BC58-1EAABB1B67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0362" y="3769467"/>
            <a:ext cx="4735513" cy="24352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표 개체 틀 4">
            <a:extLst>
              <a:ext uri="{FF2B5EF4-FFF2-40B4-BE49-F238E27FC236}">
                <a16:creationId xmlns:a16="http://schemas.microsoft.com/office/drawing/2014/main" id="{A02E1DD2-A683-457A-BCF0-6A30554CFCD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467842" y="3769466"/>
            <a:ext cx="4735513" cy="243448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200"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6E3E8D8A-A0DC-408F-82ED-FE62E744D52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7842" y="1060450"/>
            <a:ext cx="4735513" cy="24352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7EB0EA-EBE5-4664-907D-E0D2050E0810}"/>
              </a:ext>
            </a:extLst>
          </p:cNvPr>
          <p:cNvSpPr/>
          <p:nvPr userDrawn="1"/>
        </p:nvSpPr>
        <p:spPr>
          <a:xfrm rot="5400000">
            <a:off x="361566" y="1136592"/>
            <a:ext cx="5753102" cy="49277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12595A-14B1-4E16-AD8F-9B7EF439C2EC}"/>
              </a:ext>
            </a:extLst>
          </p:cNvPr>
          <p:cNvSpPr/>
          <p:nvPr userDrawn="1"/>
        </p:nvSpPr>
        <p:spPr>
          <a:xfrm rot="5400000">
            <a:off x="7374392" y="-278753"/>
            <a:ext cx="2922412" cy="492772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80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1301">
            <a:extLst>
              <a:ext uri="{FF2B5EF4-FFF2-40B4-BE49-F238E27FC236}">
                <a16:creationId xmlns:a16="http://schemas.microsoft.com/office/drawing/2014/main" id="{161165C8-A95B-4584-B710-3046DB159C0B}"/>
              </a:ext>
            </a:extLst>
          </p:cNvPr>
          <p:cNvSpPr/>
          <p:nvPr userDrawn="1"/>
        </p:nvSpPr>
        <p:spPr>
          <a:xfrm>
            <a:off x="45005" y="0"/>
            <a:ext cx="5819773" cy="523220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" name="자유형 1301">
            <a:extLst>
              <a:ext uri="{FF2B5EF4-FFF2-40B4-BE49-F238E27FC236}">
                <a16:creationId xmlns:a16="http://schemas.microsoft.com/office/drawing/2014/main" id="{9811922D-C0A3-4F00-832A-EFF6CB5FA19A}"/>
              </a:ext>
            </a:extLst>
          </p:cNvPr>
          <p:cNvSpPr/>
          <p:nvPr userDrawn="1"/>
        </p:nvSpPr>
        <p:spPr>
          <a:xfrm>
            <a:off x="1" y="1"/>
            <a:ext cx="3067939" cy="632388"/>
          </a:xfrm>
          <a:custGeom>
            <a:avLst/>
            <a:gdLst>
              <a:gd name="connsiteX0" fmla="*/ 0 w 6794939"/>
              <a:gd name="connsiteY0" fmla="*/ 0 h 1198179"/>
              <a:gd name="connsiteX1" fmla="*/ 299546 w 6794939"/>
              <a:gd name="connsiteY1" fmla="*/ 0 h 1198179"/>
              <a:gd name="connsiteX2" fmla="*/ 1418897 w 6794939"/>
              <a:gd name="connsiteY2" fmla="*/ 0 h 1198179"/>
              <a:gd name="connsiteX3" fmla="*/ 6794939 w 6794939"/>
              <a:gd name="connsiteY3" fmla="*/ 0 h 1198179"/>
              <a:gd name="connsiteX4" fmla="*/ 6495394 w 6794939"/>
              <a:gd name="connsiteY4" fmla="*/ 1198179 h 1198179"/>
              <a:gd name="connsiteX5" fmla="*/ 1418897 w 6794939"/>
              <a:gd name="connsiteY5" fmla="*/ 1198179 h 1198179"/>
              <a:gd name="connsiteX6" fmla="*/ 1 w 6794939"/>
              <a:gd name="connsiteY6" fmla="*/ 1198179 h 1198179"/>
              <a:gd name="connsiteX7" fmla="*/ 0 w 6794939"/>
              <a:gd name="connsiteY7" fmla="*/ 1198179 h 1198179"/>
              <a:gd name="connsiteX0" fmla="*/ 0 w 6794939"/>
              <a:gd name="connsiteY0" fmla="*/ 0 h 1213945"/>
              <a:gd name="connsiteX1" fmla="*/ 299546 w 6794939"/>
              <a:gd name="connsiteY1" fmla="*/ 0 h 1213945"/>
              <a:gd name="connsiteX2" fmla="*/ 1418897 w 6794939"/>
              <a:gd name="connsiteY2" fmla="*/ 0 h 1213945"/>
              <a:gd name="connsiteX3" fmla="*/ 6794939 w 6794939"/>
              <a:gd name="connsiteY3" fmla="*/ 0 h 1213945"/>
              <a:gd name="connsiteX4" fmla="*/ 5990898 w 6794939"/>
              <a:gd name="connsiteY4" fmla="*/ 1213945 h 1213945"/>
              <a:gd name="connsiteX5" fmla="*/ 1418897 w 6794939"/>
              <a:gd name="connsiteY5" fmla="*/ 1198179 h 1213945"/>
              <a:gd name="connsiteX6" fmla="*/ 1 w 6794939"/>
              <a:gd name="connsiteY6" fmla="*/ 1198179 h 1213945"/>
              <a:gd name="connsiteX7" fmla="*/ 0 w 6794939"/>
              <a:gd name="connsiteY7" fmla="*/ 1198179 h 1213945"/>
              <a:gd name="connsiteX8" fmla="*/ 0 w 6794939"/>
              <a:gd name="connsiteY8" fmla="*/ 0 h 121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4939" h="1213945">
                <a:moveTo>
                  <a:pt x="0" y="0"/>
                </a:moveTo>
                <a:lnTo>
                  <a:pt x="299546" y="0"/>
                </a:lnTo>
                <a:lnTo>
                  <a:pt x="1418897" y="0"/>
                </a:lnTo>
                <a:lnTo>
                  <a:pt x="6794939" y="0"/>
                </a:lnTo>
                <a:lnTo>
                  <a:pt x="5990898" y="1213945"/>
                </a:lnTo>
                <a:lnTo>
                  <a:pt x="1418897" y="1198179"/>
                </a:lnTo>
                <a:lnTo>
                  <a:pt x="1" y="1198179"/>
                </a:lnTo>
                <a:lnTo>
                  <a:pt x="0" y="1198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23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4" r:id="rId3"/>
    <p:sldLayoutId id="2147483658" r:id="rId4"/>
    <p:sldLayoutId id="2147483657" r:id="rId5"/>
    <p:sldLayoutId id="2147483662" r:id="rId6"/>
    <p:sldLayoutId id="2147483661" r:id="rId7"/>
    <p:sldLayoutId id="2147483664" r:id="rId8"/>
    <p:sldLayoutId id="2147483660" r:id="rId9"/>
    <p:sldLayoutId id="2147483663" r:id="rId10"/>
    <p:sldLayoutId id="2147483659" r:id="rId11"/>
    <p:sldLayoutId id="2147483652" r:id="rId12"/>
    <p:sldLayoutId id="2147483651" r:id="rId13"/>
    <p:sldLayoutId id="2147483653" r:id="rId14"/>
    <p:sldLayoutId id="2147483650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microsoft.com/office/2007/relationships/hdphoto" Target="../media/hdphoto4.wdp"/><Relationship Id="rId1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8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9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259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A30052D-366E-4570-AC5E-99034DAFA4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스토리텔링 방식 정리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5B87DF-8F9F-4881-9EF9-EEE6A100F9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선택한 방법</a:t>
            </a:r>
          </a:p>
        </p:txBody>
      </p:sp>
      <p:pic>
        <p:nvPicPr>
          <p:cNvPr id="9" name="그림 개체 틀 8" descr="시계이(가) 표시된 사진&#10;&#10;자동 생성된 설명">
            <a:extLst>
              <a:ext uri="{FF2B5EF4-FFF2-40B4-BE49-F238E27FC236}">
                <a16:creationId xmlns:a16="http://schemas.microsoft.com/office/drawing/2014/main" id="{31A986E4-6AD2-42AB-9C8E-12D5F2F1628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9" r="5579"/>
          <a:stretch>
            <a:fillRect/>
          </a:stretch>
        </p:blipFill>
        <p:spPr/>
      </p:pic>
      <p:pic>
        <p:nvPicPr>
          <p:cNvPr id="11" name="그림 개체 틀 10">
            <a:extLst>
              <a:ext uri="{FF2B5EF4-FFF2-40B4-BE49-F238E27FC236}">
                <a16:creationId xmlns:a16="http://schemas.microsoft.com/office/drawing/2014/main" id="{EFAD4C8E-4602-4D2E-801F-9CECDAC465C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" r="5554"/>
          <a:stretch>
            <a:fillRect/>
          </a:stretch>
        </p:blipFill>
        <p:spPr/>
      </p:pic>
      <p:pic>
        <p:nvPicPr>
          <p:cNvPr id="15" name="그림 개체 틀 14" descr="실외, 건물, 스팀, 연기이(가) 표시된 사진&#10;&#10;자동 생성된 설명">
            <a:extLst>
              <a:ext uri="{FF2B5EF4-FFF2-40B4-BE49-F238E27FC236}">
                <a16:creationId xmlns:a16="http://schemas.microsoft.com/office/drawing/2014/main" id="{D160B860-B728-42C2-AC19-F9173246B53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0" b="21740"/>
          <a:stretch>
            <a:fillRect/>
          </a:stretch>
        </p:blipFill>
        <p:spPr>
          <a:xfrm>
            <a:off x="607327" y="4769173"/>
            <a:ext cx="3349625" cy="1785937"/>
          </a:xfrm>
        </p:spPr>
      </p:pic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BBF1F43F-F367-49DC-9DF9-F773314E0816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3005181375"/>
              </p:ext>
            </p:extLst>
          </p:nvPr>
        </p:nvGraphicFramePr>
        <p:xfrm>
          <a:off x="4221163" y="785812"/>
          <a:ext cx="7548806" cy="5576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375">
                  <a:extLst>
                    <a:ext uri="{9D8B030D-6E8A-4147-A177-3AD203B41FA5}">
                      <a16:colId xmlns:a16="http://schemas.microsoft.com/office/drawing/2014/main" val="629507320"/>
                    </a:ext>
                  </a:extLst>
                </a:gridCol>
                <a:gridCol w="902677">
                  <a:extLst>
                    <a:ext uri="{9D8B030D-6E8A-4147-A177-3AD203B41FA5}">
                      <a16:colId xmlns:a16="http://schemas.microsoft.com/office/drawing/2014/main" val="1911270966"/>
                    </a:ext>
                  </a:extLst>
                </a:gridCol>
                <a:gridCol w="2180493">
                  <a:extLst>
                    <a:ext uri="{9D8B030D-6E8A-4147-A177-3AD203B41FA5}">
                      <a16:colId xmlns:a16="http://schemas.microsoft.com/office/drawing/2014/main" val="240004472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502863009"/>
                    </a:ext>
                  </a:extLst>
                </a:gridCol>
                <a:gridCol w="1758461">
                  <a:extLst>
                    <a:ext uri="{9D8B030D-6E8A-4147-A177-3AD203B41FA5}">
                      <a16:colId xmlns:a16="http://schemas.microsoft.com/office/drawing/2014/main" val="2387916299"/>
                    </a:ext>
                  </a:extLst>
                </a:gridCol>
              </a:tblGrid>
              <a:tr h="4216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게임 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활용 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활용 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/>
                        <a:t>의도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694868"/>
                  </a:ext>
                </a:extLst>
              </a:tr>
              <a:tr h="7580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로딩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이미지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</a:t>
                      </a:r>
                      <a:br>
                        <a:rPr lang="en-US" altLang="ko-KR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텍스트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로딩 중에 짧은 일러스트를 통해 세계관 전달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이벤트 정보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유저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TIP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전달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의미 없이 소비되는 시감을 최소화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084336"/>
                  </a:ext>
                </a:extLst>
              </a:tr>
              <a:tr h="7580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음향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.mp3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파일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세계관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주위환경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상황에 따른 효과음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BGM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자주 들리는 증기 소리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푸쓔욱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같은 것 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유저에게 현장감을 전달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579090"/>
                  </a:ext>
                </a:extLst>
              </a:tr>
              <a:tr h="7580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디자인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세계관에 맞춰 디자인된 화면 출력 요소들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캐릭터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무기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던전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등 가시적 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다른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RPG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게임들과 다른 독특한 차별 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691935"/>
                  </a:ext>
                </a:extLst>
              </a:tr>
              <a:tr h="7580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대사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텍스트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세계관에 맞는 단어 선택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문장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스토리 대사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스토리의 몰입도 증진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787359"/>
                  </a:ext>
                </a:extLst>
              </a:tr>
              <a:tr h="10612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튜토리얼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스토리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인 게임 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텍스트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인 게임 캐릭터 일러스트를 활용한 간략한 튜토리얼 전달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튜토리얼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시범조교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같은 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좀 더 쉽게 게임의 진행 방식을 학습할 수 있도록 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109651"/>
                  </a:ext>
                </a:extLst>
              </a:tr>
              <a:tr h="10612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선택적 </a:t>
                      </a:r>
                      <a:br>
                        <a:rPr lang="en-US" altLang="ko-KR" sz="12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텍스트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튜토리얼 이후 유저의 선택에 따라 지급할 보상이 달라 지게 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캐릭터 선택 또는 직업선택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유저가 게임 세계관에 참여하고 있다는 느낌을 받도록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433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014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344C6FD-7124-4F37-8885-0C18AC7705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시놉시스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990906-E2CE-4B1C-BB86-74224DF1ED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게임 배경 설정</a:t>
            </a: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02DBD762-D244-478C-8649-991C40C3DBB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B615891-9749-4818-A21F-8AAC116B30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9" name="그림 개체 틀 7" descr="실외, 건물, 스팀, 연기이(가) 표시된 사진&#10;&#10;자동 생성된 설명">
            <a:extLst>
              <a:ext uri="{FF2B5EF4-FFF2-40B4-BE49-F238E27FC236}">
                <a16:creationId xmlns:a16="http://schemas.microsoft.com/office/drawing/2014/main" id="{877901A6-90C3-4E68-BE79-976D26C888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43" b="22743"/>
          <a:stretch>
            <a:fillRect/>
          </a:stretch>
        </p:blipFill>
        <p:spPr>
          <a:xfrm>
            <a:off x="631825" y="1060450"/>
            <a:ext cx="4735513" cy="2435225"/>
          </a:xfrm>
          <a:prstGeom prst="rect">
            <a:avLst/>
          </a:prstGeom>
        </p:spPr>
      </p:pic>
      <p:pic>
        <p:nvPicPr>
          <p:cNvPr id="10" name="그림 9" descr="남자, 타기, 오토바이, 자전거이(가) 표시된 사진&#10;&#10;자동 생성된 설명">
            <a:extLst>
              <a:ext uri="{FF2B5EF4-FFF2-40B4-BE49-F238E27FC236}">
                <a16:creationId xmlns:a16="http://schemas.microsoft.com/office/drawing/2014/main" id="{25E7E6E5-B32A-4C84-B2EF-8206FE8022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02" r="2538" b="50000"/>
          <a:stretch/>
        </p:blipFill>
        <p:spPr>
          <a:xfrm>
            <a:off x="631825" y="3769466"/>
            <a:ext cx="4735513" cy="24344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97EB4E-3A0F-45F9-9944-4FCC3488933B}"/>
              </a:ext>
            </a:extLst>
          </p:cNvPr>
          <p:cNvSpPr txBox="1"/>
          <p:nvPr/>
        </p:nvSpPr>
        <p:spPr>
          <a:xfrm>
            <a:off x="6096000" y="914400"/>
            <a:ext cx="546417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18</a:t>
            </a:r>
            <a:r>
              <a:rPr lang="ko-KR" altLang="en-US" sz="1600" b="1" dirty="0">
                <a:solidFill>
                  <a:schemeClr val="bg1"/>
                </a:solidFill>
              </a:rPr>
              <a:t>세기 말 </a:t>
            </a:r>
            <a:r>
              <a:rPr lang="ko-KR" altLang="en-US" b="1" dirty="0">
                <a:solidFill>
                  <a:schemeClr val="bg1"/>
                </a:solidFill>
              </a:rPr>
              <a:t>증기기관의 발명과 컴퓨터의 발명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으로 인류문명은 최대 호황기를 누리게 된다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하지만 무차별적인 개발로 인해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자연이 파괴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되었고 자원의 고갈로 인류는 역사상 가장 큰 전쟁을 시작하게 된다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영국의 천재 과학자가 개발한 엔진으로 인해 더 이상 화석연료를 사용할 필요가 없어졌고 그 엔진을 기반으로 </a:t>
            </a:r>
            <a:r>
              <a:rPr lang="ko-KR" altLang="en-US" b="1" dirty="0">
                <a:solidFill>
                  <a:schemeClr val="bg1"/>
                </a:solidFill>
              </a:rPr>
              <a:t>인간을 대신해 싸울 로봇의 발명</a:t>
            </a:r>
            <a:r>
              <a:rPr lang="ko-KR" altLang="en-US" sz="1600" dirty="0">
                <a:solidFill>
                  <a:schemeClr val="bg1"/>
                </a:solidFill>
              </a:rPr>
              <a:t>으로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영국은 전 유럽 국가를 통일하게 된다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이후 과학자는 죽기 전까지 </a:t>
            </a:r>
            <a:r>
              <a:rPr lang="ko-KR" altLang="en-US" b="1" dirty="0">
                <a:solidFill>
                  <a:schemeClr val="bg1"/>
                </a:solidFill>
              </a:rPr>
              <a:t>자연을 되 살리는 방법을 연구했다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그는 눈을 감기 전 자신의 제자들을 불러 자신의 자식들이라 칭하며 연구를 지속해 주기를 부탁했다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. 7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명의 제자들은 이후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7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인의 발명가라는 이름으로 활동하게 되었다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그들은 서로 의견 차이로 인해 충돌하게 되고 이후 </a:t>
            </a:r>
            <a:r>
              <a:rPr lang="ko-KR" altLang="en-US" b="1" dirty="0">
                <a:solidFill>
                  <a:schemeClr val="bg1"/>
                </a:solidFill>
              </a:rPr>
              <a:t>세계정복을 목표로 하는 왕족의 계입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으로 상황은 극으로 치닫는다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이들 사이는 완전히 틀어지게 되었으며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명의 과학자는 정부의 고위 직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을 맡게 되었고 </a:t>
            </a:r>
            <a:r>
              <a:rPr lang="ko-KR" altLang="en-US" b="1" dirty="0">
                <a:solidFill>
                  <a:schemeClr val="bg1"/>
                </a:solidFill>
              </a:rPr>
              <a:t>왕족의 의견을 반대하던 </a:t>
            </a:r>
            <a:r>
              <a:rPr lang="en-US" altLang="ko-KR" b="1" dirty="0">
                <a:solidFill>
                  <a:schemeClr val="bg1"/>
                </a:solidFill>
              </a:rPr>
              <a:t>4</a:t>
            </a:r>
            <a:r>
              <a:rPr lang="ko-KR" altLang="en-US" b="1" dirty="0">
                <a:solidFill>
                  <a:schemeClr val="bg1"/>
                </a:solidFill>
              </a:rPr>
              <a:t>명의 과학자들 또한 정부를 견제할 새로운 단체를 만들게 되었고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둘은 이념 차이로 전쟁을 하게 된다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. </a:t>
            </a:r>
          </a:p>
          <a:p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그 전쟁 과정에서 반대파 과학자 중 한명이 실종되고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5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년이라는 시간이 지나게 된다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. </a:t>
            </a:r>
            <a:endParaRPr lang="ko-KR" alt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588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31F72D3-E098-4C59-864A-683FBA164B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 플롯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F927E7-9809-491B-B24A-0B52DC1B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발단 </a:t>
            </a:r>
          </a:p>
        </p:txBody>
      </p:sp>
      <p:sp>
        <p:nvSpPr>
          <p:cNvPr id="5" name="설명선: 아래쪽 화살표 4">
            <a:extLst>
              <a:ext uri="{FF2B5EF4-FFF2-40B4-BE49-F238E27FC236}">
                <a16:creationId xmlns:a16="http://schemas.microsoft.com/office/drawing/2014/main" id="{38B9DA37-4741-4713-8380-A20A5A072D3F}"/>
              </a:ext>
            </a:extLst>
          </p:cNvPr>
          <p:cNvSpPr/>
          <p:nvPr/>
        </p:nvSpPr>
        <p:spPr>
          <a:xfrm>
            <a:off x="739588" y="1292142"/>
            <a:ext cx="1694330" cy="1694330"/>
          </a:xfrm>
          <a:prstGeom prst="downArrowCallou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발단</a:t>
            </a:r>
            <a:endParaRPr lang="en-US" altLang="ko-KR" b="1" dirty="0"/>
          </a:p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게임 배경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6" name="설명선: 아래쪽 화살표 5">
            <a:extLst>
              <a:ext uri="{FF2B5EF4-FFF2-40B4-BE49-F238E27FC236}">
                <a16:creationId xmlns:a16="http://schemas.microsoft.com/office/drawing/2014/main" id="{F16F9904-496E-4298-A5A0-90F1D1D5D65E}"/>
              </a:ext>
            </a:extLst>
          </p:cNvPr>
          <p:cNvSpPr/>
          <p:nvPr/>
        </p:nvSpPr>
        <p:spPr>
          <a:xfrm>
            <a:off x="739588" y="2986472"/>
            <a:ext cx="1694330" cy="1694330"/>
          </a:xfrm>
          <a:prstGeom prst="downArrowCallou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전개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&lt;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튜토리얼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&gt;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설명선: 아래쪽 화살표 6">
            <a:extLst>
              <a:ext uri="{FF2B5EF4-FFF2-40B4-BE49-F238E27FC236}">
                <a16:creationId xmlns:a16="http://schemas.microsoft.com/office/drawing/2014/main" id="{1FBA13D0-6527-4BB2-8D7B-5D538010D624}"/>
              </a:ext>
            </a:extLst>
          </p:cNvPr>
          <p:cNvSpPr/>
          <p:nvPr/>
        </p:nvSpPr>
        <p:spPr>
          <a:xfrm>
            <a:off x="739588" y="4680802"/>
            <a:ext cx="1694330" cy="1694330"/>
          </a:xfrm>
          <a:prstGeom prst="downArrowCallou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위기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&lt;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게임 진행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&gt;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C6AF74B-8C82-48FF-A7A1-66B70303B08B}"/>
              </a:ext>
            </a:extLst>
          </p:cNvPr>
          <p:cNvSpPr/>
          <p:nvPr/>
        </p:nvSpPr>
        <p:spPr>
          <a:xfrm>
            <a:off x="3080854" y="1286458"/>
            <a:ext cx="8457188" cy="30599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해당 스토리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천재 발명가의 등장으로 전쟁에서 승리하게 됨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그의 발명품으로 삶의 질은 높아 졌지만 인간 본연의 문제는 해결하지 못했다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천재 발명가는 인간의 본질적 문제점을 해결할 수 있는 방법을 연구하다 사망한다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그가 사망한 이후 그의 </a:t>
            </a:r>
            <a:r>
              <a:rPr lang="en-US" altLang="ko-KR" sz="1400" dirty="0"/>
              <a:t>6</a:t>
            </a:r>
            <a:r>
              <a:rPr lang="ko-KR" altLang="en-US" sz="1400" dirty="0"/>
              <a:t>명의 자식에 의해 세상은 빠른 속도로 멸망의 길을 걸어 갔다</a:t>
            </a:r>
            <a:r>
              <a:rPr lang="en-US" altLang="ko-KR" sz="1400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몇 년 후 발전된 아버지의 연구자료를 찾기 위해 사라진 자식 </a:t>
            </a:r>
            <a:r>
              <a:rPr lang="en-US" altLang="ko-KR" sz="1400" dirty="0"/>
              <a:t>1</a:t>
            </a:r>
            <a:r>
              <a:rPr lang="ko-KR" altLang="en-US" sz="1400" dirty="0"/>
              <a:t>명을 찾기 시작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주인공의 행복했던 삶이 할아버지의 실종으로 한 순간에 바뀌게 된다</a:t>
            </a:r>
            <a:r>
              <a:rPr lang="en-US" altLang="ko-KR" sz="1400" dirty="0"/>
              <a:t>.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0526DBD-84EA-480B-AB85-33A161ABFC5A}"/>
              </a:ext>
            </a:extLst>
          </p:cNvPr>
          <p:cNvSpPr/>
          <p:nvPr/>
        </p:nvSpPr>
        <p:spPr>
          <a:xfrm>
            <a:off x="3068097" y="4680801"/>
            <a:ext cx="8457188" cy="169433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&lt; </a:t>
            </a:r>
            <a:r>
              <a:rPr lang="ko-KR" altLang="en-US" sz="1400" dirty="0"/>
              <a:t>전달 내용</a:t>
            </a:r>
            <a:r>
              <a:rPr lang="en-US" altLang="ko-KR" sz="1400" dirty="0"/>
              <a:t> 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게임의 배경 스토리를 간략하게 알려 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게임의 주요 컨텐츠 소개 </a:t>
            </a:r>
            <a:r>
              <a:rPr lang="en-US" altLang="ko-KR" sz="1400" dirty="0"/>
              <a:t>( 6</a:t>
            </a:r>
            <a:r>
              <a:rPr lang="ko-KR" altLang="en-US" sz="1400" dirty="0"/>
              <a:t>명의 보스 몬스터를 처치</a:t>
            </a:r>
            <a:r>
              <a:rPr lang="en-US" altLang="ko-KR" sz="1400" dirty="0"/>
              <a:t>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주인공과 상반되는 입장을 가진 적들과 이후 전투를 한다는 것을 전달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이후 튜토리얼의 스토리를 짐작할 수 있다</a:t>
            </a:r>
            <a:r>
              <a:rPr lang="en-US" altLang="ko-KR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8828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31F72D3-E098-4C59-864A-683FBA164B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 플롯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F927E7-9809-491B-B24A-0B52DC1B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전개 </a:t>
            </a:r>
          </a:p>
        </p:txBody>
      </p:sp>
      <p:sp>
        <p:nvSpPr>
          <p:cNvPr id="5" name="설명선: 아래쪽 화살표 4">
            <a:extLst>
              <a:ext uri="{FF2B5EF4-FFF2-40B4-BE49-F238E27FC236}">
                <a16:creationId xmlns:a16="http://schemas.microsoft.com/office/drawing/2014/main" id="{38B9DA37-4741-4713-8380-A20A5A072D3F}"/>
              </a:ext>
            </a:extLst>
          </p:cNvPr>
          <p:cNvSpPr/>
          <p:nvPr/>
        </p:nvSpPr>
        <p:spPr>
          <a:xfrm>
            <a:off x="739588" y="1292142"/>
            <a:ext cx="1694330" cy="1694330"/>
          </a:xfrm>
          <a:prstGeom prst="downArrowCallou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발단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&lt;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게임 배경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&gt;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설명선: 아래쪽 화살표 5">
            <a:extLst>
              <a:ext uri="{FF2B5EF4-FFF2-40B4-BE49-F238E27FC236}">
                <a16:creationId xmlns:a16="http://schemas.microsoft.com/office/drawing/2014/main" id="{F16F9904-496E-4298-A5A0-90F1D1D5D65E}"/>
              </a:ext>
            </a:extLst>
          </p:cNvPr>
          <p:cNvSpPr/>
          <p:nvPr/>
        </p:nvSpPr>
        <p:spPr>
          <a:xfrm>
            <a:off x="739588" y="2986472"/>
            <a:ext cx="1694330" cy="1694330"/>
          </a:xfrm>
          <a:prstGeom prst="downArrowCallou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전개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>
                <a:solidFill>
                  <a:schemeClr val="bg1"/>
                </a:solidFill>
              </a:rPr>
              <a:t>튜토리얼</a:t>
            </a:r>
            <a:r>
              <a:rPr lang="en-US" altLang="ko-KR" b="1" dirty="0">
                <a:solidFill>
                  <a:schemeClr val="bg1"/>
                </a:solidFill>
              </a:rPr>
              <a:t>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설명선: 아래쪽 화살표 6">
            <a:extLst>
              <a:ext uri="{FF2B5EF4-FFF2-40B4-BE49-F238E27FC236}">
                <a16:creationId xmlns:a16="http://schemas.microsoft.com/office/drawing/2014/main" id="{1FBA13D0-6527-4BB2-8D7B-5D538010D624}"/>
              </a:ext>
            </a:extLst>
          </p:cNvPr>
          <p:cNvSpPr/>
          <p:nvPr/>
        </p:nvSpPr>
        <p:spPr>
          <a:xfrm>
            <a:off x="739588" y="4680802"/>
            <a:ext cx="1694330" cy="1694330"/>
          </a:xfrm>
          <a:prstGeom prst="downArrowCallou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위기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&lt;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게임 진행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&gt;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C6AF74B-8C82-48FF-A7A1-66B70303B08B}"/>
              </a:ext>
            </a:extLst>
          </p:cNvPr>
          <p:cNvSpPr/>
          <p:nvPr/>
        </p:nvSpPr>
        <p:spPr>
          <a:xfrm>
            <a:off x="3080854" y="1286458"/>
            <a:ext cx="8457188" cy="30599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해당 스토리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학교를 마치고 집으로 돌아온 주인공은 할아버지를 찾는다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할아버지 대신 로봇들이 나타나고 로봇은 주인공을 적으로 생각해 공격하려 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주인공이 심하게 다쳐 도망칠 수 없게 되자 한 소녀가 나타나서 주인공을 구하게 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멋지게 로봇을 처치한 소녀는 주인공을 치료하기 위해 자신의 기지로 데리고 간다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이후 주인공은 자신의 비밀을 알게 되고 소녀와 함께 할아버지를 찾기 위한 모험을 시작한다</a:t>
            </a:r>
            <a:r>
              <a:rPr lang="en-US" altLang="ko-KR" sz="1400" dirty="0"/>
              <a:t>.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A846EB0-27F0-49D0-93CF-B29599FC363F}"/>
              </a:ext>
            </a:extLst>
          </p:cNvPr>
          <p:cNvSpPr/>
          <p:nvPr/>
        </p:nvSpPr>
        <p:spPr>
          <a:xfrm>
            <a:off x="3068097" y="4680801"/>
            <a:ext cx="8457188" cy="169433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&lt; </a:t>
            </a:r>
            <a:r>
              <a:rPr lang="ko-KR" altLang="en-US" sz="1400" dirty="0"/>
              <a:t>전달 내용</a:t>
            </a:r>
            <a:r>
              <a:rPr lang="en-US" altLang="ko-KR" sz="1400" dirty="0"/>
              <a:t> 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튜토리얼을 통해 유저가 게임에 익숙해지는 시간을 가짐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조작</a:t>
            </a:r>
            <a:r>
              <a:rPr lang="en-US" altLang="ko-KR" sz="1400" dirty="0"/>
              <a:t>, </a:t>
            </a:r>
            <a:r>
              <a:rPr lang="ko-KR" altLang="en-US" sz="1400" dirty="0"/>
              <a:t>전투</a:t>
            </a:r>
            <a:r>
              <a:rPr lang="en-US" altLang="ko-KR" sz="1400" dirty="0"/>
              <a:t>, </a:t>
            </a:r>
            <a:r>
              <a:rPr lang="ko-KR" altLang="en-US" sz="1400" dirty="0"/>
              <a:t>스틸 사용 방법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캐릭터 컨셉 </a:t>
            </a:r>
            <a:r>
              <a:rPr lang="en-US" altLang="ko-KR" sz="1400" dirty="0"/>
              <a:t>( </a:t>
            </a:r>
            <a:r>
              <a:rPr lang="ko-KR" altLang="en-US" sz="1400" dirty="0"/>
              <a:t>게임 스토리 컨셉에 따른 캐릭터 디자인의 차별화 이유 </a:t>
            </a:r>
            <a:r>
              <a:rPr lang="en-US" altLang="ko-KR" sz="14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6327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31F72D3-E098-4C59-864A-683FBA164B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 플롯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F927E7-9809-491B-B24A-0B52DC1B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위기</a:t>
            </a:r>
          </a:p>
        </p:txBody>
      </p:sp>
      <p:sp>
        <p:nvSpPr>
          <p:cNvPr id="5" name="설명선: 아래쪽 화살표 4">
            <a:extLst>
              <a:ext uri="{FF2B5EF4-FFF2-40B4-BE49-F238E27FC236}">
                <a16:creationId xmlns:a16="http://schemas.microsoft.com/office/drawing/2014/main" id="{38B9DA37-4741-4713-8380-A20A5A072D3F}"/>
              </a:ext>
            </a:extLst>
          </p:cNvPr>
          <p:cNvSpPr/>
          <p:nvPr/>
        </p:nvSpPr>
        <p:spPr>
          <a:xfrm>
            <a:off x="739588" y="1292142"/>
            <a:ext cx="1694330" cy="1694330"/>
          </a:xfrm>
          <a:prstGeom prst="downArrowCallou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발단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&lt;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게임 배경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&gt;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설명선: 아래쪽 화살표 5">
            <a:extLst>
              <a:ext uri="{FF2B5EF4-FFF2-40B4-BE49-F238E27FC236}">
                <a16:creationId xmlns:a16="http://schemas.microsoft.com/office/drawing/2014/main" id="{F16F9904-496E-4298-A5A0-90F1D1D5D65E}"/>
              </a:ext>
            </a:extLst>
          </p:cNvPr>
          <p:cNvSpPr/>
          <p:nvPr/>
        </p:nvSpPr>
        <p:spPr>
          <a:xfrm>
            <a:off x="739588" y="2986472"/>
            <a:ext cx="1694330" cy="1694330"/>
          </a:xfrm>
          <a:prstGeom prst="downArrowCallou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전개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&lt;</a:t>
            </a: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튜토리얼</a:t>
            </a:r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&gt;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설명선: 아래쪽 화살표 6">
            <a:extLst>
              <a:ext uri="{FF2B5EF4-FFF2-40B4-BE49-F238E27FC236}">
                <a16:creationId xmlns:a16="http://schemas.microsoft.com/office/drawing/2014/main" id="{1FBA13D0-6527-4BB2-8D7B-5D538010D624}"/>
              </a:ext>
            </a:extLst>
          </p:cNvPr>
          <p:cNvSpPr/>
          <p:nvPr/>
        </p:nvSpPr>
        <p:spPr>
          <a:xfrm>
            <a:off x="739588" y="4680802"/>
            <a:ext cx="1694330" cy="1694330"/>
          </a:xfrm>
          <a:prstGeom prst="downArrowCallou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위기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&lt;</a:t>
            </a:r>
            <a:r>
              <a:rPr lang="ko-KR" altLang="en-US" b="1" dirty="0">
                <a:solidFill>
                  <a:schemeClr val="bg1"/>
                </a:solidFill>
              </a:rPr>
              <a:t>게임 진행</a:t>
            </a:r>
            <a:r>
              <a:rPr lang="en-US" altLang="ko-KR" b="1" dirty="0">
                <a:solidFill>
                  <a:schemeClr val="bg1"/>
                </a:solidFill>
              </a:rPr>
              <a:t>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C6AF74B-8C82-48FF-A7A1-66B70303B08B}"/>
              </a:ext>
            </a:extLst>
          </p:cNvPr>
          <p:cNvSpPr/>
          <p:nvPr/>
        </p:nvSpPr>
        <p:spPr>
          <a:xfrm>
            <a:off x="3080854" y="1286458"/>
            <a:ext cx="8457188" cy="305996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&lt;</a:t>
            </a:r>
            <a:r>
              <a:rPr lang="ko-KR" altLang="en-US" sz="1400" dirty="0"/>
              <a:t>해당 일부 스토리</a:t>
            </a:r>
            <a:r>
              <a:rPr lang="en-US" altLang="ko-KR" sz="1400" dirty="0"/>
              <a:t>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소녀와 함께 할아버지를 찾기 위해 수 많은 로봇들과 싸우고 미션을 수행하게 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그러다 과거 천재 발명가의 자식 중 한 명과 만나게 되어 싸우게 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이전에는 만나 본 적 없던 강력한 상대를 만나게 되었고 주인공은 코어를 옮기는 것을 통해 간신히 위기에서 빠져 나오게 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하지만 아쉽게도 소녀는 구하지 못 했고 그녀의 복수를 하기 위해 다시 그자를 찾아 가게 된다</a:t>
            </a:r>
            <a:r>
              <a:rPr lang="en-US" altLang="ko-KR" sz="1400" dirty="0"/>
              <a:t>.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36D4482-FFEA-4999-AA28-DF93574A80D5}"/>
              </a:ext>
            </a:extLst>
          </p:cNvPr>
          <p:cNvSpPr/>
          <p:nvPr/>
        </p:nvSpPr>
        <p:spPr>
          <a:xfrm>
            <a:off x="3068097" y="4680801"/>
            <a:ext cx="8457188" cy="169433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&lt; </a:t>
            </a:r>
            <a:r>
              <a:rPr lang="ko-KR" altLang="en-US" sz="1400" dirty="0"/>
              <a:t>전달 내용</a:t>
            </a:r>
            <a:r>
              <a:rPr lang="en-US" altLang="ko-KR" sz="1400" dirty="0"/>
              <a:t> &gt;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유저가 게임을 플레이하며 알아가는 스토리이다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유저가 처음 보스를 만났을 때 위 스토리를 통해 다시 보스에 도전하는 주인공의 행동에 당위성을 갖는다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77271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4C6A67D-71EC-45DA-9417-4BFA74E897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52813" y="149447"/>
            <a:ext cx="1414462" cy="292957"/>
          </a:xfrm>
        </p:spPr>
        <p:txBody>
          <a:bodyPr/>
          <a:lstStyle/>
          <a:p>
            <a:r>
              <a:rPr lang="ko-KR" altLang="en-US" dirty="0"/>
              <a:t>로딩 화면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E99A8E-B531-4C89-9B56-F2F10AD4CD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730" y="-138038"/>
            <a:ext cx="2384670" cy="867930"/>
          </a:xfrm>
        </p:spPr>
        <p:txBody>
          <a:bodyPr/>
          <a:lstStyle/>
          <a:p>
            <a:r>
              <a:rPr lang="ko-KR" altLang="en-US" dirty="0"/>
              <a:t>스토리 보드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E015B0-563C-4A80-B581-30CE99B908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2663" y="5127625"/>
            <a:ext cx="5332412" cy="684213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텍스트로 게임 배경 스토리 전달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64CBFB-F2FF-49B8-873C-8A2FF07F6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1100" dirty="0">
                <a:solidFill>
                  <a:schemeClr val="bg1"/>
                </a:solidFill>
              </a:rPr>
              <a:t>필름 영사기 돌아가는 소리</a:t>
            </a:r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ko-KR" altLang="en-US" sz="1100" dirty="0">
                <a:solidFill>
                  <a:schemeClr val="bg1"/>
                </a:solidFill>
              </a:rPr>
              <a:t>웅장한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>
                <a:solidFill>
                  <a:schemeClr val="bg1"/>
                </a:solidFill>
              </a:rPr>
              <a:t>느낌의 </a:t>
            </a:r>
            <a:r>
              <a:rPr lang="en-US" altLang="ko-KR" sz="1100" dirty="0">
                <a:solidFill>
                  <a:schemeClr val="bg1"/>
                </a:solidFill>
              </a:rPr>
              <a:t>BGM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233ACE4-48A4-4107-9AB9-7EDFDE356B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sz="1100" dirty="0">
                <a:solidFill>
                  <a:schemeClr val="bg1"/>
                </a:solidFill>
              </a:rPr>
              <a:t>옛 날 사진 같은 분위기</a:t>
            </a:r>
            <a:endParaRPr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FAF6D96-EE9F-4F3B-B238-F9F2CD0F3E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&lt; </a:t>
            </a:r>
            <a:r>
              <a:rPr lang="ko-KR" altLang="en-US" dirty="0">
                <a:solidFill>
                  <a:schemeClr val="bg1"/>
                </a:solidFill>
              </a:rPr>
              <a:t>해당 스토리</a:t>
            </a:r>
            <a:r>
              <a:rPr lang="en-US" altLang="ko-KR" dirty="0">
                <a:solidFill>
                  <a:schemeClr val="bg1"/>
                </a:solidFill>
              </a:rPr>
              <a:t> &gt;</a:t>
            </a:r>
          </a:p>
          <a:p>
            <a:pPr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</a:rPr>
              <a:t>마지막에 할아버지의 실종을 연출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&lt; </a:t>
            </a:r>
            <a:r>
              <a:rPr lang="ko-KR" altLang="en-US" dirty="0">
                <a:solidFill>
                  <a:schemeClr val="bg1"/>
                </a:solidFill>
              </a:rPr>
              <a:t>화면 요소 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  <a:p>
            <a:pPr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</a:rPr>
              <a:t>옛날 필름 영화 같은 느낌의 연출로 배경을 설명한 일러스트를 연출한다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</a:rPr>
              <a:t>따로 일러스트 작업을 해야함</a:t>
            </a:r>
            <a:endParaRPr lang="en-US" altLang="ko-KR" sz="11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</a:rPr>
              <a:t>유저가 직접 화면을 우측에서 좌측으로 넘기는 방식으로 스토리를 감상할 수 있다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</a:rPr>
              <a:t>가만히 놓아 두면 스스로 장면이 넘어간다</a:t>
            </a:r>
            <a:endParaRPr lang="en-US" altLang="ko-KR" sz="11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ko-KR" altLang="en-US" sz="1100" dirty="0">
                <a:solidFill>
                  <a:schemeClr val="bg1"/>
                </a:solidFill>
              </a:rPr>
              <a:t>우측 아래에 </a:t>
            </a:r>
            <a:r>
              <a:rPr lang="en-US" altLang="ko-KR" sz="1100" dirty="0">
                <a:solidFill>
                  <a:schemeClr val="bg1"/>
                </a:solidFill>
              </a:rPr>
              <a:t>skip</a:t>
            </a:r>
            <a:r>
              <a:rPr lang="ko-KR" altLang="en-US" sz="1100" dirty="0">
                <a:solidFill>
                  <a:schemeClr val="bg1"/>
                </a:solidFill>
              </a:rPr>
              <a:t>으로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>
                <a:solidFill>
                  <a:schemeClr val="bg1"/>
                </a:solidFill>
              </a:rPr>
              <a:t>바로 튜토리얼로 넘어간다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826C2EF4-A06F-4862-80E3-16ACF6042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슬라이드 형식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19E667F-10DD-4BAD-B083-D50FFD39B09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스토리 배경 세계관 연출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3D9F4AA-B594-4D80-B608-21E7AD4F561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1 - 1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E35274E-8D78-4291-A58F-23D958125178}"/>
              </a:ext>
            </a:extLst>
          </p:cNvPr>
          <p:cNvGrpSpPr/>
          <p:nvPr/>
        </p:nvGrpSpPr>
        <p:grpSpPr>
          <a:xfrm>
            <a:off x="1050385" y="1926349"/>
            <a:ext cx="6861715" cy="2352656"/>
            <a:chOff x="1012285" y="1973159"/>
            <a:chExt cx="6861715" cy="235265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26A78F0-97F5-491B-9FAA-532C8B89951A}"/>
                </a:ext>
              </a:extLst>
            </p:cNvPr>
            <p:cNvGrpSpPr/>
            <p:nvPr/>
          </p:nvGrpSpPr>
          <p:grpSpPr>
            <a:xfrm>
              <a:off x="1012285" y="1973159"/>
              <a:ext cx="6861715" cy="1199539"/>
              <a:chOff x="542385" y="2100159"/>
              <a:chExt cx="7302693" cy="1276630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24F722E-CFF7-490A-B8F2-07EC67DD0E8A}"/>
                  </a:ext>
                </a:extLst>
              </p:cNvPr>
              <p:cNvSpPr/>
              <p:nvPr/>
            </p:nvSpPr>
            <p:spPr>
              <a:xfrm>
                <a:off x="555719" y="2100301"/>
                <a:ext cx="7208650" cy="125480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4A0B807-6BBA-4F8C-968D-C165608BE41F}"/>
                  </a:ext>
                </a:extLst>
              </p:cNvPr>
              <p:cNvSpPr/>
              <p:nvPr/>
            </p:nvSpPr>
            <p:spPr>
              <a:xfrm>
                <a:off x="542385" y="2875114"/>
                <a:ext cx="7221890" cy="48013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endParaRPr lang="ko-KR" altLang="en-US" b="0" dirty="0">
                  <a:ea typeface="돋움" pitchFamily="50" charset="-127"/>
                </a:endParaRPr>
              </a:p>
            </p:txBody>
          </p:sp>
          <p:pic>
            <p:nvPicPr>
              <p:cNvPr id="17" name="Picture 9" descr="증기 기관 실루엣에 대한 이미지 검색결과">
                <a:extLst>
                  <a:ext uri="{FF2B5EF4-FFF2-40B4-BE49-F238E27FC236}">
                    <a16:creationId xmlns:a16="http://schemas.microsoft.com/office/drawing/2014/main" id="{8E45CB24-26EE-4C27-9ED5-AF6201F316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7813" b="88021" l="7985" r="96578">
                            <a14:foregroundMark x1="24335" y1="45313" x2="24335" y2="45313"/>
                            <a14:foregroundMark x1="20913" y1="35417" x2="20913" y2="35417"/>
                            <a14:foregroundMark x1="30038" y1="26042" x2="30038" y2="26042"/>
                            <a14:foregroundMark x1="30038" y1="28125" x2="30038" y2="28125"/>
                            <a14:foregroundMark x1="30038" y1="30208" x2="30038" y2="30208"/>
                            <a14:foregroundMark x1="30038" y1="30729" x2="30038" y2="31250"/>
                            <a14:foregroundMark x1="14829" y1="33333" x2="14829" y2="33333"/>
                            <a14:foregroundMark x1="12928" y1="34896" x2="12928" y2="34896"/>
                            <a14:foregroundMark x1="11407" y1="37500" x2="11407" y2="37500"/>
                            <a14:foregroundMark x1="11407" y1="48958" x2="11407" y2="48958"/>
                            <a14:foregroundMark x1="10646" y1="52083" x2="10646" y2="52083"/>
                            <a14:foregroundMark x1="10646" y1="57813" x2="10646" y2="57813"/>
                            <a14:foregroundMark x1="9506" y1="46875" x2="9506" y2="46875"/>
                            <a14:foregroundMark x1="9886" y1="49479" x2="9886" y2="49479"/>
                            <a14:foregroundMark x1="9886" y1="51042" x2="9886" y2="51042"/>
                            <a14:foregroundMark x1="9506" y1="50000" x2="9506" y2="50000"/>
                            <a14:foregroundMark x1="9886" y1="51563" x2="9886" y2="51563"/>
                            <a14:foregroundMark x1="9886" y1="52604" x2="9886" y2="53125"/>
                            <a14:foregroundMark x1="9886" y1="53646" x2="9886" y2="53646"/>
                            <a14:foregroundMark x1="9886" y1="54167" x2="9886" y2="54167"/>
                            <a14:foregroundMark x1="9886" y1="54688" x2="9886" y2="54688"/>
                            <a14:foregroundMark x1="9886" y1="55208" x2="9886" y2="55208"/>
                            <a14:foregroundMark x1="9886" y1="55729" x2="9886" y2="55729"/>
                            <a14:foregroundMark x1="10266" y1="56771" x2="10266" y2="56771"/>
                            <a14:foregroundMark x1="10266" y1="57292" x2="10266" y2="57292"/>
                            <a14:foregroundMark x1="10266" y1="57813" x2="10266" y2="57813"/>
                            <a14:foregroundMark x1="10646" y1="58333" x2="10646" y2="58333"/>
                            <a14:foregroundMark x1="10646" y1="58854" x2="10646" y2="58854"/>
                            <a14:foregroundMark x1="11027" y1="59375" x2="11027" y2="59375"/>
                            <a14:foregroundMark x1="11407" y1="59896" x2="11407" y2="59896"/>
                            <a14:foregroundMark x1="11407" y1="60417" x2="11787" y2="60938"/>
                            <a14:foregroundMark x1="11787" y1="61458" x2="11787" y2="61458"/>
                            <a14:foregroundMark x1="12167" y1="61979" x2="12167" y2="61979"/>
                            <a14:foregroundMark x1="12548" y1="61979" x2="12928" y2="61979"/>
                            <a14:foregroundMark x1="13688" y1="61979" x2="13688" y2="61979"/>
                            <a14:foregroundMark x1="14449" y1="62500" x2="14449" y2="62500"/>
                            <a14:foregroundMark x1="14829" y1="63542" x2="14829" y2="64063"/>
                            <a14:foregroundMark x1="14829" y1="64583" x2="14829" y2="64583"/>
                            <a14:foregroundMark x1="14829" y1="65104" x2="14829" y2="65625"/>
                            <a14:foregroundMark x1="14829" y1="66146" x2="14829" y2="66146"/>
                            <a14:foregroundMark x1="14449" y1="66667" x2="14068" y2="67188"/>
                            <a14:foregroundMark x1="13688" y1="67188" x2="13308" y2="67188"/>
                            <a14:foregroundMark x1="13308" y1="67188" x2="13308" y2="67188"/>
                            <a14:foregroundMark x1="12548" y1="67188" x2="12167" y2="67188"/>
                            <a14:foregroundMark x1="11407" y1="67188" x2="11027" y2="67188"/>
                            <a14:foregroundMark x1="10646" y1="67188" x2="10266" y2="67188"/>
                            <a14:foregroundMark x1="9886" y1="67188" x2="9125" y2="66667"/>
                            <a14:foregroundMark x1="8745" y1="66146" x2="8365" y2="66146"/>
                            <a14:foregroundMark x1="8365" y1="65625" x2="8365" y2="65625"/>
                            <a14:foregroundMark x1="7985" y1="65104" x2="7985" y2="65104"/>
                            <a14:foregroundMark x1="7985" y1="65104" x2="7985" y2="65104"/>
                            <a14:foregroundMark x1="9125" y1="64583" x2="9125" y2="64583"/>
                            <a14:foregroundMark x1="10646" y1="65104" x2="11407" y2="66146"/>
                            <a14:foregroundMark x1="12167" y1="66667" x2="12548" y2="68229"/>
                            <a14:foregroundMark x1="13688" y1="68750" x2="14829" y2="69271"/>
                            <a14:foregroundMark x1="15589" y1="69271" x2="16350" y2="69792"/>
                            <a14:foregroundMark x1="16730" y1="70313" x2="16730" y2="70313"/>
                            <a14:foregroundMark x1="17110" y1="70313" x2="18251" y2="70833"/>
                            <a14:foregroundMark x1="18251" y1="70833" x2="19772" y2="71354"/>
                            <a14:foregroundMark x1="20152" y1="71354" x2="20152" y2="71354"/>
                            <a14:foregroundMark x1="20152" y1="71875" x2="20152" y2="71875"/>
                            <a14:foregroundMark x1="23574" y1="72396" x2="24335" y2="72917"/>
                            <a14:foregroundMark x1="24715" y1="72917" x2="25475" y2="73438"/>
                            <a14:foregroundMark x1="26236" y1="73438" x2="26996" y2="73958"/>
                            <a14:foregroundMark x1="27376" y1="74479" x2="27757" y2="74479"/>
                            <a14:foregroundMark x1="29278" y1="75521" x2="30418" y2="76042"/>
                            <a14:foregroundMark x1="30798" y1="76042" x2="31559" y2="76563"/>
                            <a14:foregroundMark x1="20532" y1="71875" x2="58935" y2="87500"/>
                            <a14:foregroundMark x1="58935" y1="87500" x2="69202" y2="87500"/>
                            <a14:foregroundMark x1="69202" y1="87500" x2="79087" y2="85938"/>
                            <a14:foregroundMark x1="79087" y1="85938" x2="84791" y2="76042"/>
                            <a14:foregroundMark x1="84791" y1="76042" x2="77947" y2="66146"/>
                            <a14:foregroundMark x1="77947" y1="66146" x2="72243" y2="27083"/>
                            <a14:foregroundMark x1="72243" y1="27083" x2="66920" y2="16146"/>
                            <a14:foregroundMark x1="66920" y1="16146" x2="58935" y2="8854"/>
                            <a14:foregroundMark x1="58935" y1="8854" x2="55133" y2="20833"/>
                            <a14:foregroundMark x1="55133" y1="20833" x2="45627" y2="19792"/>
                            <a14:foregroundMark x1="45627" y1="19792" x2="38403" y2="29167"/>
                            <a14:foregroundMark x1="38403" y1="29167" x2="32700" y2="29167"/>
                            <a14:foregroundMark x1="47148" y1="83333" x2="66160" y2="88542"/>
                            <a14:foregroundMark x1="66160" y1="88542" x2="76046" y2="88542"/>
                            <a14:foregroundMark x1="76046" y1="88542" x2="95817" y2="88542"/>
                            <a14:foregroundMark x1="95817" y1="88542" x2="86312" y2="85417"/>
                            <a14:foregroundMark x1="86312" y1="85417" x2="85171" y2="77604"/>
                            <a14:foregroundMark x1="77947" y1="65104" x2="85551" y2="72917"/>
                            <a14:foregroundMark x1="85551" y1="72917" x2="88213" y2="85417"/>
                            <a14:foregroundMark x1="88213" y1="85417" x2="96578" y2="88021"/>
                            <a14:foregroundMark x1="84791" y1="71875" x2="80989" y2="66667"/>
                            <a14:foregroundMark x1="85932" y1="71354" x2="83270" y2="68229"/>
                            <a14:foregroundMark x1="77186" y1="52604" x2="76046" y2="44271"/>
                            <a14:foregroundMark x1="76426" y1="45313" x2="76046" y2="43750"/>
                            <a14:foregroundMark x1="74905" y1="41146" x2="73004" y2="27604"/>
                            <a14:foregroundMark x1="73004" y1="27604" x2="71863" y2="25521"/>
                            <a14:foregroundMark x1="88973" y1="85938" x2="95817" y2="8697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88" t="6829" r="3607" b="11734"/>
              <a:stretch/>
            </p:blipFill>
            <p:spPr bwMode="auto">
              <a:xfrm>
                <a:off x="970328" y="2449843"/>
                <a:ext cx="912691" cy="6035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9" descr="실루엣에 대한 이미지 검색결과">
                <a:extLst>
                  <a:ext uri="{FF2B5EF4-FFF2-40B4-BE49-F238E27FC236}">
                    <a16:creationId xmlns:a16="http://schemas.microsoft.com/office/drawing/2014/main" id="{AD2A45AF-996C-4133-8A8D-FC8367BF6D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500" b="91071" l="40678" r="56901">
                            <a14:foregroundMark x1="49395" y1="6071" x2="49395" y2="6071"/>
                            <a14:foregroundMark x1="50363" y1="2500" x2="50363" y2="2500"/>
                            <a14:foregroundMark x1="56901" y1="30714" x2="56901" y2="30714"/>
                            <a14:foregroundMark x1="53995" y1="82500" x2="53753" y2="83929"/>
                            <a14:foregroundMark x1="53753" y1="87143" x2="53753" y2="87143"/>
                            <a14:foregroundMark x1="53753" y1="90000" x2="53753" y2="90000"/>
                            <a14:foregroundMark x1="43826" y1="91071" x2="43826" y2="9107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697" r="41394" b="7050"/>
              <a:stretch/>
            </p:blipFill>
            <p:spPr bwMode="auto">
              <a:xfrm flipH="1">
                <a:off x="3109619" y="2412293"/>
                <a:ext cx="208093" cy="6930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41BD24B-11AF-401B-86D8-54E2550B7B9D}"/>
                  </a:ext>
                </a:extLst>
              </p:cNvPr>
              <p:cNvSpPr/>
              <p:nvPr/>
            </p:nvSpPr>
            <p:spPr>
              <a:xfrm>
                <a:off x="555625" y="2100159"/>
                <a:ext cx="1742098" cy="12548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88E8D68-6E69-4961-ABD3-00450AEF9B34}"/>
                  </a:ext>
                </a:extLst>
              </p:cNvPr>
              <p:cNvSpPr/>
              <p:nvPr/>
            </p:nvSpPr>
            <p:spPr>
              <a:xfrm>
                <a:off x="2310963" y="2100159"/>
                <a:ext cx="1742098" cy="12548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FCA77426-7569-471C-9B71-A96925FE9908}"/>
                  </a:ext>
                </a:extLst>
              </p:cNvPr>
              <p:cNvSpPr/>
              <p:nvPr/>
            </p:nvSpPr>
            <p:spPr>
              <a:xfrm>
                <a:off x="4052348" y="2100159"/>
                <a:ext cx="1742098" cy="12548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C7E0835-394C-4247-A76F-6BB212D26B00}"/>
                  </a:ext>
                </a:extLst>
              </p:cNvPr>
              <p:cNvSpPr/>
              <p:nvPr/>
            </p:nvSpPr>
            <p:spPr>
              <a:xfrm>
                <a:off x="5793733" y="2100159"/>
                <a:ext cx="1742098" cy="125480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447C513E-243B-490E-8196-AB0A62B607CC}"/>
                  </a:ext>
                </a:extLst>
              </p:cNvPr>
              <p:cNvGrpSpPr/>
              <p:nvPr/>
            </p:nvGrpSpPr>
            <p:grpSpPr>
              <a:xfrm>
                <a:off x="4209229" y="2468746"/>
                <a:ext cx="1490076" cy="576085"/>
                <a:chOff x="1684474" y="1032690"/>
                <a:chExt cx="5042368" cy="1949451"/>
              </a:xfrm>
            </p:grpSpPr>
            <p:pic>
              <p:nvPicPr>
                <p:cNvPr id="72" name="Picture 11" descr="실루엣에 대한 이미지 검색결과">
                  <a:extLst>
                    <a:ext uri="{FF2B5EF4-FFF2-40B4-BE49-F238E27FC236}">
                      <a16:creationId xmlns:a16="http://schemas.microsoft.com/office/drawing/2014/main" id="{4BB2E41F-9529-4113-8283-AB28A0DF69D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 cstate="print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9286" b="83571" l="25858" r="93668">
                              <a14:foregroundMark x1="68602" y1="33214" x2="68602" y2="33214"/>
                              <a14:foregroundMark x1="47230" y1="31786" x2="47230" y2="31786"/>
                              <a14:foregroundMark x1="30871" y1="35357" x2="30871" y2="35357"/>
                              <a14:foregroundMark x1="28760" y1="27500" x2="28760" y2="27500"/>
                              <a14:foregroundMark x1="46438" y1="9643" x2="46438" y2="9643"/>
                              <a14:foregroundMark x1="25858" y1="29643" x2="25858" y2="29643"/>
                              <a14:foregroundMark x1="34037" y1="82857" x2="34037" y2="82857"/>
                              <a14:foregroundMark x1="56464" y1="83214" x2="56464" y2="83214"/>
                              <a14:foregroundMark x1="45910" y1="82857" x2="45910" y2="82857"/>
                              <a14:foregroundMark x1="86544" y1="27500" x2="86544" y2="27500"/>
                              <a14:foregroundMark x1="94195" y1="35357" x2="94195" y2="35357"/>
                              <a14:foregroundMark x1="84960" y1="9286" x2="84960" y2="9286"/>
                              <a14:foregroundMark x1="90765" y1="83571" x2="90765" y2="8357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167" t="2699" b="10038"/>
                <a:stretch/>
              </p:blipFill>
              <p:spPr bwMode="auto">
                <a:xfrm>
                  <a:off x="1684474" y="1127238"/>
                  <a:ext cx="2160558" cy="18367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3" name="Picture 15" descr="실루엣에 대한 이미지 검색결과">
                  <a:extLst>
                    <a:ext uri="{FF2B5EF4-FFF2-40B4-BE49-F238E27FC236}">
                      <a16:creationId xmlns:a16="http://schemas.microsoft.com/office/drawing/2014/main" id="{06CB057A-4934-4E3C-BD33-4E7BD1AA971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1622" b="90811" l="2930" r="37363">
                              <a14:foregroundMark x1="31502" y1="29189" x2="31502" y2="29189"/>
                              <a14:foregroundMark x1="30403" y1="85405" x2="30403" y2="85405"/>
                              <a14:foregroundMark x1="28938" y1="90811" x2="28938" y2="90811"/>
                              <a14:foregroundMark x1="37363" y1="41622" x2="37363" y2="41622"/>
                              <a14:foregroundMark x1="32234" y1="8108" x2="32234" y2="8108"/>
                              <a14:foregroundMark x1="9524" y1="5946" x2="9524" y2="5946"/>
                              <a14:foregroundMark x1="10256" y1="1622" x2="10256" y2="1622"/>
                              <a14:foregroundMark x1="2930" y1="35135" x2="2930" y2="35135"/>
                              <a14:foregroundMark x1="6593" y1="90270" x2="6593" y2="9027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9063" b="7036"/>
                <a:stretch/>
              </p:blipFill>
              <p:spPr bwMode="auto">
                <a:xfrm>
                  <a:off x="4896510" y="1300609"/>
                  <a:ext cx="1064482" cy="16381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4" name="Picture 15" descr="실루엣에 대한 이미지 검색결과">
                  <a:extLst>
                    <a:ext uri="{FF2B5EF4-FFF2-40B4-BE49-F238E27FC236}">
                      <a16:creationId xmlns:a16="http://schemas.microsoft.com/office/drawing/2014/main" id="{BC54EBBD-10BF-44BC-937D-699C8AA9E40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0" cstate="print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7568" b="90811" l="59341" r="80220">
                              <a14:foregroundMark x1="71429" y1="7568" x2="71429" y2="7568"/>
                              <a14:foregroundMark x1="80220" y1="28108" x2="80220" y2="28108"/>
                              <a14:foregroundMark x1="63004" y1="83784" x2="63004" y2="83784"/>
                              <a14:foregroundMark x1="62271" y1="90270" x2="62271" y2="90270"/>
                              <a14:foregroundMark x1="79487" y1="90811" x2="79487" y2="90811"/>
                              <a14:foregroundMark x1="59341" y1="32432" x2="59341" y2="3243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9066" r="17506" b="5857"/>
                <a:stretch/>
              </p:blipFill>
              <p:spPr bwMode="auto">
                <a:xfrm>
                  <a:off x="6010960" y="1032690"/>
                  <a:ext cx="715882" cy="19494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DBF58DBC-2449-40FE-AB76-C5C5CFA59E4E}"/>
                  </a:ext>
                </a:extLst>
              </p:cNvPr>
              <p:cNvGrpSpPr/>
              <p:nvPr/>
            </p:nvGrpSpPr>
            <p:grpSpPr>
              <a:xfrm>
                <a:off x="5899925" y="2404840"/>
                <a:ext cx="1579487" cy="667979"/>
                <a:chOff x="1707686" y="1127336"/>
                <a:chExt cx="4994376" cy="2112167"/>
              </a:xfrm>
            </p:grpSpPr>
            <p:pic>
              <p:nvPicPr>
                <p:cNvPr id="29" name="Picture 9" descr="증기 기관 실루엣에 대한 이미지 검색결과">
                  <a:extLst>
                    <a:ext uri="{FF2B5EF4-FFF2-40B4-BE49-F238E27FC236}">
                      <a16:creationId xmlns:a16="http://schemas.microsoft.com/office/drawing/2014/main" id="{9ABFDCF6-2088-427E-B4B6-751356E130B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2" cstate="print">
                  <a:extLst>
                    <a:ext uri="{BEBA8EAE-BF5A-486C-A8C5-ECC9F3942E4B}">
                      <a14:imgProps xmlns:a14="http://schemas.microsoft.com/office/drawing/2010/main">
                        <a14:imgLayer r:embed="rId13">
                          <a14:imgEffect>
                            <a14:backgroundRemoval t="7813" b="88021" l="7985" r="96578">
                              <a14:foregroundMark x1="24335" y1="45313" x2="24335" y2="45313"/>
                              <a14:foregroundMark x1="20913" y1="35417" x2="20913" y2="35417"/>
                              <a14:foregroundMark x1="30038" y1="26042" x2="30038" y2="26042"/>
                              <a14:foregroundMark x1="30038" y1="28125" x2="30038" y2="28125"/>
                              <a14:foregroundMark x1="30038" y1="30208" x2="30038" y2="30208"/>
                              <a14:foregroundMark x1="30038" y1="30729" x2="30038" y2="31250"/>
                              <a14:foregroundMark x1="14829" y1="33333" x2="14829" y2="33333"/>
                              <a14:foregroundMark x1="12928" y1="34896" x2="12928" y2="34896"/>
                              <a14:foregroundMark x1="11407" y1="37500" x2="11407" y2="37500"/>
                              <a14:foregroundMark x1="11407" y1="48958" x2="11407" y2="48958"/>
                              <a14:foregroundMark x1="10646" y1="52083" x2="10646" y2="52083"/>
                              <a14:foregroundMark x1="10646" y1="57813" x2="10646" y2="57813"/>
                              <a14:foregroundMark x1="9506" y1="46875" x2="9506" y2="46875"/>
                              <a14:foregroundMark x1="9886" y1="49479" x2="9886" y2="49479"/>
                              <a14:foregroundMark x1="9886" y1="51042" x2="9886" y2="51042"/>
                              <a14:foregroundMark x1="9506" y1="50000" x2="9506" y2="50000"/>
                              <a14:foregroundMark x1="9886" y1="51563" x2="9886" y2="51563"/>
                              <a14:foregroundMark x1="9886" y1="52604" x2="9886" y2="53125"/>
                              <a14:foregroundMark x1="9886" y1="53646" x2="9886" y2="53646"/>
                              <a14:foregroundMark x1="9886" y1="54167" x2="9886" y2="54167"/>
                              <a14:foregroundMark x1="9886" y1="54688" x2="9886" y2="54688"/>
                              <a14:foregroundMark x1="9886" y1="55208" x2="9886" y2="55208"/>
                              <a14:foregroundMark x1="9886" y1="55729" x2="9886" y2="55729"/>
                              <a14:foregroundMark x1="10266" y1="56771" x2="10266" y2="56771"/>
                              <a14:foregroundMark x1="10266" y1="57292" x2="10266" y2="57292"/>
                              <a14:foregroundMark x1="10266" y1="57813" x2="10266" y2="57813"/>
                              <a14:foregroundMark x1="10646" y1="58333" x2="10646" y2="58333"/>
                              <a14:foregroundMark x1="10646" y1="58854" x2="10646" y2="58854"/>
                              <a14:foregroundMark x1="11027" y1="59375" x2="11027" y2="59375"/>
                              <a14:foregroundMark x1="11407" y1="59896" x2="11407" y2="59896"/>
                              <a14:foregroundMark x1="11407" y1="60417" x2="11787" y2="60938"/>
                              <a14:foregroundMark x1="11787" y1="61458" x2="11787" y2="61458"/>
                              <a14:foregroundMark x1="12167" y1="61979" x2="12167" y2="61979"/>
                              <a14:foregroundMark x1="12548" y1="61979" x2="12928" y2="61979"/>
                              <a14:foregroundMark x1="13688" y1="61979" x2="13688" y2="61979"/>
                              <a14:foregroundMark x1="14449" y1="62500" x2="14449" y2="62500"/>
                              <a14:foregroundMark x1="14829" y1="63542" x2="14829" y2="64063"/>
                              <a14:foregroundMark x1="14829" y1="64583" x2="14829" y2="64583"/>
                              <a14:foregroundMark x1="14829" y1="65104" x2="14829" y2="65625"/>
                              <a14:foregroundMark x1="14829" y1="66146" x2="14829" y2="66146"/>
                              <a14:foregroundMark x1="14449" y1="66667" x2="14068" y2="67188"/>
                              <a14:foregroundMark x1="13688" y1="67188" x2="13308" y2="67188"/>
                              <a14:foregroundMark x1="13308" y1="67188" x2="13308" y2="67188"/>
                              <a14:foregroundMark x1="12548" y1="67188" x2="12167" y2="67188"/>
                              <a14:foregroundMark x1="11407" y1="67188" x2="11027" y2="67188"/>
                              <a14:foregroundMark x1="10646" y1="67188" x2="10266" y2="67188"/>
                              <a14:foregroundMark x1="9886" y1="67188" x2="9125" y2="66667"/>
                              <a14:foregroundMark x1="8745" y1="66146" x2="8365" y2="66146"/>
                              <a14:foregroundMark x1="8365" y1="65625" x2="8365" y2="65625"/>
                              <a14:foregroundMark x1="7985" y1="65104" x2="7985" y2="65104"/>
                              <a14:foregroundMark x1="7985" y1="65104" x2="7985" y2="65104"/>
                              <a14:foregroundMark x1="9125" y1="64583" x2="9125" y2="64583"/>
                              <a14:foregroundMark x1="10646" y1="65104" x2="11407" y2="66146"/>
                              <a14:foregroundMark x1="12167" y1="66667" x2="12548" y2="68229"/>
                              <a14:foregroundMark x1="13688" y1="68750" x2="14829" y2="69271"/>
                              <a14:foregroundMark x1="15589" y1="69271" x2="16350" y2="69792"/>
                              <a14:foregroundMark x1="16730" y1="70313" x2="16730" y2="70313"/>
                              <a14:foregroundMark x1="17110" y1="70313" x2="18251" y2="70833"/>
                              <a14:foregroundMark x1="18251" y1="70833" x2="19772" y2="71354"/>
                              <a14:foregroundMark x1="20152" y1="71354" x2="20152" y2="71354"/>
                              <a14:foregroundMark x1="20152" y1="71875" x2="20152" y2="71875"/>
                              <a14:foregroundMark x1="23574" y1="72396" x2="24335" y2="72917"/>
                              <a14:foregroundMark x1="24715" y1="72917" x2="25475" y2="73438"/>
                              <a14:foregroundMark x1="26236" y1="73438" x2="26996" y2="73958"/>
                              <a14:foregroundMark x1="27376" y1="74479" x2="27757" y2="74479"/>
                              <a14:foregroundMark x1="29278" y1="75521" x2="30418" y2="76042"/>
                              <a14:foregroundMark x1="30798" y1="76042" x2="31559" y2="76563"/>
                              <a14:foregroundMark x1="20532" y1="71875" x2="58935" y2="87500"/>
                              <a14:foregroundMark x1="58935" y1="87500" x2="69202" y2="87500"/>
                              <a14:foregroundMark x1="69202" y1="87500" x2="79087" y2="85938"/>
                              <a14:foregroundMark x1="79087" y1="85938" x2="84791" y2="76042"/>
                              <a14:foregroundMark x1="84791" y1="76042" x2="77947" y2="66146"/>
                              <a14:foregroundMark x1="77947" y1="66146" x2="72243" y2="27083"/>
                              <a14:foregroundMark x1="72243" y1="27083" x2="66920" y2="16146"/>
                              <a14:foregroundMark x1="66920" y1="16146" x2="58935" y2="8854"/>
                              <a14:foregroundMark x1="58935" y1="8854" x2="55133" y2="20833"/>
                              <a14:foregroundMark x1="55133" y1="20833" x2="45627" y2="19792"/>
                              <a14:foregroundMark x1="45627" y1="19792" x2="38403" y2="29167"/>
                              <a14:foregroundMark x1="38403" y1="29167" x2="32700" y2="29167"/>
                              <a14:foregroundMark x1="47148" y1="83333" x2="66160" y2="88542"/>
                              <a14:foregroundMark x1="66160" y1="88542" x2="76046" y2="88542"/>
                              <a14:foregroundMark x1="76046" y1="88542" x2="95817" y2="88542"/>
                              <a14:foregroundMark x1="95817" y1="88542" x2="86312" y2="85417"/>
                              <a14:foregroundMark x1="86312" y1="85417" x2="85171" y2="77604"/>
                              <a14:foregroundMark x1="77947" y1="65104" x2="85551" y2="72917"/>
                              <a14:foregroundMark x1="85551" y1="72917" x2="88213" y2="85417"/>
                              <a14:foregroundMark x1="88213" y1="85417" x2="96578" y2="88021"/>
                              <a14:foregroundMark x1="84791" y1="71875" x2="80989" y2="66667"/>
                              <a14:foregroundMark x1="85932" y1="71354" x2="83270" y2="68229"/>
                              <a14:foregroundMark x1="77186" y1="52604" x2="76046" y2="44271"/>
                              <a14:foregroundMark x1="76426" y1="45313" x2="76046" y2="43750"/>
                              <a14:foregroundMark x1="74905" y1="41146" x2="73004" y2="27604"/>
                              <a14:foregroundMark x1="73004" y1="27604" x2="71863" y2="25521"/>
                              <a14:foregroundMark x1="88973" y1="85938" x2="95817" y2="86979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488" t="6829" r="3607" b="11734"/>
                <a:stretch/>
              </p:blipFill>
              <p:spPr bwMode="auto">
                <a:xfrm>
                  <a:off x="2685565" y="1127336"/>
                  <a:ext cx="2948458" cy="19497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30" name="그룹 29">
                  <a:extLst>
                    <a:ext uri="{FF2B5EF4-FFF2-40B4-BE49-F238E27FC236}">
                      <a16:creationId xmlns:a16="http://schemas.microsoft.com/office/drawing/2014/main" id="{2EEB96E8-0E4D-4E0C-8AE9-59E504F0143F}"/>
                    </a:ext>
                  </a:extLst>
                </p:cNvPr>
                <p:cNvGrpSpPr/>
                <p:nvPr/>
              </p:nvGrpSpPr>
              <p:grpSpPr>
                <a:xfrm>
                  <a:off x="2239078" y="1584849"/>
                  <a:ext cx="3299272" cy="1348368"/>
                  <a:chOff x="2051720" y="1978909"/>
                  <a:chExt cx="3299272" cy="1348368"/>
                </a:xfrm>
              </p:grpSpPr>
              <p:pic>
                <p:nvPicPr>
                  <p:cNvPr id="66" name="Picture 9" descr="로봇 실루엣에 대한 이미지 검색결과">
                    <a:extLst>
                      <a:ext uri="{FF2B5EF4-FFF2-40B4-BE49-F238E27FC236}">
                        <a16:creationId xmlns:a16="http://schemas.microsoft.com/office/drawing/2014/main" id="{57D737ED-D113-4AE4-8270-FA1E2D8A28A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5">
                            <a14:imgEffect>
                              <a14:backgroundRemoval t="3756" b="97653" l="5495" r="89011">
                                <a14:foregroundMark x1="68132" y1="8920" x2="68132" y2="8920"/>
                                <a14:foregroundMark x1="37363" y1="7981" x2="37363" y2="7981"/>
                                <a14:foregroundMark x1="50549" y1="4695" x2="50549" y2="4695"/>
                                <a14:foregroundMark x1="57143" y1="3756" x2="57143" y2="3756"/>
                                <a14:foregroundMark x1="28571" y1="13146" x2="28571" y2="13146"/>
                                <a14:foregroundMark x1="86813" y1="35211" x2="86813" y2="35211"/>
                                <a14:foregroundMark x1="87912" y1="34272" x2="87912" y2="34272"/>
                                <a14:foregroundMark x1="78022" y1="90610" x2="78022" y2="90610"/>
                                <a14:foregroundMark x1="76923" y1="97653" x2="76923" y2="97653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51720" y="1978909"/>
                    <a:ext cx="576064" cy="13483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7" name="Picture 9" descr="로봇 실루엣에 대한 이미지 검색결과">
                    <a:extLst>
                      <a:ext uri="{FF2B5EF4-FFF2-40B4-BE49-F238E27FC236}">
                        <a16:creationId xmlns:a16="http://schemas.microsoft.com/office/drawing/2014/main" id="{8EC022DE-E356-4DE6-AE82-C1401E18D8B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5">
                            <a14:imgEffect>
                              <a14:backgroundRemoval t="3756" b="97653" l="5495" r="89011">
                                <a14:foregroundMark x1="68132" y1="8920" x2="68132" y2="8920"/>
                                <a14:foregroundMark x1="37363" y1="7981" x2="37363" y2="7981"/>
                                <a14:foregroundMark x1="50549" y1="4695" x2="50549" y2="4695"/>
                                <a14:foregroundMark x1="57143" y1="3756" x2="57143" y2="3756"/>
                                <a14:foregroundMark x1="28571" y1="13146" x2="28571" y2="13146"/>
                                <a14:foregroundMark x1="86813" y1="35211" x2="86813" y2="35211"/>
                                <a14:foregroundMark x1="87912" y1="34272" x2="87912" y2="34272"/>
                                <a14:foregroundMark x1="78022" y1="90610" x2="78022" y2="90610"/>
                                <a14:foregroundMark x1="76923" y1="97653" x2="76923" y2="97653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555776" y="1978909"/>
                    <a:ext cx="576064" cy="13483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8" name="Picture 9" descr="로봇 실루엣에 대한 이미지 검색결과">
                    <a:extLst>
                      <a:ext uri="{FF2B5EF4-FFF2-40B4-BE49-F238E27FC236}">
                        <a16:creationId xmlns:a16="http://schemas.microsoft.com/office/drawing/2014/main" id="{9D5E46B6-B32B-4474-8B4F-BD27B9642A0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5">
                            <a14:imgEffect>
                              <a14:backgroundRemoval t="3756" b="97653" l="5495" r="89011">
                                <a14:foregroundMark x1="68132" y1="8920" x2="68132" y2="8920"/>
                                <a14:foregroundMark x1="37363" y1="7981" x2="37363" y2="7981"/>
                                <a14:foregroundMark x1="50549" y1="4695" x2="50549" y2="4695"/>
                                <a14:foregroundMark x1="57143" y1="3756" x2="57143" y2="3756"/>
                                <a14:foregroundMark x1="28571" y1="13146" x2="28571" y2="13146"/>
                                <a14:foregroundMark x1="86813" y1="35211" x2="86813" y2="35211"/>
                                <a14:foregroundMark x1="87912" y1="34272" x2="87912" y2="34272"/>
                                <a14:foregroundMark x1="78022" y1="90610" x2="78022" y2="90610"/>
                                <a14:foregroundMark x1="76923" y1="97653" x2="76923" y2="97653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87167" y="1978909"/>
                    <a:ext cx="576064" cy="13483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9" name="Picture 9" descr="로봇 실루엣에 대한 이미지 검색결과">
                    <a:extLst>
                      <a:ext uri="{FF2B5EF4-FFF2-40B4-BE49-F238E27FC236}">
                        <a16:creationId xmlns:a16="http://schemas.microsoft.com/office/drawing/2014/main" id="{6696CA28-4C81-4BA3-9DBD-B4FABDE1C4A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5">
                            <a14:imgEffect>
                              <a14:backgroundRemoval t="3756" b="97653" l="5495" r="89011">
                                <a14:foregroundMark x1="68132" y1="8920" x2="68132" y2="8920"/>
                                <a14:foregroundMark x1="37363" y1="7981" x2="37363" y2="7981"/>
                                <a14:foregroundMark x1="50549" y1="4695" x2="50549" y2="4695"/>
                                <a14:foregroundMark x1="57143" y1="3756" x2="57143" y2="3756"/>
                                <a14:foregroundMark x1="28571" y1="13146" x2="28571" y2="13146"/>
                                <a14:foregroundMark x1="86813" y1="35211" x2="86813" y2="35211"/>
                                <a14:foregroundMark x1="87912" y1="34272" x2="87912" y2="34272"/>
                                <a14:foregroundMark x1="78022" y1="90610" x2="78022" y2="90610"/>
                                <a14:foregroundMark x1="76923" y1="97653" x2="76923" y2="97653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629720" y="1978909"/>
                    <a:ext cx="576064" cy="13483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70" name="Picture 9" descr="로봇 실루엣에 대한 이미지 검색결과">
                    <a:extLst>
                      <a:ext uri="{FF2B5EF4-FFF2-40B4-BE49-F238E27FC236}">
                        <a16:creationId xmlns:a16="http://schemas.microsoft.com/office/drawing/2014/main" id="{F2FDD786-6F98-4389-9324-FCEA6413CCD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5">
                            <a14:imgEffect>
                              <a14:backgroundRemoval t="3756" b="97653" l="5495" r="89011">
                                <a14:foregroundMark x1="68132" y1="8920" x2="68132" y2="8920"/>
                                <a14:foregroundMark x1="37363" y1="7981" x2="37363" y2="7981"/>
                                <a14:foregroundMark x1="50549" y1="4695" x2="50549" y2="4695"/>
                                <a14:foregroundMark x1="57143" y1="3756" x2="57143" y2="3756"/>
                                <a14:foregroundMark x1="28571" y1="13146" x2="28571" y2="13146"/>
                                <a14:foregroundMark x1="86813" y1="35211" x2="86813" y2="35211"/>
                                <a14:foregroundMark x1="87912" y1="34272" x2="87912" y2="34272"/>
                                <a14:foregroundMark x1="78022" y1="90610" x2="78022" y2="90610"/>
                                <a14:foregroundMark x1="76923" y1="97653" x2="76923" y2="97653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5784" y="1978909"/>
                    <a:ext cx="576064" cy="13483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71" name="Picture 9" descr="로봇 실루엣에 대한 이미지 검색결과">
                    <a:extLst>
                      <a:ext uri="{FF2B5EF4-FFF2-40B4-BE49-F238E27FC236}">
                        <a16:creationId xmlns:a16="http://schemas.microsoft.com/office/drawing/2014/main" id="{E789F457-ED89-4F01-89F6-DE22A0B25FF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5">
                            <a14:imgEffect>
                              <a14:backgroundRemoval t="3756" b="97653" l="5495" r="89011">
                                <a14:foregroundMark x1="68132" y1="8920" x2="68132" y2="8920"/>
                                <a14:foregroundMark x1="37363" y1="7981" x2="37363" y2="7981"/>
                                <a14:foregroundMark x1="50549" y1="4695" x2="50549" y2="4695"/>
                                <a14:foregroundMark x1="57143" y1="3756" x2="57143" y2="3756"/>
                                <a14:foregroundMark x1="28571" y1="13146" x2="28571" y2="13146"/>
                                <a14:foregroundMark x1="86813" y1="35211" x2="86813" y2="35211"/>
                                <a14:foregroundMark x1="87912" y1="34272" x2="87912" y2="34272"/>
                                <a14:foregroundMark x1="78022" y1="90610" x2="78022" y2="90610"/>
                                <a14:foregroundMark x1="76923" y1="97653" x2="76923" y2="97653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74928" y="1978909"/>
                    <a:ext cx="576064" cy="13483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1" name="그룹 30">
                  <a:extLst>
                    <a:ext uri="{FF2B5EF4-FFF2-40B4-BE49-F238E27FC236}">
                      <a16:creationId xmlns:a16="http://schemas.microsoft.com/office/drawing/2014/main" id="{5DDDC25A-2E96-4DA2-B6A3-D7943E7D9BE6}"/>
                    </a:ext>
                  </a:extLst>
                </p:cNvPr>
                <p:cNvGrpSpPr/>
                <p:nvPr/>
              </p:nvGrpSpPr>
              <p:grpSpPr>
                <a:xfrm>
                  <a:off x="1974709" y="1776143"/>
                  <a:ext cx="3299272" cy="1348368"/>
                  <a:chOff x="2051720" y="1978909"/>
                  <a:chExt cx="3299272" cy="1348368"/>
                </a:xfrm>
              </p:grpSpPr>
              <p:pic>
                <p:nvPicPr>
                  <p:cNvPr id="60" name="Picture 9" descr="로봇 실루엣에 대한 이미지 검색결과">
                    <a:extLst>
                      <a:ext uri="{FF2B5EF4-FFF2-40B4-BE49-F238E27FC236}">
                        <a16:creationId xmlns:a16="http://schemas.microsoft.com/office/drawing/2014/main" id="{1CC31226-FB00-491F-BE60-151F9864318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5">
                            <a14:imgEffect>
                              <a14:backgroundRemoval t="3756" b="97653" l="5495" r="89011">
                                <a14:foregroundMark x1="68132" y1="8920" x2="68132" y2="8920"/>
                                <a14:foregroundMark x1="37363" y1="7981" x2="37363" y2="7981"/>
                                <a14:foregroundMark x1="50549" y1="4695" x2="50549" y2="4695"/>
                                <a14:foregroundMark x1="57143" y1="3756" x2="57143" y2="3756"/>
                                <a14:foregroundMark x1="28571" y1="13146" x2="28571" y2="13146"/>
                                <a14:foregroundMark x1="86813" y1="35211" x2="86813" y2="35211"/>
                                <a14:foregroundMark x1="87912" y1="34272" x2="87912" y2="34272"/>
                                <a14:foregroundMark x1="78022" y1="90610" x2="78022" y2="90610"/>
                                <a14:foregroundMark x1="76923" y1="97653" x2="76923" y2="97653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51720" y="1978909"/>
                    <a:ext cx="576064" cy="13483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1" name="Picture 9" descr="로봇 실루엣에 대한 이미지 검색결과">
                    <a:extLst>
                      <a:ext uri="{FF2B5EF4-FFF2-40B4-BE49-F238E27FC236}">
                        <a16:creationId xmlns:a16="http://schemas.microsoft.com/office/drawing/2014/main" id="{802E0D77-D2ED-418B-9E2C-C867B1DDACC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5">
                            <a14:imgEffect>
                              <a14:backgroundRemoval t="3756" b="97653" l="5495" r="89011">
                                <a14:foregroundMark x1="68132" y1="8920" x2="68132" y2="8920"/>
                                <a14:foregroundMark x1="37363" y1="7981" x2="37363" y2="7981"/>
                                <a14:foregroundMark x1="50549" y1="4695" x2="50549" y2="4695"/>
                                <a14:foregroundMark x1="57143" y1="3756" x2="57143" y2="3756"/>
                                <a14:foregroundMark x1="28571" y1="13146" x2="28571" y2="13146"/>
                                <a14:foregroundMark x1="86813" y1="35211" x2="86813" y2="35211"/>
                                <a14:foregroundMark x1="87912" y1="34272" x2="87912" y2="34272"/>
                                <a14:foregroundMark x1="78022" y1="90610" x2="78022" y2="90610"/>
                                <a14:foregroundMark x1="76923" y1="97653" x2="76923" y2="97653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555776" y="1978909"/>
                    <a:ext cx="576064" cy="13483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2" name="Picture 9" descr="로봇 실루엣에 대한 이미지 검색결과">
                    <a:extLst>
                      <a:ext uri="{FF2B5EF4-FFF2-40B4-BE49-F238E27FC236}">
                        <a16:creationId xmlns:a16="http://schemas.microsoft.com/office/drawing/2014/main" id="{3F20EC51-B460-4268-8BE4-F3BA4673C1B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5">
                            <a14:imgEffect>
                              <a14:backgroundRemoval t="3756" b="97653" l="5495" r="89011">
                                <a14:foregroundMark x1="68132" y1="8920" x2="68132" y2="8920"/>
                                <a14:foregroundMark x1="37363" y1="7981" x2="37363" y2="7981"/>
                                <a14:foregroundMark x1="50549" y1="4695" x2="50549" y2="4695"/>
                                <a14:foregroundMark x1="57143" y1="3756" x2="57143" y2="3756"/>
                                <a14:foregroundMark x1="28571" y1="13146" x2="28571" y2="13146"/>
                                <a14:foregroundMark x1="86813" y1="35211" x2="86813" y2="35211"/>
                                <a14:foregroundMark x1="87912" y1="34272" x2="87912" y2="34272"/>
                                <a14:foregroundMark x1="78022" y1="90610" x2="78022" y2="90610"/>
                                <a14:foregroundMark x1="76923" y1="97653" x2="76923" y2="97653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87167" y="1978909"/>
                    <a:ext cx="576064" cy="13483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3" name="Picture 9" descr="로봇 실루엣에 대한 이미지 검색결과">
                    <a:extLst>
                      <a:ext uri="{FF2B5EF4-FFF2-40B4-BE49-F238E27FC236}">
                        <a16:creationId xmlns:a16="http://schemas.microsoft.com/office/drawing/2014/main" id="{52976675-66B1-4EF4-A3CD-1EC1B8BC2B8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5">
                            <a14:imgEffect>
                              <a14:backgroundRemoval t="3756" b="97653" l="5495" r="89011">
                                <a14:foregroundMark x1="68132" y1="8920" x2="68132" y2="8920"/>
                                <a14:foregroundMark x1="37363" y1="7981" x2="37363" y2="7981"/>
                                <a14:foregroundMark x1="50549" y1="4695" x2="50549" y2="4695"/>
                                <a14:foregroundMark x1="57143" y1="3756" x2="57143" y2="3756"/>
                                <a14:foregroundMark x1="28571" y1="13146" x2="28571" y2="13146"/>
                                <a14:foregroundMark x1="86813" y1="35211" x2="86813" y2="35211"/>
                                <a14:foregroundMark x1="87912" y1="34272" x2="87912" y2="34272"/>
                                <a14:foregroundMark x1="78022" y1="90610" x2="78022" y2="90610"/>
                                <a14:foregroundMark x1="76923" y1="97653" x2="76923" y2="97653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629720" y="1978909"/>
                    <a:ext cx="576064" cy="13483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4" name="Picture 9" descr="로봇 실루엣에 대한 이미지 검색결과">
                    <a:extLst>
                      <a:ext uri="{FF2B5EF4-FFF2-40B4-BE49-F238E27FC236}">
                        <a16:creationId xmlns:a16="http://schemas.microsoft.com/office/drawing/2014/main" id="{FBD118FF-5A57-4E3D-B992-5452B3A97DB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5">
                            <a14:imgEffect>
                              <a14:backgroundRemoval t="3756" b="97653" l="5495" r="89011">
                                <a14:foregroundMark x1="68132" y1="8920" x2="68132" y2="8920"/>
                                <a14:foregroundMark x1="37363" y1="7981" x2="37363" y2="7981"/>
                                <a14:foregroundMark x1="50549" y1="4695" x2="50549" y2="4695"/>
                                <a14:foregroundMark x1="57143" y1="3756" x2="57143" y2="3756"/>
                                <a14:foregroundMark x1="28571" y1="13146" x2="28571" y2="13146"/>
                                <a14:foregroundMark x1="86813" y1="35211" x2="86813" y2="35211"/>
                                <a14:foregroundMark x1="87912" y1="34272" x2="87912" y2="34272"/>
                                <a14:foregroundMark x1="78022" y1="90610" x2="78022" y2="90610"/>
                                <a14:foregroundMark x1="76923" y1="97653" x2="76923" y2="97653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5784" y="1978909"/>
                    <a:ext cx="576064" cy="13483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65" name="Picture 9" descr="로봇 실루엣에 대한 이미지 검색결과">
                    <a:extLst>
                      <a:ext uri="{FF2B5EF4-FFF2-40B4-BE49-F238E27FC236}">
                        <a16:creationId xmlns:a16="http://schemas.microsoft.com/office/drawing/2014/main" id="{A5F3549C-1C6D-44AD-93E7-90E683EB73E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5">
                            <a14:imgEffect>
                              <a14:backgroundRemoval t="3756" b="97653" l="5495" r="89011">
                                <a14:foregroundMark x1="68132" y1="8920" x2="68132" y2="8920"/>
                                <a14:foregroundMark x1="37363" y1="7981" x2="37363" y2="7981"/>
                                <a14:foregroundMark x1="50549" y1="4695" x2="50549" y2="4695"/>
                                <a14:foregroundMark x1="57143" y1="3756" x2="57143" y2="3756"/>
                                <a14:foregroundMark x1="28571" y1="13146" x2="28571" y2="13146"/>
                                <a14:foregroundMark x1="86813" y1="35211" x2="86813" y2="35211"/>
                                <a14:foregroundMark x1="87912" y1="34272" x2="87912" y2="34272"/>
                                <a14:foregroundMark x1="78022" y1="90610" x2="78022" y2="90610"/>
                                <a14:foregroundMark x1="76923" y1="97653" x2="76923" y2="97653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74928" y="1978909"/>
                    <a:ext cx="576064" cy="13483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54DDAA7E-BABC-48B5-B1D4-3EAA45FB7361}"/>
                    </a:ext>
                  </a:extLst>
                </p:cNvPr>
                <p:cNvGrpSpPr/>
                <p:nvPr/>
              </p:nvGrpSpPr>
              <p:grpSpPr>
                <a:xfrm>
                  <a:off x="1707686" y="1891135"/>
                  <a:ext cx="3299272" cy="1348368"/>
                  <a:chOff x="2051720" y="1978909"/>
                  <a:chExt cx="3299272" cy="1348368"/>
                </a:xfrm>
              </p:grpSpPr>
              <p:pic>
                <p:nvPicPr>
                  <p:cNvPr id="54" name="Picture 9" descr="로봇 실루엣에 대한 이미지 검색결과">
                    <a:extLst>
                      <a:ext uri="{FF2B5EF4-FFF2-40B4-BE49-F238E27FC236}">
                        <a16:creationId xmlns:a16="http://schemas.microsoft.com/office/drawing/2014/main" id="{08DA3251-64FE-4B05-9ADE-F3B88D6EBAE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5">
                            <a14:imgEffect>
                              <a14:backgroundRemoval t="3756" b="97653" l="5495" r="89011">
                                <a14:foregroundMark x1="68132" y1="8920" x2="68132" y2="8920"/>
                                <a14:foregroundMark x1="37363" y1="7981" x2="37363" y2="7981"/>
                                <a14:foregroundMark x1="50549" y1="4695" x2="50549" y2="4695"/>
                                <a14:foregroundMark x1="57143" y1="3756" x2="57143" y2="3756"/>
                                <a14:foregroundMark x1="28571" y1="13146" x2="28571" y2="13146"/>
                                <a14:foregroundMark x1="86813" y1="35211" x2="86813" y2="35211"/>
                                <a14:foregroundMark x1="87912" y1="34272" x2="87912" y2="34272"/>
                                <a14:foregroundMark x1="78022" y1="90610" x2="78022" y2="90610"/>
                                <a14:foregroundMark x1="76923" y1="97653" x2="76923" y2="97653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51720" y="1978909"/>
                    <a:ext cx="576064" cy="13483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5" name="Picture 9" descr="로봇 실루엣에 대한 이미지 검색결과">
                    <a:extLst>
                      <a:ext uri="{FF2B5EF4-FFF2-40B4-BE49-F238E27FC236}">
                        <a16:creationId xmlns:a16="http://schemas.microsoft.com/office/drawing/2014/main" id="{353BA629-2AC3-4157-AAE9-2EE6FBAFAF1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5">
                            <a14:imgEffect>
                              <a14:backgroundRemoval t="3756" b="97653" l="5495" r="89011">
                                <a14:foregroundMark x1="68132" y1="8920" x2="68132" y2="8920"/>
                                <a14:foregroundMark x1="37363" y1="7981" x2="37363" y2="7981"/>
                                <a14:foregroundMark x1="50549" y1="4695" x2="50549" y2="4695"/>
                                <a14:foregroundMark x1="57143" y1="3756" x2="57143" y2="3756"/>
                                <a14:foregroundMark x1="28571" y1="13146" x2="28571" y2="13146"/>
                                <a14:foregroundMark x1="86813" y1="35211" x2="86813" y2="35211"/>
                                <a14:foregroundMark x1="87912" y1="34272" x2="87912" y2="34272"/>
                                <a14:foregroundMark x1="78022" y1="90610" x2="78022" y2="90610"/>
                                <a14:foregroundMark x1="76923" y1="97653" x2="76923" y2="97653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555776" y="1978909"/>
                    <a:ext cx="576064" cy="13483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6" name="Picture 9" descr="로봇 실루엣에 대한 이미지 검색결과">
                    <a:extLst>
                      <a:ext uri="{FF2B5EF4-FFF2-40B4-BE49-F238E27FC236}">
                        <a16:creationId xmlns:a16="http://schemas.microsoft.com/office/drawing/2014/main" id="{F4FFBB20-9951-4219-84F2-508C1E416F5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5">
                            <a14:imgEffect>
                              <a14:backgroundRemoval t="3756" b="97653" l="5495" r="89011">
                                <a14:foregroundMark x1="68132" y1="8920" x2="68132" y2="8920"/>
                                <a14:foregroundMark x1="37363" y1="7981" x2="37363" y2="7981"/>
                                <a14:foregroundMark x1="50549" y1="4695" x2="50549" y2="4695"/>
                                <a14:foregroundMark x1="57143" y1="3756" x2="57143" y2="3756"/>
                                <a14:foregroundMark x1="28571" y1="13146" x2="28571" y2="13146"/>
                                <a14:foregroundMark x1="86813" y1="35211" x2="86813" y2="35211"/>
                                <a14:foregroundMark x1="87912" y1="34272" x2="87912" y2="34272"/>
                                <a14:foregroundMark x1="78022" y1="90610" x2="78022" y2="90610"/>
                                <a14:foregroundMark x1="76923" y1="97653" x2="76923" y2="97653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87167" y="1978909"/>
                    <a:ext cx="576064" cy="13483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7" name="Picture 9" descr="로봇 실루엣에 대한 이미지 검색결과">
                    <a:extLst>
                      <a:ext uri="{FF2B5EF4-FFF2-40B4-BE49-F238E27FC236}">
                        <a16:creationId xmlns:a16="http://schemas.microsoft.com/office/drawing/2014/main" id="{A3CCB3E1-4C5D-41FB-A3B1-6EF708D6134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5">
                            <a14:imgEffect>
                              <a14:backgroundRemoval t="3756" b="97653" l="5495" r="89011">
                                <a14:foregroundMark x1="68132" y1="8920" x2="68132" y2="8920"/>
                                <a14:foregroundMark x1="37363" y1="7981" x2="37363" y2="7981"/>
                                <a14:foregroundMark x1="50549" y1="4695" x2="50549" y2="4695"/>
                                <a14:foregroundMark x1="57143" y1="3756" x2="57143" y2="3756"/>
                                <a14:foregroundMark x1="28571" y1="13146" x2="28571" y2="13146"/>
                                <a14:foregroundMark x1="86813" y1="35211" x2="86813" y2="35211"/>
                                <a14:foregroundMark x1="87912" y1="34272" x2="87912" y2="34272"/>
                                <a14:foregroundMark x1="78022" y1="90610" x2="78022" y2="90610"/>
                                <a14:foregroundMark x1="76923" y1="97653" x2="76923" y2="97653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629720" y="1978909"/>
                    <a:ext cx="576064" cy="13483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8" name="Picture 9" descr="로봇 실루엣에 대한 이미지 검색결과">
                    <a:extLst>
                      <a:ext uri="{FF2B5EF4-FFF2-40B4-BE49-F238E27FC236}">
                        <a16:creationId xmlns:a16="http://schemas.microsoft.com/office/drawing/2014/main" id="{F31784AF-2774-4B02-B661-F65AFF1C297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5">
                            <a14:imgEffect>
                              <a14:backgroundRemoval t="3756" b="97653" l="5495" r="89011">
                                <a14:foregroundMark x1="68132" y1="8920" x2="68132" y2="8920"/>
                                <a14:foregroundMark x1="37363" y1="7981" x2="37363" y2="7981"/>
                                <a14:foregroundMark x1="50549" y1="4695" x2="50549" y2="4695"/>
                                <a14:foregroundMark x1="57143" y1="3756" x2="57143" y2="3756"/>
                                <a14:foregroundMark x1="28571" y1="13146" x2="28571" y2="13146"/>
                                <a14:foregroundMark x1="86813" y1="35211" x2="86813" y2="35211"/>
                                <a14:foregroundMark x1="87912" y1="34272" x2="87912" y2="34272"/>
                                <a14:foregroundMark x1="78022" y1="90610" x2="78022" y2="90610"/>
                                <a14:foregroundMark x1="76923" y1="97653" x2="76923" y2="97653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5784" y="1978909"/>
                    <a:ext cx="576064" cy="13483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9" name="Picture 9" descr="로봇 실루엣에 대한 이미지 검색결과">
                    <a:extLst>
                      <a:ext uri="{FF2B5EF4-FFF2-40B4-BE49-F238E27FC236}">
                        <a16:creationId xmlns:a16="http://schemas.microsoft.com/office/drawing/2014/main" id="{32C8CAED-AA41-4142-90FC-A5FBD2EF878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5">
                            <a14:imgEffect>
                              <a14:backgroundRemoval t="3756" b="97653" l="5495" r="89011">
                                <a14:foregroundMark x1="68132" y1="8920" x2="68132" y2="8920"/>
                                <a14:foregroundMark x1="37363" y1="7981" x2="37363" y2="7981"/>
                                <a14:foregroundMark x1="50549" y1="4695" x2="50549" y2="4695"/>
                                <a14:foregroundMark x1="57143" y1="3756" x2="57143" y2="3756"/>
                                <a14:foregroundMark x1="28571" y1="13146" x2="28571" y2="13146"/>
                                <a14:foregroundMark x1="86813" y1="35211" x2="86813" y2="35211"/>
                                <a14:foregroundMark x1="87912" y1="34272" x2="87912" y2="34272"/>
                                <a14:foregroundMark x1="78022" y1="90610" x2="78022" y2="90610"/>
                                <a14:foregroundMark x1="76923" y1="97653" x2="76923" y2="97653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74928" y="1978909"/>
                    <a:ext cx="576064" cy="13483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532514D1-A09C-4F93-AF8F-A795B3C8819F}"/>
                    </a:ext>
                  </a:extLst>
                </p:cNvPr>
                <p:cNvGrpSpPr/>
                <p:nvPr/>
              </p:nvGrpSpPr>
              <p:grpSpPr>
                <a:xfrm>
                  <a:off x="2784930" y="1585643"/>
                  <a:ext cx="3299272" cy="1348368"/>
                  <a:chOff x="2051720" y="1978909"/>
                  <a:chExt cx="3299272" cy="1348368"/>
                </a:xfrm>
              </p:grpSpPr>
              <p:pic>
                <p:nvPicPr>
                  <p:cNvPr id="48" name="Picture 9" descr="로봇 실루엣에 대한 이미지 검색결과">
                    <a:extLst>
                      <a:ext uri="{FF2B5EF4-FFF2-40B4-BE49-F238E27FC236}">
                        <a16:creationId xmlns:a16="http://schemas.microsoft.com/office/drawing/2014/main" id="{B9D5D9D0-18C1-4580-8206-92E1C84A118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5">
                            <a14:imgEffect>
                              <a14:backgroundRemoval t="3756" b="97653" l="5495" r="89011">
                                <a14:foregroundMark x1="68132" y1="8920" x2="68132" y2="8920"/>
                                <a14:foregroundMark x1="37363" y1="7981" x2="37363" y2="7981"/>
                                <a14:foregroundMark x1="50549" y1="4695" x2="50549" y2="4695"/>
                                <a14:foregroundMark x1="57143" y1="3756" x2="57143" y2="3756"/>
                                <a14:foregroundMark x1="28571" y1="13146" x2="28571" y2="13146"/>
                                <a14:foregroundMark x1="86813" y1="35211" x2="86813" y2="35211"/>
                                <a14:foregroundMark x1="87912" y1="34272" x2="87912" y2="34272"/>
                                <a14:foregroundMark x1="78022" y1="90610" x2="78022" y2="90610"/>
                                <a14:foregroundMark x1="76923" y1="97653" x2="76923" y2="97653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51720" y="1978909"/>
                    <a:ext cx="576064" cy="13483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9" name="Picture 9" descr="로봇 실루엣에 대한 이미지 검색결과">
                    <a:extLst>
                      <a:ext uri="{FF2B5EF4-FFF2-40B4-BE49-F238E27FC236}">
                        <a16:creationId xmlns:a16="http://schemas.microsoft.com/office/drawing/2014/main" id="{FDAB4AD1-243F-41A9-8AA6-E029F21A911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5">
                            <a14:imgEffect>
                              <a14:backgroundRemoval t="3756" b="97653" l="5495" r="89011">
                                <a14:foregroundMark x1="68132" y1="8920" x2="68132" y2="8920"/>
                                <a14:foregroundMark x1="37363" y1="7981" x2="37363" y2="7981"/>
                                <a14:foregroundMark x1="50549" y1="4695" x2="50549" y2="4695"/>
                                <a14:foregroundMark x1="57143" y1="3756" x2="57143" y2="3756"/>
                                <a14:foregroundMark x1="28571" y1="13146" x2="28571" y2="13146"/>
                                <a14:foregroundMark x1="86813" y1="35211" x2="86813" y2="35211"/>
                                <a14:foregroundMark x1="87912" y1="34272" x2="87912" y2="34272"/>
                                <a14:foregroundMark x1="78022" y1="90610" x2="78022" y2="90610"/>
                                <a14:foregroundMark x1="76923" y1="97653" x2="76923" y2="97653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555776" y="1978909"/>
                    <a:ext cx="576064" cy="13483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0" name="Picture 9" descr="로봇 실루엣에 대한 이미지 검색결과">
                    <a:extLst>
                      <a:ext uri="{FF2B5EF4-FFF2-40B4-BE49-F238E27FC236}">
                        <a16:creationId xmlns:a16="http://schemas.microsoft.com/office/drawing/2014/main" id="{FB122AB4-3FCD-4FDB-9B37-3E09DEBB5D7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5">
                            <a14:imgEffect>
                              <a14:backgroundRemoval t="3756" b="97653" l="5495" r="89011">
                                <a14:foregroundMark x1="68132" y1="8920" x2="68132" y2="8920"/>
                                <a14:foregroundMark x1="37363" y1="7981" x2="37363" y2="7981"/>
                                <a14:foregroundMark x1="50549" y1="4695" x2="50549" y2="4695"/>
                                <a14:foregroundMark x1="57143" y1="3756" x2="57143" y2="3756"/>
                                <a14:foregroundMark x1="28571" y1="13146" x2="28571" y2="13146"/>
                                <a14:foregroundMark x1="86813" y1="35211" x2="86813" y2="35211"/>
                                <a14:foregroundMark x1="87912" y1="34272" x2="87912" y2="34272"/>
                                <a14:foregroundMark x1="78022" y1="90610" x2="78022" y2="90610"/>
                                <a14:foregroundMark x1="76923" y1="97653" x2="76923" y2="97653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87167" y="1978909"/>
                    <a:ext cx="576064" cy="13483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1" name="Picture 9" descr="로봇 실루엣에 대한 이미지 검색결과">
                    <a:extLst>
                      <a:ext uri="{FF2B5EF4-FFF2-40B4-BE49-F238E27FC236}">
                        <a16:creationId xmlns:a16="http://schemas.microsoft.com/office/drawing/2014/main" id="{F72B7E12-20B7-4CB8-8C01-956DF44A9D1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5">
                            <a14:imgEffect>
                              <a14:backgroundRemoval t="3756" b="97653" l="5495" r="89011">
                                <a14:foregroundMark x1="68132" y1="8920" x2="68132" y2="8920"/>
                                <a14:foregroundMark x1="37363" y1="7981" x2="37363" y2="7981"/>
                                <a14:foregroundMark x1="50549" y1="4695" x2="50549" y2="4695"/>
                                <a14:foregroundMark x1="57143" y1="3756" x2="57143" y2="3756"/>
                                <a14:foregroundMark x1="28571" y1="13146" x2="28571" y2="13146"/>
                                <a14:foregroundMark x1="86813" y1="35211" x2="86813" y2="35211"/>
                                <a14:foregroundMark x1="87912" y1="34272" x2="87912" y2="34272"/>
                                <a14:foregroundMark x1="78022" y1="90610" x2="78022" y2="90610"/>
                                <a14:foregroundMark x1="76923" y1="97653" x2="76923" y2="97653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629720" y="1978909"/>
                    <a:ext cx="576064" cy="13483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2" name="Picture 9" descr="로봇 실루엣에 대한 이미지 검색결과">
                    <a:extLst>
                      <a:ext uri="{FF2B5EF4-FFF2-40B4-BE49-F238E27FC236}">
                        <a16:creationId xmlns:a16="http://schemas.microsoft.com/office/drawing/2014/main" id="{4608FECA-1127-4D73-A69C-979C20CF596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5">
                            <a14:imgEffect>
                              <a14:backgroundRemoval t="3756" b="97653" l="5495" r="89011">
                                <a14:foregroundMark x1="68132" y1="8920" x2="68132" y2="8920"/>
                                <a14:foregroundMark x1="37363" y1="7981" x2="37363" y2="7981"/>
                                <a14:foregroundMark x1="50549" y1="4695" x2="50549" y2="4695"/>
                                <a14:foregroundMark x1="57143" y1="3756" x2="57143" y2="3756"/>
                                <a14:foregroundMark x1="28571" y1="13146" x2="28571" y2="13146"/>
                                <a14:foregroundMark x1="86813" y1="35211" x2="86813" y2="35211"/>
                                <a14:foregroundMark x1="87912" y1="34272" x2="87912" y2="34272"/>
                                <a14:foregroundMark x1="78022" y1="90610" x2="78022" y2="90610"/>
                                <a14:foregroundMark x1="76923" y1="97653" x2="76923" y2="97653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5784" y="1978909"/>
                    <a:ext cx="576064" cy="13483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53" name="Picture 9" descr="로봇 실루엣에 대한 이미지 검색결과">
                    <a:extLst>
                      <a:ext uri="{FF2B5EF4-FFF2-40B4-BE49-F238E27FC236}">
                        <a16:creationId xmlns:a16="http://schemas.microsoft.com/office/drawing/2014/main" id="{651865D8-03DE-4979-B38F-8474A66A77B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5">
                            <a14:imgEffect>
                              <a14:backgroundRemoval t="3756" b="97653" l="5495" r="89011">
                                <a14:foregroundMark x1="68132" y1="8920" x2="68132" y2="8920"/>
                                <a14:foregroundMark x1="37363" y1="7981" x2="37363" y2="7981"/>
                                <a14:foregroundMark x1="50549" y1="4695" x2="50549" y2="4695"/>
                                <a14:foregroundMark x1="57143" y1="3756" x2="57143" y2="3756"/>
                                <a14:foregroundMark x1="28571" y1="13146" x2="28571" y2="13146"/>
                                <a14:foregroundMark x1="86813" y1="35211" x2="86813" y2="35211"/>
                                <a14:foregroundMark x1="87912" y1="34272" x2="87912" y2="34272"/>
                                <a14:foregroundMark x1="78022" y1="90610" x2="78022" y2="90610"/>
                                <a14:foregroundMark x1="76923" y1="97653" x2="76923" y2="97653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74928" y="1978909"/>
                    <a:ext cx="576064" cy="13483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4" name="그룹 33">
                  <a:extLst>
                    <a:ext uri="{FF2B5EF4-FFF2-40B4-BE49-F238E27FC236}">
                      <a16:creationId xmlns:a16="http://schemas.microsoft.com/office/drawing/2014/main" id="{1933BF7E-CAAB-4208-AD3B-EEFDC7384ACC}"/>
                    </a:ext>
                  </a:extLst>
                </p:cNvPr>
                <p:cNvGrpSpPr/>
                <p:nvPr/>
              </p:nvGrpSpPr>
              <p:grpSpPr>
                <a:xfrm>
                  <a:off x="3060510" y="1731129"/>
                  <a:ext cx="3299272" cy="1348368"/>
                  <a:chOff x="2051720" y="1978909"/>
                  <a:chExt cx="3299272" cy="1348368"/>
                </a:xfrm>
              </p:grpSpPr>
              <p:pic>
                <p:nvPicPr>
                  <p:cNvPr id="42" name="Picture 9" descr="로봇 실루엣에 대한 이미지 검색결과">
                    <a:extLst>
                      <a:ext uri="{FF2B5EF4-FFF2-40B4-BE49-F238E27FC236}">
                        <a16:creationId xmlns:a16="http://schemas.microsoft.com/office/drawing/2014/main" id="{0F8459E5-FBDF-4C3A-A1E3-BDE9E9F8029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5">
                            <a14:imgEffect>
                              <a14:backgroundRemoval t="3756" b="97653" l="5495" r="89011">
                                <a14:foregroundMark x1="68132" y1="8920" x2="68132" y2="8920"/>
                                <a14:foregroundMark x1="37363" y1="7981" x2="37363" y2="7981"/>
                                <a14:foregroundMark x1="50549" y1="4695" x2="50549" y2="4695"/>
                                <a14:foregroundMark x1="57143" y1="3756" x2="57143" y2="3756"/>
                                <a14:foregroundMark x1="28571" y1="13146" x2="28571" y2="13146"/>
                                <a14:foregroundMark x1="86813" y1="35211" x2="86813" y2="35211"/>
                                <a14:foregroundMark x1="87912" y1="34272" x2="87912" y2="34272"/>
                                <a14:foregroundMark x1="78022" y1="90610" x2="78022" y2="90610"/>
                                <a14:foregroundMark x1="76923" y1="97653" x2="76923" y2="97653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51720" y="1978909"/>
                    <a:ext cx="576064" cy="13483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3" name="Picture 9" descr="로봇 실루엣에 대한 이미지 검색결과">
                    <a:extLst>
                      <a:ext uri="{FF2B5EF4-FFF2-40B4-BE49-F238E27FC236}">
                        <a16:creationId xmlns:a16="http://schemas.microsoft.com/office/drawing/2014/main" id="{A624D6CB-1962-4A39-9B20-BADD4FF14BF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5">
                            <a14:imgEffect>
                              <a14:backgroundRemoval t="3756" b="97653" l="5495" r="89011">
                                <a14:foregroundMark x1="68132" y1="8920" x2="68132" y2="8920"/>
                                <a14:foregroundMark x1="37363" y1="7981" x2="37363" y2="7981"/>
                                <a14:foregroundMark x1="50549" y1="4695" x2="50549" y2="4695"/>
                                <a14:foregroundMark x1="57143" y1="3756" x2="57143" y2="3756"/>
                                <a14:foregroundMark x1="28571" y1="13146" x2="28571" y2="13146"/>
                                <a14:foregroundMark x1="86813" y1="35211" x2="86813" y2="35211"/>
                                <a14:foregroundMark x1="87912" y1="34272" x2="87912" y2="34272"/>
                                <a14:foregroundMark x1="78022" y1="90610" x2="78022" y2="90610"/>
                                <a14:foregroundMark x1="76923" y1="97653" x2="76923" y2="97653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555776" y="1978909"/>
                    <a:ext cx="576064" cy="13483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4" name="Picture 9" descr="로봇 실루엣에 대한 이미지 검색결과">
                    <a:extLst>
                      <a:ext uri="{FF2B5EF4-FFF2-40B4-BE49-F238E27FC236}">
                        <a16:creationId xmlns:a16="http://schemas.microsoft.com/office/drawing/2014/main" id="{A8A7E40C-EE1B-4292-BEE7-4291BEAFB0A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5">
                            <a14:imgEffect>
                              <a14:backgroundRemoval t="3756" b="97653" l="5495" r="89011">
                                <a14:foregroundMark x1="68132" y1="8920" x2="68132" y2="8920"/>
                                <a14:foregroundMark x1="37363" y1="7981" x2="37363" y2="7981"/>
                                <a14:foregroundMark x1="50549" y1="4695" x2="50549" y2="4695"/>
                                <a14:foregroundMark x1="57143" y1="3756" x2="57143" y2="3756"/>
                                <a14:foregroundMark x1="28571" y1="13146" x2="28571" y2="13146"/>
                                <a14:foregroundMark x1="86813" y1="35211" x2="86813" y2="35211"/>
                                <a14:foregroundMark x1="87912" y1="34272" x2="87912" y2="34272"/>
                                <a14:foregroundMark x1="78022" y1="90610" x2="78022" y2="90610"/>
                                <a14:foregroundMark x1="76923" y1="97653" x2="76923" y2="97653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87167" y="1978909"/>
                    <a:ext cx="576064" cy="13483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5" name="Picture 9" descr="로봇 실루엣에 대한 이미지 검색결과">
                    <a:extLst>
                      <a:ext uri="{FF2B5EF4-FFF2-40B4-BE49-F238E27FC236}">
                        <a16:creationId xmlns:a16="http://schemas.microsoft.com/office/drawing/2014/main" id="{B62E6F01-ABAE-449A-B6CC-94F1BBF16BF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5">
                            <a14:imgEffect>
                              <a14:backgroundRemoval t="3756" b="97653" l="5495" r="89011">
                                <a14:foregroundMark x1="68132" y1="8920" x2="68132" y2="8920"/>
                                <a14:foregroundMark x1="37363" y1="7981" x2="37363" y2="7981"/>
                                <a14:foregroundMark x1="50549" y1="4695" x2="50549" y2="4695"/>
                                <a14:foregroundMark x1="57143" y1="3756" x2="57143" y2="3756"/>
                                <a14:foregroundMark x1="28571" y1="13146" x2="28571" y2="13146"/>
                                <a14:foregroundMark x1="86813" y1="35211" x2="86813" y2="35211"/>
                                <a14:foregroundMark x1="87912" y1="34272" x2="87912" y2="34272"/>
                                <a14:foregroundMark x1="78022" y1="90610" x2="78022" y2="90610"/>
                                <a14:foregroundMark x1="76923" y1="97653" x2="76923" y2="97653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629720" y="1978909"/>
                    <a:ext cx="576064" cy="13483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6" name="Picture 9" descr="로봇 실루엣에 대한 이미지 검색결과">
                    <a:extLst>
                      <a:ext uri="{FF2B5EF4-FFF2-40B4-BE49-F238E27FC236}">
                        <a16:creationId xmlns:a16="http://schemas.microsoft.com/office/drawing/2014/main" id="{D510F26C-2694-4852-8A58-3CE889D1B30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5">
                            <a14:imgEffect>
                              <a14:backgroundRemoval t="3756" b="97653" l="5495" r="89011">
                                <a14:foregroundMark x1="68132" y1="8920" x2="68132" y2="8920"/>
                                <a14:foregroundMark x1="37363" y1="7981" x2="37363" y2="7981"/>
                                <a14:foregroundMark x1="50549" y1="4695" x2="50549" y2="4695"/>
                                <a14:foregroundMark x1="57143" y1="3756" x2="57143" y2="3756"/>
                                <a14:foregroundMark x1="28571" y1="13146" x2="28571" y2="13146"/>
                                <a14:foregroundMark x1="86813" y1="35211" x2="86813" y2="35211"/>
                                <a14:foregroundMark x1="87912" y1="34272" x2="87912" y2="34272"/>
                                <a14:foregroundMark x1="78022" y1="90610" x2="78022" y2="90610"/>
                                <a14:foregroundMark x1="76923" y1="97653" x2="76923" y2="97653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5784" y="1978909"/>
                    <a:ext cx="576064" cy="13483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7" name="Picture 9" descr="로봇 실루엣에 대한 이미지 검색결과">
                    <a:extLst>
                      <a:ext uri="{FF2B5EF4-FFF2-40B4-BE49-F238E27FC236}">
                        <a16:creationId xmlns:a16="http://schemas.microsoft.com/office/drawing/2014/main" id="{2C93A5C3-4FAF-415A-A1F4-D5ECF4597C4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5">
                            <a14:imgEffect>
                              <a14:backgroundRemoval t="3756" b="97653" l="5495" r="89011">
                                <a14:foregroundMark x1="68132" y1="8920" x2="68132" y2="8920"/>
                                <a14:foregroundMark x1="37363" y1="7981" x2="37363" y2="7981"/>
                                <a14:foregroundMark x1="50549" y1="4695" x2="50549" y2="4695"/>
                                <a14:foregroundMark x1="57143" y1="3756" x2="57143" y2="3756"/>
                                <a14:foregroundMark x1="28571" y1="13146" x2="28571" y2="13146"/>
                                <a14:foregroundMark x1="86813" y1="35211" x2="86813" y2="35211"/>
                                <a14:foregroundMark x1="87912" y1="34272" x2="87912" y2="34272"/>
                                <a14:foregroundMark x1="78022" y1="90610" x2="78022" y2="90610"/>
                                <a14:foregroundMark x1="76923" y1="97653" x2="76923" y2="97653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74928" y="1978909"/>
                    <a:ext cx="576064" cy="13483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5860AA40-32C8-4675-82C4-37E987816631}"/>
                    </a:ext>
                  </a:extLst>
                </p:cNvPr>
                <p:cNvGrpSpPr/>
                <p:nvPr/>
              </p:nvGrpSpPr>
              <p:grpSpPr>
                <a:xfrm>
                  <a:off x="3402790" y="1877638"/>
                  <a:ext cx="3299272" cy="1348368"/>
                  <a:chOff x="2051720" y="1978909"/>
                  <a:chExt cx="3299272" cy="1348368"/>
                </a:xfrm>
              </p:grpSpPr>
              <p:pic>
                <p:nvPicPr>
                  <p:cNvPr id="36" name="Picture 9" descr="로봇 실루엣에 대한 이미지 검색결과">
                    <a:extLst>
                      <a:ext uri="{FF2B5EF4-FFF2-40B4-BE49-F238E27FC236}">
                        <a16:creationId xmlns:a16="http://schemas.microsoft.com/office/drawing/2014/main" id="{D10CAFAE-AB4C-4F09-9125-056E59D2FB8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5">
                            <a14:imgEffect>
                              <a14:backgroundRemoval t="3756" b="97653" l="5495" r="89011">
                                <a14:foregroundMark x1="68132" y1="8920" x2="68132" y2="8920"/>
                                <a14:foregroundMark x1="37363" y1="7981" x2="37363" y2="7981"/>
                                <a14:foregroundMark x1="50549" y1="4695" x2="50549" y2="4695"/>
                                <a14:foregroundMark x1="57143" y1="3756" x2="57143" y2="3756"/>
                                <a14:foregroundMark x1="28571" y1="13146" x2="28571" y2="13146"/>
                                <a14:foregroundMark x1="86813" y1="35211" x2="86813" y2="35211"/>
                                <a14:foregroundMark x1="87912" y1="34272" x2="87912" y2="34272"/>
                                <a14:foregroundMark x1="78022" y1="90610" x2="78022" y2="90610"/>
                                <a14:foregroundMark x1="76923" y1="97653" x2="76923" y2="97653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051720" y="1978909"/>
                    <a:ext cx="576064" cy="13483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7" name="Picture 9" descr="로봇 실루엣에 대한 이미지 검색결과">
                    <a:extLst>
                      <a:ext uri="{FF2B5EF4-FFF2-40B4-BE49-F238E27FC236}">
                        <a16:creationId xmlns:a16="http://schemas.microsoft.com/office/drawing/2014/main" id="{C97B4A95-322E-4ED5-9B73-A5D4FC8F354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5">
                            <a14:imgEffect>
                              <a14:backgroundRemoval t="3756" b="97653" l="5495" r="89011">
                                <a14:foregroundMark x1="68132" y1="8920" x2="68132" y2="8920"/>
                                <a14:foregroundMark x1="37363" y1="7981" x2="37363" y2="7981"/>
                                <a14:foregroundMark x1="50549" y1="4695" x2="50549" y2="4695"/>
                                <a14:foregroundMark x1="57143" y1="3756" x2="57143" y2="3756"/>
                                <a14:foregroundMark x1="28571" y1="13146" x2="28571" y2="13146"/>
                                <a14:foregroundMark x1="86813" y1="35211" x2="86813" y2="35211"/>
                                <a14:foregroundMark x1="87912" y1="34272" x2="87912" y2="34272"/>
                                <a14:foregroundMark x1="78022" y1="90610" x2="78022" y2="90610"/>
                                <a14:foregroundMark x1="76923" y1="97653" x2="76923" y2="97653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555776" y="1978909"/>
                    <a:ext cx="576064" cy="13483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8" name="Picture 9" descr="로봇 실루엣에 대한 이미지 검색결과">
                    <a:extLst>
                      <a:ext uri="{FF2B5EF4-FFF2-40B4-BE49-F238E27FC236}">
                        <a16:creationId xmlns:a16="http://schemas.microsoft.com/office/drawing/2014/main" id="{6945B679-BAE1-4D57-A0AB-E4ED31BF101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5">
                            <a14:imgEffect>
                              <a14:backgroundRemoval t="3756" b="97653" l="5495" r="89011">
                                <a14:foregroundMark x1="68132" y1="8920" x2="68132" y2="8920"/>
                                <a14:foregroundMark x1="37363" y1="7981" x2="37363" y2="7981"/>
                                <a14:foregroundMark x1="50549" y1="4695" x2="50549" y2="4695"/>
                                <a14:foregroundMark x1="57143" y1="3756" x2="57143" y2="3756"/>
                                <a14:foregroundMark x1="28571" y1="13146" x2="28571" y2="13146"/>
                                <a14:foregroundMark x1="86813" y1="35211" x2="86813" y2="35211"/>
                                <a14:foregroundMark x1="87912" y1="34272" x2="87912" y2="34272"/>
                                <a14:foregroundMark x1="78022" y1="90610" x2="78022" y2="90610"/>
                                <a14:foregroundMark x1="76923" y1="97653" x2="76923" y2="97653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87167" y="1978909"/>
                    <a:ext cx="576064" cy="13483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39" name="Picture 9" descr="로봇 실루엣에 대한 이미지 검색결과">
                    <a:extLst>
                      <a:ext uri="{FF2B5EF4-FFF2-40B4-BE49-F238E27FC236}">
                        <a16:creationId xmlns:a16="http://schemas.microsoft.com/office/drawing/2014/main" id="{9B56E795-0D43-4D77-AA94-3F259E3665D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5">
                            <a14:imgEffect>
                              <a14:backgroundRemoval t="3756" b="97653" l="5495" r="89011">
                                <a14:foregroundMark x1="68132" y1="8920" x2="68132" y2="8920"/>
                                <a14:foregroundMark x1="37363" y1="7981" x2="37363" y2="7981"/>
                                <a14:foregroundMark x1="50549" y1="4695" x2="50549" y2="4695"/>
                                <a14:foregroundMark x1="57143" y1="3756" x2="57143" y2="3756"/>
                                <a14:foregroundMark x1="28571" y1="13146" x2="28571" y2="13146"/>
                                <a14:foregroundMark x1="86813" y1="35211" x2="86813" y2="35211"/>
                                <a14:foregroundMark x1="87912" y1="34272" x2="87912" y2="34272"/>
                                <a14:foregroundMark x1="78022" y1="90610" x2="78022" y2="90610"/>
                                <a14:foregroundMark x1="76923" y1="97653" x2="76923" y2="97653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629720" y="1978909"/>
                    <a:ext cx="576064" cy="13483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0" name="Picture 9" descr="로봇 실루엣에 대한 이미지 검색결과">
                    <a:extLst>
                      <a:ext uri="{FF2B5EF4-FFF2-40B4-BE49-F238E27FC236}">
                        <a16:creationId xmlns:a16="http://schemas.microsoft.com/office/drawing/2014/main" id="{2C3E7D70-2EA4-4651-A7C9-C4F7BF5B37F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5">
                            <a14:imgEffect>
                              <a14:backgroundRemoval t="3756" b="97653" l="5495" r="89011">
                                <a14:foregroundMark x1="68132" y1="8920" x2="68132" y2="8920"/>
                                <a14:foregroundMark x1="37363" y1="7981" x2="37363" y2="7981"/>
                                <a14:foregroundMark x1="50549" y1="4695" x2="50549" y2="4695"/>
                                <a14:foregroundMark x1="57143" y1="3756" x2="57143" y2="3756"/>
                                <a14:foregroundMark x1="28571" y1="13146" x2="28571" y2="13146"/>
                                <a14:foregroundMark x1="86813" y1="35211" x2="86813" y2="35211"/>
                                <a14:foregroundMark x1="87912" y1="34272" x2="87912" y2="34272"/>
                                <a14:foregroundMark x1="78022" y1="90610" x2="78022" y2="90610"/>
                                <a14:foregroundMark x1="76923" y1="97653" x2="76923" y2="97653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205784" y="1978909"/>
                    <a:ext cx="576064" cy="13483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1" name="Picture 9" descr="로봇 실루엣에 대한 이미지 검색결과">
                    <a:extLst>
                      <a:ext uri="{FF2B5EF4-FFF2-40B4-BE49-F238E27FC236}">
                        <a16:creationId xmlns:a16="http://schemas.microsoft.com/office/drawing/2014/main" id="{A0C7E697-8EA7-4F2B-A32D-9040F9A666E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4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15">
                            <a14:imgEffect>
                              <a14:backgroundRemoval t="3756" b="97653" l="5495" r="89011">
                                <a14:foregroundMark x1="68132" y1="8920" x2="68132" y2="8920"/>
                                <a14:foregroundMark x1="37363" y1="7981" x2="37363" y2="7981"/>
                                <a14:foregroundMark x1="50549" y1="4695" x2="50549" y2="4695"/>
                                <a14:foregroundMark x1="57143" y1="3756" x2="57143" y2="3756"/>
                                <a14:foregroundMark x1="28571" y1="13146" x2="28571" y2="13146"/>
                                <a14:foregroundMark x1="86813" y1="35211" x2="86813" y2="35211"/>
                                <a14:foregroundMark x1="87912" y1="34272" x2="87912" y2="34272"/>
                                <a14:foregroundMark x1="78022" y1="90610" x2="78022" y2="90610"/>
                                <a14:foregroundMark x1="76923" y1="97653" x2="76923" y2="97653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774928" y="1978909"/>
                    <a:ext cx="576064" cy="134836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A8BA23-0874-4676-8120-7B7C108A0A62}"/>
                  </a:ext>
                </a:extLst>
              </p:cNvPr>
              <p:cNvSpPr txBox="1"/>
              <p:nvPr/>
            </p:nvSpPr>
            <p:spPr>
              <a:xfrm>
                <a:off x="1657776" y="3115179"/>
                <a:ext cx="91884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b="1" dirty="0">
                    <a:solidFill>
                      <a:schemeClr val="bg1"/>
                    </a:solidFill>
                  </a:rPr>
                  <a:t>SKIP&gt;&gt;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61ACA4-DE43-4C50-BD88-E5A714048C00}"/>
                  </a:ext>
                </a:extLst>
              </p:cNvPr>
              <p:cNvSpPr txBox="1"/>
              <p:nvPr/>
            </p:nvSpPr>
            <p:spPr>
              <a:xfrm>
                <a:off x="3487448" y="3115179"/>
                <a:ext cx="91884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b="1" dirty="0">
                    <a:solidFill>
                      <a:schemeClr val="bg1"/>
                    </a:solidFill>
                  </a:rPr>
                  <a:t>SKIP&gt;&gt;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CCDE23B-127A-465C-8E28-F9611CB4229A}"/>
                  </a:ext>
                </a:extLst>
              </p:cNvPr>
              <p:cNvSpPr txBox="1"/>
              <p:nvPr/>
            </p:nvSpPr>
            <p:spPr>
              <a:xfrm>
                <a:off x="5189911" y="3115179"/>
                <a:ext cx="91884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b="1" dirty="0">
                    <a:solidFill>
                      <a:schemeClr val="bg1"/>
                    </a:solidFill>
                  </a:rPr>
                  <a:t>SKIP&gt;&gt;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C2C54B-4298-4C96-88A0-EC4C6DCE5E97}"/>
                  </a:ext>
                </a:extLst>
              </p:cNvPr>
              <p:cNvSpPr txBox="1"/>
              <p:nvPr/>
            </p:nvSpPr>
            <p:spPr>
              <a:xfrm>
                <a:off x="6926237" y="3115179"/>
                <a:ext cx="91884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50" b="1" dirty="0">
                    <a:solidFill>
                      <a:schemeClr val="bg1"/>
                    </a:solidFill>
                  </a:rPr>
                  <a:t>SKIP&gt;&gt;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76C878C3-C9DB-4365-BB6C-905963EA9E54}"/>
                </a:ext>
              </a:extLst>
            </p:cNvPr>
            <p:cNvSpPr/>
            <p:nvPr/>
          </p:nvSpPr>
          <p:spPr>
            <a:xfrm>
              <a:off x="2776815" y="3552616"/>
              <a:ext cx="2864827" cy="77319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화면 이동 방향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1597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4C6A67D-71EC-45DA-9417-4BFA74E897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33713" y="149447"/>
            <a:ext cx="2252662" cy="292957"/>
          </a:xfrm>
        </p:spPr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이동</a:t>
            </a:r>
            <a:r>
              <a:rPr lang="en-US" altLang="ko-KR" dirty="0"/>
              <a:t>)</a:t>
            </a:r>
            <a:r>
              <a:rPr lang="ko-KR" altLang="en-US" dirty="0"/>
              <a:t>튜토리얼 화면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E99A8E-B531-4C89-9B56-F2F10AD4CD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730" y="-138038"/>
            <a:ext cx="2384670" cy="867930"/>
          </a:xfrm>
        </p:spPr>
        <p:txBody>
          <a:bodyPr/>
          <a:lstStyle/>
          <a:p>
            <a:r>
              <a:rPr lang="ko-KR" altLang="en-US" dirty="0"/>
              <a:t>스토리 보드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E015B0-563C-4A80-B581-30CE99B908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82663" y="5127625"/>
            <a:ext cx="5332412" cy="68421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로봇 </a:t>
            </a:r>
            <a:r>
              <a:rPr lang="en-US" altLang="ko-KR" dirty="0">
                <a:solidFill>
                  <a:schemeClr val="bg1"/>
                </a:solidFill>
              </a:rPr>
              <a:t>: “</a:t>
            </a:r>
            <a:r>
              <a:rPr lang="ko-KR" altLang="en-US" dirty="0">
                <a:solidFill>
                  <a:schemeClr val="bg1"/>
                </a:solidFill>
              </a:rPr>
              <a:t>제거한다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제거한다</a:t>
            </a:r>
            <a:r>
              <a:rPr lang="en-US" altLang="ko-KR" dirty="0">
                <a:solidFill>
                  <a:schemeClr val="bg1"/>
                </a:solidFill>
              </a:rPr>
              <a:t>”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주인공 </a:t>
            </a:r>
            <a:r>
              <a:rPr lang="en-US" altLang="ko-KR" dirty="0">
                <a:solidFill>
                  <a:schemeClr val="bg1"/>
                </a:solidFill>
              </a:rPr>
              <a:t>: “</a:t>
            </a:r>
            <a:r>
              <a:rPr lang="ko-KR" altLang="en-US" dirty="0">
                <a:solidFill>
                  <a:schemeClr val="bg1"/>
                </a:solidFill>
              </a:rPr>
              <a:t>도망가야 되</a:t>
            </a:r>
            <a:r>
              <a:rPr lang="en-US" altLang="ko-KR" dirty="0">
                <a:solidFill>
                  <a:schemeClr val="bg1"/>
                </a:solidFill>
              </a:rPr>
              <a:t>…. ‘</a:t>
            </a:r>
            <a:r>
              <a:rPr lang="ko-KR" altLang="en-US" dirty="0">
                <a:solidFill>
                  <a:schemeClr val="bg1"/>
                </a:solidFill>
              </a:rPr>
              <a:t>마을까지 도망가면 못 쫓아 올 거야</a:t>
            </a:r>
            <a:r>
              <a:rPr lang="en-US" altLang="ko-KR" dirty="0">
                <a:solidFill>
                  <a:schemeClr val="bg1"/>
                </a:solidFill>
              </a:rPr>
              <a:t>..’”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64CBFB-F2FF-49B8-873C-8A2FF07F6A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긴박한 느낌의 </a:t>
            </a:r>
            <a:r>
              <a:rPr lang="en-US" altLang="ko-KR" dirty="0">
                <a:solidFill>
                  <a:schemeClr val="bg1"/>
                </a:solidFill>
              </a:rPr>
              <a:t>BGM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바람소리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이동 소리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233ACE4-48A4-4107-9AB9-7EDFDE356B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인 게임 시뮬레이션 같은 느낌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FAF6D96-EE9F-4F3B-B238-F9F2CD0F3E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&lt; </a:t>
            </a:r>
            <a:r>
              <a:rPr lang="ko-KR" altLang="en-US" dirty="0">
                <a:solidFill>
                  <a:schemeClr val="bg1"/>
                </a:solidFill>
              </a:rPr>
              <a:t>화면 요소</a:t>
            </a:r>
            <a:r>
              <a:rPr lang="en-US" altLang="ko-KR" dirty="0">
                <a:solidFill>
                  <a:schemeClr val="bg1"/>
                </a:solidFill>
              </a:rPr>
              <a:t> &gt;</a:t>
            </a:r>
          </a:p>
          <a:p>
            <a:pPr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게임플레이 화면에 캐릭터를 미리 배치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대사는 말풍선을 사용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캐릭터의 대사는 최대한 짧게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&lt; </a:t>
            </a:r>
            <a:r>
              <a:rPr lang="ko-KR" altLang="en-US" dirty="0">
                <a:solidFill>
                  <a:schemeClr val="bg1"/>
                </a:solidFill>
              </a:rPr>
              <a:t>튜토리얼 내용</a:t>
            </a:r>
            <a:r>
              <a:rPr lang="en-US" altLang="ko-KR" dirty="0">
                <a:solidFill>
                  <a:schemeClr val="bg1"/>
                </a:solidFill>
              </a:rPr>
              <a:t> &gt;</a:t>
            </a:r>
          </a:p>
          <a:p>
            <a:pPr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좌측 하단에 조이스틱 </a:t>
            </a:r>
            <a:r>
              <a:rPr lang="en-US" altLang="ko-KR" dirty="0">
                <a:solidFill>
                  <a:schemeClr val="bg1"/>
                </a:solidFill>
              </a:rPr>
              <a:t>UI </a:t>
            </a:r>
            <a:r>
              <a:rPr lang="ko-KR" altLang="en-US" dirty="0">
                <a:solidFill>
                  <a:schemeClr val="bg1"/>
                </a:solidFill>
              </a:rPr>
              <a:t>표시 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주인공의 독백으로 유저가 조이스틱을 사용하도록 함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826C2EF4-A06F-4862-80E3-16ACF60422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튜토리얼 스토리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19E667F-10DD-4BAD-B083-D50FFD39B09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로봇에게 쫓기고 있는 주인공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3D9F4AA-B594-4D80-B608-21E7AD4F561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8B343F8-CA44-4F05-8526-56ABE2D4370E}"/>
              </a:ext>
            </a:extLst>
          </p:cNvPr>
          <p:cNvGrpSpPr/>
          <p:nvPr/>
        </p:nvGrpSpPr>
        <p:grpSpPr>
          <a:xfrm>
            <a:off x="1271653" y="1422816"/>
            <a:ext cx="6170769" cy="3282294"/>
            <a:chOff x="1246065" y="1378606"/>
            <a:chExt cx="6170769" cy="3282294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6E51A3AB-9B24-4556-942B-1C02AB43B849}"/>
                </a:ext>
              </a:extLst>
            </p:cNvPr>
            <p:cNvGrpSpPr/>
            <p:nvPr/>
          </p:nvGrpSpPr>
          <p:grpSpPr>
            <a:xfrm>
              <a:off x="1246065" y="1390395"/>
              <a:ext cx="6170769" cy="3270505"/>
              <a:chOff x="8848362" y="923248"/>
              <a:chExt cx="7167067" cy="3798543"/>
            </a:xfrm>
          </p:grpSpPr>
          <p:pic>
            <p:nvPicPr>
              <p:cNvPr id="82" name="Picture 2" descr="7.png">
                <a:extLst>
                  <a:ext uri="{FF2B5EF4-FFF2-40B4-BE49-F238E27FC236}">
                    <a16:creationId xmlns:a16="http://schemas.microsoft.com/office/drawing/2014/main" id="{4C11F42F-E65E-437A-89D8-9EA96DA2A6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1202"/>
              <a:stretch/>
            </p:blipFill>
            <p:spPr bwMode="auto">
              <a:xfrm>
                <a:off x="8848362" y="923248"/>
                <a:ext cx="7167067" cy="37985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D800D1FF-A61E-4670-9467-0C02FC3FFD38}"/>
                  </a:ext>
                </a:extLst>
              </p:cNvPr>
              <p:cNvSpPr/>
              <p:nvPr/>
            </p:nvSpPr>
            <p:spPr>
              <a:xfrm>
                <a:off x="15252700" y="3108188"/>
                <a:ext cx="762729" cy="2517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solidFill>
                      <a:schemeClr val="bg1"/>
                    </a:solidFill>
                  </a:rPr>
                  <a:t>포탈</a:t>
                </a: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8ED8700C-81C8-416D-9FDF-68F94A070DDC}"/>
                  </a:ext>
                </a:extLst>
              </p:cNvPr>
              <p:cNvGrpSpPr/>
              <p:nvPr/>
            </p:nvGrpSpPr>
            <p:grpSpPr>
              <a:xfrm>
                <a:off x="9776355" y="2192743"/>
                <a:ext cx="600438" cy="1892264"/>
                <a:chOff x="8848362" y="1747607"/>
                <a:chExt cx="766267" cy="2414870"/>
              </a:xfrm>
            </p:grpSpPr>
            <p:sp>
              <p:nvSpPr>
                <p:cNvPr id="84" name="타원 83">
                  <a:extLst>
                    <a:ext uri="{FF2B5EF4-FFF2-40B4-BE49-F238E27FC236}">
                      <a16:creationId xmlns:a16="http://schemas.microsoft.com/office/drawing/2014/main" id="{4B9D9CE2-6013-4D42-A0C5-3E17BD262DDB}"/>
                    </a:ext>
                  </a:extLst>
                </p:cNvPr>
                <p:cNvSpPr/>
                <p:nvPr/>
              </p:nvSpPr>
              <p:spPr>
                <a:xfrm>
                  <a:off x="8848362" y="1747607"/>
                  <a:ext cx="766267" cy="137612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bg1"/>
                      </a:solidFill>
                    </a:rPr>
                    <a:t>로봇</a:t>
                  </a:r>
                </a:p>
              </p:txBody>
            </p:sp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E51F2403-E203-4C52-9524-FB6A7E40EF0A}"/>
                    </a:ext>
                  </a:extLst>
                </p:cNvPr>
                <p:cNvSpPr/>
                <p:nvPr/>
              </p:nvSpPr>
              <p:spPr>
                <a:xfrm>
                  <a:off x="8848362" y="2786355"/>
                  <a:ext cx="766267" cy="137612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bg1"/>
                      </a:solidFill>
                    </a:rPr>
                    <a:t>로봇</a:t>
                  </a:r>
                </a:p>
              </p:txBody>
            </p:sp>
          </p:grpSp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59E617E4-664B-457E-B0DA-E120A5088672}"/>
                  </a:ext>
                </a:extLst>
              </p:cNvPr>
              <p:cNvSpPr/>
              <p:nvPr/>
            </p:nvSpPr>
            <p:spPr>
              <a:xfrm>
                <a:off x="12078277" y="2716464"/>
                <a:ext cx="436248" cy="7834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bg1"/>
                    </a:solidFill>
                  </a:rPr>
                  <a:t>주인공</a:t>
                </a:r>
              </a:p>
            </p:txBody>
          </p:sp>
          <p:sp>
            <p:nvSpPr>
              <p:cNvPr id="87" name="말풍선: 모서리가 둥근 사각형 86">
                <a:extLst>
                  <a:ext uri="{FF2B5EF4-FFF2-40B4-BE49-F238E27FC236}">
                    <a16:creationId xmlns:a16="http://schemas.microsoft.com/office/drawing/2014/main" id="{CF4BCA88-8511-48C7-853A-564197E2F262}"/>
                  </a:ext>
                </a:extLst>
              </p:cNvPr>
              <p:cNvSpPr/>
              <p:nvPr/>
            </p:nvSpPr>
            <p:spPr>
              <a:xfrm>
                <a:off x="10375838" y="1518889"/>
                <a:ext cx="1046838" cy="534382"/>
              </a:xfrm>
              <a:prstGeom prst="wedgeRoundRectCallout">
                <a:avLst>
                  <a:gd name="adj1" fmla="val -42982"/>
                  <a:gd name="adj2" fmla="val 95744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5D343B08-F716-4BAE-8E54-D3ECA11D57F7}"/>
                </a:ext>
              </a:extLst>
            </p:cNvPr>
            <p:cNvGrpSpPr/>
            <p:nvPr/>
          </p:nvGrpSpPr>
          <p:grpSpPr>
            <a:xfrm>
              <a:off x="1246065" y="1378606"/>
              <a:ext cx="1535235" cy="503674"/>
              <a:chOff x="555502" y="718346"/>
              <a:chExt cx="2234590" cy="733116"/>
            </a:xfrm>
          </p:grpSpPr>
          <p:sp>
            <p:nvSpPr>
              <p:cNvPr id="91" name="사각형: 잘린 대각선 방향 모서리 90">
                <a:extLst>
                  <a:ext uri="{FF2B5EF4-FFF2-40B4-BE49-F238E27FC236}">
                    <a16:creationId xmlns:a16="http://schemas.microsoft.com/office/drawing/2014/main" id="{97E1772F-4BAA-45CB-834B-4D55B4B36731}"/>
                  </a:ext>
                </a:extLst>
              </p:cNvPr>
              <p:cNvSpPr/>
              <p:nvPr/>
            </p:nvSpPr>
            <p:spPr>
              <a:xfrm>
                <a:off x="555502" y="718346"/>
                <a:ext cx="1664677" cy="733116"/>
              </a:xfrm>
              <a:prstGeom prst="snip2Diag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ko-KR" altLang="en-US" sz="1200" dirty="0">
                    <a:solidFill>
                      <a:schemeClr val="bg1"/>
                    </a:solidFill>
                  </a:rPr>
                  <a:t>방어도</a:t>
                </a:r>
              </a:p>
            </p:txBody>
          </p:sp>
          <p:sp>
            <p:nvSpPr>
              <p:cNvPr id="92" name="사각형: 잘린 대각선 방향 모서리 91">
                <a:extLst>
                  <a:ext uri="{FF2B5EF4-FFF2-40B4-BE49-F238E27FC236}">
                    <a16:creationId xmlns:a16="http://schemas.microsoft.com/office/drawing/2014/main" id="{E14AC226-6149-4F65-AD48-437E50E7ADF8}"/>
                  </a:ext>
                </a:extLst>
              </p:cNvPr>
              <p:cNvSpPr/>
              <p:nvPr/>
            </p:nvSpPr>
            <p:spPr>
              <a:xfrm>
                <a:off x="555502" y="724998"/>
                <a:ext cx="2234590" cy="358305"/>
              </a:xfrm>
              <a:prstGeom prst="snip2DiagRect">
                <a:avLst/>
              </a:prstGeom>
              <a:solidFill>
                <a:srgbClr val="E5203E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체력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94" name="타원 93">
            <a:extLst>
              <a:ext uri="{FF2B5EF4-FFF2-40B4-BE49-F238E27FC236}">
                <a16:creationId xmlns:a16="http://schemas.microsoft.com/office/drawing/2014/main" id="{9CF7572C-6B6A-4841-BBBA-25BEA71304A2}"/>
              </a:ext>
            </a:extLst>
          </p:cNvPr>
          <p:cNvSpPr/>
          <p:nvPr/>
        </p:nvSpPr>
        <p:spPr>
          <a:xfrm>
            <a:off x="1383963" y="3784600"/>
            <a:ext cx="787828" cy="78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조이스틱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791A4B54-BAE7-4DDD-AB9B-9985AEEDCA22}"/>
              </a:ext>
            </a:extLst>
          </p:cNvPr>
          <p:cNvSpPr/>
          <p:nvPr/>
        </p:nvSpPr>
        <p:spPr>
          <a:xfrm>
            <a:off x="1271653" y="3532569"/>
            <a:ext cx="1013392" cy="1172541"/>
          </a:xfrm>
          <a:prstGeom prst="roundRect">
            <a:avLst/>
          </a:prstGeom>
          <a:noFill/>
          <a:ln w="63500">
            <a:solidFill>
              <a:srgbClr val="E52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8BC9AED4-EEDD-474A-922A-2D31983F52CA}"/>
              </a:ext>
            </a:extLst>
          </p:cNvPr>
          <p:cNvSpPr/>
          <p:nvPr/>
        </p:nvSpPr>
        <p:spPr>
          <a:xfrm>
            <a:off x="1326506" y="3183132"/>
            <a:ext cx="229762" cy="30413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8424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14D62BF-AA04-4513-912C-F82EC2552F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9448" y="149447"/>
            <a:ext cx="1921192" cy="292957"/>
          </a:xfrm>
        </p:spPr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이동</a:t>
            </a:r>
            <a:r>
              <a:rPr lang="en-US" altLang="ko-KR" dirty="0"/>
              <a:t>)</a:t>
            </a:r>
            <a:r>
              <a:rPr lang="ko-KR" altLang="en-US" dirty="0"/>
              <a:t>튜토리얼 화면</a:t>
            </a:r>
          </a:p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21D82C-FE0C-4B67-8727-D3DF164AF5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790" y="-138038"/>
            <a:ext cx="2338550" cy="867930"/>
          </a:xfrm>
        </p:spPr>
        <p:txBody>
          <a:bodyPr/>
          <a:lstStyle/>
          <a:p>
            <a:r>
              <a:rPr lang="ko-KR" altLang="en-US" dirty="0"/>
              <a:t>스토리 보드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3D7C5E-AD67-4D16-B683-8DDCCBC366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로봇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조준 </a:t>
            </a:r>
            <a:r>
              <a:rPr lang="en-US" altLang="ko-KR" dirty="0">
                <a:solidFill>
                  <a:schemeClr val="bg1"/>
                </a:solidFill>
              </a:rPr>
              <a:t>.. </a:t>
            </a:r>
            <a:r>
              <a:rPr lang="ko-KR" altLang="en-US" dirty="0">
                <a:solidFill>
                  <a:schemeClr val="bg1"/>
                </a:solidFill>
              </a:rPr>
              <a:t>발사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주인공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윽</a:t>
            </a:r>
            <a:r>
              <a:rPr lang="en-US" altLang="ko-KR" dirty="0">
                <a:solidFill>
                  <a:schemeClr val="bg1"/>
                </a:solidFill>
              </a:rPr>
              <a:t>!! ( </a:t>
            </a:r>
            <a:r>
              <a:rPr lang="ko-KR" altLang="en-US" dirty="0">
                <a:solidFill>
                  <a:schemeClr val="bg1"/>
                </a:solidFill>
              </a:rPr>
              <a:t>그 자리에서 기절 </a:t>
            </a:r>
            <a:r>
              <a:rPr lang="en-US" altLang="ko-KR" dirty="0">
                <a:solidFill>
                  <a:schemeClr val="bg1"/>
                </a:solidFill>
              </a:rPr>
              <a:t>) </a:t>
            </a:r>
            <a:endParaRPr lang="ko-KR" altLang="en-US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83DA94-F698-4ABA-9B07-ED96B675DA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이전 씬 과 동일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FDF2F04-48A3-4AB0-BBE5-DC09FDD94C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이전 씬 과 동일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2847D20-3A62-49DB-8942-AFBD865B5A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&lt; </a:t>
            </a:r>
            <a:r>
              <a:rPr lang="ko-KR" altLang="en-US" dirty="0">
                <a:solidFill>
                  <a:schemeClr val="bg1"/>
                </a:solidFill>
              </a:rPr>
              <a:t>조작</a:t>
            </a:r>
            <a:r>
              <a:rPr lang="en-US" altLang="ko-KR" dirty="0">
                <a:solidFill>
                  <a:schemeClr val="bg1"/>
                </a:solidFill>
              </a:rPr>
              <a:t> &gt;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유저 조작으로 목표 지점까지 이동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725636C-ED4E-4055-B24A-AF2B0C6A47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이동 튜토리얼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8DE163F-FB73-40E6-995A-30708A6E919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로봇의 공격에 기절 </a:t>
            </a:r>
            <a:r>
              <a:rPr lang="en-US" altLang="ko-KR" dirty="0">
                <a:solidFill>
                  <a:schemeClr val="bg1"/>
                </a:solidFill>
              </a:rPr>
              <a:t>or </a:t>
            </a:r>
            <a:r>
              <a:rPr lang="ko-KR" altLang="en-US" dirty="0">
                <a:solidFill>
                  <a:schemeClr val="bg1"/>
                </a:solidFill>
              </a:rPr>
              <a:t>회피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EAF78A0-6944-48F9-A774-6C8F159208F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65EA38C-2D13-4832-B93B-AB8A9552BF04}"/>
              </a:ext>
            </a:extLst>
          </p:cNvPr>
          <p:cNvGrpSpPr/>
          <p:nvPr/>
        </p:nvGrpSpPr>
        <p:grpSpPr>
          <a:xfrm>
            <a:off x="1271653" y="1422816"/>
            <a:ext cx="6170769" cy="3282294"/>
            <a:chOff x="1246065" y="1378606"/>
            <a:chExt cx="6170769" cy="3282294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5F54839-79CB-4C46-951D-E98889C4C967}"/>
                </a:ext>
              </a:extLst>
            </p:cNvPr>
            <p:cNvGrpSpPr/>
            <p:nvPr/>
          </p:nvGrpSpPr>
          <p:grpSpPr>
            <a:xfrm>
              <a:off x="1246065" y="1390395"/>
              <a:ext cx="6170769" cy="3270505"/>
              <a:chOff x="8848362" y="923248"/>
              <a:chExt cx="7167067" cy="3798543"/>
            </a:xfrm>
          </p:grpSpPr>
          <p:pic>
            <p:nvPicPr>
              <p:cNvPr id="23" name="Picture 2" descr="7.png">
                <a:extLst>
                  <a:ext uri="{FF2B5EF4-FFF2-40B4-BE49-F238E27FC236}">
                    <a16:creationId xmlns:a16="http://schemas.microsoft.com/office/drawing/2014/main" id="{F7DD8001-2F28-4564-B521-C041962627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1202"/>
              <a:stretch/>
            </p:blipFill>
            <p:spPr bwMode="auto">
              <a:xfrm>
                <a:off x="8848362" y="923248"/>
                <a:ext cx="7167067" cy="37985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5EB83241-B3B4-4B02-AF7A-4923B1582BCA}"/>
                  </a:ext>
                </a:extLst>
              </p:cNvPr>
              <p:cNvSpPr/>
              <p:nvPr/>
            </p:nvSpPr>
            <p:spPr>
              <a:xfrm>
                <a:off x="15252700" y="3108188"/>
                <a:ext cx="762729" cy="2517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solidFill>
                      <a:schemeClr val="bg1"/>
                    </a:solidFill>
                  </a:rPr>
                  <a:t>포탈</a:t>
                </a:r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31601159-2452-4AB3-8BE6-87AB11F5DA94}"/>
                  </a:ext>
                </a:extLst>
              </p:cNvPr>
              <p:cNvGrpSpPr/>
              <p:nvPr/>
            </p:nvGrpSpPr>
            <p:grpSpPr>
              <a:xfrm>
                <a:off x="9776355" y="2192743"/>
                <a:ext cx="600438" cy="1892264"/>
                <a:chOff x="8848362" y="1747607"/>
                <a:chExt cx="766267" cy="2414870"/>
              </a:xfrm>
            </p:grpSpPr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B14CD644-310A-4CA4-95A4-B37A71FA28D0}"/>
                    </a:ext>
                  </a:extLst>
                </p:cNvPr>
                <p:cNvSpPr/>
                <p:nvPr/>
              </p:nvSpPr>
              <p:spPr>
                <a:xfrm>
                  <a:off x="8848362" y="1747607"/>
                  <a:ext cx="766267" cy="137612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bg1"/>
                      </a:solidFill>
                    </a:rPr>
                    <a:t>로봇</a:t>
                  </a:r>
                </a:p>
              </p:txBody>
            </p:sp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5B03FF62-D679-4003-A16F-C6D8A0108693}"/>
                    </a:ext>
                  </a:extLst>
                </p:cNvPr>
                <p:cNvSpPr/>
                <p:nvPr/>
              </p:nvSpPr>
              <p:spPr>
                <a:xfrm>
                  <a:off x="8848362" y="2786355"/>
                  <a:ext cx="766267" cy="137612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bg1"/>
                      </a:solidFill>
                    </a:rPr>
                    <a:t>로봇</a:t>
                  </a:r>
                </a:p>
              </p:txBody>
            </p:sp>
          </p:grp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D6D95652-7335-425F-AB80-48257CE49768}"/>
                  </a:ext>
                </a:extLst>
              </p:cNvPr>
              <p:cNvSpPr/>
              <p:nvPr/>
            </p:nvSpPr>
            <p:spPr>
              <a:xfrm>
                <a:off x="14233497" y="2716464"/>
                <a:ext cx="436248" cy="7834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bg1"/>
                    </a:solidFill>
                  </a:rPr>
                  <a:t>주인공</a:t>
                </a:r>
              </a:p>
            </p:txBody>
          </p:sp>
          <p:sp>
            <p:nvSpPr>
              <p:cNvPr id="27" name="말풍선: 모서리가 둥근 사각형 26">
                <a:extLst>
                  <a:ext uri="{FF2B5EF4-FFF2-40B4-BE49-F238E27FC236}">
                    <a16:creationId xmlns:a16="http://schemas.microsoft.com/office/drawing/2014/main" id="{DBFDB37B-04D0-403D-8CBF-3FF0F7FB0A79}"/>
                  </a:ext>
                </a:extLst>
              </p:cNvPr>
              <p:cNvSpPr/>
              <p:nvPr/>
            </p:nvSpPr>
            <p:spPr>
              <a:xfrm>
                <a:off x="14646010" y="1904832"/>
                <a:ext cx="1046837" cy="534382"/>
              </a:xfrm>
              <a:prstGeom prst="wedgeRoundRectCallout">
                <a:avLst>
                  <a:gd name="adj1" fmla="val -42982"/>
                  <a:gd name="adj2" fmla="val 95744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6D07E4E-A113-4E82-BF25-AADF83C9FB5F}"/>
                </a:ext>
              </a:extLst>
            </p:cNvPr>
            <p:cNvGrpSpPr/>
            <p:nvPr/>
          </p:nvGrpSpPr>
          <p:grpSpPr>
            <a:xfrm>
              <a:off x="1246065" y="1378606"/>
              <a:ext cx="1535235" cy="503674"/>
              <a:chOff x="555502" y="718346"/>
              <a:chExt cx="2234590" cy="733116"/>
            </a:xfrm>
          </p:grpSpPr>
          <p:sp>
            <p:nvSpPr>
              <p:cNvPr id="21" name="사각형: 잘린 대각선 방향 모서리 20">
                <a:extLst>
                  <a:ext uri="{FF2B5EF4-FFF2-40B4-BE49-F238E27FC236}">
                    <a16:creationId xmlns:a16="http://schemas.microsoft.com/office/drawing/2014/main" id="{B3C8EB74-CCDD-4991-8B7E-1E88E0BFFDB5}"/>
                  </a:ext>
                </a:extLst>
              </p:cNvPr>
              <p:cNvSpPr/>
              <p:nvPr/>
            </p:nvSpPr>
            <p:spPr>
              <a:xfrm>
                <a:off x="555502" y="718346"/>
                <a:ext cx="1664677" cy="733116"/>
              </a:xfrm>
              <a:prstGeom prst="snip2Diag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ko-KR" altLang="en-US" sz="1200" dirty="0">
                    <a:solidFill>
                      <a:schemeClr val="bg1"/>
                    </a:solidFill>
                  </a:rPr>
                  <a:t>방어도</a:t>
                </a:r>
              </a:p>
            </p:txBody>
          </p:sp>
          <p:sp>
            <p:nvSpPr>
              <p:cNvPr id="22" name="사각형: 잘린 대각선 방향 모서리 21">
                <a:extLst>
                  <a:ext uri="{FF2B5EF4-FFF2-40B4-BE49-F238E27FC236}">
                    <a16:creationId xmlns:a16="http://schemas.microsoft.com/office/drawing/2014/main" id="{D81BF929-5364-47FF-B036-20145137CA4C}"/>
                  </a:ext>
                </a:extLst>
              </p:cNvPr>
              <p:cNvSpPr/>
              <p:nvPr/>
            </p:nvSpPr>
            <p:spPr>
              <a:xfrm>
                <a:off x="555502" y="724998"/>
                <a:ext cx="2234590" cy="358305"/>
              </a:xfrm>
              <a:prstGeom prst="snip2DiagRect">
                <a:avLst/>
              </a:prstGeom>
              <a:solidFill>
                <a:srgbClr val="E5203E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bg1"/>
                    </a:solidFill>
                  </a:rPr>
                  <a:t>체력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A32BC554-94E9-4896-96EE-75A8C7E8AA91}"/>
              </a:ext>
            </a:extLst>
          </p:cNvPr>
          <p:cNvSpPr/>
          <p:nvPr/>
        </p:nvSpPr>
        <p:spPr>
          <a:xfrm>
            <a:off x="1383963" y="3784600"/>
            <a:ext cx="787828" cy="7887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조이스틱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71EFD5-C7A8-4CEF-B22B-AA2F03F79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245" y="2548506"/>
            <a:ext cx="1006245" cy="8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849E89E-5DCD-40F4-AFAA-78CE065EB630}"/>
              </a:ext>
            </a:extLst>
          </p:cNvPr>
          <p:cNvSpPr/>
          <p:nvPr/>
        </p:nvSpPr>
        <p:spPr>
          <a:xfrm>
            <a:off x="1326506" y="3183132"/>
            <a:ext cx="229762" cy="30413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2937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F06FA08-B034-415A-9849-42BA77A6FD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62313" y="149447"/>
            <a:ext cx="1795462" cy="292957"/>
          </a:xfrm>
        </p:spPr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전투</a:t>
            </a:r>
            <a:r>
              <a:rPr lang="en-US" altLang="ko-KR" dirty="0"/>
              <a:t>)</a:t>
            </a:r>
            <a:r>
              <a:rPr lang="ko-KR" altLang="en-US" dirty="0"/>
              <a:t>튜토리얼 화면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113E5A-2AD8-4866-801F-EE0DBC4A4D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790" y="-138038"/>
            <a:ext cx="2338550" cy="867930"/>
          </a:xfrm>
        </p:spPr>
        <p:txBody>
          <a:bodyPr/>
          <a:lstStyle/>
          <a:p>
            <a:r>
              <a:rPr lang="ko-KR" altLang="en-US" dirty="0"/>
              <a:t>스토리 보드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502299-663D-4ED9-8FDC-434AB85FD2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소녀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도대체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어디서 들어온 거야</a:t>
            </a:r>
            <a:r>
              <a:rPr lang="en-US" altLang="ko-KR" dirty="0">
                <a:solidFill>
                  <a:schemeClr val="bg1"/>
                </a:solidFill>
              </a:rPr>
              <a:t>??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소녀 </a:t>
            </a:r>
            <a:r>
              <a:rPr lang="en-US" altLang="ko-KR" dirty="0">
                <a:solidFill>
                  <a:schemeClr val="bg1"/>
                </a:solidFill>
              </a:rPr>
              <a:t>: (</a:t>
            </a:r>
            <a:r>
              <a:rPr lang="ko-KR" altLang="en-US" dirty="0">
                <a:solidFill>
                  <a:schemeClr val="bg1"/>
                </a:solidFill>
              </a:rPr>
              <a:t>주인공을 바라보며</a:t>
            </a:r>
            <a:r>
              <a:rPr lang="en-US" altLang="ko-KR" dirty="0">
                <a:solidFill>
                  <a:schemeClr val="bg1"/>
                </a:solidFill>
              </a:rPr>
              <a:t>) </a:t>
            </a:r>
            <a:r>
              <a:rPr lang="ko-KR" altLang="en-US" dirty="0">
                <a:solidFill>
                  <a:schemeClr val="bg1"/>
                </a:solidFill>
              </a:rPr>
              <a:t>일단 빨리 처리하고 치료해 줘야 겠어</a:t>
            </a:r>
          </a:p>
          <a:p>
            <a:pPr marL="0" indent="0">
              <a:buNone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4CA40C-01BE-4E5B-90F6-EF70DEC214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이전과 동일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E2A66EE-D3F2-43DD-AB29-53AC846DFE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이전과 동일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51D596E-6920-4E39-8986-7F787B9E9A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&lt; </a:t>
            </a:r>
            <a:r>
              <a:rPr lang="ko-KR" altLang="en-US" dirty="0">
                <a:solidFill>
                  <a:schemeClr val="bg1"/>
                </a:solidFill>
              </a:rPr>
              <a:t>해당 스토리</a:t>
            </a:r>
            <a:r>
              <a:rPr lang="en-US" altLang="ko-KR" dirty="0">
                <a:solidFill>
                  <a:schemeClr val="bg1"/>
                </a:solidFill>
              </a:rPr>
              <a:t> &gt;</a:t>
            </a:r>
          </a:p>
          <a:p>
            <a:pPr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마침 순찰 중이던 레지스탕스 소녀에게 도움을 받게 되는 주인공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소녀는 주인공을 위협하는 로봇과 전투를 벌인다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전투 튜토리얼 진행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&lt; </a:t>
            </a:r>
            <a:r>
              <a:rPr lang="ko-KR" altLang="en-US" dirty="0">
                <a:solidFill>
                  <a:schemeClr val="bg1"/>
                </a:solidFill>
              </a:rPr>
              <a:t>화면 요소</a:t>
            </a:r>
            <a:r>
              <a:rPr lang="en-US" altLang="ko-KR" dirty="0">
                <a:solidFill>
                  <a:schemeClr val="bg1"/>
                </a:solidFill>
              </a:rPr>
              <a:t> &gt;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새로운 캐릭터를 등장시킴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해당 캐릭터를 유저가 조작해 전투 방법을 알려주는 튜토리얼을 진행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로봇의 </a:t>
            </a:r>
            <a:r>
              <a:rPr lang="en-US" altLang="ko-KR" dirty="0">
                <a:solidFill>
                  <a:schemeClr val="bg1"/>
                </a:solidFill>
              </a:rPr>
              <a:t>HP</a:t>
            </a:r>
            <a:r>
              <a:rPr lang="ko-KR" altLang="en-US" dirty="0">
                <a:solidFill>
                  <a:schemeClr val="bg1"/>
                </a:solidFill>
              </a:rPr>
              <a:t>를 </a:t>
            </a:r>
            <a:r>
              <a:rPr lang="en-US" altLang="ko-KR" dirty="0">
                <a:solidFill>
                  <a:schemeClr val="bg1"/>
                </a:solidFill>
              </a:rPr>
              <a:t>50%</a:t>
            </a:r>
            <a:r>
              <a:rPr lang="ko-KR" altLang="en-US" dirty="0">
                <a:solidFill>
                  <a:schemeClr val="bg1"/>
                </a:solidFill>
              </a:rPr>
              <a:t>이하로 만들면 다음 튜토리얼로 넘어 감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우측 하단에 공격 조이스틱 표시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9EC2055-FCB3-471D-B0D3-68636E6743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전투 튜토리얼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0EEFE9F-DB12-4FF2-95DA-DFFED7D5F77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구세주 등장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5DDCCC8-4D73-4A08-8923-2EB31BFE98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A07DDC5-C2AB-485F-9F87-91A65F96ABD0}"/>
              </a:ext>
            </a:extLst>
          </p:cNvPr>
          <p:cNvGrpSpPr/>
          <p:nvPr/>
        </p:nvGrpSpPr>
        <p:grpSpPr>
          <a:xfrm>
            <a:off x="1271653" y="1422816"/>
            <a:ext cx="6170769" cy="3282294"/>
            <a:chOff x="1271653" y="1422816"/>
            <a:chExt cx="6170769" cy="328229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48090EE-2F00-458C-81EE-05E6DE140184}"/>
                </a:ext>
              </a:extLst>
            </p:cNvPr>
            <p:cNvGrpSpPr/>
            <p:nvPr/>
          </p:nvGrpSpPr>
          <p:grpSpPr>
            <a:xfrm>
              <a:off x="1271653" y="1422816"/>
              <a:ext cx="6170769" cy="3282294"/>
              <a:chOff x="1246065" y="1378606"/>
              <a:chExt cx="6170769" cy="3282294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A9F5C935-7504-4B36-BC4A-24C01B2A373C}"/>
                  </a:ext>
                </a:extLst>
              </p:cNvPr>
              <p:cNvGrpSpPr/>
              <p:nvPr/>
            </p:nvGrpSpPr>
            <p:grpSpPr>
              <a:xfrm>
                <a:off x="1246065" y="1390395"/>
                <a:ext cx="6170769" cy="3270505"/>
                <a:chOff x="8848362" y="923248"/>
                <a:chExt cx="7167067" cy="3798543"/>
              </a:xfrm>
            </p:grpSpPr>
            <p:pic>
              <p:nvPicPr>
                <p:cNvPr id="28" name="Picture 2" descr="7.png">
                  <a:extLst>
                    <a:ext uri="{FF2B5EF4-FFF2-40B4-BE49-F238E27FC236}">
                      <a16:creationId xmlns:a16="http://schemas.microsoft.com/office/drawing/2014/main" id="{0C0BB816-9D7B-4CEF-B76D-575B765560F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1202"/>
                <a:stretch/>
              </p:blipFill>
              <p:spPr bwMode="auto">
                <a:xfrm>
                  <a:off x="8848362" y="923248"/>
                  <a:ext cx="7167067" cy="37985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22C0B570-54E0-4A39-9198-555FAF9EC41B}"/>
                    </a:ext>
                  </a:extLst>
                </p:cNvPr>
                <p:cNvSpPr/>
                <p:nvPr/>
              </p:nvSpPr>
              <p:spPr>
                <a:xfrm>
                  <a:off x="15252700" y="3108188"/>
                  <a:ext cx="762729" cy="2517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>
                      <a:solidFill>
                        <a:schemeClr val="bg1"/>
                      </a:solidFill>
                    </a:rPr>
                    <a:t>포탈</a:t>
                  </a:r>
                </a:p>
              </p:txBody>
            </p:sp>
            <p:grpSp>
              <p:nvGrpSpPr>
                <p:cNvPr id="30" name="그룹 29">
                  <a:extLst>
                    <a:ext uri="{FF2B5EF4-FFF2-40B4-BE49-F238E27FC236}">
                      <a16:creationId xmlns:a16="http://schemas.microsoft.com/office/drawing/2014/main" id="{334EC626-8AE1-4DC7-9C31-C1E00BD0D4C5}"/>
                    </a:ext>
                  </a:extLst>
                </p:cNvPr>
                <p:cNvGrpSpPr/>
                <p:nvPr/>
              </p:nvGrpSpPr>
              <p:grpSpPr>
                <a:xfrm>
                  <a:off x="9776355" y="2192743"/>
                  <a:ext cx="600438" cy="1892264"/>
                  <a:chOff x="8848362" y="1747607"/>
                  <a:chExt cx="766267" cy="2414870"/>
                </a:xfrm>
              </p:grpSpPr>
              <p:sp>
                <p:nvSpPr>
                  <p:cNvPr id="33" name="타원 32">
                    <a:extLst>
                      <a:ext uri="{FF2B5EF4-FFF2-40B4-BE49-F238E27FC236}">
                        <a16:creationId xmlns:a16="http://schemas.microsoft.com/office/drawing/2014/main" id="{386AF699-2374-403A-A02D-B09B35D249D5}"/>
                      </a:ext>
                    </a:extLst>
                  </p:cNvPr>
                  <p:cNvSpPr/>
                  <p:nvPr/>
                </p:nvSpPr>
                <p:spPr>
                  <a:xfrm>
                    <a:off x="8848362" y="1747607"/>
                    <a:ext cx="766267" cy="137612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>
                        <a:solidFill>
                          <a:schemeClr val="bg1"/>
                        </a:solidFill>
                      </a:rPr>
                      <a:t>로봇</a:t>
                    </a:r>
                  </a:p>
                </p:txBody>
              </p:sp>
              <p:sp>
                <p:nvSpPr>
                  <p:cNvPr id="34" name="타원 33">
                    <a:extLst>
                      <a:ext uri="{FF2B5EF4-FFF2-40B4-BE49-F238E27FC236}">
                        <a16:creationId xmlns:a16="http://schemas.microsoft.com/office/drawing/2014/main" id="{EBB2DACA-EDF1-4358-80B9-B91735120636}"/>
                      </a:ext>
                    </a:extLst>
                  </p:cNvPr>
                  <p:cNvSpPr/>
                  <p:nvPr/>
                </p:nvSpPr>
                <p:spPr>
                  <a:xfrm>
                    <a:off x="8848362" y="2786355"/>
                    <a:ext cx="766267" cy="137612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>
                        <a:solidFill>
                          <a:schemeClr val="bg1"/>
                        </a:solidFill>
                      </a:rPr>
                      <a:t>로봇</a:t>
                    </a:r>
                  </a:p>
                </p:txBody>
              </p:sp>
            </p:grpSp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C8367A29-C4E9-4E71-8FCB-77BF07E0578A}"/>
                    </a:ext>
                  </a:extLst>
                </p:cNvPr>
                <p:cNvSpPr/>
                <p:nvPr/>
              </p:nvSpPr>
              <p:spPr>
                <a:xfrm rot="3037032">
                  <a:off x="14674669" y="2231110"/>
                  <a:ext cx="436248" cy="78344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bg1"/>
                      </a:solidFill>
                    </a:rPr>
                    <a:t>주인공</a:t>
                  </a:r>
                </a:p>
              </p:txBody>
            </p:sp>
            <p:sp>
              <p:nvSpPr>
                <p:cNvPr id="32" name="말풍선: 모서리가 둥근 사각형 31">
                  <a:extLst>
                    <a:ext uri="{FF2B5EF4-FFF2-40B4-BE49-F238E27FC236}">
                      <a16:creationId xmlns:a16="http://schemas.microsoft.com/office/drawing/2014/main" id="{23C8436D-9510-4DB8-A227-FD678F19B466}"/>
                    </a:ext>
                  </a:extLst>
                </p:cNvPr>
                <p:cNvSpPr/>
                <p:nvPr/>
              </p:nvSpPr>
              <p:spPr>
                <a:xfrm>
                  <a:off x="13267067" y="1938500"/>
                  <a:ext cx="1046837" cy="534382"/>
                </a:xfrm>
                <a:prstGeom prst="wedgeRoundRectCallout">
                  <a:avLst>
                    <a:gd name="adj1" fmla="val -711"/>
                    <a:gd name="adj2" fmla="val 133008"/>
                    <a:gd name="adj3" fmla="val 16667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BE49349F-5BFA-42DA-BAC3-3A92038693CC}"/>
                    </a:ext>
                  </a:extLst>
                </p:cNvPr>
                <p:cNvSpPr/>
                <p:nvPr/>
              </p:nvSpPr>
              <p:spPr>
                <a:xfrm>
                  <a:off x="13792324" y="2791658"/>
                  <a:ext cx="436248" cy="78344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bg1"/>
                      </a:solidFill>
                    </a:rPr>
                    <a:t>소녀</a:t>
                  </a: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5F260E9A-0722-44F2-A224-7E7ED90247B8}"/>
                  </a:ext>
                </a:extLst>
              </p:cNvPr>
              <p:cNvGrpSpPr/>
              <p:nvPr/>
            </p:nvGrpSpPr>
            <p:grpSpPr>
              <a:xfrm>
                <a:off x="1246065" y="1378606"/>
                <a:ext cx="1535235" cy="503674"/>
                <a:chOff x="555502" y="718346"/>
                <a:chExt cx="2234590" cy="733116"/>
              </a:xfrm>
            </p:grpSpPr>
            <p:sp>
              <p:nvSpPr>
                <p:cNvPr id="26" name="사각형: 잘린 대각선 방향 모서리 25">
                  <a:extLst>
                    <a:ext uri="{FF2B5EF4-FFF2-40B4-BE49-F238E27FC236}">
                      <a16:creationId xmlns:a16="http://schemas.microsoft.com/office/drawing/2014/main" id="{2F40E92F-A5AE-4A2B-AF96-A03E20E02B91}"/>
                    </a:ext>
                  </a:extLst>
                </p:cNvPr>
                <p:cNvSpPr/>
                <p:nvPr/>
              </p:nvSpPr>
              <p:spPr>
                <a:xfrm>
                  <a:off x="555502" y="718346"/>
                  <a:ext cx="1664677" cy="733116"/>
                </a:xfrm>
                <a:prstGeom prst="snip2Diag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ko-KR" altLang="en-US" sz="1200" dirty="0">
                      <a:solidFill>
                        <a:schemeClr val="bg1"/>
                      </a:solidFill>
                    </a:rPr>
                    <a:t>방어도</a:t>
                  </a:r>
                </a:p>
              </p:txBody>
            </p:sp>
            <p:sp>
              <p:nvSpPr>
                <p:cNvPr id="27" name="사각형: 잘린 대각선 방향 모서리 26">
                  <a:extLst>
                    <a:ext uri="{FF2B5EF4-FFF2-40B4-BE49-F238E27FC236}">
                      <a16:creationId xmlns:a16="http://schemas.microsoft.com/office/drawing/2014/main" id="{BB7AF523-246D-474E-9460-BE54CBE798F3}"/>
                    </a:ext>
                  </a:extLst>
                </p:cNvPr>
                <p:cNvSpPr/>
                <p:nvPr/>
              </p:nvSpPr>
              <p:spPr>
                <a:xfrm>
                  <a:off x="555502" y="724998"/>
                  <a:ext cx="2234590" cy="358305"/>
                </a:xfrm>
                <a:prstGeom prst="snip2DiagRect">
                  <a:avLst/>
                </a:prstGeom>
                <a:solidFill>
                  <a:srgbClr val="E5203E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체력</a:t>
                  </a:r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D88A733D-D939-4979-A8C4-1F14F2FCFF42}"/>
                </a:ext>
              </a:extLst>
            </p:cNvPr>
            <p:cNvSpPr/>
            <p:nvPr/>
          </p:nvSpPr>
          <p:spPr>
            <a:xfrm>
              <a:off x="1383963" y="3784600"/>
              <a:ext cx="787828" cy="7887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</a:rPr>
                <a:t>조이스틱</a:t>
              </a: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9039EA30-5616-44F1-A795-F19E5F5A1EF7}"/>
                </a:ext>
              </a:extLst>
            </p:cNvPr>
            <p:cNvSpPr/>
            <p:nvPr/>
          </p:nvSpPr>
          <p:spPr>
            <a:xfrm>
              <a:off x="5952427" y="3653085"/>
              <a:ext cx="834615" cy="8356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</a:rPr>
                <a:t>조이스틱</a:t>
              </a:r>
            </a:p>
          </p:txBody>
        </p:sp>
        <p:sp>
          <p:nvSpPr>
            <p:cNvPr id="38" name="L 도형 37">
              <a:extLst>
                <a:ext uri="{FF2B5EF4-FFF2-40B4-BE49-F238E27FC236}">
                  <a16:creationId xmlns:a16="http://schemas.microsoft.com/office/drawing/2014/main" id="{11ADB82B-B15D-4C4A-9C4E-57824247913A}"/>
                </a:ext>
              </a:extLst>
            </p:cNvPr>
            <p:cNvSpPr/>
            <p:nvPr/>
          </p:nvSpPr>
          <p:spPr>
            <a:xfrm rot="19624850">
              <a:off x="5700978" y="2985840"/>
              <a:ext cx="218473" cy="227309"/>
            </a:xfrm>
            <a:prstGeom prst="corner">
              <a:avLst>
                <a:gd name="adj1" fmla="val 47999"/>
                <a:gd name="adj2" fmla="val 46765"/>
              </a:avLst>
            </a:prstGeom>
            <a:solidFill>
              <a:srgbClr val="FF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A979C5C-B494-48E6-BB30-050E38DD8297}"/>
              </a:ext>
            </a:extLst>
          </p:cNvPr>
          <p:cNvSpPr/>
          <p:nvPr/>
        </p:nvSpPr>
        <p:spPr>
          <a:xfrm>
            <a:off x="5842298" y="3532569"/>
            <a:ext cx="1013392" cy="1172541"/>
          </a:xfrm>
          <a:prstGeom prst="roundRect">
            <a:avLst/>
          </a:prstGeom>
          <a:noFill/>
          <a:ln w="63500">
            <a:solidFill>
              <a:srgbClr val="E52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DAA1B3E8-0CA2-4325-ABD7-04663C11BC36}"/>
              </a:ext>
            </a:extLst>
          </p:cNvPr>
          <p:cNvSpPr/>
          <p:nvPr/>
        </p:nvSpPr>
        <p:spPr>
          <a:xfrm>
            <a:off x="1326506" y="3183132"/>
            <a:ext cx="229762" cy="30413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89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1F7A2F0-1EA5-43D5-8D1C-B0EB503CC8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86113" y="149447"/>
            <a:ext cx="1947862" cy="292957"/>
          </a:xfrm>
        </p:spPr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스킬</a:t>
            </a:r>
            <a:r>
              <a:rPr lang="en-US" altLang="ko-KR" dirty="0"/>
              <a:t>)</a:t>
            </a:r>
            <a:r>
              <a:rPr lang="ko-KR" altLang="en-US" dirty="0"/>
              <a:t>튜토리얼 화면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306D41-0672-4297-9DC8-D66A921393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790" y="-138038"/>
            <a:ext cx="2338550" cy="867930"/>
          </a:xfrm>
        </p:spPr>
        <p:txBody>
          <a:bodyPr/>
          <a:lstStyle/>
          <a:p>
            <a:r>
              <a:rPr lang="ko-KR" altLang="en-US" dirty="0"/>
              <a:t>스토리 보드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39921D-B75F-4B89-B3EA-4D3A698FC3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소녀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아 힘들어 오늘 따라 왜 이렇게 힘들지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소녀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모르겠다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 일단 쓰고 보자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6B85A9-906A-415C-97DC-A99F3A9DA3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이전과 동일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9041CEB-418D-4144-A676-2A2C05601C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이전과 동일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12C8E22-F2C1-47FD-8021-1107F90986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&lt; </a:t>
            </a:r>
            <a:r>
              <a:rPr lang="ko-KR" altLang="en-US" dirty="0">
                <a:solidFill>
                  <a:schemeClr val="bg1"/>
                </a:solidFill>
              </a:rPr>
              <a:t>해당 스토리</a:t>
            </a:r>
            <a:r>
              <a:rPr lang="en-US" altLang="ko-KR" dirty="0">
                <a:solidFill>
                  <a:schemeClr val="bg1"/>
                </a:solidFill>
              </a:rPr>
              <a:t> &gt;</a:t>
            </a:r>
          </a:p>
          <a:p>
            <a:pPr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간신히 하나 처치하는데 성공한 소녀는 주인공의 상태가 좋지 않음을 확인하고 빨리 상황을 빠져나가려고 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스틸 사용 방법에 대한 튜토리얼 진행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&lt; </a:t>
            </a:r>
            <a:r>
              <a:rPr lang="ko-KR" altLang="en-US" dirty="0">
                <a:solidFill>
                  <a:schemeClr val="bg1"/>
                </a:solidFill>
              </a:rPr>
              <a:t>화면 요소</a:t>
            </a:r>
            <a:r>
              <a:rPr lang="en-US" altLang="ko-KR" dirty="0">
                <a:solidFill>
                  <a:schemeClr val="bg1"/>
                </a:solidFill>
              </a:rPr>
              <a:t> &gt;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로봇을 하나 처치하는데 성공한 유저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남은 로봇을 스킬을 통해 처치한다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스킬 사용 방법 튜토리얼을 진행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스킬 </a:t>
            </a:r>
            <a:r>
              <a:rPr lang="en-US" altLang="ko-KR" dirty="0">
                <a:solidFill>
                  <a:schemeClr val="bg1"/>
                </a:solidFill>
              </a:rPr>
              <a:t>UI </a:t>
            </a:r>
            <a:r>
              <a:rPr lang="ko-KR" altLang="en-US" dirty="0">
                <a:solidFill>
                  <a:schemeClr val="bg1"/>
                </a:solidFill>
              </a:rPr>
              <a:t>창 출력됨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73DF0D8-94BF-46EF-8060-3F77C099F7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스킬 튜토리얼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BBD7D752-6A29-4CB1-9398-7202C20AEA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소녀가 로봇을 하나 처치한 후 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0B6CB59-DF9E-4E10-942A-99650CDE39B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2-4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D6B4A1A-8C69-41CA-8232-42D4674AB994}"/>
              </a:ext>
            </a:extLst>
          </p:cNvPr>
          <p:cNvGrpSpPr/>
          <p:nvPr/>
        </p:nvGrpSpPr>
        <p:grpSpPr>
          <a:xfrm>
            <a:off x="1271653" y="1422816"/>
            <a:ext cx="6170769" cy="3282294"/>
            <a:chOff x="1271653" y="1422816"/>
            <a:chExt cx="6170769" cy="3282294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8D0E5EEF-1ABD-4406-878E-27FDA042F640}"/>
                </a:ext>
              </a:extLst>
            </p:cNvPr>
            <p:cNvGrpSpPr/>
            <p:nvPr/>
          </p:nvGrpSpPr>
          <p:grpSpPr>
            <a:xfrm>
              <a:off x="1271653" y="1422816"/>
              <a:ext cx="6170769" cy="3282294"/>
              <a:chOff x="1246065" y="1378606"/>
              <a:chExt cx="6170769" cy="3282294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72A44B5C-A7FA-4B93-872C-C8C242860A35}"/>
                  </a:ext>
                </a:extLst>
              </p:cNvPr>
              <p:cNvGrpSpPr/>
              <p:nvPr/>
            </p:nvGrpSpPr>
            <p:grpSpPr>
              <a:xfrm>
                <a:off x="1246065" y="1390395"/>
                <a:ext cx="6170769" cy="3270505"/>
                <a:chOff x="8848362" y="923248"/>
                <a:chExt cx="7167067" cy="3798543"/>
              </a:xfrm>
            </p:grpSpPr>
            <p:pic>
              <p:nvPicPr>
                <p:cNvPr id="48" name="Picture 2" descr="7.png">
                  <a:extLst>
                    <a:ext uri="{FF2B5EF4-FFF2-40B4-BE49-F238E27FC236}">
                      <a16:creationId xmlns:a16="http://schemas.microsoft.com/office/drawing/2014/main" id="{3498B93A-7887-42E9-AB0D-B72E7673F81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31202"/>
                <a:stretch/>
              </p:blipFill>
              <p:spPr bwMode="auto">
                <a:xfrm>
                  <a:off x="8848362" y="923248"/>
                  <a:ext cx="7167067" cy="379854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9" name="타원 48">
                  <a:extLst>
                    <a:ext uri="{FF2B5EF4-FFF2-40B4-BE49-F238E27FC236}">
                      <a16:creationId xmlns:a16="http://schemas.microsoft.com/office/drawing/2014/main" id="{AC01988F-1278-4FDC-8D6B-540BA854F62B}"/>
                    </a:ext>
                  </a:extLst>
                </p:cNvPr>
                <p:cNvSpPr/>
                <p:nvPr/>
              </p:nvSpPr>
              <p:spPr>
                <a:xfrm>
                  <a:off x="15252700" y="3108188"/>
                  <a:ext cx="762729" cy="25175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>
                      <a:solidFill>
                        <a:schemeClr val="bg1"/>
                      </a:solidFill>
                    </a:rPr>
                    <a:t>포탈</a:t>
                  </a:r>
                </a:p>
              </p:txBody>
            </p:sp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CD183481-FDF0-4A7F-820F-4C47B66EE1EC}"/>
                    </a:ext>
                  </a:extLst>
                </p:cNvPr>
                <p:cNvSpPr/>
                <p:nvPr/>
              </p:nvSpPr>
              <p:spPr>
                <a:xfrm>
                  <a:off x="9620699" y="2579877"/>
                  <a:ext cx="600438" cy="10783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bg1"/>
                      </a:solidFill>
                    </a:rPr>
                    <a:t>로봇</a:t>
                  </a:r>
                </a:p>
              </p:txBody>
            </p:sp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B631F0A0-1DD3-49E2-AB47-09AFCFC76CB5}"/>
                    </a:ext>
                  </a:extLst>
                </p:cNvPr>
                <p:cNvSpPr/>
                <p:nvPr/>
              </p:nvSpPr>
              <p:spPr>
                <a:xfrm rot="3037032">
                  <a:off x="14674669" y="2231110"/>
                  <a:ext cx="436248" cy="78344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bg1"/>
                      </a:solidFill>
                    </a:rPr>
                    <a:t>주인공</a:t>
                  </a:r>
                </a:p>
              </p:txBody>
            </p:sp>
            <p:sp>
              <p:nvSpPr>
                <p:cNvPr id="52" name="말풍선: 모서리가 둥근 사각형 51">
                  <a:extLst>
                    <a:ext uri="{FF2B5EF4-FFF2-40B4-BE49-F238E27FC236}">
                      <a16:creationId xmlns:a16="http://schemas.microsoft.com/office/drawing/2014/main" id="{839AFE27-E99C-47FA-92B5-206C52A3D939}"/>
                    </a:ext>
                  </a:extLst>
                </p:cNvPr>
                <p:cNvSpPr/>
                <p:nvPr/>
              </p:nvSpPr>
              <p:spPr>
                <a:xfrm>
                  <a:off x="13149656" y="1906704"/>
                  <a:ext cx="1046837" cy="534382"/>
                </a:xfrm>
                <a:prstGeom prst="wedgeRoundRectCallout">
                  <a:avLst>
                    <a:gd name="adj1" fmla="val 14085"/>
                    <a:gd name="adj2" fmla="val 137148"/>
                    <a:gd name="adj3" fmla="val 16667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55521167-47A8-420A-8AA5-52F888D51FC6}"/>
                    </a:ext>
                  </a:extLst>
                </p:cNvPr>
                <p:cNvSpPr/>
                <p:nvPr/>
              </p:nvSpPr>
              <p:spPr>
                <a:xfrm>
                  <a:off x="13792324" y="2791658"/>
                  <a:ext cx="436248" cy="78344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bg1"/>
                      </a:solidFill>
                    </a:rPr>
                    <a:t>소녀</a:t>
                  </a: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245E39E9-0E1C-4AFD-964E-F6359AE35F12}"/>
                  </a:ext>
                </a:extLst>
              </p:cNvPr>
              <p:cNvGrpSpPr/>
              <p:nvPr/>
            </p:nvGrpSpPr>
            <p:grpSpPr>
              <a:xfrm>
                <a:off x="1246065" y="1378606"/>
                <a:ext cx="1535235" cy="503674"/>
                <a:chOff x="555502" y="718346"/>
                <a:chExt cx="2234590" cy="733116"/>
              </a:xfrm>
            </p:grpSpPr>
            <p:sp>
              <p:nvSpPr>
                <p:cNvPr id="46" name="사각형: 잘린 대각선 방향 모서리 45">
                  <a:extLst>
                    <a:ext uri="{FF2B5EF4-FFF2-40B4-BE49-F238E27FC236}">
                      <a16:creationId xmlns:a16="http://schemas.microsoft.com/office/drawing/2014/main" id="{59D0294D-4D5D-48BC-9FD8-C7B838F2D856}"/>
                    </a:ext>
                  </a:extLst>
                </p:cNvPr>
                <p:cNvSpPr/>
                <p:nvPr/>
              </p:nvSpPr>
              <p:spPr>
                <a:xfrm>
                  <a:off x="555502" y="718346"/>
                  <a:ext cx="1664677" cy="733116"/>
                </a:xfrm>
                <a:prstGeom prst="snip2Diag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 algn="ctr"/>
                  <a:r>
                    <a:rPr lang="ko-KR" altLang="en-US" sz="1200" dirty="0">
                      <a:solidFill>
                        <a:schemeClr val="bg1"/>
                      </a:solidFill>
                    </a:rPr>
                    <a:t>방어도</a:t>
                  </a:r>
                </a:p>
              </p:txBody>
            </p:sp>
            <p:sp>
              <p:nvSpPr>
                <p:cNvPr id="47" name="사각형: 잘린 대각선 방향 모서리 46">
                  <a:extLst>
                    <a:ext uri="{FF2B5EF4-FFF2-40B4-BE49-F238E27FC236}">
                      <a16:creationId xmlns:a16="http://schemas.microsoft.com/office/drawing/2014/main" id="{8FC8A008-ACF5-48E3-A00F-A7FA65AD1843}"/>
                    </a:ext>
                  </a:extLst>
                </p:cNvPr>
                <p:cNvSpPr/>
                <p:nvPr/>
              </p:nvSpPr>
              <p:spPr>
                <a:xfrm>
                  <a:off x="555502" y="724998"/>
                  <a:ext cx="2234590" cy="358305"/>
                </a:xfrm>
                <a:prstGeom prst="snip2DiagRect">
                  <a:avLst/>
                </a:prstGeom>
                <a:solidFill>
                  <a:srgbClr val="E5203E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schemeClr val="bg1"/>
                      </a:solidFill>
                    </a:rPr>
                    <a:t>체력</a:t>
                  </a:r>
                  <a:endParaRPr lang="ko-KR" alt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7EC3F2CA-9051-4C38-9619-73EF1303BAE2}"/>
                </a:ext>
              </a:extLst>
            </p:cNvPr>
            <p:cNvSpPr/>
            <p:nvPr/>
          </p:nvSpPr>
          <p:spPr>
            <a:xfrm>
              <a:off x="1383963" y="3784600"/>
              <a:ext cx="787828" cy="7887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</a:rPr>
                <a:t>조이스틱</a:t>
              </a: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2A44C2F4-6D47-4F28-849F-26118E0E707C}"/>
                </a:ext>
              </a:extLst>
            </p:cNvPr>
            <p:cNvSpPr/>
            <p:nvPr/>
          </p:nvSpPr>
          <p:spPr>
            <a:xfrm>
              <a:off x="5952427" y="3653085"/>
              <a:ext cx="834615" cy="8356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</a:rPr>
                <a:t>조이스틱</a:t>
              </a:r>
            </a:p>
          </p:txBody>
        </p:sp>
        <p:sp>
          <p:nvSpPr>
            <p:cNvPr id="43" name="L 도형 42">
              <a:extLst>
                <a:ext uri="{FF2B5EF4-FFF2-40B4-BE49-F238E27FC236}">
                  <a16:creationId xmlns:a16="http://schemas.microsoft.com/office/drawing/2014/main" id="{249197E9-0F6A-454A-991C-A4CDD19A28EC}"/>
                </a:ext>
              </a:extLst>
            </p:cNvPr>
            <p:cNvSpPr/>
            <p:nvPr/>
          </p:nvSpPr>
          <p:spPr>
            <a:xfrm rot="19624850">
              <a:off x="5700978" y="2985840"/>
              <a:ext cx="218473" cy="227309"/>
            </a:xfrm>
            <a:prstGeom prst="corner">
              <a:avLst>
                <a:gd name="adj1" fmla="val 47999"/>
                <a:gd name="adj2" fmla="val 46765"/>
              </a:avLst>
            </a:prstGeom>
            <a:solidFill>
              <a:srgbClr val="FF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56" name="Picture 18" descr="룬 .png에 대한 이미지 검색결과">
            <a:extLst>
              <a:ext uri="{FF2B5EF4-FFF2-40B4-BE49-F238E27FC236}">
                <a16:creationId xmlns:a16="http://schemas.microsoft.com/office/drawing/2014/main" id="{998F42D0-A143-4392-B4A8-3D9D8EE75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491" b="89623" l="9434" r="89623">
                        <a14:foregroundMark x1="50000" y1="8491" x2="50000" y2="84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584" y="4149205"/>
            <a:ext cx="516971" cy="516971"/>
          </a:xfrm>
          <a:prstGeom prst="rect">
            <a:avLst/>
          </a:prstGeom>
          <a:noFill/>
          <a:effectLst>
            <a:glow rad="127000">
              <a:schemeClr val="accent2">
                <a:lumMod val="75000"/>
                <a:alpha val="41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C50B04F6-B139-45E6-A783-5B3F951BC16A}"/>
              </a:ext>
            </a:extLst>
          </p:cNvPr>
          <p:cNvSpPr/>
          <p:nvPr/>
        </p:nvSpPr>
        <p:spPr>
          <a:xfrm>
            <a:off x="3734373" y="4149205"/>
            <a:ext cx="1013392" cy="516971"/>
          </a:xfrm>
          <a:prstGeom prst="roundRect">
            <a:avLst/>
          </a:prstGeom>
          <a:noFill/>
          <a:ln w="63500">
            <a:solidFill>
              <a:srgbClr val="E52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A2FAA0EE-87C9-4805-871D-DFFD6638FAEB}"/>
              </a:ext>
            </a:extLst>
          </p:cNvPr>
          <p:cNvSpPr/>
          <p:nvPr/>
        </p:nvSpPr>
        <p:spPr>
          <a:xfrm>
            <a:off x="1326506" y="3183132"/>
            <a:ext cx="229762" cy="30413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59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680279B-EF64-40FC-A097-D5EBDE637F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C6DAEC-94DF-4432-8875-76C0562EEA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게임 </a:t>
            </a:r>
            <a:r>
              <a:rPr lang="en-US" altLang="ko-KR" dirty="0"/>
              <a:t>‘The Lost’ </a:t>
            </a:r>
            <a:r>
              <a:rPr lang="ko-KR" altLang="en-US" dirty="0"/>
              <a:t>소개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AD5A74-9685-4BB4-9421-BB8BF2AA37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게임 분석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052443-1405-43EB-9BC6-4620D33A22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4163" y="3209753"/>
            <a:ext cx="3392487" cy="384175"/>
          </a:xfrm>
        </p:spPr>
        <p:txBody>
          <a:bodyPr/>
          <a:lstStyle/>
          <a:p>
            <a:r>
              <a:rPr lang="ko-KR" altLang="en-US" dirty="0"/>
              <a:t>스토리텔링 방식 정리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7DB7131-2F8F-453A-8ACB-64DAE4C82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시놉시스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3CD75C9-A579-420F-9BD7-538B8A4862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스토리 플롯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AB1490E-FB2A-432E-8C66-4FD70D3F7E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튜토리얼 스토리 보드</a:t>
            </a:r>
          </a:p>
        </p:txBody>
      </p:sp>
    </p:spTree>
    <p:extLst>
      <p:ext uri="{BB962C8B-B14F-4D97-AF65-F5344CB8AC3E}">
        <p14:creationId xmlns:p14="http://schemas.microsoft.com/office/powerpoint/2010/main" val="1393486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79DFBBB-B20C-40DB-B8AF-FE2541CF16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14663" y="149447"/>
            <a:ext cx="2290762" cy="292957"/>
          </a:xfrm>
        </p:spPr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전투</a:t>
            </a:r>
            <a:r>
              <a:rPr lang="en-US" altLang="ko-KR" dirty="0"/>
              <a:t>) </a:t>
            </a:r>
            <a:r>
              <a:rPr lang="ko-KR" altLang="en-US" dirty="0"/>
              <a:t>튜토리얼 종료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6F64B1-E02D-427D-B5B4-B06B08F296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008" y="-138038"/>
            <a:ext cx="2390114" cy="867930"/>
          </a:xfrm>
        </p:spPr>
        <p:txBody>
          <a:bodyPr/>
          <a:lstStyle/>
          <a:p>
            <a:r>
              <a:rPr lang="ko-KR" altLang="en-US" dirty="0"/>
              <a:t>스토리 보드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214586-DE99-4400-9886-21BA8CEEDF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&lt; </a:t>
            </a:r>
            <a:r>
              <a:rPr lang="ko-KR" altLang="en-US" dirty="0">
                <a:solidFill>
                  <a:schemeClr val="bg1"/>
                </a:solidFill>
              </a:rPr>
              <a:t>대사</a:t>
            </a:r>
            <a:r>
              <a:rPr lang="en-US" altLang="ko-KR" dirty="0">
                <a:solidFill>
                  <a:schemeClr val="bg1"/>
                </a:solidFill>
              </a:rPr>
              <a:t> &gt;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소녀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하</a:t>
            </a:r>
            <a:r>
              <a:rPr lang="en-US" altLang="ko-KR" dirty="0">
                <a:solidFill>
                  <a:schemeClr val="bg1"/>
                </a:solidFill>
              </a:rPr>
              <a:t>… </a:t>
            </a:r>
            <a:r>
              <a:rPr lang="ko-KR" altLang="en-US" dirty="0">
                <a:solidFill>
                  <a:schemeClr val="bg1"/>
                </a:solidFill>
              </a:rPr>
              <a:t>끝났다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 이 친구 </a:t>
            </a:r>
            <a:r>
              <a:rPr lang="en-US" altLang="ko-KR" dirty="0">
                <a:solidFill>
                  <a:schemeClr val="bg1"/>
                </a:solidFill>
              </a:rPr>
              <a:t>.. </a:t>
            </a:r>
            <a:r>
              <a:rPr lang="ko-KR" altLang="en-US" dirty="0">
                <a:solidFill>
                  <a:schemeClr val="bg1"/>
                </a:solidFill>
              </a:rPr>
              <a:t>어떻게 하지 </a:t>
            </a:r>
            <a:r>
              <a:rPr lang="en-US" altLang="ko-KR" dirty="0">
                <a:solidFill>
                  <a:schemeClr val="bg1"/>
                </a:solidFill>
              </a:rPr>
              <a:t>.. </a:t>
            </a:r>
            <a:r>
              <a:rPr lang="ko-KR" altLang="en-US" dirty="0">
                <a:solidFill>
                  <a:schemeClr val="bg1"/>
                </a:solidFill>
              </a:rPr>
              <a:t>일단 데려가야겠다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8D62BE-569C-4C65-A939-FAD7BE64E2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마음이 편해지는 </a:t>
            </a:r>
            <a:r>
              <a:rPr lang="en-US" altLang="ko-KR" dirty="0">
                <a:solidFill>
                  <a:schemeClr val="bg1"/>
                </a:solidFill>
              </a:rPr>
              <a:t>BGM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나뭇잎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바람 소리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BA21D44-BD88-4FC5-ABB6-D6616FFFDE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이전과 동일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5BFEDFE-0284-4250-99C8-D3F5FC94CA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&lt; </a:t>
            </a:r>
            <a:r>
              <a:rPr lang="ko-KR" altLang="en-US" dirty="0">
                <a:solidFill>
                  <a:schemeClr val="bg1"/>
                </a:solidFill>
              </a:rPr>
              <a:t>해당 스토리</a:t>
            </a:r>
            <a:r>
              <a:rPr lang="en-US" altLang="ko-KR" dirty="0">
                <a:solidFill>
                  <a:schemeClr val="bg1"/>
                </a:solidFill>
              </a:rPr>
              <a:t> &gt;</a:t>
            </a:r>
          </a:p>
          <a:p>
            <a:pPr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상황 종료 후 주인공을 데리고 기지로 복귀하려는 소녀와 쓰러져 있는 주인공을 함께 화면에 담아 놓는다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&lt; </a:t>
            </a:r>
            <a:r>
              <a:rPr lang="ko-KR" altLang="en-US" dirty="0">
                <a:solidFill>
                  <a:schemeClr val="bg1"/>
                </a:solidFill>
              </a:rPr>
              <a:t>화면 요소 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  <a:p>
            <a:pPr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UI </a:t>
            </a:r>
            <a:r>
              <a:rPr lang="ko-KR" altLang="en-US" dirty="0">
                <a:solidFill>
                  <a:schemeClr val="bg1"/>
                </a:solidFill>
              </a:rPr>
              <a:t>표시들이 모두 사라진다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소녀 전투가 끝났고 보상 화면으로 넘어가기 전 화면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스토리상 소녀가 주인공을 데리고 함께 소녀의 기지로 돌아가는 것을 연출 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5550BF2-CB76-4538-9CD6-2D90F48635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이후 던전 플레이 종료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CBD88ED-0A03-4A0C-BE72-4F01B7CDB7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상황 종료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 후속 조치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03F5724-448C-48D5-856E-ABE71037320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2-5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D36D33D-C6FF-4D03-8B51-C7391B2E7E7B}"/>
              </a:ext>
            </a:extLst>
          </p:cNvPr>
          <p:cNvGrpSpPr/>
          <p:nvPr/>
        </p:nvGrpSpPr>
        <p:grpSpPr>
          <a:xfrm>
            <a:off x="1271653" y="1434605"/>
            <a:ext cx="6170769" cy="3270505"/>
            <a:chOff x="1271653" y="1434605"/>
            <a:chExt cx="6170769" cy="3270505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BFD3DE5-E93E-4F05-A9F4-BEB8640D0D36}"/>
                </a:ext>
              </a:extLst>
            </p:cNvPr>
            <p:cNvGrpSpPr/>
            <p:nvPr/>
          </p:nvGrpSpPr>
          <p:grpSpPr>
            <a:xfrm>
              <a:off x="1271653" y="1434605"/>
              <a:ext cx="6170769" cy="3270505"/>
              <a:chOff x="8848362" y="923248"/>
              <a:chExt cx="7167067" cy="3798543"/>
            </a:xfrm>
          </p:grpSpPr>
          <p:pic>
            <p:nvPicPr>
              <p:cNvPr id="26" name="Picture 2" descr="7.png">
                <a:extLst>
                  <a:ext uri="{FF2B5EF4-FFF2-40B4-BE49-F238E27FC236}">
                    <a16:creationId xmlns:a16="http://schemas.microsoft.com/office/drawing/2014/main" id="{12F1E0C0-B765-4265-8111-FE9D91C9E8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1202"/>
              <a:stretch/>
            </p:blipFill>
            <p:spPr bwMode="auto">
              <a:xfrm>
                <a:off x="8848362" y="923248"/>
                <a:ext cx="7167067" cy="37985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5FCF4147-F671-483D-BCFC-48B10A7EE6CF}"/>
                  </a:ext>
                </a:extLst>
              </p:cNvPr>
              <p:cNvSpPr/>
              <p:nvPr/>
            </p:nvSpPr>
            <p:spPr>
              <a:xfrm rot="3037032">
                <a:off x="11861552" y="2817075"/>
                <a:ext cx="436248" cy="78344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bg1"/>
                    </a:solidFill>
                  </a:rPr>
                  <a:t>주인공</a:t>
                </a:r>
              </a:p>
            </p:txBody>
          </p:sp>
          <p:sp>
            <p:nvSpPr>
              <p:cNvPr id="30" name="말풍선: 모서리가 둥근 사각형 29">
                <a:extLst>
                  <a:ext uri="{FF2B5EF4-FFF2-40B4-BE49-F238E27FC236}">
                    <a16:creationId xmlns:a16="http://schemas.microsoft.com/office/drawing/2014/main" id="{041E3FB7-1A90-4474-B340-FE349E34448D}"/>
                  </a:ext>
                </a:extLst>
              </p:cNvPr>
              <p:cNvSpPr/>
              <p:nvPr/>
            </p:nvSpPr>
            <p:spPr>
              <a:xfrm>
                <a:off x="10206646" y="2033734"/>
                <a:ext cx="1046837" cy="534382"/>
              </a:xfrm>
              <a:prstGeom prst="wedgeRoundRectCallout">
                <a:avLst>
                  <a:gd name="adj1" fmla="val -42982"/>
                  <a:gd name="adj2" fmla="val 95744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60DEE0BF-82EF-45CA-8C87-4E47383745B3}"/>
                  </a:ext>
                </a:extLst>
              </p:cNvPr>
              <p:cNvSpPr/>
              <p:nvPr/>
            </p:nvSpPr>
            <p:spPr>
              <a:xfrm>
                <a:off x="9908612" y="2791658"/>
                <a:ext cx="436248" cy="7834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bg1"/>
                    </a:solidFill>
                  </a:rPr>
                  <a:t>소녀</a:t>
                </a:r>
              </a:p>
            </p:txBody>
          </p:sp>
        </p:grpSp>
        <p:sp>
          <p:nvSpPr>
            <p:cNvPr id="21" name="L 도형 20">
              <a:extLst>
                <a:ext uri="{FF2B5EF4-FFF2-40B4-BE49-F238E27FC236}">
                  <a16:creationId xmlns:a16="http://schemas.microsoft.com/office/drawing/2014/main" id="{E9C8234C-FE6A-481E-9373-953FD17D1B76}"/>
                </a:ext>
              </a:extLst>
            </p:cNvPr>
            <p:cNvSpPr/>
            <p:nvPr/>
          </p:nvSpPr>
          <p:spPr>
            <a:xfrm rot="17100000">
              <a:off x="2125029" y="2985840"/>
              <a:ext cx="218473" cy="227309"/>
            </a:xfrm>
            <a:prstGeom prst="corner">
              <a:avLst>
                <a:gd name="adj1" fmla="val 47999"/>
                <a:gd name="adj2" fmla="val 46765"/>
              </a:avLst>
            </a:prstGeom>
            <a:solidFill>
              <a:srgbClr val="FF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8A67C44-5870-4C87-A4A1-B7B45062A187}"/>
              </a:ext>
            </a:extLst>
          </p:cNvPr>
          <p:cNvSpPr txBox="1"/>
          <p:nvPr/>
        </p:nvSpPr>
        <p:spPr>
          <a:xfrm>
            <a:off x="6808196" y="1500260"/>
            <a:ext cx="918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</a:rPr>
              <a:t>SKIP&gt;&gt;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6A5C2F7-38EF-4198-8A9B-F8597436E19B}"/>
              </a:ext>
            </a:extLst>
          </p:cNvPr>
          <p:cNvSpPr/>
          <p:nvPr/>
        </p:nvSpPr>
        <p:spPr>
          <a:xfrm>
            <a:off x="1326506" y="3183132"/>
            <a:ext cx="229762" cy="30413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028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2784091-24F4-4C19-AF05-AEB6B28351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24153" y="149447"/>
            <a:ext cx="1871782" cy="292957"/>
          </a:xfrm>
        </p:spPr>
        <p:txBody>
          <a:bodyPr/>
          <a:lstStyle/>
          <a:p>
            <a:r>
              <a:rPr lang="ko-KR" altLang="en-US" dirty="0"/>
              <a:t>튜토리얼 스토리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541D14-7390-4FF8-90D4-49AE832551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835" y="-138038"/>
            <a:ext cx="2438460" cy="867930"/>
          </a:xfrm>
        </p:spPr>
        <p:txBody>
          <a:bodyPr/>
          <a:lstStyle/>
          <a:p>
            <a:r>
              <a:rPr lang="ko-KR" altLang="en-US" dirty="0"/>
              <a:t>스토리 보드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9B3583-68E8-4505-8000-9B3A71FB93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00</a:t>
            </a:r>
            <a:r>
              <a:rPr lang="ko-KR" altLang="en-US" dirty="0">
                <a:solidFill>
                  <a:schemeClr val="bg1"/>
                </a:solidFill>
              </a:rPr>
              <a:t>박사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음</a:t>
            </a:r>
            <a:r>
              <a:rPr lang="en-US" altLang="ko-KR" dirty="0">
                <a:solidFill>
                  <a:schemeClr val="bg1"/>
                </a:solidFill>
              </a:rPr>
              <a:t>.. </a:t>
            </a:r>
            <a:r>
              <a:rPr lang="ko-KR" altLang="en-US" dirty="0">
                <a:solidFill>
                  <a:schemeClr val="bg1"/>
                </a:solidFill>
              </a:rPr>
              <a:t>음</a:t>
            </a:r>
            <a:r>
              <a:rPr lang="en-US" altLang="ko-KR" dirty="0">
                <a:solidFill>
                  <a:schemeClr val="bg1"/>
                </a:solidFill>
              </a:rPr>
              <a:t>?? </a:t>
            </a:r>
            <a:r>
              <a:rPr lang="ko-KR" altLang="en-US" dirty="0">
                <a:solidFill>
                  <a:schemeClr val="bg1"/>
                </a:solidFill>
              </a:rPr>
              <a:t>이 친구 조금 이상한데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소녀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네</a:t>
            </a:r>
            <a:r>
              <a:rPr lang="en-US" altLang="ko-KR" dirty="0">
                <a:solidFill>
                  <a:schemeClr val="bg1"/>
                </a:solidFill>
              </a:rPr>
              <a:t>?? </a:t>
            </a:r>
            <a:endParaRPr lang="ko-KR" altLang="en-US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929F6A-3130-454C-B6BA-34B4E6C622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실험실 느낌의 </a:t>
            </a:r>
            <a:r>
              <a:rPr lang="en-US" altLang="ko-KR" dirty="0">
                <a:solidFill>
                  <a:schemeClr val="bg1"/>
                </a:solidFill>
              </a:rPr>
              <a:t>BGM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912BDD8-7718-4A52-8799-62E5ACBFA1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이전과 동일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425EC44-BEE1-4EAF-9F69-5E58378122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&lt; </a:t>
            </a:r>
            <a:r>
              <a:rPr lang="ko-KR" altLang="en-US" dirty="0">
                <a:solidFill>
                  <a:schemeClr val="bg1"/>
                </a:solidFill>
              </a:rPr>
              <a:t>해당 스토리</a:t>
            </a:r>
            <a:r>
              <a:rPr lang="en-US" altLang="ko-KR" dirty="0">
                <a:solidFill>
                  <a:schemeClr val="bg1"/>
                </a:solidFill>
              </a:rPr>
              <a:t> &gt;</a:t>
            </a:r>
          </a:p>
          <a:p>
            <a:pPr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주인공이 아직 의식을 차리지 못하고 있어 </a:t>
            </a:r>
            <a:r>
              <a:rPr lang="en-US" altLang="ko-KR" dirty="0">
                <a:solidFill>
                  <a:schemeClr val="bg1"/>
                </a:solidFill>
              </a:rPr>
              <a:t>00</a:t>
            </a:r>
            <a:r>
              <a:rPr lang="ko-KR" altLang="en-US" dirty="0">
                <a:solidFill>
                  <a:schemeClr val="bg1"/>
                </a:solidFill>
              </a:rPr>
              <a:t>박사를 찾아간 소녀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주인공을 검사하던 박사에 의해 주인공의 정체를 알게 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&lt; </a:t>
            </a:r>
            <a:r>
              <a:rPr lang="ko-KR" altLang="en-US" dirty="0">
                <a:solidFill>
                  <a:schemeClr val="bg1"/>
                </a:solidFill>
              </a:rPr>
              <a:t>화면 요소 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  <a:p>
            <a:pPr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게임 대기화면으로 온다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앞으로 유저가 게임을 플레이하기 위해 준비하는 장소가 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EC8C361-9BDB-4EF3-B9CB-63E3AFC660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기타 컨텐츠 튜토리얼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C9A9864-DBA9-42CA-ABE9-EADC886D3F2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주인공을 자신의 소속 부대 기지로 데리고 온 소녀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6F31C2F-FEB7-4AF2-86DC-3B91E93A3D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3-1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58ED4D7-527E-4CF3-8378-B2342D3ADE63}"/>
              </a:ext>
            </a:extLst>
          </p:cNvPr>
          <p:cNvGrpSpPr/>
          <p:nvPr/>
        </p:nvGrpSpPr>
        <p:grpSpPr>
          <a:xfrm>
            <a:off x="1595526" y="1452677"/>
            <a:ext cx="5535825" cy="3216235"/>
            <a:chOff x="1757195" y="-3338931"/>
            <a:chExt cx="5535825" cy="3216235"/>
          </a:xfrm>
        </p:grpSpPr>
        <p:pic>
          <p:nvPicPr>
            <p:cNvPr id="17" name="그림 16" descr="건물, 사진, 하얀색, 테이블이(가) 표시된 사진&#10;&#10;자동 생성된 설명">
              <a:extLst>
                <a:ext uri="{FF2B5EF4-FFF2-40B4-BE49-F238E27FC236}">
                  <a16:creationId xmlns:a16="http://schemas.microsoft.com/office/drawing/2014/main" id="{C6774B4D-AFCB-4A97-8226-F0B186B1C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7195" y="-3338931"/>
              <a:ext cx="5535825" cy="3216235"/>
            </a:xfrm>
            <a:prstGeom prst="rect">
              <a:avLst/>
            </a:prstGeom>
          </p:spPr>
        </p:pic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56F1ADC-983A-4722-BA6E-DD63D66E4AAD}"/>
                </a:ext>
              </a:extLst>
            </p:cNvPr>
            <p:cNvSpPr/>
            <p:nvPr/>
          </p:nvSpPr>
          <p:spPr>
            <a:xfrm>
              <a:off x="5257604" y="-2674523"/>
              <a:ext cx="476412" cy="1145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</a:t>
              </a:r>
              <a:r>
                <a:rPr lang="ko-KR" altLang="en-US" dirty="0">
                  <a:solidFill>
                    <a:schemeClr val="bg1"/>
                  </a:solidFill>
                </a:rPr>
                <a:t>박사</a:t>
              </a: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0383B4F-7AFB-444F-A222-9ABD5FF91D41}"/>
                </a:ext>
              </a:extLst>
            </p:cNvPr>
            <p:cNvSpPr/>
            <p:nvPr/>
          </p:nvSpPr>
          <p:spPr>
            <a:xfrm rot="3949039">
              <a:off x="3801279" y="-2019184"/>
              <a:ext cx="460905" cy="8277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주인공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2D61B27-A382-4CEC-A89D-5B14EAA8B913}"/>
                </a:ext>
              </a:extLst>
            </p:cNvPr>
            <p:cNvSpPr/>
            <p:nvPr/>
          </p:nvSpPr>
          <p:spPr>
            <a:xfrm>
              <a:off x="2357999" y="-2266340"/>
              <a:ext cx="483171" cy="8677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소녀</a:t>
              </a:r>
            </a:p>
          </p:txBody>
        </p:sp>
        <p:sp>
          <p:nvSpPr>
            <p:cNvPr id="21" name="말풍선: 타원형 20">
              <a:extLst>
                <a:ext uri="{FF2B5EF4-FFF2-40B4-BE49-F238E27FC236}">
                  <a16:creationId xmlns:a16="http://schemas.microsoft.com/office/drawing/2014/main" id="{5A65FF81-87FC-4D37-9278-858D438E3ABC}"/>
                </a:ext>
              </a:extLst>
            </p:cNvPr>
            <p:cNvSpPr/>
            <p:nvPr/>
          </p:nvSpPr>
          <p:spPr>
            <a:xfrm>
              <a:off x="4048696" y="-3269026"/>
              <a:ext cx="1208908" cy="791749"/>
            </a:xfrm>
            <a:prstGeom prst="wedgeEllipseCallout">
              <a:avLst>
                <a:gd name="adj1" fmla="val 41843"/>
                <a:gd name="adj2" fmla="val 7002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D70D5A2-719B-4D51-B4A3-92659E6BD3F9}"/>
              </a:ext>
            </a:extLst>
          </p:cNvPr>
          <p:cNvSpPr txBox="1"/>
          <p:nvPr/>
        </p:nvSpPr>
        <p:spPr>
          <a:xfrm>
            <a:off x="6259239" y="1599570"/>
            <a:ext cx="918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</a:rPr>
              <a:t>SKIP&gt;&gt;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71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B03ED62-0EC6-4880-A1F9-9D688B410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2276" y="149447"/>
            <a:ext cx="1935536" cy="292957"/>
          </a:xfrm>
        </p:spPr>
        <p:txBody>
          <a:bodyPr/>
          <a:lstStyle/>
          <a:p>
            <a:r>
              <a:rPr lang="ko-KR" altLang="en-US" dirty="0"/>
              <a:t>튜토리얼 스토리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FD9E66-F02B-4062-BA6B-0C61F70C12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105359" y="-138038"/>
            <a:ext cx="2702848" cy="867930"/>
          </a:xfrm>
        </p:spPr>
        <p:txBody>
          <a:bodyPr/>
          <a:lstStyle/>
          <a:p>
            <a:r>
              <a:rPr lang="ko-KR" altLang="en-US" dirty="0"/>
              <a:t>스토리 보드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E91699-AF26-40D6-A6BE-4AC83333FE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00</a:t>
            </a:r>
            <a:r>
              <a:rPr lang="ko-KR" altLang="en-US" dirty="0">
                <a:solidFill>
                  <a:schemeClr val="bg1"/>
                </a:solidFill>
              </a:rPr>
              <a:t>박사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너가 로봇인지 몰랐던 거야</a:t>
            </a:r>
            <a:r>
              <a:rPr lang="en-US" altLang="ko-KR" dirty="0">
                <a:solidFill>
                  <a:schemeClr val="bg1"/>
                </a:solidFill>
              </a:rPr>
              <a:t>??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소녀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충격이 심한 것 같은데요</a:t>
            </a:r>
            <a:r>
              <a:rPr lang="en-US" altLang="ko-KR" dirty="0">
                <a:solidFill>
                  <a:schemeClr val="bg1"/>
                </a:solidFill>
              </a:rPr>
              <a:t>…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FC87CE-7267-4D14-AFBC-998145551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이전과 동일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D165268-4D6C-4CCA-98F6-6CE1D7E142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이전과 동일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8942820-7358-4698-BDBB-9D561722D7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&lt; </a:t>
            </a:r>
            <a:r>
              <a:rPr lang="ko-KR" altLang="en-US" dirty="0">
                <a:solidFill>
                  <a:schemeClr val="bg1"/>
                </a:solidFill>
              </a:rPr>
              <a:t>해당 스토리</a:t>
            </a:r>
            <a:r>
              <a:rPr lang="en-US" altLang="ko-KR" dirty="0">
                <a:solidFill>
                  <a:schemeClr val="bg1"/>
                </a:solidFill>
              </a:rPr>
              <a:t> &gt;</a:t>
            </a:r>
          </a:p>
          <a:p>
            <a:pPr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00</a:t>
            </a:r>
            <a:r>
              <a:rPr lang="ko-KR" altLang="en-US" dirty="0">
                <a:solidFill>
                  <a:schemeClr val="bg1"/>
                </a:solidFill>
              </a:rPr>
              <a:t>박사의 수리로 정신을 차린 주인공은 소녀에 의해 구조 되었음을 알게 되고 자신이 사실은 로봇임을 알게 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정체성에 혼란이 온 주인공을 소녀가 위로 하게 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CC6C338-68BC-4ABB-BFC7-528C8A38F9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추가 컨텐츠 튜토리얼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74959C5-AF21-4534-8755-CF0C7CFF73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주인공이 정신을 차리고 있었던 일을 설명 듣는 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42385AB9-E945-4F5C-803F-5628429D5FB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3-2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FFB35F8-3993-4D3A-BED6-32E8EFB7345B}"/>
              </a:ext>
            </a:extLst>
          </p:cNvPr>
          <p:cNvGrpSpPr/>
          <p:nvPr/>
        </p:nvGrpSpPr>
        <p:grpSpPr>
          <a:xfrm>
            <a:off x="1513513" y="1461056"/>
            <a:ext cx="5535825" cy="3216235"/>
            <a:chOff x="1757195" y="-3338931"/>
            <a:chExt cx="5535825" cy="3216235"/>
          </a:xfrm>
        </p:grpSpPr>
        <p:pic>
          <p:nvPicPr>
            <p:cNvPr id="18" name="그림 17" descr="건물, 사진, 하얀색, 테이블이(가) 표시된 사진&#10;&#10;자동 생성된 설명">
              <a:extLst>
                <a:ext uri="{FF2B5EF4-FFF2-40B4-BE49-F238E27FC236}">
                  <a16:creationId xmlns:a16="http://schemas.microsoft.com/office/drawing/2014/main" id="{7A10AEB3-904F-4354-BD5F-D95F5A2CE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7195" y="-3338931"/>
              <a:ext cx="5535825" cy="3216235"/>
            </a:xfrm>
            <a:prstGeom prst="rect">
              <a:avLst/>
            </a:prstGeom>
          </p:spPr>
        </p:pic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3FD298F-FBBC-469F-B83A-80DD9940CD12}"/>
                </a:ext>
              </a:extLst>
            </p:cNvPr>
            <p:cNvSpPr/>
            <p:nvPr/>
          </p:nvSpPr>
          <p:spPr>
            <a:xfrm>
              <a:off x="5257604" y="-2674523"/>
              <a:ext cx="476412" cy="11455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00</a:t>
              </a:r>
              <a:r>
                <a:rPr lang="ko-KR" altLang="en-US" dirty="0">
                  <a:solidFill>
                    <a:schemeClr val="bg1"/>
                  </a:solidFill>
                </a:rPr>
                <a:t>박사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86176F1-3347-4637-A9E4-1D4E9647FB37}"/>
                </a:ext>
              </a:extLst>
            </p:cNvPr>
            <p:cNvSpPr/>
            <p:nvPr/>
          </p:nvSpPr>
          <p:spPr>
            <a:xfrm>
              <a:off x="3801279" y="-2019184"/>
              <a:ext cx="460905" cy="8277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주인공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F11174A-71BF-4DAB-BC28-351579C8A50F}"/>
                </a:ext>
              </a:extLst>
            </p:cNvPr>
            <p:cNvSpPr/>
            <p:nvPr/>
          </p:nvSpPr>
          <p:spPr>
            <a:xfrm>
              <a:off x="2357999" y="-2266340"/>
              <a:ext cx="483171" cy="8677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소녀</a:t>
              </a:r>
            </a:p>
          </p:txBody>
        </p:sp>
        <p:sp>
          <p:nvSpPr>
            <p:cNvPr id="22" name="말풍선: 타원형 21">
              <a:extLst>
                <a:ext uri="{FF2B5EF4-FFF2-40B4-BE49-F238E27FC236}">
                  <a16:creationId xmlns:a16="http://schemas.microsoft.com/office/drawing/2014/main" id="{89942B2C-C0D2-46A0-B820-42AC0600ED35}"/>
                </a:ext>
              </a:extLst>
            </p:cNvPr>
            <p:cNvSpPr/>
            <p:nvPr/>
          </p:nvSpPr>
          <p:spPr>
            <a:xfrm>
              <a:off x="4048696" y="-3269026"/>
              <a:ext cx="1208908" cy="791749"/>
            </a:xfrm>
            <a:prstGeom prst="wedgeEllipseCallout">
              <a:avLst>
                <a:gd name="adj1" fmla="val 41843"/>
                <a:gd name="adj2" fmla="val 7002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E5FC351-BC79-44BD-832C-EE06ACB639DC}"/>
              </a:ext>
            </a:extLst>
          </p:cNvPr>
          <p:cNvSpPr txBox="1"/>
          <p:nvPr/>
        </p:nvSpPr>
        <p:spPr>
          <a:xfrm>
            <a:off x="6259239" y="1599570"/>
            <a:ext cx="918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</a:rPr>
              <a:t>SKIP&gt;&gt;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457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D073F23-F6BF-4D86-B2B4-8E8D17BBE3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14784" y="149447"/>
            <a:ext cx="2890520" cy="292957"/>
          </a:xfrm>
        </p:spPr>
        <p:txBody>
          <a:bodyPr/>
          <a:lstStyle/>
          <a:p>
            <a:r>
              <a:rPr lang="ko-KR" altLang="en-US" dirty="0"/>
              <a:t>튜토리얼 스토리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B01EC5-1FC8-475B-9259-DC5B307B91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036" y="-138038"/>
            <a:ext cx="2288058" cy="867930"/>
          </a:xfrm>
        </p:spPr>
        <p:txBody>
          <a:bodyPr/>
          <a:lstStyle/>
          <a:p>
            <a:r>
              <a:rPr lang="ko-KR" altLang="en-US" dirty="0"/>
              <a:t>스토리 보드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B86136-D1FC-4E13-AC1E-714D09B478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주인공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할아버지가 없어졌어요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찾아서 물어봐야 겠어요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박사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너 레지스탕스에 들어 오는게 어때</a:t>
            </a:r>
            <a:r>
              <a:rPr lang="en-US" altLang="ko-KR" dirty="0">
                <a:solidFill>
                  <a:schemeClr val="bg1"/>
                </a:solidFill>
              </a:rPr>
              <a:t>? </a:t>
            </a:r>
            <a:r>
              <a:rPr lang="ko-KR" altLang="en-US" dirty="0">
                <a:solidFill>
                  <a:schemeClr val="bg1"/>
                </a:solidFill>
              </a:rPr>
              <a:t>우리가 도와줄 수 있어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0FD25D-BE53-4537-ADC5-BF32102602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이전과 동일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튜토리얼 종료 음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A19AAAC-42FF-48CA-8EB7-A556964077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이전과 동일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6DD920-8FAE-4427-8981-D7005D10AB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&lt; </a:t>
            </a:r>
            <a:r>
              <a:rPr lang="ko-KR" altLang="en-US" dirty="0">
                <a:solidFill>
                  <a:schemeClr val="bg1"/>
                </a:solidFill>
              </a:rPr>
              <a:t>해당 스토리</a:t>
            </a:r>
            <a:r>
              <a:rPr lang="en-US" altLang="ko-KR" dirty="0">
                <a:solidFill>
                  <a:schemeClr val="bg1"/>
                </a:solidFill>
              </a:rPr>
              <a:t> &gt;</a:t>
            </a:r>
          </a:p>
          <a:p>
            <a:pPr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주인공은 할아버지를 찾기 위해 입단 하게 됨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주인공의 코어가 매우 특별해 다른 장치들과 호환성이 좋다고 함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주인공은 소녀에게 도움을 요청하게 됨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&lt; </a:t>
            </a:r>
            <a:r>
              <a:rPr lang="ko-KR" altLang="en-US" dirty="0">
                <a:solidFill>
                  <a:schemeClr val="bg1"/>
                </a:solidFill>
              </a:rPr>
              <a:t>화면 요소 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유저에게 레지스탕스에 가입할지 물어본다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어떤 선택을 하던 소녀는 주인공을 도와준다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선택에 따른 보상이 달라진다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8F71B40E-73DC-444D-9363-D3C4219AC3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추가 컨텐츠 튜토리얼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12853EE-5824-4D14-8563-C601C2FEB2D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주인공이 사용할 수 있는 여러 신체를 소개 받는다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89934B6-91C6-40A6-9F9D-30B9F22D6C0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3-3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873C6E1-3FA9-44B4-BFEA-82592BB73544}"/>
              </a:ext>
            </a:extLst>
          </p:cNvPr>
          <p:cNvGrpSpPr/>
          <p:nvPr/>
        </p:nvGrpSpPr>
        <p:grpSpPr>
          <a:xfrm>
            <a:off x="1563393" y="1452677"/>
            <a:ext cx="5535825" cy="3216235"/>
            <a:chOff x="1645036" y="-2564191"/>
            <a:chExt cx="5535825" cy="3216235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EA2A93C-E2E0-48B3-B069-06270BF3CC32}"/>
                </a:ext>
              </a:extLst>
            </p:cNvPr>
            <p:cNvGrpSpPr/>
            <p:nvPr/>
          </p:nvGrpSpPr>
          <p:grpSpPr>
            <a:xfrm>
              <a:off x="1645036" y="-2564191"/>
              <a:ext cx="5535825" cy="3216235"/>
              <a:chOff x="1757195" y="-3338931"/>
              <a:chExt cx="5535825" cy="3216235"/>
            </a:xfrm>
          </p:grpSpPr>
          <p:pic>
            <p:nvPicPr>
              <p:cNvPr id="22" name="그림 21" descr="건물, 사진, 하얀색, 테이블이(가) 표시된 사진&#10;&#10;자동 생성된 설명">
                <a:extLst>
                  <a:ext uri="{FF2B5EF4-FFF2-40B4-BE49-F238E27FC236}">
                    <a16:creationId xmlns:a16="http://schemas.microsoft.com/office/drawing/2014/main" id="{07A6B84F-F4EE-47E0-B1FD-02866EBF46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57195" y="-3338931"/>
                <a:ext cx="5535825" cy="3216235"/>
              </a:xfrm>
              <a:prstGeom prst="rect">
                <a:avLst/>
              </a:prstGeom>
            </p:spPr>
          </p:pic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70AB87B1-6B20-40BB-A3B1-FFB7F2897087}"/>
                  </a:ext>
                </a:extLst>
              </p:cNvPr>
              <p:cNvSpPr/>
              <p:nvPr/>
            </p:nvSpPr>
            <p:spPr>
              <a:xfrm>
                <a:off x="5421939" y="-2154631"/>
                <a:ext cx="476412" cy="1145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00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박사</a:t>
                </a: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92471395-72A7-4C2D-8E46-B681DD1ED223}"/>
                  </a:ext>
                </a:extLst>
              </p:cNvPr>
              <p:cNvSpPr/>
              <p:nvPr/>
            </p:nvSpPr>
            <p:spPr>
              <a:xfrm>
                <a:off x="4416267" y="-1328206"/>
                <a:ext cx="460905" cy="82772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주인공</a:t>
                </a:r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D8920559-B60D-4613-BD0A-FD1C5986931C}"/>
                  </a:ext>
                </a:extLst>
              </p:cNvPr>
              <p:cNvSpPr/>
              <p:nvPr/>
            </p:nvSpPr>
            <p:spPr>
              <a:xfrm>
                <a:off x="2100724" y="-1762064"/>
                <a:ext cx="483171" cy="86771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소녀</a:t>
                </a: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CA63ABB-A597-4840-A65C-09B9E6BA302F}"/>
                </a:ext>
              </a:extLst>
            </p:cNvPr>
            <p:cNvGrpSpPr/>
            <p:nvPr/>
          </p:nvGrpSpPr>
          <p:grpSpPr>
            <a:xfrm>
              <a:off x="1988565" y="-2539101"/>
              <a:ext cx="4474669" cy="1198264"/>
              <a:chOff x="1621331" y="1413994"/>
              <a:chExt cx="5287989" cy="1416061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27D11A6E-335A-4D8A-8DE2-72C82E9F5DAD}"/>
                  </a:ext>
                </a:extLst>
              </p:cNvPr>
              <p:cNvSpPr/>
              <p:nvPr/>
            </p:nvSpPr>
            <p:spPr>
              <a:xfrm>
                <a:off x="3451750" y="1453933"/>
                <a:ext cx="766267" cy="1376122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로</a:t>
                </a:r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A4E8558E-1435-4E48-930C-A3FA2081A4AC}"/>
                  </a:ext>
                </a:extLst>
              </p:cNvPr>
              <p:cNvSpPr/>
              <p:nvPr/>
            </p:nvSpPr>
            <p:spPr>
              <a:xfrm>
                <a:off x="2574762" y="1413994"/>
                <a:ext cx="766267" cy="1376122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드</a:t>
                </a:r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037084C3-D148-419C-9C48-92D7D9EB4D21}"/>
                  </a:ext>
                </a:extLst>
              </p:cNvPr>
              <p:cNvSpPr/>
              <p:nvPr/>
            </p:nvSpPr>
            <p:spPr>
              <a:xfrm>
                <a:off x="1621331" y="1436036"/>
                <a:ext cx="766267" cy="1376122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안</a:t>
                </a:r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71E7ADBE-E4FD-4ABE-82F6-E00C28C737DB}"/>
                  </a:ext>
                </a:extLst>
              </p:cNvPr>
              <p:cNvSpPr/>
              <p:nvPr/>
            </p:nvSpPr>
            <p:spPr>
              <a:xfrm>
                <a:off x="6143053" y="1413994"/>
                <a:ext cx="766267" cy="1376122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들</a:t>
                </a: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9F156E78-4B2F-421B-8507-51C137F65D04}"/>
                  </a:ext>
                </a:extLst>
              </p:cNvPr>
              <p:cNvSpPr/>
              <p:nvPr/>
            </p:nvSpPr>
            <p:spPr>
              <a:xfrm>
                <a:off x="4338709" y="1453933"/>
                <a:ext cx="766267" cy="1376122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이</a:t>
                </a: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B8CED503-9A4D-4301-9E2A-EA9617081C97}"/>
                  </a:ext>
                </a:extLst>
              </p:cNvPr>
              <p:cNvSpPr/>
              <p:nvPr/>
            </p:nvSpPr>
            <p:spPr>
              <a:xfrm>
                <a:off x="5225668" y="1430666"/>
                <a:ext cx="766267" cy="1376122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bg1"/>
                    </a:solidFill>
                  </a:rPr>
                  <a:t>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573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00C0BEA-21A7-4BCE-91F8-75477B2A86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0A4DED-5C53-4D9B-B14C-9FD0989E42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스토리 기획의도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8736B81D-0BB5-4EA1-9996-4CEF5E287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983108"/>
              </p:ext>
            </p:extLst>
          </p:nvPr>
        </p:nvGraphicFramePr>
        <p:xfrm>
          <a:off x="1447800" y="1812925"/>
          <a:ext cx="9296400" cy="323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143">
                  <a:extLst>
                    <a:ext uri="{9D8B030D-6E8A-4147-A177-3AD203B41FA5}">
                      <a16:colId xmlns:a16="http://schemas.microsoft.com/office/drawing/2014/main" val="3602697565"/>
                    </a:ext>
                  </a:extLst>
                </a:gridCol>
                <a:gridCol w="4690129">
                  <a:extLst>
                    <a:ext uri="{9D8B030D-6E8A-4147-A177-3AD203B41FA5}">
                      <a16:colId xmlns:a16="http://schemas.microsoft.com/office/drawing/2014/main" val="1970444735"/>
                    </a:ext>
                  </a:extLst>
                </a:gridCol>
                <a:gridCol w="3621128">
                  <a:extLst>
                    <a:ext uri="{9D8B030D-6E8A-4147-A177-3AD203B41FA5}">
                      <a16:colId xmlns:a16="http://schemas.microsoft.com/office/drawing/2014/main" val="1238816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설명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의도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557662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시장조사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크루세이더 퀘스트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스토리에 따라 진행되는 던전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복잡한 게임 시스템을 효과적을 전달하기 위해 사용하는 로딩화면 만화 컷 씬 등 스토리를 통해 유저에게 정보를 최대한 전달하려고 함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스토리를 대하는 방식이 서로 다른 두 게임을 분석한 자료를 통해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효과적인 스토리를 구상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하고자 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871935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소울 나이트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소울 장르 특성상 게임 플레이에 목적을 두어 스토리는 초기 게임 시작 당시 목적 부여 용으로 사용된다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189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게임기획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RPG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와 다른 조작 방식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공격용 조이스틱 사용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일반 던전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보스 던전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pvp,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캐릭터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아이템 수집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액션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RPG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게임으로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조작하는 즐거움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 어려운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보스 몬스터를 공략하는 즐거움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부가적으로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매력적인 캐릭터를 모우는 즐거움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을 유저에게 주고 싶음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223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425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00C0BEA-21A7-4BCE-91F8-75477B2A86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0A4DED-5C53-4D9B-B14C-9FD0989E42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스토리 기획의도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197DD29-A1CC-4335-B317-54D738DCA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561506"/>
              </p:ext>
            </p:extLst>
          </p:nvPr>
        </p:nvGraphicFramePr>
        <p:xfrm>
          <a:off x="1079499" y="1439767"/>
          <a:ext cx="10033002" cy="3977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201">
                  <a:extLst>
                    <a:ext uri="{9D8B030D-6E8A-4147-A177-3AD203B41FA5}">
                      <a16:colId xmlns:a16="http://schemas.microsoft.com/office/drawing/2014/main" val="3476872205"/>
                    </a:ext>
                  </a:extLst>
                </a:gridCol>
                <a:gridCol w="5061752">
                  <a:extLst>
                    <a:ext uri="{9D8B030D-6E8A-4147-A177-3AD203B41FA5}">
                      <a16:colId xmlns:a16="http://schemas.microsoft.com/office/drawing/2014/main" val="817612642"/>
                    </a:ext>
                  </a:extLst>
                </a:gridCol>
                <a:gridCol w="3908049">
                  <a:extLst>
                    <a:ext uri="{9D8B030D-6E8A-4147-A177-3AD203B41FA5}">
                      <a16:colId xmlns:a16="http://schemas.microsoft.com/office/drawing/2014/main" val="1428365926"/>
                    </a:ext>
                  </a:extLst>
                </a:gridCol>
              </a:tblGrid>
              <a:tr h="6047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설명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의도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480902"/>
                  </a:ext>
                </a:extLst>
              </a:tr>
              <a:tr h="604711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스토리텔링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이미지 텍스트 파일활용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비용 절감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효과적인 정보전달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을 위해 이미지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텍스트 파일 사용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72960"/>
                  </a:ext>
                </a:extLst>
              </a:tr>
              <a:tr h="471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로딩 시간 활용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튜토리얼 이전 짧은 시놉시스를 통해 배경설정을 전달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유저의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낭비되는 시간을 최소화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하기 위해 로딩시간활용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767990"/>
                  </a:ext>
                </a:extLst>
              </a:tr>
              <a:tr h="675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게임내 표지판 또는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NPC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와 상호작용을 통해 세계관 전달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무기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캐릭터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주위 환경 디자인을 컨셉과 동일하게 함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기타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세부요소를 통해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현장감과 몰입감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을 유저에게 전달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144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스토리보드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인 게임 리소스를 활용한 배경 디자인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캐릭터 등장 표현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말풍선을 사용해 화면을 가리는 요소를 최소화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배경 스토리 연출 시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skip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사용으로 바로 튜토리얼을 진행하도록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흑백 사진기 필름을 보는 듯한 배영 스토리 연출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가로로 긴 이미지 파일 사용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비용 절감과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최소화를 통해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유저의 답답함을 해소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스토리를 원하지 않는 경우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skip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흑백 필름을 보는 듯한 연출로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옛날이야기라는 느낌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을 받도록 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88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429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7290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8F181B5-521D-4107-84C3-D232AFD110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‘The Lost’</a:t>
            </a:r>
            <a:r>
              <a:rPr lang="ko-KR" altLang="en-US" dirty="0"/>
              <a:t>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DA893A-762D-4D3B-8A66-AA66650B82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간략소개</a:t>
            </a:r>
          </a:p>
        </p:txBody>
      </p: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E7B26A5C-41E4-49FF-A811-F164194F2CC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8" b="3028"/>
          <a:stretch>
            <a:fillRect/>
          </a:stretch>
        </p:blipFill>
        <p:spPr/>
      </p:pic>
      <p:pic>
        <p:nvPicPr>
          <p:cNvPr id="10" name="그림 개체 틀 9" descr="실외, 텍스트, 건물이(가) 표시된 사진&#10;&#10;자동 생성된 설명">
            <a:extLst>
              <a:ext uri="{FF2B5EF4-FFF2-40B4-BE49-F238E27FC236}">
                <a16:creationId xmlns:a16="http://schemas.microsoft.com/office/drawing/2014/main" id="{961A9656-5AB3-41DA-B61E-F83AA299875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4" b="4254"/>
          <a:stretch>
            <a:fillRect/>
          </a:stretch>
        </p:blipFill>
        <p:spPr/>
      </p:pic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18D0158D-4ACA-45C3-AE60-0BE4504D8FA7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297671033"/>
              </p:ext>
            </p:extLst>
          </p:nvPr>
        </p:nvGraphicFramePr>
        <p:xfrm>
          <a:off x="5802923" y="725714"/>
          <a:ext cx="5757253" cy="5795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523">
                  <a:extLst>
                    <a:ext uri="{9D8B030D-6E8A-4147-A177-3AD203B41FA5}">
                      <a16:colId xmlns:a16="http://schemas.microsoft.com/office/drawing/2014/main" val="2974503117"/>
                    </a:ext>
                  </a:extLst>
                </a:gridCol>
                <a:gridCol w="1803419">
                  <a:extLst>
                    <a:ext uri="{9D8B030D-6E8A-4147-A177-3AD203B41FA5}">
                      <a16:colId xmlns:a16="http://schemas.microsoft.com/office/drawing/2014/main" val="594729964"/>
                    </a:ext>
                  </a:extLst>
                </a:gridCol>
                <a:gridCol w="1437655">
                  <a:extLst>
                    <a:ext uri="{9D8B030D-6E8A-4147-A177-3AD203B41FA5}">
                      <a16:colId xmlns:a16="http://schemas.microsoft.com/office/drawing/2014/main" val="1526366555"/>
                    </a:ext>
                  </a:extLst>
                </a:gridCol>
                <a:gridCol w="1437656">
                  <a:extLst>
                    <a:ext uri="{9D8B030D-6E8A-4147-A177-3AD203B41FA5}">
                      <a16:colId xmlns:a16="http://schemas.microsoft.com/office/drawing/2014/main" val="3418400317"/>
                    </a:ext>
                  </a:extLst>
                </a:gridCol>
              </a:tblGrid>
              <a:tr h="4939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장르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핵 엔 슬래시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RPG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191453"/>
                  </a:ext>
                </a:extLst>
              </a:tr>
              <a:tr h="50542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그래픽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탑 뷰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 2D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플랫폼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모바일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027651"/>
                  </a:ext>
                </a:extLst>
              </a:tr>
              <a:tr h="528401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컨텐츠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캐릭터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아이템 수집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416434"/>
                  </a:ext>
                </a:extLst>
              </a:tr>
              <a:tr h="13303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일반 던전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간단한 조작 방법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높은 던전 난이도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보스 던전 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보스 패턴 공략하는 보스 레이드 컨텐츠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447541"/>
                  </a:ext>
                </a:extLst>
              </a:tr>
              <a:tr h="4661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PVP :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유저 간의 경쟁 요소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075419"/>
                  </a:ext>
                </a:extLst>
              </a:tr>
              <a:tr h="8948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타겟</a:t>
                      </a:r>
                      <a:br>
                        <a:rPr lang="en-US" altLang="ko-KR" sz="16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수동조작을 선호하는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 유저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짧은 시간에 즐길 수 있는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RPG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게임을 찾는 유저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807097"/>
                  </a:ext>
                </a:extLst>
              </a:tr>
              <a:tr h="6975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차별 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비주얼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스팀 펑크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요소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br>
                        <a:rPr lang="en-US" altLang="ko-KR" sz="12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분으로 비교적 짧은 플레이 타임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빠른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 진행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976365"/>
                  </a:ext>
                </a:extLst>
              </a:tr>
              <a:tr h="8309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의도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RPG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게임이지만 간단한 게임성으로 쉽게 배워서 즐길 수 있도록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결과지향적 플레이보다 과정지향적 플레이를 즐길 수 있도록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적절한 게임난이도로 지속적인 도전을 유도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52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64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30CB143-F133-4A82-82E0-CA529BB215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‘The Lost’ </a:t>
            </a:r>
            <a:r>
              <a:rPr lang="ko-KR" altLang="en-US" dirty="0"/>
              <a:t>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DFB3E-D64F-467E-AF98-5B37A5ABB9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조작방식</a:t>
            </a:r>
            <a:r>
              <a:rPr lang="en-US" altLang="ko-KR" dirty="0"/>
              <a:t>/</a:t>
            </a:r>
            <a:r>
              <a:rPr lang="ko-KR" altLang="en-US" dirty="0"/>
              <a:t>캐릭터등급</a:t>
            </a:r>
          </a:p>
        </p:txBody>
      </p:sp>
      <p:pic>
        <p:nvPicPr>
          <p:cNvPr id="15" name="그림 개체 틀 14">
            <a:extLst>
              <a:ext uri="{FF2B5EF4-FFF2-40B4-BE49-F238E27FC236}">
                <a16:creationId xmlns:a16="http://schemas.microsoft.com/office/drawing/2014/main" id="{E03FF46C-AC7D-4910-BEC9-32BAA83AE34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6" t="-5606" r="-7694" b="5606"/>
          <a:stretch/>
        </p:blipFill>
        <p:spPr>
          <a:xfrm>
            <a:off x="853052" y="1688636"/>
            <a:ext cx="1511359" cy="1587964"/>
          </a:xfrm>
        </p:spPr>
      </p:pic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A06E190F-E634-41BF-B63D-DD10D3077E5C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5891450"/>
              </p:ext>
            </p:extLst>
          </p:nvPr>
        </p:nvGraphicFramePr>
        <p:xfrm>
          <a:off x="1099633" y="3581401"/>
          <a:ext cx="4572628" cy="171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628">
                  <a:extLst>
                    <a:ext uri="{9D8B030D-6E8A-4147-A177-3AD203B41FA5}">
                      <a16:colId xmlns:a16="http://schemas.microsoft.com/office/drawing/2014/main" val="61550448"/>
                    </a:ext>
                  </a:extLst>
                </a:gridCol>
              </a:tblGrid>
              <a:tr h="428710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좌우화면 하단에 조이스틱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UI</a:t>
                      </a:r>
                    </a:p>
                  </a:txBody>
                  <a:tcPr marL="105709" marR="105709" marT="52855" marB="528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29197"/>
                  </a:ext>
                </a:extLst>
              </a:tr>
              <a:tr h="42871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캐릭터 주위에 공격범위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이동방향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UI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출력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5709" marR="105709" marT="52855" marB="528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457202"/>
                  </a:ext>
                </a:extLst>
              </a:tr>
              <a:tr h="42871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공격의 경우 조이스틱 조작으로 범위 표시 방향으로 자동공격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5709" marR="105709" marT="52855" marB="528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182831"/>
                  </a:ext>
                </a:extLst>
              </a:tr>
              <a:tr h="42871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공격 조이스틱 단일 터치로 가장 가까이 있는 적 공격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05709" marR="105709" marT="52855" marB="528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716347"/>
                  </a:ext>
                </a:extLst>
              </a:tr>
            </a:tbl>
          </a:graphicData>
        </a:graphic>
      </p:graphicFrame>
      <p:pic>
        <p:nvPicPr>
          <p:cNvPr id="17" name="그림 개체 틀 16" descr="장치이(가) 표시된 사진&#10;&#10;자동 생성된 설명">
            <a:extLst>
              <a:ext uri="{FF2B5EF4-FFF2-40B4-BE49-F238E27FC236}">
                <a16:creationId xmlns:a16="http://schemas.microsoft.com/office/drawing/2014/main" id="{60B2A97A-48DD-4041-A5E2-99E9DAFFD05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8" r="1546"/>
          <a:stretch/>
        </p:blipFill>
        <p:spPr>
          <a:xfrm>
            <a:off x="2364411" y="1688636"/>
            <a:ext cx="1511360" cy="1587964"/>
          </a:xfrm>
        </p:spPr>
      </p:pic>
      <p:pic>
        <p:nvPicPr>
          <p:cNvPr id="21" name="그림 20" descr="시계이(가) 표시된 사진&#10;&#10;자동 생성된 설명">
            <a:extLst>
              <a:ext uri="{FF2B5EF4-FFF2-40B4-BE49-F238E27FC236}">
                <a16:creationId xmlns:a16="http://schemas.microsoft.com/office/drawing/2014/main" id="{545F58AF-EA6A-4BD5-8EA7-EF34609C98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954" y="1688636"/>
            <a:ext cx="1912046" cy="1587964"/>
          </a:xfrm>
          <a:prstGeom prst="rect">
            <a:avLst/>
          </a:prstGeom>
        </p:spPr>
      </p:pic>
      <p:graphicFrame>
        <p:nvGraphicFramePr>
          <p:cNvPr id="8" name="표 22">
            <a:extLst>
              <a:ext uri="{FF2B5EF4-FFF2-40B4-BE49-F238E27FC236}">
                <a16:creationId xmlns:a16="http://schemas.microsoft.com/office/drawing/2014/main" id="{6B180255-AAA0-41B2-814E-A1DCFADA07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0993428"/>
              </p:ext>
            </p:extLst>
          </p:nvPr>
        </p:nvGraphicFramePr>
        <p:xfrm>
          <a:off x="6606963" y="3581401"/>
          <a:ext cx="4151436" cy="2111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1436">
                  <a:extLst>
                    <a:ext uri="{9D8B030D-6E8A-4147-A177-3AD203B41FA5}">
                      <a16:colId xmlns:a16="http://schemas.microsoft.com/office/drawing/2014/main" val="61550448"/>
                    </a:ext>
                  </a:extLst>
                </a:gridCol>
              </a:tblGrid>
              <a:tr h="422238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게임 시작 시 기본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성의 캐릭터 지급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29197"/>
                  </a:ext>
                </a:extLst>
              </a:tr>
              <a:tr h="42223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던전을 클리어 하면서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성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성으로 성장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457202"/>
                  </a:ext>
                </a:extLst>
              </a:tr>
              <a:tr h="42223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캐릭터 등급에 따라 기본 능력치와 스킬 성능이 달라짐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182831"/>
                  </a:ext>
                </a:extLst>
              </a:tr>
              <a:tr h="42223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안드로이드 컨셉의 디자인을 시도하려고 함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716347"/>
                  </a:ext>
                </a:extLst>
              </a:tr>
              <a:tr h="42223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유저의 레벨 성장에 따라 사용할 수 있는 캐릭터 수가 증가함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811992"/>
                  </a:ext>
                </a:extLst>
              </a:tr>
            </a:tbl>
          </a:graphicData>
        </a:graphic>
      </p:graphicFrame>
      <p:pic>
        <p:nvPicPr>
          <p:cNvPr id="9" name="그림 8" descr="그리기, 표지판, 방이(가) 표시된 사진&#10;&#10;자동 생성된 설명">
            <a:extLst>
              <a:ext uri="{FF2B5EF4-FFF2-40B4-BE49-F238E27FC236}">
                <a16:creationId xmlns:a16="http://schemas.microsoft.com/office/drawing/2014/main" id="{95DD8D84-16D8-403F-ABB4-31A9053FFB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127" y="1418436"/>
            <a:ext cx="4913109" cy="181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1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EB52A0C-2186-46CC-AE9D-CCFA340E20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게임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77BDEA-BDE4-41E5-AECC-64355F941B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</a:p>
        </p:txBody>
      </p:sp>
      <p:pic>
        <p:nvPicPr>
          <p:cNvPr id="13" name="그림 개체 틀 12">
            <a:extLst>
              <a:ext uri="{FF2B5EF4-FFF2-40B4-BE49-F238E27FC236}">
                <a16:creationId xmlns:a16="http://schemas.microsoft.com/office/drawing/2014/main" id="{12089307-C7B4-404E-B6C5-573C241F04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8" b="3718"/>
          <a:stretch>
            <a:fillRect/>
          </a:stretch>
        </p:blipFill>
        <p:spPr/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D92ABD6-EAFD-4CEE-AED7-71C9B6DF87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&lt; </a:t>
            </a:r>
            <a:r>
              <a:rPr lang="ko-KR" altLang="en-US" dirty="0"/>
              <a:t>크루세이더 퀘스트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3605504-3E02-46F8-9960-F453D0568E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&lt; </a:t>
            </a:r>
            <a:r>
              <a:rPr lang="ko-KR" altLang="en-US" dirty="0"/>
              <a:t>소울 나이트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895B01F9-C6E3-439A-BE7D-604A2FAC608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횡 스크롤 뷰 </a:t>
            </a:r>
            <a:r>
              <a:rPr lang="en-US" altLang="ko-KR" dirty="0"/>
              <a:t>RPG </a:t>
            </a:r>
            <a:r>
              <a:rPr lang="ko-KR" altLang="en-US" dirty="0"/>
              <a:t>게임</a:t>
            </a:r>
            <a:endParaRPr lang="en-US" altLang="ko-KR" dirty="0"/>
          </a:p>
          <a:p>
            <a:r>
              <a:rPr lang="ko-KR" altLang="en-US" dirty="0"/>
              <a:t>고전 게임 요소를 현대적으로 재해석한 뉴트로 스타일 게임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홍보 또한 그렇게 했다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영혼석을 모아 사도를 부활시키려는 악의 세력을 막기위해 여신들과 힘을 합쳐 유저가 용사단의 단장이 되어 싸우는 스토리</a:t>
            </a:r>
            <a:endParaRPr lang="en-US" altLang="ko-KR" dirty="0"/>
          </a:p>
          <a:p>
            <a:r>
              <a:rPr lang="ko-KR" altLang="en-US" dirty="0"/>
              <a:t>시즌제로 스토리가 진행된다</a:t>
            </a:r>
            <a:r>
              <a:rPr lang="en-US" altLang="ko-KR" dirty="0"/>
              <a:t>.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F76EE31-C905-4B7A-941D-15AD47A3F86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소울</a:t>
            </a:r>
            <a:r>
              <a:rPr lang="en-US" altLang="ko-KR" dirty="0"/>
              <a:t>, </a:t>
            </a:r>
            <a:r>
              <a:rPr lang="ko-KR" altLang="en-US" dirty="0"/>
              <a:t>로그 장르를 복합적으로 사용한 슈팅게임</a:t>
            </a:r>
            <a:br>
              <a:rPr lang="en-US" altLang="ko-KR" dirty="0"/>
            </a:br>
            <a:r>
              <a:rPr lang="en-US" altLang="ko-KR" dirty="0"/>
              <a:t>(‘</a:t>
            </a:r>
            <a:r>
              <a:rPr lang="ko-KR" altLang="en-US" dirty="0"/>
              <a:t>엔 터 더 건즈</a:t>
            </a:r>
            <a:r>
              <a:rPr lang="en-US" altLang="ko-KR" dirty="0"/>
              <a:t>’</a:t>
            </a:r>
            <a:r>
              <a:rPr lang="ko-KR" altLang="en-US" dirty="0"/>
              <a:t>를 모티브로 제작</a:t>
            </a:r>
            <a:r>
              <a:rPr lang="en-US" altLang="ko-KR" dirty="0"/>
              <a:t>) – </a:t>
            </a:r>
            <a:r>
              <a:rPr lang="ko-KR" altLang="en-US" dirty="0"/>
              <a:t>멀티 플랫폼 게임</a:t>
            </a:r>
            <a:endParaRPr lang="en-US" altLang="ko-KR" dirty="0"/>
          </a:p>
          <a:p>
            <a:r>
              <a:rPr lang="ko-KR" altLang="en-US" dirty="0"/>
              <a:t>던전을 탐험하며 몬스터를 물리치는 </a:t>
            </a:r>
            <a:r>
              <a:rPr lang="en-US" altLang="ko-KR" dirty="0"/>
              <a:t>‘</a:t>
            </a:r>
            <a:r>
              <a:rPr lang="ko-KR" altLang="en-US" dirty="0"/>
              <a:t>로그라이크</a:t>
            </a:r>
            <a:r>
              <a:rPr lang="en-US" altLang="ko-KR" dirty="0"/>
              <a:t>’</a:t>
            </a:r>
            <a:r>
              <a:rPr lang="ko-KR" altLang="en-US" dirty="0"/>
              <a:t> 게임 형식</a:t>
            </a:r>
            <a:endParaRPr lang="en-US" altLang="ko-KR" dirty="0"/>
          </a:p>
          <a:p>
            <a:r>
              <a:rPr lang="ko-KR" altLang="en-US" dirty="0"/>
              <a:t>세계의 균형을 지키는 </a:t>
            </a:r>
            <a:r>
              <a:rPr lang="en-US" altLang="ko-KR" dirty="0"/>
              <a:t>‘</a:t>
            </a:r>
            <a:r>
              <a:rPr lang="ko-KR" altLang="en-US" dirty="0"/>
              <a:t>신성한 돌</a:t>
            </a:r>
            <a:r>
              <a:rPr lang="en-US" altLang="ko-KR" dirty="0"/>
              <a:t>’</a:t>
            </a:r>
            <a:r>
              <a:rPr lang="ko-KR" altLang="en-US" dirty="0"/>
              <a:t>을 악당에게 도둑맞고 혼란에 빠진 세상을 유저가 용사가 되어 되찾아오는 스토리</a:t>
            </a:r>
            <a:endParaRPr lang="en-US" altLang="ko-KR" dirty="0"/>
          </a:p>
          <a:p>
            <a:r>
              <a:rPr lang="ko-KR" altLang="en-US" dirty="0"/>
              <a:t>캐릭터의 스토리 보다 무기의 스토리에 집중</a:t>
            </a:r>
            <a:endParaRPr lang="en-US" altLang="ko-KR" dirty="0"/>
          </a:p>
        </p:txBody>
      </p:sp>
      <p:pic>
        <p:nvPicPr>
          <p:cNvPr id="11" name="그림 개체 틀 10">
            <a:extLst>
              <a:ext uri="{FF2B5EF4-FFF2-40B4-BE49-F238E27FC236}">
                <a16:creationId xmlns:a16="http://schemas.microsoft.com/office/drawing/2014/main" id="{8DECE688-BB95-4795-9D5F-BED95EC8A38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8" r="37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4393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3396E1A-3EE3-423A-AA94-824D9BEC88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게임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856E54-DA52-4599-8640-0DB7FB4A85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57056" y="85725"/>
            <a:ext cx="2664110" cy="461963"/>
          </a:xfrm>
        </p:spPr>
        <p:txBody>
          <a:bodyPr/>
          <a:lstStyle/>
          <a:p>
            <a:r>
              <a:rPr lang="en-US" altLang="ko-KR" dirty="0"/>
              <a:t>&lt; </a:t>
            </a:r>
            <a:r>
              <a:rPr lang="ko-KR" altLang="en-US" dirty="0"/>
              <a:t>크루세이더 퀘스트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8" name="그림 개체 틀 7" descr="건물이(가) 표시된 사진&#10;&#10;자동 생성된 설명">
            <a:extLst>
              <a:ext uri="{FF2B5EF4-FFF2-40B4-BE49-F238E27FC236}">
                <a16:creationId xmlns:a16="http://schemas.microsoft.com/office/drawing/2014/main" id="{95280E8E-2D30-4A7C-AD68-54A6384DDAF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1" r="3971"/>
          <a:stretch>
            <a:fillRect/>
          </a:stretch>
        </p:blipFill>
        <p:spPr/>
      </p:pic>
      <p:pic>
        <p:nvPicPr>
          <p:cNvPr id="10" name="그림 개체 틀 9">
            <a:extLst>
              <a:ext uri="{FF2B5EF4-FFF2-40B4-BE49-F238E27FC236}">
                <a16:creationId xmlns:a16="http://schemas.microsoft.com/office/drawing/2014/main" id="{D8E6DB8F-13ED-4C66-9494-41FCC1B90B0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1" r="3931"/>
          <a:stretch>
            <a:fillRect/>
          </a:stretch>
        </p:blipFill>
        <p:spPr/>
      </p:pic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788661D1-015C-4A02-9BF9-9B4744D264D6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49012900"/>
              </p:ext>
            </p:extLst>
          </p:nvPr>
        </p:nvGraphicFramePr>
        <p:xfrm>
          <a:off x="5685692" y="715107"/>
          <a:ext cx="5874481" cy="5673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623">
                  <a:extLst>
                    <a:ext uri="{9D8B030D-6E8A-4147-A177-3AD203B41FA5}">
                      <a16:colId xmlns:a16="http://schemas.microsoft.com/office/drawing/2014/main" val="107586658"/>
                    </a:ext>
                  </a:extLst>
                </a:gridCol>
                <a:gridCol w="2400695">
                  <a:extLst>
                    <a:ext uri="{9D8B030D-6E8A-4147-A177-3AD203B41FA5}">
                      <a16:colId xmlns:a16="http://schemas.microsoft.com/office/drawing/2014/main" val="3858865771"/>
                    </a:ext>
                  </a:extLst>
                </a:gridCol>
                <a:gridCol w="2600163">
                  <a:extLst>
                    <a:ext uri="{9D8B030D-6E8A-4147-A177-3AD203B41FA5}">
                      <a16:colId xmlns:a16="http://schemas.microsoft.com/office/drawing/2014/main" val="4151215065"/>
                    </a:ext>
                  </a:extLst>
                </a:gridCol>
              </a:tblGrid>
              <a:tr h="416658"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튜토리얼 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&amp;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정보 전달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830328"/>
                  </a:ext>
                </a:extLst>
              </a:tr>
              <a:tr h="1314328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튜토리얼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튜토리얼 스토리 진행 중 게임 플레이를 일시정지해 내용 전달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튜토리얼은 정보 전달이 주목적임으로 게임을 일시 정지해 유저가 문장을 읽을 시간을 만든다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63169"/>
                  </a:ext>
                </a:extLst>
              </a:tr>
              <a:tr h="13143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/>
                        <a:t>튜토리얼을 받기 싫은 유저 또는 이미 이전에 받은 유저의 편의를 위해 </a:t>
                      </a:r>
                      <a:r>
                        <a:rPr lang="en-US" altLang="ko-KR" sz="1200" dirty="0"/>
                        <a:t>SKIP</a:t>
                      </a:r>
                      <a:r>
                        <a:rPr lang="ko-KR" altLang="en-US" sz="1200" dirty="0"/>
                        <a:t>을 지원</a:t>
                      </a:r>
                      <a:endParaRPr lang="en-US" altLang="ko-KR" sz="1200" dirty="0"/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/>
                        <a:t>유저마다 취향과 선호하는 스토리가 다름으로 </a:t>
                      </a:r>
                      <a:r>
                        <a:rPr lang="en-US" altLang="ko-KR" sz="1200" dirty="0"/>
                        <a:t>SKIP</a:t>
                      </a:r>
                      <a:r>
                        <a:rPr lang="ko-KR" altLang="en-US" sz="1200" dirty="0"/>
                        <a:t>기능을 통해 불편함을 해소함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045705"/>
                  </a:ext>
                </a:extLst>
              </a:tr>
              <a:tr h="1314328">
                <a:tc rowSpan="2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로딩화면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긴 리소스 다운로드 시간 또는 던전 진입을 위한 로딩 시간을 활용한 간단하고 유용한 </a:t>
                      </a:r>
                      <a:r>
                        <a:rPr lang="en-US" altLang="ko-KR" sz="1200" dirty="0"/>
                        <a:t>TIP</a:t>
                      </a:r>
                      <a:r>
                        <a:rPr lang="ko-KR" altLang="en-US" sz="1200" dirty="0"/>
                        <a:t>정보를 전달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유저에게 게임을 플레이하면서 낭비되는 시간을 최소화 시키기 위한 노력으로 보임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422783"/>
                  </a:ext>
                </a:extLst>
              </a:tr>
              <a:tr h="13143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꿀</a:t>
                      </a:r>
                      <a:r>
                        <a:rPr lang="en-US" altLang="ko-KR" sz="1200" dirty="0"/>
                        <a:t>TIP’ </a:t>
                      </a:r>
                      <a:r>
                        <a:rPr lang="ko-KR" altLang="en-US" sz="1200" dirty="0"/>
                        <a:t>또는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이벤트 참여 방법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등 유저에게 도움이 되는 정보를 지속적으로 전달하는 효과적인 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514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29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8F181B5-521D-4107-84C3-D232AFD110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게임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DA893A-762D-4D3B-8A66-AA66650B82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62998" y="85725"/>
            <a:ext cx="2688233" cy="461963"/>
          </a:xfrm>
        </p:spPr>
        <p:txBody>
          <a:bodyPr/>
          <a:lstStyle/>
          <a:p>
            <a:r>
              <a:rPr lang="en-US" altLang="ko-KR" dirty="0"/>
              <a:t>&lt; </a:t>
            </a:r>
            <a:r>
              <a:rPr lang="ko-KR" altLang="en-US" dirty="0"/>
              <a:t>크루세이더 퀘스트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1" name="그림 개체 틀 10" descr="실내, 텍스트이(가) 표시된 사진&#10;&#10;자동 생성된 설명">
            <a:extLst>
              <a:ext uri="{FF2B5EF4-FFF2-40B4-BE49-F238E27FC236}">
                <a16:creationId xmlns:a16="http://schemas.microsoft.com/office/drawing/2014/main" id="{543E7712-350E-4EE7-990F-7A568C7615F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1" r="3941"/>
          <a:stretch>
            <a:fillRect/>
          </a:stretch>
        </p:blipFill>
        <p:spPr/>
      </p:pic>
      <p:pic>
        <p:nvPicPr>
          <p:cNvPr id="13" name="그림 개체 틀 12" descr="실내, 창문이(가) 표시된 사진&#10;&#10;자동 생성된 설명">
            <a:extLst>
              <a:ext uri="{FF2B5EF4-FFF2-40B4-BE49-F238E27FC236}">
                <a16:creationId xmlns:a16="http://schemas.microsoft.com/office/drawing/2014/main" id="{5B878663-ABE4-452A-A4E0-C565714E867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8" r="3928"/>
          <a:stretch>
            <a:fillRect/>
          </a:stretch>
        </p:blipFill>
        <p:spPr/>
      </p:pic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71245798-7A34-404A-A96E-DAE06CD439B9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147141380"/>
              </p:ext>
            </p:extLst>
          </p:nvPr>
        </p:nvGraphicFramePr>
        <p:xfrm>
          <a:off x="5756032" y="738554"/>
          <a:ext cx="5804142" cy="572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343">
                  <a:extLst>
                    <a:ext uri="{9D8B030D-6E8A-4147-A177-3AD203B41FA5}">
                      <a16:colId xmlns:a16="http://schemas.microsoft.com/office/drawing/2014/main" val="2527891881"/>
                    </a:ext>
                  </a:extLst>
                </a:gridCol>
                <a:gridCol w="2459671">
                  <a:extLst>
                    <a:ext uri="{9D8B030D-6E8A-4147-A177-3AD203B41FA5}">
                      <a16:colId xmlns:a16="http://schemas.microsoft.com/office/drawing/2014/main" val="703350736"/>
                    </a:ext>
                  </a:extLst>
                </a:gridCol>
                <a:gridCol w="2545128">
                  <a:extLst>
                    <a:ext uri="{9D8B030D-6E8A-4147-A177-3AD203B41FA5}">
                      <a16:colId xmlns:a16="http://schemas.microsoft.com/office/drawing/2014/main" val="1416060249"/>
                    </a:ext>
                  </a:extLst>
                </a:gridCol>
              </a:tblGrid>
              <a:tr h="418226"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스토리 전달 연출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89549"/>
                  </a:ext>
                </a:extLst>
              </a:tr>
              <a:tr h="2515676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게임배경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스토리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/>
                        <a:t>이미지 일러스트와 아래 텍스트를 활용해 효과적으로 배경스토리를 전달함</a:t>
                      </a:r>
                      <a:endParaRPr lang="en-US" altLang="ko-KR" sz="12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200" dirty="0"/>
                        <a:t>SKIP</a:t>
                      </a:r>
                      <a:r>
                        <a:rPr lang="ko-KR" altLang="en-US" sz="1200" dirty="0"/>
                        <a:t>과 자동 넘김 기능 지원</a:t>
                      </a:r>
                      <a:endParaRPr lang="en-US" altLang="ko-KR" sz="12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잘 만든 일러스트는 한 장을 통해 배경스토리의 대부분을 설명할 수 있다</a:t>
                      </a:r>
                      <a:r>
                        <a:rPr lang="en-US" altLang="ko-KR" sz="1200" dirty="0"/>
                        <a:t>. ( </a:t>
                      </a:r>
                      <a:r>
                        <a:rPr lang="ko-KR" altLang="en-US" sz="1200" dirty="0"/>
                        <a:t>비용절감 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대부분의 모바일 게임 유저들은 배경 스토리를 무시함</a:t>
                      </a:r>
                      <a:endParaRPr lang="en-US" altLang="ko-KR" sz="12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유저가 원하는 방식으로 스토리를 소비할 수 있음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980671"/>
                  </a:ext>
                </a:extLst>
              </a:tr>
              <a:tr h="278695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메인 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스토리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/>
                        <a:t>캐릭터 일러스트를 활용한 매인 스토리 진행</a:t>
                      </a:r>
                      <a:endParaRPr lang="en-US" altLang="ko-KR" sz="12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/>
                        <a:t>둘 이상의 캐릭터가 등장 시 아래 텍스트 대사 주인을 더 선명하게 연출</a:t>
                      </a:r>
                      <a:endParaRPr lang="en-US" altLang="ko-KR" sz="12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/>
                        <a:t>정보 전달과 동일하게 </a:t>
                      </a:r>
                      <a:r>
                        <a:rPr lang="en-US" altLang="ko-KR" sz="1200" dirty="0"/>
                        <a:t>SKIP</a:t>
                      </a:r>
                      <a:r>
                        <a:rPr lang="ko-KR" altLang="en-US" sz="1200" dirty="0"/>
                        <a:t>버튼이 존재함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캐릭터 수집이 주 컨텐츠인 게임의 특성상 캐릭터마다 유저에게 어필할 매력적인 요소가 필요 </a:t>
                      </a:r>
                      <a:endParaRPr lang="en-US" altLang="ko-KR" sz="12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스토리에 등장 시킴으로 캐릭터의 성격 또는 배경 스토리를 유저가 알 수 있는 좋은 수단으로 사용가능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92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58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9156DC3-98F8-40B3-963E-6CA5DF4896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게임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9EF96E-8521-49DC-9BAD-CE04889CBC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&lt; </a:t>
            </a:r>
            <a:r>
              <a:rPr lang="ko-KR" altLang="en-US" dirty="0"/>
              <a:t>소울 나이트</a:t>
            </a:r>
            <a:r>
              <a:rPr lang="en-US" altLang="ko-KR" dirty="0"/>
              <a:t> &gt;</a:t>
            </a:r>
            <a:endParaRPr lang="ko-KR" altLang="en-US" dirty="0"/>
          </a:p>
        </p:txBody>
      </p:sp>
      <p:pic>
        <p:nvPicPr>
          <p:cNvPr id="10" name="그림 개체 틀 9" descr="전자기기이(가) 표시된 사진&#10;&#10;자동 생성된 설명">
            <a:extLst>
              <a:ext uri="{FF2B5EF4-FFF2-40B4-BE49-F238E27FC236}">
                <a16:creationId xmlns:a16="http://schemas.microsoft.com/office/drawing/2014/main" id="{7006E1D9-56B0-4DC3-A51A-13F842FF69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4" r="3944"/>
          <a:stretch>
            <a:fillRect/>
          </a:stretch>
        </p:blipFill>
        <p:spPr>
          <a:xfrm>
            <a:off x="631825" y="1060450"/>
            <a:ext cx="4735513" cy="2435225"/>
          </a:xfrm>
        </p:spPr>
      </p:pic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931EF8D1-6662-44ED-B68D-7E60C188D260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657595725"/>
              </p:ext>
            </p:extLst>
          </p:nvPr>
        </p:nvGraphicFramePr>
        <p:xfrm>
          <a:off x="5732586" y="779305"/>
          <a:ext cx="6111071" cy="5626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071">
                  <a:extLst>
                    <a:ext uri="{9D8B030D-6E8A-4147-A177-3AD203B41FA5}">
                      <a16:colId xmlns:a16="http://schemas.microsoft.com/office/drawing/2014/main" val="416576793"/>
                    </a:ext>
                  </a:extLst>
                </a:gridCol>
                <a:gridCol w="2853988">
                  <a:extLst>
                    <a:ext uri="{9D8B030D-6E8A-4147-A177-3AD203B41FA5}">
                      <a16:colId xmlns:a16="http://schemas.microsoft.com/office/drawing/2014/main" val="2960605320"/>
                    </a:ext>
                  </a:extLst>
                </a:gridCol>
                <a:gridCol w="2226012">
                  <a:extLst>
                    <a:ext uri="{9D8B030D-6E8A-4147-A177-3AD203B41FA5}">
                      <a16:colId xmlns:a16="http://schemas.microsoft.com/office/drawing/2014/main" val="2848145320"/>
                    </a:ext>
                  </a:extLst>
                </a:gridCol>
              </a:tblGrid>
              <a:tr h="354027"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정보 전달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179678"/>
                  </a:ext>
                </a:extLst>
              </a:tr>
              <a:tr h="749883">
                <a:tc rowSpan="4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상호작용 키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던전 내부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공격버튼을 상호작용키로 자동변경됨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이동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공격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다양한 무기의 공격 방식 이것들을 활용한 던전 돌파가 주 컨텐츠이기 때문에 그 이외의 것들에 대해서는 최대한 생략한 것으로 보임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731817"/>
                  </a:ext>
                </a:extLst>
              </a:tr>
              <a:tr h="7952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/>
                        <a:t>상호 작용키를 활용해 던전내부요소와 상호작용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099215"/>
                  </a:ext>
                </a:extLst>
              </a:tr>
              <a:tr h="7385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/>
                        <a:t>상점 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뽑기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강화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아이템 획득 모두 상호작용키 하나로 진행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208544"/>
                  </a:ext>
                </a:extLst>
              </a:tr>
              <a:tr h="749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/>
                        <a:t>표지판 앞에서 상호작용 키를 누르면 해당 표지판의 내용을 확인 가능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677402"/>
                  </a:ext>
                </a:extLst>
              </a:tr>
              <a:tr h="223930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로딩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E79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간단한 게임 </a:t>
                      </a:r>
                      <a:r>
                        <a:rPr lang="en-US" altLang="ko-KR" sz="1200" dirty="0"/>
                        <a:t>TIP</a:t>
                      </a:r>
                      <a:r>
                        <a:rPr lang="ko-KR" altLang="en-US" sz="1200" dirty="0"/>
                        <a:t>을 알려준다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다음 던전으로 넘어가는 로딩에서 특성을 선택해 적용이 가능하다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다른 비디오 게임들과 동일한 방식의 정보전달 방식임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204571"/>
                  </a:ext>
                </a:extLst>
              </a:tr>
            </a:tbl>
          </a:graphicData>
        </a:graphic>
      </p:graphicFrame>
      <p:pic>
        <p:nvPicPr>
          <p:cNvPr id="16" name="그림 개체 틀 15">
            <a:extLst>
              <a:ext uri="{FF2B5EF4-FFF2-40B4-BE49-F238E27FC236}">
                <a16:creationId xmlns:a16="http://schemas.microsoft.com/office/drawing/2014/main" id="{207E63CC-9D75-4D37-BCCB-02959C5A2FC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4" r="3944"/>
          <a:stretch>
            <a:fillRect/>
          </a:stretch>
        </p:blipFill>
        <p:spPr>
          <a:xfrm>
            <a:off x="631825" y="3769467"/>
            <a:ext cx="4735513" cy="2435225"/>
          </a:xfrm>
        </p:spPr>
      </p:pic>
    </p:spTree>
    <p:extLst>
      <p:ext uri="{BB962C8B-B14F-4D97-AF65-F5344CB8AC3E}">
        <p14:creationId xmlns:p14="http://schemas.microsoft.com/office/powerpoint/2010/main" val="1132606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3C1804B-5F03-4ECF-8A1F-1BE777DF0C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게임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3AF245-BAE3-4D7F-91F6-50CC99756A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 소울 나이트 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2" name="그림 개체 틀 11">
            <a:extLst>
              <a:ext uri="{FF2B5EF4-FFF2-40B4-BE49-F238E27FC236}">
                <a16:creationId xmlns:a16="http://schemas.microsoft.com/office/drawing/2014/main" id="{98668428-DA7A-4A9C-8EC1-9B659B5E788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4" r="14650" b="27587"/>
          <a:stretch/>
        </p:blipFill>
        <p:spPr>
          <a:xfrm>
            <a:off x="508054" y="1400043"/>
            <a:ext cx="3581056" cy="1841550"/>
          </a:xfrm>
        </p:spPr>
      </p:pic>
      <p:pic>
        <p:nvPicPr>
          <p:cNvPr id="16" name="그림 개체 틀 15" descr="화면, 텔레비전, 앉아있는, 모니터이(가) 표시된 사진&#10;&#10;자동 생성된 설명">
            <a:extLst>
              <a:ext uri="{FF2B5EF4-FFF2-40B4-BE49-F238E27FC236}">
                <a16:creationId xmlns:a16="http://schemas.microsoft.com/office/drawing/2014/main" id="{25E7F7D1-1132-44B5-9FC1-44754D4276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8" r="13111" b="24055"/>
          <a:stretch/>
        </p:blipFill>
        <p:spPr>
          <a:xfrm>
            <a:off x="4312432" y="1407377"/>
            <a:ext cx="3581054" cy="1841549"/>
          </a:xfrm>
        </p:spPr>
      </p:pic>
      <p:pic>
        <p:nvPicPr>
          <p:cNvPr id="20" name="그림 개체 틀 19" descr="그리기이(가) 표시된 사진&#10;&#10;자동 생성된 설명">
            <a:extLst>
              <a:ext uri="{FF2B5EF4-FFF2-40B4-BE49-F238E27FC236}">
                <a16:creationId xmlns:a16="http://schemas.microsoft.com/office/drawing/2014/main" id="{6BAE472D-F7CD-44B2-BDEF-95635771D17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1" t="17985" r="20950" b="24420"/>
          <a:stretch/>
        </p:blipFill>
        <p:spPr>
          <a:xfrm>
            <a:off x="8117152" y="1407377"/>
            <a:ext cx="3566794" cy="1834216"/>
          </a:xfrm>
        </p:spPr>
      </p:pic>
      <p:graphicFrame>
        <p:nvGraphicFramePr>
          <p:cNvPr id="21" name="표 9">
            <a:extLst>
              <a:ext uri="{FF2B5EF4-FFF2-40B4-BE49-F238E27FC236}">
                <a16:creationId xmlns:a16="http://schemas.microsoft.com/office/drawing/2014/main" id="{72F76A4F-554A-4203-9C8C-7CA31747B2B6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139469855"/>
              </p:ext>
            </p:extLst>
          </p:nvPr>
        </p:nvGraphicFramePr>
        <p:xfrm>
          <a:off x="682172" y="4123096"/>
          <a:ext cx="10827656" cy="1601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083">
                  <a:extLst>
                    <a:ext uri="{9D8B030D-6E8A-4147-A177-3AD203B41FA5}">
                      <a16:colId xmlns:a16="http://schemas.microsoft.com/office/drawing/2014/main" val="1239764864"/>
                    </a:ext>
                  </a:extLst>
                </a:gridCol>
                <a:gridCol w="3539739">
                  <a:extLst>
                    <a:ext uri="{9D8B030D-6E8A-4147-A177-3AD203B41FA5}">
                      <a16:colId xmlns:a16="http://schemas.microsoft.com/office/drawing/2014/main" val="128339993"/>
                    </a:ext>
                  </a:extLst>
                </a:gridCol>
                <a:gridCol w="6320834">
                  <a:extLst>
                    <a:ext uri="{9D8B030D-6E8A-4147-A177-3AD203B41FA5}">
                      <a16:colId xmlns:a16="http://schemas.microsoft.com/office/drawing/2014/main" val="2630120136"/>
                    </a:ext>
                  </a:extLst>
                </a:gridCol>
              </a:tblGrid>
              <a:tr h="244278">
                <a:tc gridSpan="3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스토리 전달 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597960"/>
                  </a:ext>
                </a:extLst>
              </a:tr>
              <a:tr h="74395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배경</a:t>
                      </a:r>
                      <a:br>
                        <a:rPr lang="en-US" altLang="ko-KR" sz="16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스토리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E7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단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장으로 배경 스토리를 전달</a:t>
                      </a:r>
                      <a:endParaRPr lang="en-US" altLang="ko-KR" sz="1200" dirty="0"/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유저는 용사가 되어 세상을 구하게 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게임의 스토리 보다 플레이 경험을 유저에게 주는 것을 목표로 하고있는 게임이기 때문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611159"/>
                  </a:ext>
                </a:extLst>
              </a:tr>
              <a:tr h="5272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200" dirty="0"/>
                        <a:t>스토리 부분에 간단한 목적만 부여하는 식으로 스토리를 사용함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442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77498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5D189E-FD72-4570-BD83-9039D56F569B}" vid="{C7FF242B-BEBB-4996-864F-8E449359303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2531</TotalTime>
  <Words>2373</Words>
  <Application>Microsoft Office PowerPoint</Application>
  <PresentationFormat>와이드스크린</PresentationFormat>
  <Paragraphs>453</Paragraphs>
  <Slides>26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KoPub돋움체 Light</vt:lpstr>
      <vt:lpstr>맑은 고딕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이혜강</dc:creator>
  <cp:lastModifiedBy>정 재호</cp:lastModifiedBy>
  <cp:revision>185</cp:revision>
  <dcterms:created xsi:type="dcterms:W3CDTF">2016-03-12T15:04:52Z</dcterms:created>
  <dcterms:modified xsi:type="dcterms:W3CDTF">2019-09-27T01:56:40Z</dcterms:modified>
</cp:coreProperties>
</file>