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75BADF-1B8D-4A43-8579-0691A418683F}">
  <a:tblStyle styleId="{C175BADF-1B8D-4A43-8579-0691A41868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1000(+233213)</a:t>
            </a:r>
            <a:endParaRPr/>
          </a:p>
        </p:txBody>
      </p:sp>
      <p:sp>
        <p:nvSpPr>
          <p:cNvPr id="269" name="Google Shape;26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시스템을 안적음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분석을 통한 의도/목표 내용 추가</a:t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탑뷰 – 쿼터뷰 고민</a:t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탑뷰 – 쿼터뷰 고민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기본적으로 스마트 폰을 사용할 때 하는 조작을 대부분</a:t>
            </a:r>
            <a:br>
              <a:rPr lang="ko-KR"/>
            </a:br>
            <a:r>
              <a:rPr lang="ko-KR"/>
              <a:t>게임에서 활용할 수 있도록 하면서 유저가 쉽고 편하게 </a:t>
            </a:r>
            <a:br>
              <a:rPr lang="ko-KR"/>
            </a:br>
            <a:r>
              <a:rPr lang="ko-KR"/>
              <a:t>게임에 적응할 수 있게 하고 즐길 수 있게 하고, 짧은 </a:t>
            </a:r>
            <a:br>
              <a:rPr lang="ko-KR"/>
            </a:br>
            <a:r>
              <a:rPr lang="ko-KR"/>
              <a:t>플레이 타임을 설계함으로 유저가 쉽게 피로해지지 않도록 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RPG의 핵심인 보상을 통해 유저의 캐릭터를 육성해 다음 던전에서</a:t>
            </a:r>
            <a:br>
              <a:rPr lang="ko-KR"/>
            </a:br>
            <a:r>
              <a:rPr lang="ko-KR"/>
              <a:t>효과적인 전투를 할 수 있게 하고,  sns를 통해 </a:t>
            </a:r>
            <a:br>
              <a:rPr lang="ko-KR"/>
            </a:br>
            <a:r>
              <a:rPr lang="ko-KR"/>
              <a:t>친구와 점수 겨루며 경쟁심을 자극하여 오랜 시간 게임을</a:t>
            </a:r>
            <a:br>
              <a:rPr lang="ko-KR"/>
            </a:br>
            <a:r>
              <a:rPr lang="ko-KR"/>
              <a:t>플레이하도록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플레이에 도움이 되는 1회용 카드(아이템 또는 버프)를 3개를 받음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(회복 물약, 돌진 아이템, 무적아이템,  공격력 증가, 방어력 증가, 생명력 증가)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1회용 카드에도 등급이 있으며 해당 등급이 높으면 높을 수록 좋은 성능을 보유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재화를 통해 구매 시 100% 최고 등급의 카드를 받고 시작할 수 있게 함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(랭킹 도전을 위해 사용하는 필수 아이템)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 게임 초기에 소량 지급 후에 유저의 경험을 통해 구입하도록 유도)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정형화된 게임플레이 방식에 다양성을 줄 수 있도록 하는 장치로 사용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>
  <p:cSld name="세로 제목 및 텍스트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800100" y="4403725"/>
            <a:ext cx="5048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800100" y="5470525"/>
            <a:ext cx="28670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4"/>
          <p:cNvCxnSpPr/>
          <p:nvPr/>
        </p:nvCxnSpPr>
        <p:spPr>
          <a:xfrm>
            <a:off x="485775" y="6356350"/>
            <a:ext cx="112204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1" name="Google Shape;51;p4"/>
          <p:cNvGrpSpPr/>
          <p:nvPr/>
        </p:nvGrpSpPr>
        <p:grpSpPr>
          <a:xfrm rot="969229">
            <a:off x="8362952" y="-28574"/>
            <a:ext cx="3809999" cy="3392041"/>
            <a:chOff x="5124450" y="-1069673"/>
            <a:chExt cx="8073888" cy="7188181"/>
          </a:xfrm>
        </p:grpSpPr>
        <p:sp>
          <p:nvSpPr>
            <p:cNvPr id="52" name="Google Shape;52;p4"/>
            <p:cNvSpPr/>
            <p:nvPr/>
          </p:nvSpPr>
          <p:spPr>
            <a:xfrm>
              <a:off x="5619750" y="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24450" y="68580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200650" y="1577976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000750" y="23383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00900" y="274320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401050" y="270033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9384937" y="278129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832612" y="2219324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0317842" y="16906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0476955" y="82311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585087" y="-131365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9330871" y="-40243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384687" y="-78362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359593" y="-65504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409509" y="-63599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727734" y="10854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614703" y="115749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928611" y="481113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9326790" y="1121072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212543" y="15386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18808" y="2500312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598149" y="208319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1014301" y="807244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193023" y="-90765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962345" y="-1069673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80889" y="3623597"/>
              <a:ext cx="1658231" cy="14680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9427058" y="3921309"/>
              <a:ext cx="1658231" cy="14680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02780" y="4828110"/>
              <a:ext cx="1130776" cy="102720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338432" y="4806108"/>
              <a:ext cx="1130776" cy="102720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540394" y="5347660"/>
              <a:ext cx="674954" cy="7708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2" name="Google Shape;82;p4"/>
          <p:cNvCxnSpPr/>
          <p:nvPr/>
        </p:nvCxnSpPr>
        <p:spPr>
          <a:xfrm>
            <a:off x="1292039" y="1649583"/>
            <a:ext cx="3450841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1292039" y="1039720"/>
            <a:ext cx="6901683" cy="57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>
  <p:cSld name="세로 제목 및 텍스트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88682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00100" y="4403725"/>
            <a:ext cx="5048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i="0" sz="4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00100" y="5470525"/>
            <a:ext cx="286702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4194312" y="99685"/>
            <a:ext cx="7997688" cy="6415669"/>
            <a:chOff x="5200650" y="-297161"/>
            <a:chExt cx="7997688" cy="6415669"/>
          </a:xfrm>
        </p:grpSpPr>
        <p:sp>
          <p:nvSpPr>
            <p:cNvPr id="13" name="Google Shape;13;p1"/>
            <p:cNvSpPr/>
            <p:nvPr/>
          </p:nvSpPr>
          <p:spPr>
            <a:xfrm>
              <a:off x="5748967" y="12480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36840" y="749206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200650" y="1577976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000750" y="23383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200900" y="274320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66602" y="3220401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461863" y="291619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832612" y="2219324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317842" y="16906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0476955" y="82311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0561305" y="25634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23458" y="16409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430766" y="-28823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273140" y="-297161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6484264" y="-159543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727734" y="108549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614703" y="1157490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928611" y="481113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9326790" y="1121072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212543" y="153868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0071893" y="2485163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0598149" y="208319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1014301" y="807244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9976372" y="-221872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9233849" y="-267447"/>
              <a:ext cx="2184037" cy="19335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9074704" y="3667124"/>
              <a:ext cx="1658231" cy="14680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9427058" y="3921309"/>
              <a:ext cx="1658231" cy="14680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902780" y="4828110"/>
              <a:ext cx="1130776" cy="102720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338432" y="4806108"/>
              <a:ext cx="1130776" cy="102720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540394" y="5347660"/>
              <a:ext cx="674954" cy="7708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ABAB">
            <a:alpha val="51764"/>
          </a:srgbClr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3"/>
          <p:cNvCxnSpPr/>
          <p:nvPr/>
        </p:nvCxnSpPr>
        <p:spPr>
          <a:xfrm>
            <a:off x="485775" y="742950"/>
            <a:ext cx="112204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3"/>
          <p:cNvCxnSpPr/>
          <p:nvPr/>
        </p:nvCxnSpPr>
        <p:spPr>
          <a:xfrm>
            <a:off x="485775" y="6356350"/>
            <a:ext cx="1122045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800100" y="4403725"/>
            <a:ext cx="5048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아이디어 제안서</a:t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800100" y="5430322"/>
            <a:ext cx="1798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정재호 ( 7.5일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전구 icon .png에 대한 이미지 검색결과"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513" y="503239"/>
            <a:ext cx="4170362" cy="417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1071418" y="868217"/>
            <a:ext cx="12682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스킬 방식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9"/>
          <p:cNvCxnSpPr/>
          <p:nvPr/>
        </p:nvCxnSpPr>
        <p:spPr>
          <a:xfrm>
            <a:off x="1071418" y="1268327"/>
            <a:ext cx="1268296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7" name="Google Shape;247;p19"/>
          <p:cNvGrpSpPr/>
          <p:nvPr/>
        </p:nvGrpSpPr>
        <p:grpSpPr>
          <a:xfrm>
            <a:off x="635190" y="1484582"/>
            <a:ext cx="2525086" cy="4563608"/>
            <a:chOff x="1149292" y="1551963"/>
            <a:chExt cx="2525086" cy="4563608"/>
          </a:xfrm>
        </p:grpSpPr>
        <p:sp>
          <p:nvSpPr>
            <p:cNvPr id="248" name="Google Shape;248;p19"/>
            <p:cNvSpPr/>
            <p:nvPr/>
          </p:nvSpPr>
          <p:spPr>
            <a:xfrm>
              <a:off x="1149292" y="1551963"/>
              <a:ext cx="2525086" cy="456360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092560" y="4786418"/>
              <a:ext cx="620785" cy="956345"/>
            </a:xfrm>
            <a:prstGeom prst="ellipse">
              <a:avLst/>
            </a:prstGeom>
            <a:solidFill>
              <a:srgbClr val="FF99C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유저</a:t>
              </a:r>
              <a:endParaRPr/>
            </a:p>
          </p:txBody>
        </p:sp>
      </p:grpSp>
      <p:sp>
        <p:nvSpPr>
          <p:cNvPr id="250" name="Google Shape;250;p19"/>
          <p:cNvSpPr/>
          <p:nvPr/>
        </p:nvSpPr>
        <p:spPr>
          <a:xfrm>
            <a:off x="1478282" y="1907231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2533475" y="5436066"/>
            <a:ext cx="620785" cy="5827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무기</a:t>
            </a:r>
            <a:b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스킬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35190" y="1484582"/>
            <a:ext cx="2519070" cy="400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게임 진행 상황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635190" y="2567031"/>
            <a:ext cx="354710" cy="20133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1회용 카드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2474753" y="2449585"/>
            <a:ext cx="679508" cy="40007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처치</a:t>
            </a:r>
            <a:b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포인트</a:t>
            </a:r>
            <a:endParaRPr/>
          </a:p>
        </p:txBody>
      </p:sp>
      <p:graphicFrame>
        <p:nvGraphicFramePr>
          <p:cNvPr id="255" name="Google Shape;255;p19"/>
          <p:cNvGraphicFramePr/>
          <p:nvPr/>
        </p:nvGraphicFramePr>
        <p:xfrm>
          <a:off x="3518798" y="1171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690175"/>
                <a:gridCol w="3896800"/>
                <a:gridCol w="3541025"/>
              </a:tblGrid>
              <a:tr h="370850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유저가 직접 사용을 결정할 수 있는 것은 카드와 무기 스킬 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엑티브 스킬의 경우 직접 범위를 지정하는 방식으로 진행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1회용 카드는 소멸 후 다시 획득 불가능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무기 스킬의 경우 포인트를 모아야 사용 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처치포인트는 몬스터를 공격하는 만큼 쌓임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손가락이 지나간 영역에 데미지 또는 영역을 지정해 데미지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처치포인트가 N배수 만큼 쌓였을 때 사용 가능 횟수를 1 증가시킴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카드를 통해 몬스터를 처치하는 경우 동일하게 처치 포인트를 적립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의도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플레이에 제약을 걸어 전략적인 플레이를 유도, 짧은 시간안에 랜덤으로 획득했던 1회용 카드와 무기의 시너지를 연구해 바로 게임에 적용하도록 함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단순 터치를 통해 전투를 진행 하는 것 보다 훨씬 더 효과적으로 게임에 집중할 수 있게 함 또한 범위를 어떻게 지정하느냐가 전략적으로 사용될 수 있음 + 핵 앤 슬래쉬 요소로 스킬을 사용하는 쾌감을 유저에게 선사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19"/>
          <p:cNvSpPr/>
          <p:nvPr/>
        </p:nvSpPr>
        <p:spPr>
          <a:xfrm>
            <a:off x="1318375" y="2335747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1022010" y="2781930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860909" y="3410487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989900" y="3245670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2208916" y="3839003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550046" y="4255297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185508" y="2100905"/>
            <a:ext cx="1640536" cy="2690169"/>
          </a:xfrm>
          <a:custGeom>
            <a:rect b="b" l="l" r="r" t="t"/>
            <a:pathLst>
              <a:path extrusionOk="0" h="2933700" w="1640536">
                <a:moveTo>
                  <a:pt x="881417" y="0"/>
                </a:moveTo>
                <a:lnTo>
                  <a:pt x="767117" y="95250"/>
                </a:lnTo>
                <a:cubicBezTo>
                  <a:pt x="748067" y="111125"/>
                  <a:pt x="727502" y="125340"/>
                  <a:pt x="709967" y="142875"/>
                </a:cubicBezTo>
                <a:cubicBezTo>
                  <a:pt x="690917" y="161925"/>
                  <a:pt x="672752" y="181903"/>
                  <a:pt x="652817" y="200025"/>
                </a:cubicBezTo>
                <a:cubicBezTo>
                  <a:pt x="637774" y="213700"/>
                  <a:pt x="619567" y="223750"/>
                  <a:pt x="605192" y="238125"/>
                </a:cubicBezTo>
                <a:cubicBezTo>
                  <a:pt x="578158" y="265159"/>
                  <a:pt x="556026" y="296816"/>
                  <a:pt x="528992" y="323850"/>
                </a:cubicBezTo>
                <a:cubicBezTo>
                  <a:pt x="517767" y="335075"/>
                  <a:pt x="502117" y="341200"/>
                  <a:pt x="490892" y="352425"/>
                </a:cubicBezTo>
                <a:cubicBezTo>
                  <a:pt x="482797" y="360520"/>
                  <a:pt x="480534" y="373550"/>
                  <a:pt x="471842" y="381000"/>
                </a:cubicBezTo>
                <a:cubicBezTo>
                  <a:pt x="443214" y="405539"/>
                  <a:pt x="426809" y="408711"/>
                  <a:pt x="395642" y="419100"/>
                </a:cubicBezTo>
                <a:cubicBezTo>
                  <a:pt x="382942" y="438150"/>
                  <a:pt x="373731" y="460061"/>
                  <a:pt x="357542" y="476250"/>
                </a:cubicBezTo>
                <a:cubicBezTo>
                  <a:pt x="332142" y="501650"/>
                  <a:pt x="303535" y="524205"/>
                  <a:pt x="281342" y="552450"/>
                </a:cubicBezTo>
                <a:cubicBezTo>
                  <a:pt x="268183" y="569197"/>
                  <a:pt x="264581" y="591879"/>
                  <a:pt x="252767" y="609600"/>
                </a:cubicBezTo>
                <a:cubicBezTo>
                  <a:pt x="232687" y="639721"/>
                  <a:pt x="208457" y="666860"/>
                  <a:pt x="186092" y="695325"/>
                </a:cubicBezTo>
                <a:cubicBezTo>
                  <a:pt x="173532" y="711311"/>
                  <a:pt x="157865" y="725178"/>
                  <a:pt x="147992" y="742950"/>
                </a:cubicBezTo>
                <a:cubicBezTo>
                  <a:pt x="132117" y="771525"/>
                  <a:pt x="114986" y="799437"/>
                  <a:pt x="100367" y="828675"/>
                </a:cubicBezTo>
                <a:cubicBezTo>
                  <a:pt x="95877" y="837655"/>
                  <a:pt x="95332" y="848270"/>
                  <a:pt x="90842" y="857250"/>
                </a:cubicBezTo>
                <a:cubicBezTo>
                  <a:pt x="82563" y="873809"/>
                  <a:pt x="71132" y="888622"/>
                  <a:pt x="62267" y="904875"/>
                </a:cubicBezTo>
                <a:cubicBezTo>
                  <a:pt x="52068" y="923573"/>
                  <a:pt x="43217" y="942975"/>
                  <a:pt x="33692" y="962025"/>
                </a:cubicBezTo>
                <a:cubicBezTo>
                  <a:pt x="-5304" y="1131006"/>
                  <a:pt x="-8761" y="1096023"/>
                  <a:pt x="14642" y="1314450"/>
                </a:cubicBezTo>
                <a:cubicBezTo>
                  <a:pt x="16155" y="1328568"/>
                  <a:pt x="24342" y="1341864"/>
                  <a:pt x="33692" y="1352550"/>
                </a:cubicBezTo>
                <a:cubicBezTo>
                  <a:pt x="69173" y="1393100"/>
                  <a:pt x="96875" y="1449811"/>
                  <a:pt x="147992" y="1466850"/>
                </a:cubicBezTo>
                <a:cubicBezTo>
                  <a:pt x="157517" y="1470025"/>
                  <a:pt x="167587" y="1471885"/>
                  <a:pt x="176567" y="1476375"/>
                </a:cubicBezTo>
                <a:cubicBezTo>
                  <a:pt x="263804" y="1519993"/>
                  <a:pt x="118733" y="1466576"/>
                  <a:pt x="262292" y="1524000"/>
                </a:cubicBezTo>
                <a:cubicBezTo>
                  <a:pt x="274447" y="1528862"/>
                  <a:pt x="287841" y="1529806"/>
                  <a:pt x="300392" y="1533525"/>
                </a:cubicBezTo>
                <a:cubicBezTo>
                  <a:pt x="373579" y="1555210"/>
                  <a:pt x="443602" y="1591771"/>
                  <a:pt x="519467" y="1600200"/>
                </a:cubicBezTo>
                <a:cubicBezTo>
                  <a:pt x="576617" y="1606550"/>
                  <a:pt x="633576" y="1614949"/>
                  <a:pt x="690917" y="1619250"/>
                </a:cubicBezTo>
                <a:cubicBezTo>
                  <a:pt x="760643" y="1624479"/>
                  <a:pt x="830637" y="1625194"/>
                  <a:pt x="900467" y="1628775"/>
                </a:cubicBezTo>
                <a:lnTo>
                  <a:pt x="1062392" y="1638300"/>
                </a:lnTo>
                <a:lnTo>
                  <a:pt x="1262417" y="1647825"/>
                </a:lnTo>
                <a:cubicBezTo>
                  <a:pt x="1278292" y="1654175"/>
                  <a:pt x="1293547" y="1662376"/>
                  <a:pt x="1310042" y="1666875"/>
                </a:cubicBezTo>
                <a:cubicBezTo>
                  <a:pt x="1324579" y="1670840"/>
                  <a:pt x="1423353" y="1684423"/>
                  <a:pt x="1433867" y="1685925"/>
                </a:cubicBezTo>
                <a:cubicBezTo>
                  <a:pt x="1449742" y="1692275"/>
                  <a:pt x="1465483" y="1698972"/>
                  <a:pt x="1481492" y="1704975"/>
                </a:cubicBezTo>
                <a:cubicBezTo>
                  <a:pt x="1490893" y="1708500"/>
                  <a:pt x="1502142" y="1708336"/>
                  <a:pt x="1510067" y="1714500"/>
                </a:cubicBezTo>
                <a:cubicBezTo>
                  <a:pt x="1531333" y="1731040"/>
                  <a:pt x="1553356" y="1748548"/>
                  <a:pt x="1567217" y="1771650"/>
                </a:cubicBezTo>
                <a:cubicBezTo>
                  <a:pt x="1601682" y="1829091"/>
                  <a:pt x="1580388" y="1809006"/>
                  <a:pt x="1624367" y="1838325"/>
                </a:cubicBezTo>
                <a:cubicBezTo>
                  <a:pt x="1646129" y="1925372"/>
                  <a:pt x="1645722" y="1907918"/>
                  <a:pt x="1624367" y="2057400"/>
                </a:cubicBezTo>
                <a:cubicBezTo>
                  <a:pt x="1620107" y="2087218"/>
                  <a:pt x="1605817" y="2114721"/>
                  <a:pt x="1595792" y="2143125"/>
                </a:cubicBezTo>
                <a:cubicBezTo>
                  <a:pt x="1568825" y="2219531"/>
                  <a:pt x="1575640" y="2207753"/>
                  <a:pt x="1538642" y="2266950"/>
                </a:cubicBezTo>
                <a:cubicBezTo>
                  <a:pt x="1532575" y="2276658"/>
                  <a:pt x="1526921" y="2286731"/>
                  <a:pt x="1519592" y="2295525"/>
                </a:cubicBezTo>
                <a:cubicBezTo>
                  <a:pt x="1483804" y="2338471"/>
                  <a:pt x="1486969" y="2319719"/>
                  <a:pt x="1433867" y="2362200"/>
                </a:cubicBezTo>
                <a:cubicBezTo>
                  <a:pt x="1417992" y="2374900"/>
                  <a:pt x="1404090" y="2390565"/>
                  <a:pt x="1386242" y="2400300"/>
                </a:cubicBezTo>
                <a:cubicBezTo>
                  <a:pt x="1368613" y="2409916"/>
                  <a:pt x="1347053" y="2410370"/>
                  <a:pt x="1329092" y="2419350"/>
                </a:cubicBezTo>
                <a:cubicBezTo>
                  <a:pt x="1297342" y="2435225"/>
                  <a:pt x="1267518" y="2455750"/>
                  <a:pt x="1233842" y="2466975"/>
                </a:cubicBezTo>
                <a:lnTo>
                  <a:pt x="1148117" y="2495550"/>
                </a:lnTo>
                <a:cubicBezTo>
                  <a:pt x="1138592" y="2498725"/>
                  <a:pt x="1129174" y="2502242"/>
                  <a:pt x="1119542" y="2505075"/>
                </a:cubicBezTo>
                <a:lnTo>
                  <a:pt x="957617" y="2552700"/>
                </a:lnTo>
                <a:lnTo>
                  <a:pt x="843317" y="2590800"/>
                </a:lnTo>
                <a:cubicBezTo>
                  <a:pt x="833792" y="2593975"/>
                  <a:pt x="824587" y="2598356"/>
                  <a:pt x="814742" y="2600325"/>
                </a:cubicBezTo>
                <a:cubicBezTo>
                  <a:pt x="798867" y="2603500"/>
                  <a:pt x="782823" y="2605923"/>
                  <a:pt x="767117" y="2609850"/>
                </a:cubicBezTo>
                <a:cubicBezTo>
                  <a:pt x="757377" y="2612285"/>
                  <a:pt x="748159" y="2616490"/>
                  <a:pt x="738542" y="2619375"/>
                </a:cubicBezTo>
                <a:cubicBezTo>
                  <a:pt x="716402" y="2626017"/>
                  <a:pt x="694092" y="2632075"/>
                  <a:pt x="671867" y="2638425"/>
                </a:cubicBezTo>
                <a:cubicBezTo>
                  <a:pt x="662342" y="2644775"/>
                  <a:pt x="653686" y="2652678"/>
                  <a:pt x="643292" y="2657475"/>
                </a:cubicBezTo>
                <a:cubicBezTo>
                  <a:pt x="612244" y="2671805"/>
                  <a:pt x="580483" y="2684761"/>
                  <a:pt x="548042" y="2695575"/>
                </a:cubicBezTo>
                <a:cubicBezTo>
                  <a:pt x="532683" y="2700695"/>
                  <a:pt x="516123" y="2701173"/>
                  <a:pt x="500417" y="2705100"/>
                </a:cubicBezTo>
                <a:cubicBezTo>
                  <a:pt x="490677" y="2707535"/>
                  <a:pt x="481582" y="2712190"/>
                  <a:pt x="471842" y="2714625"/>
                </a:cubicBezTo>
                <a:cubicBezTo>
                  <a:pt x="456136" y="2718552"/>
                  <a:pt x="439923" y="2720223"/>
                  <a:pt x="424217" y="2724150"/>
                </a:cubicBezTo>
                <a:cubicBezTo>
                  <a:pt x="414477" y="2726585"/>
                  <a:pt x="405296" y="2730917"/>
                  <a:pt x="395642" y="2733675"/>
                </a:cubicBezTo>
                <a:cubicBezTo>
                  <a:pt x="294875" y="2762465"/>
                  <a:pt x="436205" y="2716979"/>
                  <a:pt x="300392" y="2762250"/>
                </a:cubicBezTo>
                <a:lnTo>
                  <a:pt x="271817" y="2771775"/>
                </a:lnTo>
                <a:lnTo>
                  <a:pt x="243242" y="2781300"/>
                </a:lnTo>
                <a:cubicBezTo>
                  <a:pt x="236892" y="2790825"/>
                  <a:pt x="233131" y="2802724"/>
                  <a:pt x="224192" y="2809875"/>
                </a:cubicBezTo>
                <a:cubicBezTo>
                  <a:pt x="216352" y="2816147"/>
                  <a:pt x="204597" y="2814910"/>
                  <a:pt x="195617" y="2819400"/>
                </a:cubicBezTo>
                <a:cubicBezTo>
                  <a:pt x="185378" y="2824520"/>
                  <a:pt x="176567" y="2832100"/>
                  <a:pt x="167042" y="2838450"/>
                </a:cubicBezTo>
                <a:cubicBezTo>
                  <a:pt x="160692" y="2847975"/>
                  <a:pt x="156607" y="2859487"/>
                  <a:pt x="147992" y="2867025"/>
                </a:cubicBezTo>
                <a:cubicBezTo>
                  <a:pt x="130762" y="2882102"/>
                  <a:pt x="109892" y="2892425"/>
                  <a:pt x="90842" y="2905125"/>
                </a:cubicBezTo>
                <a:cubicBezTo>
                  <a:pt x="56360" y="2928113"/>
                  <a:pt x="72506" y="2919055"/>
                  <a:pt x="43217" y="2933700"/>
                </a:cubicBez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016893" y="3666047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884632" y="2944245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1479049" y="3907407"/>
            <a:ext cx="838899" cy="4000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몬스터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cxnSp>
        <p:nvCxnSpPr>
          <p:cNvPr id="272" name="Google Shape;272;p20"/>
          <p:cNvCxnSpPr/>
          <p:nvPr/>
        </p:nvCxnSpPr>
        <p:spPr>
          <a:xfrm>
            <a:off x="1071418" y="1268327"/>
            <a:ext cx="1838965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3" name="Google Shape;273;p20"/>
          <p:cNvGraphicFramePr/>
          <p:nvPr/>
        </p:nvGraphicFramePr>
        <p:xfrm>
          <a:off x="1641038" y="1363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1007500"/>
                <a:gridCol w="3447475"/>
                <a:gridCol w="1482825"/>
                <a:gridCol w="2972150"/>
              </a:tblGrid>
              <a:tr h="43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계산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의도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결과 점수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게임이 종료되었을 때 최종적인 게임의 결과를 보여준다. 해당 던전을 돌면서 획득한 아이템과 함께 출력된다.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플레이점수 + 처치포인트 + 추가점수(아이템 효과)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유저가 최종적인 결과 값을 확인해 앞으로 육성 방향을 정하는데 사용할 수 있음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플레이 점수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플레이 과정에서 일시 정지 시 출력되는 점수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이동 거리 점수 + 스테이지 클리어 점수 + 처치 포인트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스테이지 진행 상황 UI와 함께 사용되어 일시정지 이후 다시 게임을 플레이 할 때 유저에게 진행 상황을 이해하기 쉽게 알려줌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6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처치 포인트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몬스터를 처치 하거나 데미지를 주었을 때 획득할 수 있는 점수로 스킬을 사용하기 위한 조건으로 사용되기도 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처치 = +5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데미지 = +1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직접 게임을 플레이하는 이유를 만듬, 몬스터에게 데미지를 주었을 때 받는 1포인트를 통해 게임을 끝까지 플레이해야 하는 이유가 될 수 있음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9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추가 점수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아이템 효과로 증가 하는, 결과 점수에 더해지는 추가 점수 (ex 점수+10%)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결과 점수 출력에 직접적으로 영향을 주지만 </a:t>
                      </a:r>
                      <a:b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그것 외에는 효과가 다른 아이템에 비해 낮음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캐릭터, 무기, 카드의 추가 효과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무기와 캐릭터를 수집해야 하는 이유로 작용, 점수 계산을 제외하면 플레이 전반에 영향이 매우 없어 해당 아이템을 선택할 시 소량의 페널티가 존재, 전략적으로 아이템을 세팅하도록 하는 기능을 수행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0"/>
          <p:cNvSpPr txBox="1"/>
          <p:nvPr/>
        </p:nvSpPr>
        <p:spPr>
          <a:xfrm>
            <a:off x="1071417" y="868217"/>
            <a:ext cx="18389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점수 측정 방식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071418" y="868217"/>
            <a:ext cx="20954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웨이브 단위 구분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1"/>
          <p:cNvCxnSpPr/>
          <p:nvPr/>
        </p:nvCxnSpPr>
        <p:spPr>
          <a:xfrm>
            <a:off x="1071418" y="1268327"/>
            <a:ext cx="2095445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1596925" y="6135577"/>
            <a:ext cx="8732396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4" name="Google Shape;284;p21"/>
          <p:cNvGrpSpPr/>
          <p:nvPr/>
        </p:nvGrpSpPr>
        <p:grpSpPr>
          <a:xfrm rot="-3328340">
            <a:off x="1057182" y="5064041"/>
            <a:ext cx="516688" cy="885875"/>
            <a:chOff x="11068298" y="3224398"/>
            <a:chExt cx="516688" cy="885875"/>
          </a:xfrm>
        </p:grpSpPr>
        <p:cxnSp>
          <p:nvCxnSpPr>
            <p:cNvPr id="285" name="Google Shape;285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4223879" y="5249702"/>
            <a:ext cx="516688" cy="885875"/>
            <a:chOff x="11068298" y="3224398"/>
            <a:chExt cx="516688" cy="885875"/>
          </a:xfrm>
        </p:grpSpPr>
        <p:cxnSp>
          <p:nvCxnSpPr>
            <p:cNvPr id="288" name="Google Shape;288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9" name="Google Shape;289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rgbClr val="00206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5767121" y="5249702"/>
            <a:ext cx="516688" cy="885875"/>
            <a:chOff x="11068298" y="3224398"/>
            <a:chExt cx="516688" cy="885875"/>
          </a:xfrm>
        </p:grpSpPr>
        <p:cxnSp>
          <p:nvCxnSpPr>
            <p:cNvPr id="291" name="Google Shape;291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2" name="Google Shape;292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rgbClr val="00B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21"/>
          <p:cNvGrpSpPr/>
          <p:nvPr/>
        </p:nvGrpSpPr>
        <p:grpSpPr>
          <a:xfrm>
            <a:off x="7050507" y="5249702"/>
            <a:ext cx="516688" cy="885875"/>
            <a:chOff x="11068298" y="3224398"/>
            <a:chExt cx="516688" cy="885875"/>
          </a:xfrm>
        </p:grpSpPr>
        <p:cxnSp>
          <p:nvCxnSpPr>
            <p:cNvPr id="294" name="Google Shape;294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5" name="Google Shape;295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8493968" y="5265048"/>
            <a:ext cx="516688" cy="885875"/>
            <a:chOff x="11068298" y="3224398"/>
            <a:chExt cx="516688" cy="885875"/>
          </a:xfrm>
        </p:grpSpPr>
        <p:cxnSp>
          <p:nvCxnSpPr>
            <p:cNvPr id="297" name="Google Shape;297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8" name="Google Shape;298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10137555" y="5280395"/>
            <a:ext cx="516688" cy="885875"/>
            <a:chOff x="11068298" y="3224398"/>
            <a:chExt cx="516688" cy="885875"/>
          </a:xfrm>
        </p:grpSpPr>
        <p:cxnSp>
          <p:nvCxnSpPr>
            <p:cNvPr id="300" name="Google Shape;300;p21"/>
            <p:cNvCxnSpPr/>
            <p:nvPr/>
          </p:nvCxnSpPr>
          <p:spPr>
            <a:xfrm>
              <a:off x="11226297" y="3331675"/>
              <a:ext cx="0" cy="778598"/>
            </a:xfrm>
            <a:prstGeom prst="straightConnector1">
              <a:avLst/>
            </a:prstGeom>
            <a:noFill/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1" name="Google Shape;301;p21"/>
            <p:cNvSpPr/>
            <p:nvPr/>
          </p:nvSpPr>
          <p:spPr>
            <a:xfrm rot="-1800000">
              <a:off x="11127465" y="3300982"/>
              <a:ext cx="398353" cy="343408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1"/>
          <p:cNvSpPr/>
          <p:nvPr/>
        </p:nvSpPr>
        <p:spPr>
          <a:xfrm rot="10800000">
            <a:off x="3304278" y="5356979"/>
            <a:ext cx="437415" cy="747764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3" name="Google Shape;303;p21"/>
          <p:cNvGraphicFramePr/>
          <p:nvPr/>
        </p:nvGraphicFramePr>
        <p:xfrm>
          <a:off x="991334" y="1379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5104675"/>
                <a:gridCol w="5104675"/>
              </a:tblGrid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4700" marB="44700" marR="89400" marL="89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목적</a:t>
                      </a:r>
                      <a:endParaRPr/>
                    </a:p>
                  </a:txBody>
                  <a:tcPr marT="44700" marB="44700" marR="89400" marL="89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항상 시작은 1번 웨이브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유저의 성장이 필수적으로 작용하도록, 유저의 경험을 통해 상대적인 성장을 체험하고 성장의 동기 부여를 목적으로 함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웨이브가 증가하면 출현하는 몬스터의 기본 능력치가 증가함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89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웨이브 진행상황을 점수에 반영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(1웨이브 진행 500점 +2웨이브 절반 진행 250점+ 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1웨이브 클리어 보상 500점)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최종적인 목표를 위해 작은 목표를 세우 듯 유저에게 잦은 목표 달성의 기쁨을 느끼도록 함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마지막 웨이브의 경우 유저 캐릭터의 HP가 전부 소진될 때까지 무한 반복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최종적으로 높은 난이도의 컨텐츠를 통해 고득점과 랭킹 도전의 동기 부여를 함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마지막 웨이브 또한 기존의 웨이브와 동일한 길이를 이동시 더 큰 보상을 지급함</a:t>
                      </a:r>
                      <a:endParaRPr/>
                    </a:p>
                  </a:txBody>
                  <a:tcPr marT="44700" marB="44700" marR="89400" marL="89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304" name="Google Shape;304;p21"/>
          <p:cNvSpPr txBox="1"/>
          <p:nvPr/>
        </p:nvSpPr>
        <p:spPr>
          <a:xfrm>
            <a:off x="4467225" y="5138821"/>
            <a:ext cx="6886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500                       700                   900                    1000                       1100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 flipH="1">
            <a:off x="1884044" y="5746278"/>
            <a:ext cx="6962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 flipH="1">
            <a:off x="3323037" y="5278565"/>
            <a:ext cx="311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유저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741363" y="3258096"/>
            <a:ext cx="1339669" cy="1339669"/>
          </a:xfrm>
          <a:prstGeom prst="ellipse">
            <a:avLst/>
          </a:prstGeom>
          <a:solidFill>
            <a:srgbClr val="FEE59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재화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(골드+@)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2998768" y="1866030"/>
            <a:ext cx="1339669" cy="133967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육성</a:t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998768" y="4616191"/>
            <a:ext cx="1339669" cy="133967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코스튬</a:t>
            </a:r>
            <a:endParaRPr/>
          </a:p>
        </p:txBody>
      </p:sp>
      <p:cxnSp>
        <p:nvCxnSpPr>
          <p:cNvPr id="315" name="Google Shape;315;p22"/>
          <p:cNvCxnSpPr>
            <a:stCxn id="312" idx="6"/>
            <a:endCxn id="313" idx="2"/>
          </p:cNvCxnSpPr>
          <p:nvPr/>
        </p:nvCxnSpPr>
        <p:spPr>
          <a:xfrm flipH="1" rot="10800000">
            <a:off x="2081032" y="2535931"/>
            <a:ext cx="917700" cy="139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22"/>
          <p:cNvCxnSpPr>
            <a:stCxn id="312" idx="6"/>
            <a:endCxn id="314" idx="2"/>
          </p:cNvCxnSpPr>
          <p:nvPr/>
        </p:nvCxnSpPr>
        <p:spPr>
          <a:xfrm>
            <a:off x="2081032" y="3927931"/>
            <a:ext cx="917700" cy="135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22"/>
          <p:cNvSpPr txBox="1"/>
          <p:nvPr/>
        </p:nvSpPr>
        <p:spPr>
          <a:xfrm>
            <a:off x="1071418" y="868217"/>
            <a:ext cx="18389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재화 소비 방식</a:t>
            </a:r>
            <a:endParaRPr/>
          </a:p>
        </p:txBody>
      </p:sp>
      <p:cxnSp>
        <p:nvCxnSpPr>
          <p:cNvPr id="318" name="Google Shape;318;p22"/>
          <p:cNvCxnSpPr/>
          <p:nvPr/>
        </p:nvCxnSpPr>
        <p:spPr>
          <a:xfrm>
            <a:off x="1071418" y="1268327"/>
            <a:ext cx="1838965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19" name="Google Shape;319;p22"/>
          <p:cNvGraphicFramePr/>
          <p:nvPr/>
        </p:nvGraphicFramePr>
        <p:xfrm>
          <a:off x="4412403" y="1395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3437350"/>
                <a:gridCol w="343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의도/목적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지속적인 게임 플레이에 영향을 주는 요소, 던전에서 획득하는 재화로만 육성 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기본적으로 주어지는 재화를 통해 육성하도록 하여 과금 유저와 비과금 유저의 갭차이를 최소화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22"/>
          <p:cNvSpPr/>
          <p:nvPr/>
        </p:nvSpPr>
        <p:spPr>
          <a:xfrm>
            <a:off x="2998768" y="3238613"/>
            <a:ext cx="1339669" cy="133967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캐릭터</a:t>
            </a:r>
            <a:b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구입</a:t>
            </a:r>
            <a:endParaRPr/>
          </a:p>
        </p:txBody>
      </p:sp>
      <p:cxnSp>
        <p:nvCxnSpPr>
          <p:cNvPr id="321" name="Google Shape;321;p22"/>
          <p:cNvCxnSpPr>
            <a:stCxn id="312" idx="6"/>
            <a:endCxn id="320" idx="2"/>
          </p:cNvCxnSpPr>
          <p:nvPr/>
        </p:nvCxnSpPr>
        <p:spPr>
          <a:xfrm flipH="1" rot="10800000">
            <a:off x="2081032" y="3908431"/>
            <a:ext cx="917700" cy="1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22" name="Google Shape;322;p22"/>
          <p:cNvGraphicFramePr/>
          <p:nvPr/>
        </p:nvGraphicFramePr>
        <p:xfrm>
          <a:off x="4412403" y="48944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3437350"/>
                <a:gridCol w="343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현금 결제 요소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매력적인 캐릭터 상품으로 구매욕구 증진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22"/>
          <p:cNvGraphicFramePr/>
          <p:nvPr/>
        </p:nvGraphicFramePr>
        <p:xfrm>
          <a:off x="4412403" y="3353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3437350"/>
                <a:gridCol w="343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육성/강화 다음으로 영향력을 주는 요소, 특정 조건을 만족할 시에 현금이 아닌 던전 재화로 구매가능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</a:rPr>
                        <a:t>노력의 정도에 따라 과금 유저와 비슷한 레벨에서 경쟁이 가능하도록 설계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1071418" y="868217"/>
            <a:ext cx="12682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육성 방식</a:t>
            </a:r>
            <a:endParaRPr/>
          </a:p>
        </p:txBody>
      </p:sp>
      <p:cxnSp>
        <p:nvCxnSpPr>
          <p:cNvPr id="330" name="Google Shape;330;p23"/>
          <p:cNvCxnSpPr/>
          <p:nvPr/>
        </p:nvCxnSpPr>
        <p:spPr>
          <a:xfrm>
            <a:off x="1071418" y="1268327"/>
            <a:ext cx="1260969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31" name="Google Shape;331;p23"/>
          <p:cNvGraphicFramePr/>
          <p:nvPr/>
        </p:nvGraphicFramePr>
        <p:xfrm>
          <a:off x="652943" y="1462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599550"/>
                <a:gridCol w="1367550"/>
                <a:gridCol w="2656800"/>
              </a:tblGrid>
              <a:tr h="39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강화 요소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650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캐릭터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능력치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이동속도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웨이브 이동 속도를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공격력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기본 공격 데미지 상승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방어력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피해 감소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생명력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HP최대치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9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캐릭터 스킬 데미지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스킬 퍼센트 데미지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6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재화 획득량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결과 보상 획득량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장비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데미지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기본 공격 데미지, 장비 스킬 데미지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p23"/>
          <p:cNvGraphicFramePr/>
          <p:nvPr/>
        </p:nvGraphicFramePr>
        <p:xfrm>
          <a:off x="5276849" y="1455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755975"/>
                <a:gridCol w="3054025"/>
                <a:gridCol w="2405575"/>
              </a:tblGrid>
              <a:tr h="38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의도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300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캐릭터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육성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재화를 소비해 캐릭터 육성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캐릭터의 기본 능력치와 스킬 특성에 맞게 전략적인 선택을 유도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51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최대 8레벨, (1레벨 제외) 레벨 당 2개의 육성 포인트 지급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83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능력이 강화 등급은 0~3까지 존재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83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최대 레벨기준 일부 능력치 강화 불가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8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장비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강화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실패라는 단어는 출력되지 않음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필수 아이템을 통해 얻는 스트레스를 최소화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타 RPG장르와 달리 원활한 강화 진행으로 유저 친밀도 상승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3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강화등급이 오를 수록 비용이 증가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5. SWOT 분석</a:t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838200" y="1038225"/>
            <a:ext cx="5257800" cy="2390775"/>
          </a:xfrm>
          <a:prstGeom prst="roundRect">
            <a:avLst>
              <a:gd fmla="val 16667" name="adj"/>
            </a:avLst>
          </a:prstGeom>
          <a:solidFill>
            <a:srgbClr val="75707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838200" y="3462556"/>
            <a:ext cx="5257800" cy="2390775"/>
          </a:xfrm>
          <a:prstGeom prst="roundRect">
            <a:avLst>
              <a:gd fmla="val 16667" name="adj"/>
            </a:avLst>
          </a:prstGeom>
          <a:solidFill>
            <a:srgbClr val="87818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6096000" y="3462556"/>
            <a:ext cx="5257800" cy="2390775"/>
          </a:xfrm>
          <a:prstGeom prst="roundRect">
            <a:avLst>
              <a:gd fmla="val 16667" name="adj"/>
            </a:avLst>
          </a:prstGeom>
          <a:solidFill>
            <a:srgbClr val="837D7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6096000" y="1038224"/>
            <a:ext cx="5257800" cy="2390775"/>
          </a:xfrm>
          <a:prstGeom prst="roundRect">
            <a:avLst>
              <a:gd fmla="val 16667" name="adj"/>
            </a:avLst>
          </a:prstGeom>
          <a:solidFill>
            <a:srgbClr val="827C7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5607779" y="2969354"/>
            <a:ext cx="985968" cy="98596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1147763" y="1104899"/>
            <a:ext cx="83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장점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6305550" y="1104899"/>
            <a:ext cx="7994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단점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1147763" y="3525894"/>
            <a:ext cx="833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기회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6523064" y="3525894"/>
            <a:ext cx="924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위협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1047750" y="1423689"/>
            <a:ext cx="4541628" cy="167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매우 친숙한 조작방법으로 유저가 쉽게 적응 가능함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친숙하지만 전혀 다른 독창성을 중요하게 생각하는 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유저에게 어필가능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 제스처를 활용한 다양한 전투 방법을 구상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쉬운 조작과 쉽게 이해할 수 있는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6305550" y="1423689"/>
            <a:ext cx="4940776" cy="199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익숙한 조작방법으로 인해 유저가 쉽게 질릴 가능성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너무 캐주얼 해지면 RPG특유의 성장의 재미가 떨어질 수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오히려 기존 RPG와 다른 전투방식으로 ‘호불호’가 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갈릴 수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1047750" y="3892286"/>
            <a:ext cx="4544834" cy="199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캐주얼한 게임을 즐기는 10대에게 게임성을 검증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받을 수 있음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난이도 조절과 컨텐츠 추가를 통해 지속 적인 유저 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유입을 기대할 수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기존의 RPG 게임과는 다른 조작방식으로 유저에게 </a:t>
            </a:r>
            <a:b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경험을 줄 수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435088" y="3939911"/>
            <a:ext cx="4621778" cy="135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20, 30대 유저에 비해 10대는 매출에 영향력이 없음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자칫 잘못하면 이도 저도 아닌 게임이 될 수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출시 초기 마케팅 방법을 깊게 고민해 볼 필요가 있음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292039" y="1039720"/>
            <a:ext cx="6901683" cy="57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1276350" y="3259693"/>
            <a:ext cx="169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 분석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3062003" y="3259693"/>
            <a:ext cx="169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컨텐츠 분석</a:t>
            </a:r>
            <a:endParaRPr/>
          </a:p>
        </p:txBody>
      </p:sp>
      <p:sp>
        <p:nvSpPr>
          <p:cNvPr id="114" name="Google Shape;114;p11"/>
          <p:cNvSpPr txBox="1"/>
          <p:nvPr/>
        </p:nvSpPr>
        <p:spPr>
          <a:xfrm>
            <a:off x="6633307" y="3259693"/>
            <a:ext cx="169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 방식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8418959" y="3259693"/>
            <a:ext cx="169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SWOT 분석</a:t>
            </a:r>
            <a:endParaRPr/>
          </a:p>
        </p:txBody>
      </p:sp>
      <p:sp>
        <p:nvSpPr>
          <p:cNvPr id="116" name="Google Shape;116;p11"/>
          <p:cNvSpPr txBox="1"/>
          <p:nvPr/>
        </p:nvSpPr>
        <p:spPr>
          <a:xfrm>
            <a:off x="4847654" y="3259693"/>
            <a:ext cx="169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의도 / 목표</a:t>
            </a:r>
            <a:endParaRPr/>
          </a:p>
        </p:txBody>
      </p:sp>
      <p:pic>
        <p:nvPicPr>
          <p:cNvPr descr="전구 icon .png에 대한 이미지 검색결과" id="117" name="Google Shape;1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00000">
            <a:off x="9561514" y="538019"/>
            <a:ext cx="1871848" cy="187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1. 트렌드 분석</a:t>
            </a:r>
            <a:endParaRPr/>
          </a:p>
        </p:txBody>
      </p:sp>
      <p:grpSp>
        <p:nvGrpSpPr>
          <p:cNvPr id="123" name="Google Shape;123;p12"/>
          <p:cNvGrpSpPr/>
          <p:nvPr/>
        </p:nvGrpSpPr>
        <p:grpSpPr>
          <a:xfrm>
            <a:off x="623650" y="1432040"/>
            <a:ext cx="3236730" cy="2131928"/>
            <a:chOff x="2473194" y="1481306"/>
            <a:chExt cx="2998627" cy="1947693"/>
          </a:xfrm>
        </p:grpSpPr>
        <p:pic>
          <p:nvPicPr>
            <p:cNvPr descr="스크린샷이(가) 표시된 사진&#10;&#10;자동 생성된 설명" id="124" name="Google Shape;124;p12"/>
            <p:cNvPicPr preferRelativeResize="0"/>
            <p:nvPr/>
          </p:nvPicPr>
          <p:blipFill rotWithShape="1">
            <a:blip r:embed="rId3">
              <a:alphaModFix/>
            </a:blip>
            <a:srcRect b="30946" l="40486" r="6574" t="3057"/>
            <a:stretch/>
          </p:blipFill>
          <p:spPr>
            <a:xfrm>
              <a:off x="2473194" y="1481306"/>
              <a:ext cx="2998627" cy="1947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스크린샷이(가) 표시된 사진&#10;&#10;자동 생성된 설명" id="125" name="Google Shape;125;p12"/>
            <p:cNvPicPr preferRelativeResize="0"/>
            <p:nvPr/>
          </p:nvPicPr>
          <p:blipFill rotWithShape="1">
            <a:blip r:embed="rId3">
              <a:alphaModFix/>
            </a:blip>
            <a:srcRect b="4481" l="44242" r="38325" t="85740"/>
            <a:stretch/>
          </p:blipFill>
          <p:spPr>
            <a:xfrm>
              <a:off x="4296941" y="1900208"/>
              <a:ext cx="1026367" cy="2999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2"/>
          <p:cNvSpPr txBox="1"/>
          <p:nvPr/>
        </p:nvSpPr>
        <p:spPr>
          <a:xfrm>
            <a:off x="687150" y="3738195"/>
            <a:ext cx="10745249" cy="245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게임시장에서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 20대의 비중이 매우 크게 작용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함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장르 선호도는 20대 30대의 경우 RPG가 1위이고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10대의 경우 아케이드 게임과 액션 장르를 선호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RPG 장르가 10대에게 외면 받는 대표적인 이유로 3가지를 꼽으라면 다음과 같음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10대의 경우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직접 플레이하는 장르를 선호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한다. RPG 게임들이 대부분 자동사냥에 초점을 두어 개발이 진행됨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친구 관계가 매우 중요한 세대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친구들과 함께 어울리기 위해서 pc방에 간다고 할 정도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게임에 직접적인 현금 투자가 힘들기 때문 (자동사냥을 지원하지만 현금 투자 없이 원활한 게임진행이 어렵기 때문)</a:t>
            </a: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623650" y="1778000"/>
            <a:ext cx="989250" cy="1773268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관련 이미지" id="128" name="Google Shape;1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9636" y="1426364"/>
            <a:ext cx="2855684" cy="226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8894" y="1397858"/>
            <a:ext cx="4845070" cy="2193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/>
          <p:nvPr/>
        </p:nvSpPr>
        <p:spPr>
          <a:xfrm>
            <a:off x="4076699" y="1866900"/>
            <a:ext cx="602685" cy="1773268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9383235" y="1778000"/>
            <a:ext cx="602685" cy="1773268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1071418" y="868217"/>
            <a:ext cx="2355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10대의 게임 트렌드</a:t>
            </a:r>
            <a:endParaRPr/>
          </a:p>
        </p:txBody>
      </p:sp>
      <p:cxnSp>
        <p:nvCxnSpPr>
          <p:cNvPr id="133" name="Google Shape;133;p12"/>
          <p:cNvCxnSpPr/>
          <p:nvPr/>
        </p:nvCxnSpPr>
        <p:spPr>
          <a:xfrm>
            <a:off x="1071418" y="1268327"/>
            <a:ext cx="2355132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2. 컨텐츠 분석</a:t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99" y="1665684"/>
            <a:ext cx="22193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399" y="3723084"/>
            <a:ext cx="209681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071418" y="868217"/>
            <a:ext cx="70118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브롤 스타즈, 궁수의 전설이 10대 게이머에게 선택 받은 이유</a:t>
            </a:r>
            <a:endParaRPr/>
          </a:p>
        </p:txBody>
      </p:sp>
      <p:cxnSp>
        <p:nvCxnSpPr>
          <p:cNvPr id="142" name="Google Shape;142;p13"/>
          <p:cNvCxnSpPr/>
          <p:nvPr/>
        </p:nvCxnSpPr>
        <p:spPr>
          <a:xfrm>
            <a:off x="1071418" y="1268327"/>
            <a:ext cx="6650182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3"/>
          <p:cNvSpPr txBox="1"/>
          <p:nvPr/>
        </p:nvSpPr>
        <p:spPr>
          <a:xfrm>
            <a:off x="3657462" y="1257069"/>
            <a:ext cx="7603363" cy="5038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쉬운 조작방식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조이스틱을 움직이는 것 만으로 진행되는 게임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평균 5분 이하의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짧은 플레이 타임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피로도 측면과 빠른 결과 피드백이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쉬우면서 다양한 게임 컨텐츠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쟁탈전과 배틀로얄, 기타 등등 많은 컨텐츠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귀여운 캐릭터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 입장에서 불쾌감이 없는 캐릭터 디자인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유행에 직접적으로 영향을 많이 받음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반에서 3명이 같은  게임을 하면 얼마 후 반 전체가 같은 게임을 플레이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플레이에 지장 없는 결제 방식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브롤스타즈 – 코스튬과 캐릭터 구매를 위한 현금 결제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궁수의 전설 – 숙련도가 게임 진행의 핵심요소, 과금과 무 과금의 갭 차이가 적음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3. 의도 / 목표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071418" y="868217"/>
            <a:ext cx="3148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제안 게임 기획 의도 / 목표</a:t>
            </a:r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1071418" y="1268327"/>
            <a:ext cx="6650182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4"/>
          <p:cNvSpPr txBox="1"/>
          <p:nvPr/>
        </p:nvSpPr>
        <p:spPr>
          <a:xfrm>
            <a:off x="4481044" y="1622424"/>
            <a:ext cx="6946132" cy="439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브롤스타즈, 궁수의 전설과 같은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간단한 조작으로 깊이 있는 전략성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띄는 RPG를 기획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 유저를 통해 매출은 적지만 꾸준히 접속하는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성실 유저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만드는 것을 목표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RPG와 동일한 결과 중심적 즐거움인 자동 사냥보다는 직접적으로 게임에 참여함으로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 중심적 즐거움을 목표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적절한 게임난이도를 통해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지속적인 도전을 유도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수 있도록 설계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 유저가 친구들과 경쟁을 할 수 있도록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SNS를 활용해 친구와 경쟁 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환경을 제공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10대의 선호 게임 성향을 반영해 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직접 플레이하는 즐거움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유저에게 주는 것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관련 이미지" id="153" name="Google Shape;1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24" y="1841499"/>
            <a:ext cx="3576783" cy="357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071418" y="868217"/>
            <a:ext cx="20954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간략한 게임 소개</a:t>
            </a:r>
            <a:endParaRPr/>
          </a:p>
        </p:txBody>
      </p:sp>
      <p:cxnSp>
        <p:nvCxnSpPr>
          <p:cNvPr id="161" name="Google Shape;161;p15"/>
          <p:cNvCxnSpPr/>
          <p:nvPr/>
        </p:nvCxnSpPr>
        <p:spPr>
          <a:xfrm>
            <a:off x="1071418" y="1268327"/>
            <a:ext cx="2161309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2" name="Google Shape;162;p15"/>
          <p:cNvGraphicFramePr/>
          <p:nvPr/>
        </p:nvGraphicFramePr>
        <p:xfrm>
          <a:off x="4138410" y="24887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1512725"/>
                <a:gridCol w="2431500"/>
                <a:gridCol w="1075800"/>
                <a:gridCol w="1215900"/>
                <a:gridCol w="128825"/>
                <a:gridCol w="974575"/>
              </a:tblGrid>
              <a:tr h="83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장르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캐주얼, 액션, RPG, 전략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핵 앤 슬래시, 쿼터 뷰 OR 탑 뷰</a:t>
                      </a:r>
                      <a:endParaRPr/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플랫폼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모바일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타겟 유저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수동 조작을 선호하는 10대 유저,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짧은 시간에 즐길 수 있는 RPG게임 찾는 유저</a:t>
                      </a:r>
                      <a:endParaRPr/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  <a:tr h="3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방향성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수동 조작, 캐주얼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권장 사양</a:t>
                      </a:r>
                      <a:endParaRPr/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중간</a:t>
                      </a:r>
                      <a:endParaRPr/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7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주요 시스템</a:t>
                      </a:r>
                      <a:endParaRPr/>
                    </a:p>
                  </a:txBody>
                  <a:tcPr marT="51950" marB="51950" marR="103900" marL="1039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스킬 커맨드, 캐릭터 수집/육성,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무기 수집, 도전 과제, 점수 경쟁</a:t>
                      </a:r>
                      <a:endParaRPr/>
                    </a:p>
                  </a:txBody>
                  <a:tcPr marT="51725" marB="51725" marR="103425" marL="103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163" name="Google Shape;163;p15"/>
          <p:cNvGrpSpPr/>
          <p:nvPr/>
        </p:nvGrpSpPr>
        <p:grpSpPr>
          <a:xfrm>
            <a:off x="1051735" y="1778795"/>
            <a:ext cx="2834217" cy="4251325"/>
            <a:chOff x="1051735" y="1778795"/>
            <a:chExt cx="2834217" cy="4251325"/>
          </a:xfrm>
        </p:grpSpPr>
        <p:pic>
          <p:nvPicPr>
            <p:cNvPr descr="템플런에 대한 이미지 검색결과" id="164" name="Google Shape;16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1735" y="1778795"/>
              <a:ext cx="2834217" cy="425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관련 이미지" id="165" name="Google Shape;16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64706" y="2817404"/>
              <a:ext cx="575059" cy="122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전사 뒷모습에 대한 이미지 검색결과" id="166" name="Google Shape;16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0218" y="4363177"/>
              <a:ext cx="857250" cy="1363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1071418" y="868217"/>
            <a:ext cx="9909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소개</a:t>
            </a:r>
            <a:endParaRPr/>
          </a:p>
        </p:txBody>
      </p:sp>
      <p:cxnSp>
        <p:nvCxnSpPr>
          <p:cNvPr id="174" name="Google Shape;174;p16"/>
          <p:cNvCxnSpPr/>
          <p:nvPr/>
        </p:nvCxnSpPr>
        <p:spPr>
          <a:xfrm>
            <a:off x="1071418" y="1268327"/>
            <a:ext cx="2161309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5" name="Google Shape;175;p16"/>
          <p:cNvGrpSpPr/>
          <p:nvPr/>
        </p:nvGrpSpPr>
        <p:grpSpPr>
          <a:xfrm>
            <a:off x="1051735" y="1778795"/>
            <a:ext cx="2843990" cy="4251325"/>
            <a:chOff x="1051735" y="1778795"/>
            <a:chExt cx="2843990" cy="4251325"/>
          </a:xfrm>
        </p:grpSpPr>
        <p:pic>
          <p:nvPicPr>
            <p:cNvPr descr="템플런에 대한 이미지 검색결과" id="176" name="Google Shape;17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1735" y="1778795"/>
              <a:ext cx="2834217" cy="425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6"/>
            <p:cNvSpPr/>
            <p:nvPr/>
          </p:nvSpPr>
          <p:spPr>
            <a:xfrm>
              <a:off x="3166863" y="4935540"/>
              <a:ext cx="684727" cy="1053707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051735" y="1778795"/>
              <a:ext cx="2843990" cy="40007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090729" y="2690790"/>
              <a:ext cx="795223" cy="40007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관련 이미지" id="180" name="Google Shape;18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64706" y="2817404"/>
              <a:ext cx="575059" cy="122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전사 뒷모습에 대한 이미지 검색결과" id="181" name="Google Shape;18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0218" y="4363177"/>
              <a:ext cx="857250" cy="1363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6"/>
            <p:cNvSpPr/>
            <p:nvPr/>
          </p:nvSpPr>
          <p:spPr>
            <a:xfrm>
              <a:off x="1051735" y="2427808"/>
              <a:ext cx="530505" cy="571491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051735" y="3109747"/>
              <a:ext cx="310340" cy="571491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1051735" y="3791686"/>
              <a:ext cx="310340" cy="571491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5" name="Google Shape;185;p16"/>
          <p:cNvGraphicFramePr/>
          <p:nvPr/>
        </p:nvGraphicFramePr>
        <p:xfrm>
          <a:off x="4326648" y="1710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874400"/>
                <a:gridCol w="2876275"/>
                <a:gridCol w="3387675"/>
              </a:tblGrid>
              <a:tr h="33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UI 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의도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진행상황출력 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유저 편의 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유저의 현 게임 진행 상황을 확인하는 용도로 사용, 깔끔한 UI 디자인으로 직관적으로 정보를 전달하는 것이 목표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1회용 카드 스킬/ 아이템 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사용 시 카드를 뽑는 듯한 연출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사용 후 UI 출력 x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주로 오른손으로 전투를 한다고 가정하면 왼손으로 전투에 필요한 아이템을 쉽게 사용하게 하기 위해 왼쪽에 배치함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전투 포인트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몬스터 처치 OR 공격시 획득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우측 빈 공간을 활용해 스틸 사용에 필요한 포인트를 쉽게 확인하도록 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6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엑티브/패시브 스킬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오른손으로 전투를 한다고 가정했을 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스킬 UI가 왼쪽에 있다면 시야가 외쪽에 치우쳐 답답해 보일 수 있음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아래에 둔 이유는 공격하는 중간에 잘못터치 하는 것으로 아까운 스킬 포인트를 낭비하는 상황을 방지하기 위함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6" name="Google Shape;186;p16"/>
          <p:cNvGrpSpPr/>
          <p:nvPr/>
        </p:nvGrpSpPr>
        <p:grpSpPr>
          <a:xfrm>
            <a:off x="5074594" y="884768"/>
            <a:ext cx="4835366" cy="783959"/>
            <a:chOff x="4169328" y="4370664"/>
            <a:chExt cx="7088698" cy="1149292"/>
          </a:xfrm>
        </p:grpSpPr>
        <p:sp>
          <p:nvSpPr>
            <p:cNvPr id="187" name="Google Shape;187;p16"/>
            <p:cNvSpPr/>
            <p:nvPr/>
          </p:nvSpPr>
          <p:spPr>
            <a:xfrm>
              <a:off x="4169328" y="4370664"/>
              <a:ext cx="7088698" cy="114929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169328" y="4370664"/>
              <a:ext cx="1140903" cy="1140903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현재</a:t>
              </a:r>
              <a:br>
                <a:rPr lang="ko-K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ko-K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스테이지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(번호)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310231" y="4370664"/>
              <a:ext cx="3540154" cy="1149292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850384" y="4370664"/>
              <a:ext cx="2407642" cy="11409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현재 진행 점수</a:t>
              </a:r>
              <a:endParaRPr/>
            </a:p>
          </p:txBody>
        </p:sp>
        <p:grpSp>
          <p:nvGrpSpPr>
            <p:cNvPr id="191" name="Google Shape;191;p16"/>
            <p:cNvGrpSpPr/>
            <p:nvPr/>
          </p:nvGrpSpPr>
          <p:grpSpPr>
            <a:xfrm>
              <a:off x="5831141" y="4509374"/>
              <a:ext cx="2543175" cy="843118"/>
              <a:chOff x="6581775" y="1152525"/>
              <a:chExt cx="3505200" cy="116205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6581775" y="1152525"/>
                <a:ext cx="3505200" cy="116205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3" name="Google Shape;193;p16"/>
              <p:cNvGrpSpPr/>
              <p:nvPr/>
            </p:nvGrpSpPr>
            <p:grpSpPr>
              <a:xfrm>
                <a:off x="9388622" y="1389627"/>
                <a:ext cx="283960" cy="667773"/>
                <a:chOff x="9388622" y="1389627"/>
                <a:chExt cx="283960" cy="6677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 rot="10800000">
                  <a:off x="9467850" y="1443037"/>
                  <a:ext cx="0" cy="614363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95" name="Google Shape;195;p16"/>
                <p:cNvSpPr/>
                <p:nvPr/>
              </p:nvSpPr>
              <p:spPr>
                <a:xfrm rot="-1800000">
                  <a:off x="9421139" y="1431716"/>
                  <a:ext cx="218926" cy="188729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6" name="Google Shape;196;p16"/>
              <p:cNvCxnSpPr/>
              <p:nvPr/>
            </p:nvCxnSpPr>
            <p:spPr>
              <a:xfrm>
                <a:off x="6962775" y="2057400"/>
                <a:ext cx="2505075" cy="0"/>
              </a:xfrm>
              <a:prstGeom prst="straightConnector1">
                <a:avLst/>
              </a:prstGeom>
              <a:noFill/>
              <a:ln cap="flat" cmpd="sng" w="349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7" name="Google Shape;197;p16"/>
              <p:cNvSpPr/>
              <p:nvPr/>
            </p:nvSpPr>
            <p:spPr>
              <a:xfrm rot="10800000">
                <a:off x="7459809" y="1523997"/>
                <a:ext cx="398927" cy="500059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98" name="Google Shape;198;p16"/>
          <p:cNvCxnSpPr>
            <a:stCxn id="178" idx="3"/>
            <a:endCxn id="188" idx="1"/>
          </p:cNvCxnSpPr>
          <p:nvPr/>
        </p:nvCxnSpPr>
        <p:spPr>
          <a:xfrm flipH="1" rot="10800000">
            <a:off x="3895725" y="1273830"/>
            <a:ext cx="1179000" cy="705000"/>
          </a:xfrm>
          <a:prstGeom prst="bentConnector3">
            <a:avLst>
              <a:gd fmla="val 2495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071418" y="868217"/>
            <a:ext cx="15824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시작 전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7"/>
          <p:cNvCxnSpPr/>
          <p:nvPr/>
        </p:nvCxnSpPr>
        <p:spPr>
          <a:xfrm>
            <a:off x="1071418" y="1268327"/>
            <a:ext cx="1764061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7"/>
          <p:cNvSpPr txBox="1"/>
          <p:nvPr/>
        </p:nvSpPr>
        <p:spPr>
          <a:xfrm>
            <a:off x="3128940" y="1476591"/>
            <a:ext cx="3736920" cy="42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유저는 사용할 캐릭터와 무기를 선택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858298" y="1631619"/>
            <a:ext cx="1204711" cy="2084986"/>
            <a:chOff x="983411" y="1543544"/>
            <a:chExt cx="1204711" cy="2084986"/>
          </a:xfrm>
        </p:grpSpPr>
        <p:sp>
          <p:nvSpPr>
            <p:cNvPr id="209" name="Google Shape;209;p17"/>
            <p:cNvSpPr/>
            <p:nvPr/>
          </p:nvSpPr>
          <p:spPr>
            <a:xfrm>
              <a:off x="983411" y="1543544"/>
              <a:ext cx="830299" cy="1729590"/>
            </a:xfrm>
            <a:prstGeom prst="ellipse">
              <a:avLst/>
            </a:prstGeom>
            <a:solidFill>
              <a:srgbClr val="F4B08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캐릭터</a:t>
              </a:r>
              <a:endParaRPr/>
            </a:p>
          </p:txBody>
        </p:sp>
        <p:grpSp>
          <p:nvGrpSpPr>
            <p:cNvPr id="210" name="Google Shape;210;p17"/>
            <p:cNvGrpSpPr/>
            <p:nvPr/>
          </p:nvGrpSpPr>
          <p:grpSpPr>
            <a:xfrm rot="658659">
              <a:off x="1659595" y="1917903"/>
              <a:ext cx="370937" cy="1690778"/>
              <a:chOff x="1996278" y="2150327"/>
              <a:chExt cx="370937" cy="1690778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1996279" y="2150327"/>
                <a:ext cx="370936" cy="711089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 rot="10800000">
                <a:off x="1996278" y="2861416"/>
                <a:ext cx="370936" cy="711089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1996278" y="3427037"/>
                <a:ext cx="370937" cy="1454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2160180" y="3427037"/>
                <a:ext cx="45719" cy="4140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17"/>
          <p:cNvGrpSpPr/>
          <p:nvPr/>
        </p:nvGrpSpPr>
        <p:grpSpPr>
          <a:xfrm>
            <a:off x="1272836" y="3787338"/>
            <a:ext cx="2174599" cy="2203025"/>
            <a:chOff x="851712" y="3709186"/>
            <a:chExt cx="2174599" cy="2203025"/>
          </a:xfrm>
        </p:grpSpPr>
        <p:grpSp>
          <p:nvGrpSpPr>
            <p:cNvPr id="216" name="Google Shape;216;p17"/>
            <p:cNvGrpSpPr/>
            <p:nvPr/>
          </p:nvGrpSpPr>
          <p:grpSpPr>
            <a:xfrm>
              <a:off x="851712" y="3709186"/>
              <a:ext cx="1412351" cy="2121159"/>
              <a:chOff x="1071418" y="1885815"/>
              <a:chExt cx="1412351" cy="2121159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1071418" y="1885815"/>
                <a:ext cx="1412351" cy="2121159"/>
              </a:xfrm>
              <a:prstGeom prst="rect">
                <a:avLst/>
              </a:prstGeom>
              <a:solidFill>
                <a:srgbClr val="7F6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1155940" y="1984075"/>
                <a:ext cx="1242204" cy="193231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버프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아이템</a:t>
                </a:r>
                <a:endParaRPr/>
              </a:p>
            </p:txBody>
          </p:sp>
        </p:grpSp>
        <p:sp>
          <p:nvSpPr>
            <p:cNvPr id="219" name="Google Shape;219;p17"/>
            <p:cNvSpPr txBox="1"/>
            <p:nvPr/>
          </p:nvSpPr>
          <p:spPr>
            <a:xfrm>
              <a:off x="2262960" y="5142770"/>
              <a:ext cx="76335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X3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20" name="Google Shape;220;p17"/>
          <p:cNvGraphicFramePr/>
          <p:nvPr/>
        </p:nvGraphicFramePr>
        <p:xfrm>
          <a:off x="3588908" y="1990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984375"/>
                <a:gridCol w="3388400"/>
                <a:gridCol w="3392125"/>
              </a:tblGrid>
              <a:tr h="42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의도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캐릭터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조건을 만족 시 ‘자동’ 발동하는 스킬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다양한 컨셉으로 유저의 선택의 폭을 넓혀주고 보다 전략적인 게임 참여가 가능 하도록 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무기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조건을 만족 시 ‘수동’ 발동하는 스킬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84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1회용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던전시작시 3장을 랜덤으로 지급 받음, 캐릭터와 무기의 스킬과는 반대로 즉시 시전이 가능한 아이템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등급이 존재, 적절히 사용하면 무기, 캐릭터와 시너지를 통해 효율이 올라감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1회용이라는 제약으로 유저가 스킬을 사용하는데 있어 고민을 하게 함, 랭킹 도전에 사용하도록 과금 요소를 추가할 수 있음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838200" y="203200"/>
            <a:ext cx="10515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</a:pPr>
            <a:r>
              <a:rPr lang="ko-KR"/>
              <a:t>4. 플레이 방식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1071418" y="868217"/>
            <a:ext cx="12682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전투 방식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8"/>
          <p:cNvCxnSpPr/>
          <p:nvPr/>
        </p:nvCxnSpPr>
        <p:spPr>
          <a:xfrm>
            <a:off x="1071418" y="1268327"/>
            <a:ext cx="1268296" cy="0"/>
          </a:xfrm>
          <a:prstGeom prst="straightConnector1">
            <a:avLst/>
          </a:prstGeom>
          <a:noFill/>
          <a:ln cap="flat" cmpd="sng" w="349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8" name="Google Shape;228;p18"/>
          <p:cNvGrpSpPr/>
          <p:nvPr/>
        </p:nvGrpSpPr>
        <p:grpSpPr>
          <a:xfrm>
            <a:off x="1071418" y="1484582"/>
            <a:ext cx="2525086" cy="4563608"/>
            <a:chOff x="1233182" y="1484582"/>
            <a:chExt cx="2525086" cy="4563608"/>
          </a:xfrm>
        </p:grpSpPr>
        <p:grpSp>
          <p:nvGrpSpPr>
            <p:cNvPr id="229" name="Google Shape;229;p18"/>
            <p:cNvGrpSpPr/>
            <p:nvPr/>
          </p:nvGrpSpPr>
          <p:grpSpPr>
            <a:xfrm>
              <a:off x="1233182" y="1484582"/>
              <a:ext cx="2525086" cy="4563608"/>
              <a:chOff x="1149292" y="1551963"/>
              <a:chExt cx="2525086" cy="4563608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1149292" y="1551963"/>
                <a:ext cx="2525086" cy="456360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101442" y="5104698"/>
                <a:ext cx="620785" cy="956345"/>
              </a:xfrm>
              <a:prstGeom prst="ellipse">
                <a:avLst/>
              </a:prstGeom>
              <a:solidFill>
                <a:srgbClr val="FF99CC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유저</a:t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2013358" y="3496381"/>
                <a:ext cx="838899" cy="156218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진행 방향</a:t>
                </a:r>
                <a:endParaRPr/>
              </a:p>
            </p:txBody>
          </p:sp>
        </p:grpSp>
        <p:sp>
          <p:nvSpPr>
            <p:cNvPr id="233" name="Google Shape;233;p18"/>
            <p:cNvSpPr/>
            <p:nvPr/>
          </p:nvSpPr>
          <p:spPr>
            <a:xfrm>
              <a:off x="2076274" y="1907231"/>
              <a:ext cx="838899" cy="400083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몬스터</a:t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273416" y="2323528"/>
              <a:ext cx="444616" cy="107611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진행 방향</a:t>
              </a:r>
              <a:endParaRPr/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2969703" y="5436066"/>
            <a:ext cx="620785" cy="5827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무기</a:t>
            </a:r>
            <a:b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스킬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071418" y="1484582"/>
            <a:ext cx="2519070" cy="400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게임 진행 상황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071418" y="2567031"/>
            <a:ext cx="354710" cy="20133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1회용 카드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910981" y="2449585"/>
            <a:ext cx="679508" cy="40007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처치</a:t>
            </a:r>
            <a:b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포인트</a:t>
            </a:r>
            <a:endParaRPr/>
          </a:p>
        </p:txBody>
      </p:sp>
      <p:graphicFrame>
        <p:nvGraphicFramePr>
          <p:cNvPr id="239" name="Google Shape;239;p18"/>
          <p:cNvGraphicFramePr/>
          <p:nvPr/>
        </p:nvGraphicFramePr>
        <p:xfrm>
          <a:off x="4171950" y="998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{C175BADF-1B8D-4A43-8579-0691A418683F}</a:tableStyleId>
              </a:tblPr>
              <a:tblGrid>
                <a:gridCol w="3472225"/>
                <a:gridCol w="347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몬스터는 일정 시간 차이를 두고 지속적으로 생성됨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게임을 방치했을 때 페널티를 최대화해 </a:t>
                      </a:r>
                      <a:b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유저가 한시도 방심할 수 없도록 함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또한 유저가 늘어나는 몬스터의 양을 직접적으로 확인하는 것을 통해 이후 플레이를 어떤 방식으로 할지 결정할 수 있게 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몬스터는 유저의 반대 방향으로 이동하며 유저를 공격하며 진로를 방해함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유저는 몬스터 로부터 지속적인 데미지를 받으며 게임을 진행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몬스터의 수가 늘어나면 한번에 받는 데미지가 증가하게 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터치를 통해 몬스터를 공격가능 ( 한번에 한 몬스터 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처치에 걸리는 시간보다 생성되는 시간이 짧은 경우 자연스럽게 몬스터의 수가 늘어남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계속 플레이를 하기 위해서 유저는 몬스터가 쌓이기 전에 빨리 처치 해야함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