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0" r:id="rId5"/>
    <p:sldId id="263" r:id="rId6"/>
    <p:sldId id="257" r:id="rId7"/>
    <p:sldId id="261" r:id="rId8"/>
    <p:sldId id="274" r:id="rId9"/>
    <p:sldId id="262" r:id="rId10"/>
    <p:sldId id="264" r:id="rId11"/>
    <p:sldId id="272" r:id="rId12"/>
    <p:sldId id="273" r:id="rId13"/>
    <p:sldId id="270" r:id="rId14"/>
    <p:sldId id="265" r:id="rId15"/>
    <p:sldId id="267" r:id="rId16"/>
    <p:sldId id="268" r:id="rId17"/>
    <p:sldId id="269" r:id="rId18"/>
    <p:sldId id="271" r:id="rId19"/>
    <p:sldId id="266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878181"/>
    <a:srgbClr val="837D7D"/>
    <a:srgbClr val="827C7C"/>
    <a:srgbClr val="FFCCFF"/>
    <a:srgbClr val="824E7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8605" autoAdjust="0"/>
  </p:normalViewPr>
  <p:slideViewPr>
    <p:cSldViewPr snapToGrid="0">
      <p:cViewPr>
        <p:scale>
          <a:sx n="100" d="100"/>
          <a:sy n="100" d="100"/>
        </p:scale>
        <p:origin x="624" y="34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FBC88C0-4A5F-48DB-939F-418B182F5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3D744-485E-4624-A30D-EFBA43A5A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3EAC-7EAC-4A02-9BB7-39427DA8CBC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A4FFD-3677-4D62-A817-3F3075EAA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5AB99-19CD-4D35-91A7-7C938E23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64CD-671F-49AB-ABCD-EF8705FEE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B946-155C-4E67-82A2-7E1D2741825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C79B-4A1D-4DF8-A749-70556F982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던전 요소 하나하나 탐험하는 것을 좋아하는 유저의 경우 반복적인 플레이를 좋아하지 않을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RPG </a:t>
            </a:r>
            <a:r>
              <a:rPr lang="ko-KR" altLang="en-US" dirty="0"/>
              <a:t>게임의 경우 캐릭터 육성이 필요함으로 던전을 강제적으로 반복적으로 돌게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경우 지속적으로 같은 형태의 던전을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던전의 경우 내부의 룸을 랜덤으로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캐릭터의 육성을 위해 던전을 반복 플레이 하게 될 수 있다</a:t>
            </a:r>
            <a:r>
              <a:rPr lang="en-US" altLang="ko-KR" dirty="0"/>
              <a:t>. </a:t>
            </a:r>
            <a:r>
              <a:rPr lang="ko-KR" altLang="en-US" dirty="0"/>
              <a:t>그런 부분에서 캐릭터 육성에 필요한 제화를 줄여</a:t>
            </a:r>
            <a:endParaRPr lang="en-US" altLang="ko-KR" dirty="0"/>
          </a:p>
          <a:p>
            <a:r>
              <a:rPr lang="ko-KR" altLang="en-US" dirty="0"/>
              <a:t>기본적으로 던전을 지속적으로 진행하는 것 만으로도 캐릭터를 육성 할 수 있게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모바일 환경에서 필요한 제화를 얻기 위해 동일한 룸을 반복적으로 플레이하는 것은 자동 사냥 기능이 없는 게임의 경우 유저의 불편함만 주기 때문에 반복 사냥이 필요 없도록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게임 속에 실질적으로 물건과 교환가능한 제화는 하나 뿐이지만 이 제화의 경우 게임 플레이에 직접적으로 영향을 주는 요소가 아닌 코스튬을 구입하기 위해 있는 제화로 사용되며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육성에 필요한 포인트</a:t>
            </a:r>
            <a:r>
              <a:rPr lang="en-US" altLang="ko-KR" dirty="0"/>
              <a:t>(</a:t>
            </a:r>
            <a:r>
              <a:rPr lang="ko-KR" altLang="en-US" dirty="0"/>
              <a:t>제화</a:t>
            </a:r>
            <a:r>
              <a:rPr lang="en-US" altLang="ko-KR" dirty="0"/>
              <a:t>)</a:t>
            </a:r>
            <a:r>
              <a:rPr lang="ko-KR" altLang="en-US" dirty="0"/>
              <a:t>는 룸을 클리어 하면 고정적으로 유저에게 지급되는 포인트이다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이미 획득한 포인트는 룸을 다시 클리어하더라도 획득할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무기의 경우 던전 마다</a:t>
            </a:r>
            <a:r>
              <a:rPr lang="en-US" altLang="ko-KR" dirty="0"/>
              <a:t>. </a:t>
            </a:r>
            <a:r>
              <a:rPr lang="ko-KR" altLang="en-US" dirty="0"/>
              <a:t>룸 마다 획득할 수 있는 무기가 다르기 때문에 유저가 원하는 무기가 있는 경우 이때는 획득할 때까지 반복적으로 플레이 하게 된다</a:t>
            </a:r>
            <a:r>
              <a:rPr lang="en-US" altLang="ko-KR" dirty="0"/>
              <a:t>. ( </a:t>
            </a:r>
            <a:r>
              <a:rPr lang="ko-KR" altLang="en-US" dirty="0"/>
              <a:t>노력을 필요로 하게 된다</a:t>
            </a:r>
            <a:r>
              <a:rPr lang="en-US" altLang="ko-KR" dirty="0"/>
              <a:t>. 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무기 </a:t>
            </a:r>
            <a:r>
              <a:rPr lang="ko-KR" altLang="en-US" dirty="0" err="1"/>
              <a:t>스테이터스</a:t>
            </a:r>
            <a:r>
              <a:rPr lang="ko-KR" altLang="en-US" dirty="0"/>
              <a:t>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(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보조 </a:t>
            </a:r>
            <a:r>
              <a:rPr lang="en-US" altLang="ko-KR" dirty="0"/>
              <a:t>), </a:t>
            </a:r>
            <a:r>
              <a:rPr lang="ko-KR" altLang="en-US" dirty="0"/>
              <a:t>스킬을 통해 나올 수 있는 다양한 플레이 방식 도식화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마다 기획의도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 </a:t>
            </a:r>
            <a:r>
              <a:rPr lang="en-US" altLang="ko-KR" dirty="0"/>
              <a:t>( </a:t>
            </a:r>
            <a:r>
              <a:rPr lang="ko-KR" altLang="en-US" dirty="0"/>
              <a:t>성장요소 </a:t>
            </a:r>
            <a:r>
              <a:rPr lang="en-US" altLang="ko-KR" dirty="0"/>
              <a:t>) </a:t>
            </a:r>
            <a:r>
              <a:rPr lang="ko-KR" altLang="en-US" dirty="0"/>
              <a:t>마다 역할 </a:t>
            </a:r>
            <a:r>
              <a:rPr lang="en-US" altLang="ko-KR" dirty="0"/>
              <a:t>, </a:t>
            </a:r>
            <a:r>
              <a:rPr lang="ko-KR" altLang="en-US" dirty="0"/>
              <a:t>기대 효과</a:t>
            </a:r>
            <a:r>
              <a:rPr lang="en-US" altLang="ko-KR" dirty="0"/>
              <a:t>, </a:t>
            </a:r>
            <a:r>
              <a:rPr lang="ko-KR" altLang="en-US" dirty="0"/>
              <a:t>기획의도 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6">
            <a:extLst>
              <a:ext uri="{FF2B5EF4-FFF2-40B4-BE49-F238E27FC236}">
                <a16:creationId xmlns:a16="http://schemas.microsoft.com/office/drawing/2014/main" id="{FE16C8B5-63E2-4095-B316-FB1C3B8D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4" y="2960413"/>
            <a:ext cx="5048250" cy="65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아이디어 제안서</a:t>
            </a: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3B403C16-68C7-416E-95D6-87F793DB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60" y="3757888"/>
            <a:ext cx="2867025" cy="258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 </a:t>
            </a:r>
            <a:r>
              <a:rPr lang="en-US" altLang="ko-KR" dirty="0"/>
              <a:t>( </a:t>
            </a:r>
            <a:r>
              <a:rPr lang="ko-KR" altLang="en-US" dirty="0"/>
              <a:t>작업시간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9E729-E9C5-4F1D-AC49-83306F7C6F41}"/>
              </a:ext>
            </a:extLst>
          </p:cNvPr>
          <p:cNvSpPr/>
          <p:nvPr userDrawn="1"/>
        </p:nvSpPr>
        <p:spPr>
          <a:xfrm>
            <a:off x="2295614" y="3614331"/>
            <a:ext cx="504825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5453C-6BA0-4C67-AF6C-07D6FC104499}"/>
              </a:ext>
            </a:extLst>
          </p:cNvPr>
          <p:cNvSpPr/>
          <p:nvPr userDrawn="1"/>
        </p:nvSpPr>
        <p:spPr>
          <a:xfrm>
            <a:off x="2295614" y="4016650"/>
            <a:ext cx="28670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5410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600" y="9071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34290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3939939"/>
            <a:ext cx="11480800" cy="21782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428" y="907100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2887" y="907099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F51B70BE-0CA3-44E9-BD9D-3065C997A0E5}"/>
              </a:ext>
            </a:extLst>
          </p:cNvPr>
          <p:cNvSpPr/>
          <p:nvPr userDrawn="1"/>
        </p:nvSpPr>
        <p:spPr>
          <a:xfrm>
            <a:off x="-1" y="0"/>
            <a:ext cx="2728375" cy="469900"/>
          </a:xfrm>
          <a:prstGeom prst="round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65A53589-9898-4061-A8AF-2A71F0463883}"/>
              </a:ext>
            </a:extLst>
          </p:cNvPr>
          <p:cNvSpPr/>
          <p:nvPr userDrawn="1"/>
        </p:nvSpPr>
        <p:spPr>
          <a:xfrm rot="10800000" flipH="1" flipV="1">
            <a:off x="2068527" y="101053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691372BC-4A75-4776-8725-F9213C7BD486}"/>
              </a:ext>
            </a:extLst>
          </p:cNvPr>
          <p:cNvSpPr/>
          <p:nvPr userDrawn="1"/>
        </p:nvSpPr>
        <p:spPr>
          <a:xfrm rot="10800000" flipH="1" flipV="1">
            <a:off x="3854731" y="93211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2ED0036B-FABF-4F23-8A73-6F57EDF714B3}"/>
              </a:ext>
            </a:extLst>
          </p:cNvPr>
          <p:cNvSpPr/>
          <p:nvPr userDrawn="1"/>
        </p:nvSpPr>
        <p:spPr>
          <a:xfrm rot="10800000" flipH="1" flipV="1">
            <a:off x="5640936" y="85369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A175D99-4A6F-4BDF-9A13-ED9A896D3B83}"/>
              </a:ext>
            </a:extLst>
          </p:cNvPr>
          <p:cNvSpPr/>
          <p:nvPr userDrawn="1"/>
        </p:nvSpPr>
        <p:spPr>
          <a:xfrm>
            <a:off x="0" y="469900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592E9C36-33F9-4B0B-87EC-77D50B9E271A}"/>
              </a:ext>
            </a:extLst>
          </p:cNvPr>
          <p:cNvSpPr/>
          <p:nvPr userDrawn="1"/>
        </p:nvSpPr>
        <p:spPr>
          <a:xfrm rot="10800000" flipH="1" flipV="1">
            <a:off x="162593" y="82195"/>
            <a:ext cx="1743342" cy="514516"/>
          </a:xfrm>
          <a:prstGeom prst="snip1Rect">
            <a:avLst>
              <a:gd name="adj" fmla="val 382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8698E112-BE65-4595-9478-18B3A3C4BCDD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빨간색, 음식, 표지판이(가) 표시된 사진&#10;&#10;자동 생성된 설명">
            <a:extLst>
              <a:ext uri="{FF2B5EF4-FFF2-40B4-BE49-F238E27FC236}">
                <a16:creationId xmlns:a16="http://schemas.microsoft.com/office/drawing/2014/main" id="{05E437C8-6CEB-46A0-98BE-D406F6C2EF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072">
            <a:off x="8961609" y="800178"/>
            <a:ext cx="2538413" cy="2670277"/>
          </a:xfrm>
          <a:prstGeom prst="rect">
            <a:avLst/>
          </a:prstGeom>
        </p:spPr>
      </p:pic>
      <p:sp>
        <p:nvSpPr>
          <p:cNvPr id="13" name="사각형: 둥근 한쪽 모서리 12">
            <a:extLst>
              <a:ext uri="{FF2B5EF4-FFF2-40B4-BE49-F238E27FC236}">
                <a16:creationId xmlns:a16="http://schemas.microsoft.com/office/drawing/2014/main" id="{07735C26-7035-4919-9B46-E6383B20C602}"/>
              </a:ext>
            </a:extLst>
          </p:cNvPr>
          <p:cNvSpPr/>
          <p:nvPr userDrawn="1"/>
        </p:nvSpPr>
        <p:spPr>
          <a:xfrm>
            <a:off x="162593" y="596710"/>
            <a:ext cx="1743342" cy="8219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5135AD1-15F5-43B9-AEB3-65285847E82C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49CE8520-57E2-4590-A0BD-3EAB49D04ABB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3B7F856F-737C-4923-8E98-BB929C8235B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729F6E9D-0CD3-4DC8-A610-5AA26BE99E9F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">
            <a:extLst>
              <a:ext uri="{FF2B5EF4-FFF2-40B4-BE49-F238E27FC236}">
                <a16:creationId xmlns:a16="http://schemas.microsoft.com/office/drawing/2014/main" id="{093BA2A8-6CE2-42D7-88D8-6AA3A994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375-5823-4F71-9AAE-CC9EA6D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아이디어</a:t>
            </a:r>
            <a:r>
              <a:rPr lang="en-US" altLang="ko-KR" dirty="0"/>
              <a:t>_</a:t>
            </a:r>
            <a:r>
              <a:rPr lang="ko-KR" altLang="en-US" dirty="0"/>
              <a:t>제안서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A618A-6A89-4E26-8CD5-A103BCC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216876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2EDF-BB53-4E0B-A351-93DFBC7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36C64-B3BE-4A3B-8DC7-C1E224447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ED64C6F-89D1-4ED7-931C-54C2F2B4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8318"/>
              </p:ext>
            </p:extLst>
          </p:nvPr>
        </p:nvGraphicFramePr>
        <p:xfrm>
          <a:off x="2031999" y="969831"/>
          <a:ext cx="81280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00257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716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5174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25609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845573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36890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20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8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0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5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309A4-5A3A-43E0-A6AB-A413E0E56D02}"/>
              </a:ext>
            </a:extLst>
          </p:cNvPr>
          <p:cNvSpPr txBox="1"/>
          <p:nvPr/>
        </p:nvSpPr>
        <p:spPr>
          <a:xfrm>
            <a:off x="2147977" y="4321834"/>
            <a:ext cx="728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스테이지를 시작하게 되면 일반 룸을 먼저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일반 룸을 클리어하게 되면 </a:t>
            </a:r>
            <a:r>
              <a:rPr lang="en-US" altLang="ko-KR" dirty="0"/>
              <a:t>3</a:t>
            </a:r>
            <a:r>
              <a:rPr lang="ko-KR" altLang="en-US" dirty="0"/>
              <a:t>개의 연결된 룸을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일반룸은</a:t>
            </a:r>
            <a:r>
              <a:rPr lang="ko-KR" altLang="en-US" dirty="0"/>
              <a:t> </a:t>
            </a:r>
            <a:r>
              <a:rPr lang="ko-KR" altLang="en-US" dirty="0" err="1"/>
              <a:t>일반룸</a:t>
            </a:r>
            <a:r>
              <a:rPr lang="en-US" altLang="ko-KR" dirty="0"/>
              <a:t>, </a:t>
            </a:r>
            <a:r>
              <a:rPr lang="ko-KR" altLang="en-US" dirty="0"/>
              <a:t>엘리트</a:t>
            </a:r>
            <a:r>
              <a:rPr lang="en-US" altLang="ko-KR" dirty="0"/>
              <a:t>, </a:t>
            </a:r>
            <a:r>
              <a:rPr lang="ko-KR" altLang="en-US" dirty="0"/>
              <a:t>보너스들과 연결될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BFD2-CF3C-48F5-80D7-DB8FCF4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9C85C-F5C3-4188-ABB9-71F4744DB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그림 17" descr="모니터, 검은색, 화면, 텔레비전이(가) 표시된 사진&#10;&#10;자동 생성된 설명">
            <a:extLst>
              <a:ext uri="{FF2B5EF4-FFF2-40B4-BE49-F238E27FC236}">
                <a16:creationId xmlns:a16="http://schemas.microsoft.com/office/drawing/2014/main" id="{AF363935-EB09-4AA6-AA17-88A92141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04" y="735557"/>
            <a:ext cx="7565792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C47AF-2D3E-4945-9123-B0926AC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4669C-FED2-4635-A097-A113F99F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 정보 저장 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FCC11-E483-4CBC-9C49-55E66C580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5615" y="2736137"/>
            <a:ext cx="7161212" cy="2611644"/>
          </a:xfrm>
        </p:spPr>
        <p:txBody>
          <a:bodyPr/>
          <a:lstStyle/>
          <a:p>
            <a:r>
              <a:rPr lang="ko-KR" altLang="en-US" dirty="0"/>
              <a:t>유저 정보 저장 시점</a:t>
            </a:r>
            <a:endParaRPr lang="en-US" altLang="ko-KR" dirty="0"/>
          </a:p>
          <a:p>
            <a:r>
              <a:rPr lang="ko-KR" altLang="en-US" dirty="0"/>
              <a:t>유저의 정보는 진행되는 스테이지를 기준으로 데이터가 저장된다</a:t>
            </a:r>
            <a:r>
              <a:rPr lang="en-US" altLang="ko-KR" dirty="0"/>
              <a:t>. </a:t>
            </a:r>
            <a:r>
              <a:rPr lang="ko-KR" altLang="en-US" dirty="0"/>
              <a:t>만약 유저가 </a:t>
            </a:r>
            <a:r>
              <a:rPr lang="en-US" altLang="ko-KR" dirty="0"/>
              <a:t>1</a:t>
            </a:r>
            <a:r>
              <a:rPr lang="ko-KR" altLang="en-US" dirty="0"/>
              <a:t>스테이지를 클리어하고 </a:t>
            </a:r>
            <a:r>
              <a:rPr lang="en-US" altLang="ko-KR" dirty="0"/>
              <a:t>2</a:t>
            </a:r>
            <a:r>
              <a:rPr lang="ko-KR" altLang="en-US" dirty="0"/>
              <a:t>스테이지를 진행하던 도중 사망하면 다시 </a:t>
            </a:r>
            <a:r>
              <a:rPr lang="en-US" altLang="ko-KR" dirty="0"/>
              <a:t>2</a:t>
            </a:r>
            <a:r>
              <a:rPr lang="ko-KR" altLang="en-US" dirty="0"/>
              <a:t>스테이지의 처음으로 돌아온다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2</a:t>
            </a:r>
            <a:r>
              <a:rPr lang="ko-KR" altLang="en-US" dirty="0"/>
              <a:t>스테이지를 진행하면서 얻었던 아이템</a:t>
            </a:r>
            <a:r>
              <a:rPr lang="en-US" altLang="ko-KR" dirty="0"/>
              <a:t>, </a:t>
            </a:r>
            <a:r>
              <a:rPr lang="ko-KR" altLang="en-US" dirty="0"/>
              <a:t>재화 등 모두 초기화</a:t>
            </a:r>
            <a:r>
              <a:rPr lang="en-US" altLang="ko-KR" dirty="0"/>
              <a:t>(</a:t>
            </a:r>
            <a:r>
              <a:rPr lang="ko-KR" altLang="en-US" dirty="0"/>
              <a:t>사망 </a:t>
            </a:r>
            <a:r>
              <a:rPr lang="ko-KR" altLang="en-US" dirty="0" err="1"/>
              <a:t>패널티</a:t>
            </a:r>
            <a:r>
              <a:rPr lang="en-US" altLang="ko-KR" dirty="0"/>
              <a:t>)</a:t>
            </a:r>
            <a:r>
              <a:rPr lang="ko-KR" altLang="en-US" dirty="0"/>
              <a:t> 되며 대신 유저가 진행했던 던전의 지도 표시는 유지하게 된다</a:t>
            </a:r>
            <a:r>
              <a:rPr lang="en-US" altLang="ko-KR" dirty="0"/>
              <a:t>. (</a:t>
            </a:r>
            <a:r>
              <a:rPr lang="ko-KR" altLang="en-US" dirty="0"/>
              <a:t>시간을 넘나드는 주인공 캐릭터의 컨셉과 함께 해당 부분은 게임의 특징으로 전달 가능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포기 기능 </a:t>
            </a:r>
            <a:r>
              <a:rPr lang="en-US" altLang="ko-KR" dirty="0"/>
              <a:t>– </a:t>
            </a:r>
            <a:r>
              <a:rPr lang="ko-KR" altLang="en-US" dirty="0"/>
              <a:t>유저는 처음 시작 룸을 클리어하게 되면 다음 시작 룸과 연결된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선택하여 진행하게 된다</a:t>
            </a:r>
            <a:r>
              <a:rPr lang="en-US" altLang="ko-KR" dirty="0"/>
              <a:t>. </a:t>
            </a:r>
            <a:r>
              <a:rPr lang="ko-KR" altLang="en-US" dirty="0"/>
              <a:t>이때 유저가 선택한 룸을 진행하는 도중 위급한 경우 또는 게임을 중간에 종료해야 하는 경우를 대비해 진행하던 룸을 포기하고 나가게 되더라도 이전 진행 정보는 그대로 유지되도록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선택한 기록은 유지되며 이후 다시 게임을 플레이 하게 되면 유저는 포기했던 그 룸을 다시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맴 렌더링 방식 또한 유저가 챕터를 선택하기 전까지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ADEF166-3A40-40CF-BBE4-871225E1EB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7130730-9BE5-4B42-90F2-34602F13D1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2461E3-01B1-4366-AE11-1E8B8BD816A3}"/>
              </a:ext>
            </a:extLst>
          </p:cNvPr>
          <p:cNvGrpSpPr/>
          <p:nvPr/>
        </p:nvGrpSpPr>
        <p:grpSpPr>
          <a:xfrm>
            <a:off x="4526101" y="797769"/>
            <a:ext cx="7310299" cy="1029405"/>
            <a:chOff x="4526101" y="797769"/>
            <a:chExt cx="7310299" cy="10294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4BB472-4F89-4238-848F-6563A1DCA186}"/>
                </a:ext>
              </a:extLst>
            </p:cNvPr>
            <p:cNvSpPr/>
            <p:nvPr/>
          </p:nvSpPr>
          <p:spPr>
            <a:xfrm>
              <a:off x="4675188" y="797769"/>
              <a:ext cx="7161212" cy="3169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쳅터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4BC606-668A-4F52-AFA2-17FE3E21A2D7}"/>
                </a:ext>
              </a:extLst>
            </p:cNvPr>
            <p:cNvSpPr/>
            <p:nvPr/>
          </p:nvSpPr>
          <p:spPr>
            <a:xfrm>
              <a:off x="467518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C3B2A9-36E3-477B-820B-FAB5098FA190}"/>
                </a:ext>
              </a:extLst>
            </p:cNvPr>
            <p:cNvSpPr/>
            <p:nvPr/>
          </p:nvSpPr>
          <p:spPr>
            <a:xfrm>
              <a:off x="6828183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082B8F-3677-4DEC-8850-3F6D1E466B52}"/>
                </a:ext>
              </a:extLst>
            </p:cNvPr>
            <p:cNvSpPr/>
            <p:nvPr/>
          </p:nvSpPr>
          <p:spPr>
            <a:xfrm>
              <a:off x="898117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949A4D-A6A1-484D-8ADD-71905A9DF116}"/>
                </a:ext>
              </a:extLst>
            </p:cNvPr>
            <p:cNvSpPr/>
            <p:nvPr/>
          </p:nvSpPr>
          <p:spPr>
            <a:xfrm>
              <a:off x="11134173" y="1114724"/>
              <a:ext cx="702227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AE6138BD-BB4C-4811-884A-1E677327F846}"/>
                </a:ext>
              </a:extLst>
            </p:cNvPr>
            <p:cNvSpPr/>
            <p:nvPr/>
          </p:nvSpPr>
          <p:spPr>
            <a:xfrm>
              <a:off x="452610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014F0073-98A1-4163-9C43-4C524A22193A}"/>
                </a:ext>
              </a:extLst>
            </p:cNvPr>
            <p:cNvSpPr/>
            <p:nvPr/>
          </p:nvSpPr>
          <p:spPr>
            <a:xfrm>
              <a:off x="667909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5A95ABFB-FCC6-449B-A033-DF89B93B2EEF}"/>
                </a:ext>
              </a:extLst>
            </p:cNvPr>
            <p:cNvSpPr/>
            <p:nvPr/>
          </p:nvSpPr>
          <p:spPr>
            <a:xfrm>
              <a:off x="883209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id="{DF9CBB54-0C96-4B94-80C7-AEF8C6D0D4E7}"/>
                </a:ext>
              </a:extLst>
            </p:cNvPr>
            <p:cNvSpPr/>
            <p:nvPr/>
          </p:nvSpPr>
          <p:spPr>
            <a:xfrm>
              <a:off x="1098508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64B8EB-B436-41EE-AD2D-1147E603E725}"/>
              </a:ext>
            </a:extLst>
          </p:cNvPr>
          <p:cNvGrpSpPr/>
          <p:nvPr/>
        </p:nvGrpSpPr>
        <p:grpSpPr>
          <a:xfrm>
            <a:off x="9150022" y="283269"/>
            <a:ext cx="2686378" cy="316955"/>
            <a:chOff x="4529898" y="2312793"/>
            <a:chExt cx="2686378" cy="316955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3BAA2ACE-5180-493E-A2E7-3BEA614A3D96}"/>
                </a:ext>
              </a:extLst>
            </p:cNvPr>
            <p:cNvSpPr/>
            <p:nvPr/>
          </p:nvSpPr>
          <p:spPr>
            <a:xfrm>
              <a:off x="4529898" y="2312793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1FB3F1-E562-40F3-8276-1380B4CA8AD7}"/>
                </a:ext>
              </a:extLst>
            </p:cNvPr>
            <p:cNvSpPr txBox="1"/>
            <p:nvPr/>
          </p:nvSpPr>
          <p:spPr>
            <a:xfrm>
              <a:off x="4824275" y="2343361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유저 캐릭터 사망 시 리셋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10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D054C-7732-4F00-ACA7-A235692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D30F8-6E18-4AAB-8A68-28E99E55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38BD9-3E37-4286-9088-0A44418912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/>
              <a:t>기존 </a:t>
            </a:r>
            <a:r>
              <a:rPr lang="en-US" altLang="ko-KR" b="0" dirty="0"/>
              <a:t>RPG </a:t>
            </a:r>
            <a:r>
              <a:rPr lang="ko-KR" altLang="en-US" b="0" dirty="0"/>
              <a:t>게임들은 캐릭터를 육성하기 위해 반복적으로 던전을 플레이하게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경우 모바일 환경의 단점으로 지속적으로 플레이가 불가능해짐으로 자연스럽게 자동사냥을 지원하게 됨</a:t>
            </a:r>
            <a:endParaRPr lang="en-US" altLang="ko-KR" b="0" dirty="0"/>
          </a:p>
          <a:p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게임의 경우 어려운 던전을 플레이를 통해 클리어 해가는 것이 주 컨텐츠 임으로 캐릭터의 육성이 큰 비중을 차지 하지 않는다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유저의 경우 캐릭터를 하나만 컨트롤하게 되며 해당 캐릭터를 유저의 플레이 스타일에 따라 던전을 진행하면서 능력치를 고르게 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선택한 능력치가 유저의 플레이에 영향을 주지만 그것은 유저의 선택에 따른다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육성의 경우 캐릭터 부위 강화를 통해 이루어 진다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</a:t>
            </a:r>
            <a:r>
              <a:rPr lang="ko-KR" altLang="en-US" b="0" dirty="0"/>
              <a:t>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r>
              <a:rPr lang="en-US" altLang="ko-KR" b="0" dirty="0"/>
              <a:t>) </a:t>
            </a:r>
            <a:r>
              <a:rPr lang="ko-KR" altLang="en-US" b="0" dirty="0"/>
              <a:t>로 구분되는데 이때 팔은 근력 </a:t>
            </a:r>
            <a:r>
              <a:rPr lang="en-US" altLang="ko-KR" b="0" dirty="0"/>
              <a:t>, </a:t>
            </a:r>
            <a:r>
              <a:rPr lang="ko-KR" altLang="en-US" b="0" dirty="0"/>
              <a:t>다리는 민첩</a:t>
            </a:r>
            <a:r>
              <a:rPr lang="en-US" altLang="ko-KR" b="0" dirty="0"/>
              <a:t>, </a:t>
            </a:r>
            <a:r>
              <a:rPr lang="ko-KR" altLang="en-US" b="0" dirty="0"/>
              <a:t>몸통은</a:t>
            </a:r>
            <a:r>
              <a:rPr lang="en-US" altLang="ko-KR" b="0" dirty="0"/>
              <a:t> </a:t>
            </a:r>
            <a:r>
              <a:rPr lang="ko-KR" altLang="en-US" b="0" dirty="0"/>
              <a:t>체력</a:t>
            </a:r>
            <a:r>
              <a:rPr lang="en-US" altLang="ko-KR" b="0" dirty="0"/>
              <a:t>, </a:t>
            </a:r>
            <a:r>
              <a:rPr lang="ko-KR" altLang="en-US" b="0" dirty="0"/>
              <a:t>특수 장치는 스킬 효율에 영향을 준다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팔을 강화해 근력이 높아지면 상대적으로 그렇지 않는 캐릭터에 비해 일반공격으로 몬스터에게 주는 데미지의 양이 커진다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하지만 상대적으로 다리와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 </a:t>
            </a:r>
            <a:r>
              <a:rPr lang="ko-KR" altLang="en-US" b="0" dirty="0"/>
              <a:t>등에 투자하는 능력치가 적어져 팔을 강화하지 않은 캐릭터에 비해 이 이동속도와 체력</a:t>
            </a:r>
            <a:r>
              <a:rPr lang="en-US" altLang="ko-KR" b="0" dirty="0"/>
              <a:t>, </a:t>
            </a:r>
            <a:r>
              <a:rPr lang="ko-KR" altLang="en-US" b="0" dirty="0"/>
              <a:t>스킬 효율이 낮아진다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비주얼 적으로 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5BF1F4E-F166-4AF9-B8F8-8CEA8A7CF7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2D52C92-2FF1-4DF5-835E-3D0C84AC80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C0B19FA-AFDA-49C0-912D-33D24C0C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897"/>
              </p:ext>
            </p:extLst>
          </p:nvPr>
        </p:nvGraphicFramePr>
        <p:xfrm>
          <a:off x="4675188" y="3429000"/>
          <a:ext cx="7161211" cy="352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41">
                  <a:extLst>
                    <a:ext uri="{9D8B030D-6E8A-4147-A177-3AD203B41FA5}">
                      <a16:colId xmlns:a16="http://schemas.microsoft.com/office/drawing/2014/main" val="1295281571"/>
                    </a:ext>
                  </a:extLst>
                </a:gridCol>
                <a:gridCol w="2883485">
                  <a:extLst>
                    <a:ext uri="{9D8B030D-6E8A-4147-A177-3AD203B41FA5}">
                      <a16:colId xmlns:a16="http://schemas.microsoft.com/office/drawing/2014/main" val="3075628082"/>
                    </a:ext>
                  </a:extLst>
                </a:gridCol>
                <a:gridCol w="2883485">
                  <a:extLst>
                    <a:ext uri="{9D8B030D-6E8A-4147-A177-3AD203B41FA5}">
                      <a16:colId xmlns:a16="http://schemas.microsoft.com/office/drawing/2014/main" val="3283056138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공격력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던전의 진행 난이도를 조절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이동 속도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공격을 보다 즉각적으로 회피할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체력이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공격으로 쉽게 죽지 않게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일정 구간마다 부가 능력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육성 방식의 다양성을 주기 위한 장치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전략적인 캐릭터 육성을 의도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2923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장치의 부가능력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1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신체 효율 증가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캐릭터 능력치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증가시킴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0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장치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스킬의 제사용 대기시간을 단축시킴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7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사용하는 무기의 성능 증가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6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7C12-7218-4F5A-AC78-E7A1F93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313B9-F9B3-402E-B3BF-00DA13D2D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F0E75-6BC0-48AC-86B7-B7F6F20C4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687" y="708026"/>
            <a:ext cx="11458713" cy="5410200"/>
          </a:xfrm>
        </p:spPr>
        <p:txBody>
          <a:bodyPr/>
          <a:lstStyle/>
          <a:p>
            <a:r>
              <a:rPr lang="ko-KR" altLang="en-US" b="0" dirty="0"/>
              <a:t>무기의 경우 두 가지 클래스가 존재한다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검과 총이 있으며 유저는 이 두가지 무기를 하나씩 골라 룸을 도전하게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주 무기와 보조무기로 구분되는데 유저의 플레이 스타일에 따라 총이 주무기가 될 수도 검이 주무기가 될 수도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주 무기와 보조무기로 휴대하는 무기를 구분해서 다양한 전투 방식을 유저가 경험하는 것을 통해 전투에 재미를 느끼도록 하기 위해 또 전략적으로 무기를 선택하도록 하기 위해서 사용했다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캐릭터의 능력치에 직접적으로 영향을 주는 무기는 주 무기이고 높은 등급의 무기일 수록 희귀도가 높아지며 동시에 성능도 높아진다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높은 등급의 무기의 경우 특수 능력이 있는데 </a:t>
            </a:r>
            <a:r>
              <a:rPr lang="en-US" altLang="ko-KR" b="0" dirty="0"/>
              <a:t>(</a:t>
            </a:r>
            <a:r>
              <a:rPr lang="ko-KR" altLang="en-US" b="0" dirty="0"/>
              <a:t>예를 들면 근접 무기의 경우 특수능력이 </a:t>
            </a:r>
            <a:r>
              <a:rPr lang="en-US" altLang="ko-KR" b="0" dirty="0"/>
              <a:t>3</a:t>
            </a:r>
            <a:r>
              <a:rPr lang="ko-KR" altLang="en-US" b="0" dirty="0"/>
              <a:t>회 타격 시 </a:t>
            </a:r>
            <a:r>
              <a:rPr lang="en-US" altLang="ko-KR" b="0" dirty="0"/>
              <a:t>1</a:t>
            </a:r>
            <a:r>
              <a:rPr lang="ko-KR" altLang="en-US" b="0" dirty="0"/>
              <a:t>획 추가 몇 퍼센트의 공격력의 데미지를 대상에게 줌</a:t>
            </a:r>
            <a:r>
              <a:rPr lang="en-US" altLang="ko-KR" b="0" dirty="0"/>
              <a:t>) </a:t>
            </a:r>
            <a:r>
              <a:rPr lang="ko-KR" altLang="en-US" b="0" dirty="0"/>
              <a:t>특수 능력의 종류는 캐릭터 능력치에 영향을 주지 않는 효과들로 만 구성한다</a:t>
            </a:r>
            <a:r>
              <a:rPr lang="en-US" altLang="ko-KR" b="0" dirty="0"/>
              <a:t>. ( </a:t>
            </a:r>
            <a:r>
              <a:rPr lang="ko-KR" altLang="en-US" b="0" dirty="0"/>
              <a:t>창작 시 공격력 몇 퍼센트</a:t>
            </a:r>
            <a:r>
              <a:rPr lang="en-US" altLang="ko-KR" b="0" dirty="0"/>
              <a:t>, </a:t>
            </a:r>
            <a:r>
              <a:rPr lang="ko-KR" altLang="en-US" b="0" dirty="0"/>
              <a:t>이동속도 몇 퍼센트 등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무기의 경우 주 무기만 캐릭터 능력치에 영향을 주지만 특수 능력의 경우 구분이 없다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보조 무기를 사용하는 경우 보조무기의 특수능력이 발동되고 주 무기를 사용하는 경우 주 무기의 특수 능력이 발휘 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던전에서 획득하는 제화를 통해 무기의 등급을 올릴 수 있는데 낮은 등급에서 높은 등급으로 올라 가게 되며 특정 등급을 달성할 경우 무기에 특수 능력이 생긴다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특수 능력에도 전용 능력과 공용 능력이 있는데 무기마다 생길 수 있는 특수 능력이 다 다르며 하나의 무기에서도 전용 특수 능력 </a:t>
            </a:r>
            <a:r>
              <a:rPr lang="en-US" altLang="ko-KR" b="0" dirty="0"/>
              <a:t>3</a:t>
            </a:r>
            <a:r>
              <a:rPr lang="ko-KR" altLang="en-US" b="0" dirty="0"/>
              <a:t>개 중 하나가 랜덤으로 적용된다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공용 능력의 경우 다른 무기에서 유저가 원하는 무기로 옮길 수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옮길 경우 기존의 무기는 사라진다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총의 경우 유저 캐릭터의 공격력이 데미지에 영향을 주지 않으며 적의 방어력을 무시하면서 고정적인 데미지를 준다</a:t>
            </a:r>
            <a:r>
              <a:rPr lang="en-US" altLang="ko-KR" b="0" dirty="0"/>
              <a:t>. </a:t>
            </a:r>
            <a:r>
              <a:rPr lang="ko-KR" altLang="en-US" b="0" dirty="0"/>
              <a:t>또 에너지 개념을 통해 에너지를 모두 사용시 충전 될 때까지 사용할 수 없다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 </a:t>
            </a:r>
            <a:r>
              <a:rPr lang="ko-KR" altLang="en-US" b="0" dirty="0"/>
              <a:t>던전진행의 난이도를 </a:t>
            </a:r>
            <a:endParaRPr lang="en-US" altLang="ko-KR" b="0" dirty="0"/>
          </a:p>
          <a:p>
            <a:endParaRPr lang="en-US" altLang="ko-KR" b="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05D0E15-295E-45BA-9AB2-4E842B92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9084"/>
              </p:ext>
            </p:extLst>
          </p:nvPr>
        </p:nvGraphicFramePr>
        <p:xfrm>
          <a:off x="2797313" y="55619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04">
                  <a:extLst>
                    <a:ext uri="{9D8B030D-6E8A-4147-A177-3AD203B41FA5}">
                      <a16:colId xmlns:a16="http://schemas.microsoft.com/office/drawing/2014/main" val="1988034567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4032559152"/>
                    </a:ext>
                  </a:extLst>
                </a:gridCol>
                <a:gridCol w="1252330">
                  <a:extLst>
                    <a:ext uri="{9D8B030D-6E8A-4147-A177-3AD203B41FA5}">
                      <a16:colId xmlns:a16="http://schemas.microsoft.com/office/drawing/2014/main" val="3090950324"/>
                    </a:ext>
                  </a:extLst>
                </a:gridCol>
                <a:gridCol w="2077278">
                  <a:extLst>
                    <a:ext uri="{9D8B030D-6E8A-4147-A177-3AD203B41FA5}">
                      <a16:colId xmlns:a16="http://schemas.microsoft.com/office/drawing/2014/main" val="2045363594"/>
                    </a:ext>
                  </a:extLst>
                </a:gridCol>
                <a:gridCol w="3103218">
                  <a:extLst>
                    <a:ext uri="{9D8B030D-6E8A-4147-A177-3AD203B41FA5}">
                      <a16:colId xmlns:a16="http://schemas.microsoft.com/office/drawing/2014/main" val="83177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7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보조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9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113E-4C7D-4481-8B9C-36A4148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D78FA-7BD1-4D27-8C53-701979C4D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스킬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183F-082E-4D7A-81F3-BCEC431F45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2720974"/>
          </a:xfrm>
        </p:spPr>
        <p:txBody>
          <a:bodyPr/>
          <a:lstStyle/>
          <a:p>
            <a:r>
              <a:rPr lang="ko-KR" altLang="en-US" dirty="0"/>
              <a:t>캐릭터 스킬의 경우 던전을 클리어 할 때 마다 다른 특정 던전에서 유용한 스킬을 하나씩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스킬의 컨셉은 시간을 유저가 특수한 능력으로 시간을 조정하는 다는 느낌을 받도록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스킬을 사용해 유저의 캐릭터가 날라오는 총알 사이를 피하며 다가오는 적을 처치하는 액션을 연출할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두가지 스킬을 지급하게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하나는 회피 스킬</a:t>
            </a:r>
            <a:r>
              <a:rPr lang="en-US" altLang="ko-KR" dirty="0"/>
              <a:t>, </a:t>
            </a:r>
            <a:r>
              <a:rPr lang="ko-KR" altLang="en-US" dirty="0"/>
              <a:t>다른 하나는 공격 기술이다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스테이지를 진행하며 스킬을 하나씩 잠금을 풀고 유저가 원하는 스킬을 </a:t>
            </a:r>
            <a:r>
              <a:rPr lang="en-US" altLang="ko-KR" dirty="0"/>
              <a:t>2</a:t>
            </a:r>
            <a:r>
              <a:rPr lang="ko-KR" altLang="en-US" dirty="0"/>
              <a:t>가지 선택해 싸우게 된다</a:t>
            </a:r>
            <a:endParaRPr lang="en-US" altLang="ko-KR" dirty="0"/>
          </a:p>
          <a:p>
            <a:r>
              <a:rPr lang="ko-KR" altLang="en-US" dirty="0"/>
              <a:t>스킬마다 잠금 해제되는 스테이지와 챕터가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1DAEBA5-1DBC-4222-9143-38AD3068F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372FC21-4EFC-450B-846C-A3AD5EADF5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469E15-7D52-43DA-B3B3-E248C8E7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85447"/>
              </p:ext>
            </p:extLst>
          </p:nvPr>
        </p:nvGraphicFramePr>
        <p:xfrm>
          <a:off x="3759200" y="3846069"/>
          <a:ext cx="8077200" cy="161544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4118241248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169791441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 컨셉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비디오 테이프 처럼 시간을 조종하는 능력을 유저가 사용하는 것 처럼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느끼도록하는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것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88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빨리감기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빠르게 움직이는 것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08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뒤로 감기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뒤로 움직이는 것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875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정지 시키는 것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2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9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20CCB-1AB0-4373-9A1E-D4E063C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5AC3-5B40-4E4D-B829-E281FEA48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능력치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6385-175C-498F-A890-FB77B81E2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스킬 효율을 대변하는 </a:t>
            </a:r>
            <a:r>
              <a:rPr lang="en-US" altLang="ko-KR" dirty="0"/>
              <a:t>4</a:t>
            </a:r>
            <a:r>
              <a:rPr lang="ko-KR" altLang="en-US" dirty="0"/>
              <a:t>개의 파츠를 소개 하고 유저는 자신의 캐릭터의 파츠를 하나씩 강화하는 방식으로 캐릭터의 능력치를 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팔을 강화하면 공격력이 상승하며</a:t>
            </a:r>
            <a:r>
              <a:rPr lang="en-US" altLang="ko-KR" dirty="0"/>
              <a:t>, </a:t>
            </a:r>
            <a:r>
              <a:rPr lang="ko-KR" altLang="en-US" dirty="0"/>
              <a:t>몸통을 강화하면 체력이 상승하고</a:t>
            </a:r>
            <a:r>
              <a:rPr lang="en-US" altLang="ko-KR" dirty="0"/>
              <a:t>, </a:t>
            </a:r>
            <a:r>
              <a:rPr lang="ko-KR" altLang="en-US" dirty="0"/>
              <a:t>다리를 강화하면 이동속도가 상승하고</a:t>
            </a:r>
            <a:r>
              <a:rPr lang="en-US" altLang="ko-KR" dirty="0"/>
              <a:t>, </a:t>
            </a:r>
            <a:r>
              <a:rPr lang="ko-KR" altLang="en-US" dirty="0"/>
              <a:t>특수 파츠를 강화하면 스킬의 효율이 상승한다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경우로 특수 파츠를 강화하는 것으로 스킬의 효율이 상승하는 것은 전체적인 스킬의 재사용 대기시간을 의미하며 유저가 소지하는 스킬의 전체적인 스킬의 재사용 대기시간이 감소한다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개별적으로 스킬을 강화는 것으로 각 스킬의 효과를 증가 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3BFE9D8-F41A-4536-9EF4-98879B5B8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4C6B598-C124-4D31-B442-83F3944B0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1203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E7DD0-F2DB-487B-B4A0-9F736BF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88B1D-33AA-4D1F-88E0-AD475EF86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F5E0B-75D7-4179-870E-71CB20E01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시스템을 통해 유저가 무기를 수집하는 것에 목적을 부여할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던전을 진행하며  무기를 획득하게 되며 희귀한 무기를 얻을 수록 성취감을 줄 수 있으며 도감 시스템으로 인해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9794BF-0287-4573-A053-C80F088614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D73DFAA-9C36-4936-B9D3-82575F62B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1922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065B0-D874-4CCE-ACE0-F12216E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9286F-43E1-4C89-940A-B895790AF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 컨텐츠</a:t>
            </a:r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0E282-7865-4AB9-B03A-094558DC7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무작위로 나오는 방을 유저의 선택에 따라 진행하고 방에 입장하게 되면 방마다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C65A52F-E113-4C79-9A6D-A4BFAEB769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64B4FE3-784A-4F2A-914C-CA963ECC8E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3301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C17BE-6E79-46C9-B026-C5B10B25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A1594-6B20-41BE-B2D1-FD7CE2D80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4D17E-1BF0-4125-ABEB-C36FFEB8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3013DC-F94B-4CD5-9E3E-0E3C80861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2123467-6FE4-4F55-8337-5870F5029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357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B872-9076-4BD5-8731-751FB343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39820-0BB7-40D0-B0E0-8D453935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0FDD-3925-44CD-AA63-7A1E5BA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A88AB-8CA4-44CA-8012-FC168463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E21F-6E97-4942-85CF-FBA095F1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F8118-A31F-4D4F-A59D-F7F70415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참고화면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AB81A-5E1D-4082-B216-C446A11F6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FBB04F-9897-4CD5-8BD1-5754A5C6DA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AC2E526-CB8F-47B8-AFE3-313C18A8B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606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0267-1CDB-4C2A-8533-A63D4FE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5DAEA-6BD4-4B1E-96A1-81BF4C946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플레이 인터페이스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D7F1FDF-8DB5-4456-AA4C-AE374E06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44113"/>
              </p:ext>
            </p:extLst>
          </p:nvPr>
        </p:nvGraphicFramePr>
        <p:xfrm>
          <a:off x="4675188" y="837117"/>
          <a:ext cx="7151627" cy="481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val="119511478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738349578"/>
                    </a:ext>
                  </a:extLst>
                </a:gridCol>
                <a:gridCol w="5529774">
                  <a:extLst>
                    <a:ext uri="{9D8B030D-6E8A-4147-A177-3AD203B41FA5}">
                      <a16:colId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몬스터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피격상황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효과 연출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545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상태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활성화 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85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설정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94124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원거리 무기의 경우 조이스틱을 활용한 공격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방향과 공격 방향 구분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보다 정확한 조작을 위한 정보 제공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80631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근거리 무기와 원거리 무기를 자유자제로 교체하며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95404"/>
                  </a:ext>
                </a:extLst>
              </a:tr>
            </a:tbl>
          </a:graphicData>
        </a:graphic>
      </p:graphicFrame>
      <p:pic>
        <p:nvPicPr>
          <p:cNvPr id="17" name="그림 16" descr="컴퓨터이(가) 표시된 사진&#10;&#10;자동 생성된 설명">
            <a:extLst>
              <a:ext uri="{FF2B5EF4-FFF2-40B4-BE49-F238E27FC236}">
                <a16:creationId xmlns:a16="http://schemas.microsoft.com/office/drawing/2014/main" id="{D0ED2C82-661B-413F-A185-5747104C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9" y="2345510"/>
            <a:ext cx="4169376" cy="23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56F55-BBF6-4BF6-9A4C-EFB4914B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84E06-D9EA-4D2D-B391-527595D2D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대기화면 인터페이스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BBC7464-C2C5-469A-A2AE-5F7598F84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FCF7B0C-B266-40B0-82AE-DCEBADA5E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3871E39-8642-4E34-95DF-0766958A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845"/>
              </p:ext>
            </p:extLst>
          </p:nvPr>
        </p:nvGraphicFramePr>
        <p:xfrm>
          <a:off x="4650267" y="1392520"/>
          <a:ext cx="7186133" cy="407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val="1195114783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3738349578"/>
                    </a:ext>
                  </a:extLst>
                </a:gridCol>
                <a:gridCol w="5364255">
                  <a:extLst>
                    <a:ext uri="{9D8B030D-6E8A-4147-A177-3AD203B41FA5}">
                      <a16:colId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조작 중인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초상화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편의기능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편의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68285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위치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626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직접 이동으로 유저 대기 장소에서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환경에 맞춘 유저 편의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8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76BC4-7D7E-4EDE-BDD7-3E1DF23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22E07-3B6E-489E-9B7E-DA15771F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A9F65-2C2F-46CB-8381-65AEF55E3524}"/>
              </a:ext>
            </a:extLst>
          </p:cNvPr>
          <p:cNvSpPr/>
          <p:nvPr/>
        </p:nvSpPr>
        <p:spPr>
          <a:xfrm>
            <a:off x="755374" y="1610139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육성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8AA9A2-D4DE-42EE-B2EC-B20DCD40DC77}"/>
              </a:ext>
            </a:extLst>
          </p:cNvPr>
          <p:cNvSpPr/>
          <p:nvPr/>
        </p:nvSpPr>
        <p:spPr>
          <a:xfrm>
            <a:off x="5476461" y="3935895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77747A50-6A4C-4BA5-9780-50F3790CEFFC}"/>
              </a:ext>
            </a:extLst>
          </p:cNvPr>
          <p:cNvSpPr/>
          <p:nvPr/>
        </p:nvSpPr>
        <p:spPr>
          <a:xfrm rot="1862152">
            <a:off x="4989442" y="2099917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36CD1163-CD94-40CA-8A4B-98FEC6069257}"/>
              </a:ext>
            </a:extLst>
          </p:cNvPr>
          <p:cNvSpPr/>
          <p:nvPr/>
        </p:nvSpPr>
        <p:spPr>
          <a:xfrm rot="12704823">
            <a:off x="2637577" y="4147330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9D7B5-6006-474D-A476-89C555B7BBB1}"/>
              </a:ext>
            </a:extLst>
          </p:cNvPr>
          <p:cNvSpPr txBox="1"/>
          <p:nvPr/>
        </p:nvSpPr>
        <p:spPr>
          <a:xfrm>
            <a:off x="5890708" y="1425473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전투를 위한 전략 고민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4FFB-9954-4B24-8BB3-90412ACAA2F9}"/>
              </a:ext>
            </a:extLst>
          </p:cNvPr>
          <p:cNvSpPr txBox="1"/>
          <p:nvPr/>
        </p:nvSpPr>
        <p:spPr>
          <a:xfrm>
            <a:off x="888651" y="5337314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전투를 통한 강한 피드백</a:t>
            </a:r>
          </a:p>
        </p:txBody>
      </p:sp>
    </p:spTree>
    <p:extLst>
      <p:ext uri="{BB962C8B-B14F-4D97-AF65-F5344CB8AC3E}">
        <p14:creationId xmlns:p14="http://schemas.microsoft.com/office/powerpoint/2010/main" val="4977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2B8EC-B33C-4179-A8B1-F275DC89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068DB-301D-48DB-BA77-5EE0C66A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r>
              <a:rPr lang="ko-KR" altLang="en-US" dirty="0"/>
              <a:t> 커스터마이즈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7996D-5CC4-43BF-9198-33029CD40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CE3028D-B035-451B-AC42-3BFDBAA27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6808AEE-3B1A-4951-BA61-81B8B566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830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F179-D280-4F73-83A7-E5B24451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1D5B9-76B2-465C-9C4D-BEE6D24D2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던전구성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371C4-71D2-44C7-9A0D-20CDFC63F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 </a:t>
            </a:r>
            <a:r>
              <a:rPr lang="ko-KR" altLang="en-US" dirty="0" err="1"/>
              <a:t>라이크</a:t>
            </a:r>
            <a:r>
              <a:rPr lang="ko-KR" altLang="en-US" dirty="0"/>
              <a:t> 방식의 던전 구성으로 랜덤으로 생성되는 던전 구조를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아이작 맵 생성</a:t>
            </a:r>
            <a:endParaRPr lang="en-US" altLang="ko-KR" dirty="0"/>
          </a:p>
          <a:p>
            <a:r>
              <a:rPr lang="ko-KR" altLang="en-US" dirty="0"/>
              <a:t>던전의 전체 구성을 챕터</a:t>
            </a:r>
            <a:r>
              <a:rPr lang="en-US" altLang="ko-KR" dirty="0"/>
              <a:t>&gt;</a:t>
            </a:r>
            <a:r>
              <a:rPr lang="ko-KR" altLang="en-US" dirty="0"/>
              <a:t>스테이지</a:t>
            </a:r>
            <a:r>
              <a:rPr lang="en-US" altLang="ko-KR" dirty="0"/>
              <a:t>&gt;</a:t>
            </a:r>
            <a:r>
              <a:rPr lang="ko-KR" altLang="en-US" dirty="0"/>
              <a:t>룸으로 구분하며 게임의 던전 컨텐츠는 총 </a:t>
            </a:r>
            <a:r>
              <a:rPr lang="en-US" altLang="ko-KR" dirty="0"/>
              <a:t>7</a:t>
            </a:r>
            <a:r>
              <a:rPr lang="ko-KR" altLang="en-US" dirty="0"/>
              <a:t>개의 챕터로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쳅터는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스테이지로 구성되고  스테이지를 구성하는 룸의 종류는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 </a:t>
            </a:r>
            <a:r>
              <a:rPr lang="en-US" altLang="ko-KR" dirty="0"/>
              <a:t>( </a:t>
            </a:r>
            <a:r>
              <a:rPr lang="ko-KR" altLang="en-US" dirty="0"/>
              <a:t>일반전투</a:t>
            </a:r>
            <a:r>
              <a:rPr lang="en-US" altLang="ko-KR" dirty="0"/>
              <a:t>, </a:t>
            </a:r>
            <a:r>
              <a:rPr lang="ko-KR" altLang="en-US" dirty="0"/>
              <a:t>엘리트전투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엔드 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스테이지 마다 획득할 수 있는 재료 아이템의 종류도 다르며 유저는 이미 클리어한 스테이지의 경우 마음껏 다시 플레이 가능하다</a:t>
            </a:r>
            <a:r>
              <a:rPr lang="en-US" altLang="ko-KR" dirty="0"/>
              <a:t>. ( </a:t>
            </a:r>
            <a:r>
              <a:rPr lang="ko-KR" altLang="en-US" dirty="0"/>
              <a:t>이때 스테이지는 다시 구성되며</a:t>
            </a:r>
            <a:r>
              <a:rPr lang="en-US" altLang="ko-KR" dirty="0"/>
              <a:t>, </a:t>
            </a:r>
            <a:r>
              <a:rPr lang="ko-KR" altLang="en-US" dirty="0"/>
              <a:t>던전의 난이도를 더 높게 설정 할 수 도 있으며</a:t>
            </a:r>
            <a:r>
              <a:rPr lang="en-US" altLang="ko-KR" dirty="0"/>
              <a:t>, </a:t>
            </a:r>
            <a:r>
              <a:rPr lang="ko-KR" altLang="en-US" dirty="0"/>
              <a:t>진행 퍼센트로 스테이지를 표현하게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08276F0-0643-48DB-9C5B-E5933DC63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9876A5C-5E8C-4DD1-962C-1C07FD6EAE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A7FA932-6103-4F6F-BC45-579F5A4C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77871"/>
              </p:ext>
            </p:extLst>
          </p:nvPr>
        </p:nvGraphicFramePr>
        <p:xfrm>
          <a:off x="4675188" y="2918024"/>
          <a:ext cx="716121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89">
                  <a:extLst>
                    <a:ext uri="{9D8B030D-6E8A-4147-A177-3AD203B41FA5}">
                      <a16:colId xmlns:a16="http://schemas.microsoft.com/office/drawing/2014/main" val="8487813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268210592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val="3922719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룸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449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일반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매우 자주 등장하는 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대체로 보상의 양이 적으며 대신 몬스터의 공략난이도가 낮다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0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엘리트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전투에 비해 상대적으로 많은 보상과 높은 공략난이도의 룸이며 일반전투와 달리 확률적으로 특수한 보상을 지급한다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04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이벤트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전투와 엘리트 전투와 달리 매우 낮은 확률도 등장하는 룸 이다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작은 미니게임을 통해 유저에게 매우 높은 보상을 지급하는 룸으로 이벤트 룸의 종류도 다양하게 구분할 수 있다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18700"/>
                  </a:ext>
                </a:extLst>
              </a:tr>
              <a:tr h="3352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스테이지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일정량의 룸을 진행하면 확정적으로 나타나는 룸으로 클리어 시 다음 스테이지로 넘어간다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9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유저가 선택한 챕터의 마지막 스테이지의 마지막 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최종 보스가 등장하며 다른 스테이지의 룸들과 비교가 불가능한 고난이도의 룸이다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대신 클리어 시 해당 </a:t>
                      </a:r>
                      <a:r>
                        <a:rPr lang="ko-KR" altLang="en-US" sz="1100" dirty="0" err="1"/>
                        <a:t>보스몬스터의</a:t>
                      </a:r>
                      <a:r>
                        <a:rPr lang="ko-KR" altLang="en-US" sz="1100" dirty="0"/>
                        <a:t> 특징을 </a:t>
                      </a:r>
                      <a:r>
                        <a:rPr lang="ko-KR" altLang="en-US" sz="1100" dirty="0" err="1"/>
                        <a:t>컨셉으로한</a:t>
                      </a:r>
                      <a:r>
                        <a:rPr lang="ko-KR" altLang="en-US" sz="1100" dirty="0"/>
                        <a:t> 무기를 획득할 수 있으며 매우 많은 양의 재화와 경험치를 획득할 수 있다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이후 멀티 콘텐츠로 챕터의 엔드 보스만 따로 모아 더 높은 난이도의 컨텐츠를 만들 계획이다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1697</Words>
  <Application>Microsoft Office PowerPoint</Application>
  <PresentationFormat>와이드스크린</PresentationFormat>
  <Paragraphs>267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디자인 사용자 지정</vt:lpstr>
      <vt:lpstr>게임_아이디어_제안서</vt:lpstr>
      <vt:lpstr>시장 조사</vt:lpstr>
      <vt:lpstr>기획 의도</vt:lpstr>
      <vt:lpstr>PowerPoint 프레젠테이션</vt:lpstr>
      <vt:lpstr>게임 설명</vt:lpstr>
      <vt:lpstr>게임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정</dc:creator>
  <cp:lastModifiedBy>정 재호</cp:lastModifiedBy>
  <cp:revision>395</cp:revision>
  <dcterms:created xsi:type="dcterms:W3CDTF">2019-09-04T15:52:20Z</dcterms:created>
  <dcterms:modified xsi:type="dcterms:W3CDTF">2019-10-07T06:36:25Z</dcterms:modified>
</cp:coreProperties>
</file>