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3" r:id="rId3"/>
    <p:sldId id="285" r:id="rId4"/>
    <p:sldId id="286" r:id="rId5"/>
    <p:sldId id="287" r:id="rId6"/>
    <p:sldId id="288" r:id="rId7"/>
    <p:sldId id="289" r:id="rId8"/>
    <p:sldId id="27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99"/>
    <a:srgbClr val="66FFFF"/>
    <a:srgbClr val="FF000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19" autoAdjust="0"/>
  </p:normalViewPr>
  <p:slideViewPr>
    <p:cSldViewPr>
      <p:cViewPr>
        <p:scale>
          <a:sx n="100" d="100"/>
          <a:sy n="100" d="100"/>
        </p:scale>
        <p:origin x="-1758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21D3F-3492-430E-A293-1783706DBF4C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590C1-BDBA-4336-8BDE-4ED26BBE2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9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D:\资料文件\PPT素材，含模板、照片、曾用等\未命名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9" t="21037" r="34674" b="18591"/>
          <a:stretch/>
        </p:blipFill>
        <p:spPr bwMode="auto">
          <a:xfrm>
            <a:off x="4644008" y="2268000"/>
            <a:ext cx="4488729" cy="460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28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95736" y="862112"/>
            <a:ext cx="2808312" cy="8737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C:\Users\bjtuxb711-2\Desktop\北京交通大学ppt角标图案（左）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360" y="436244"/>
            <a:ext cx="1965960" cy="54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2019/2/22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228184" y="6328238"/>
            <a:ext cx="2458616" cy="365125"/>
          </a:xfrm>
        </p:spPr>
        <p:txBody>
          <a:bodyPr/>
          <a:lstStyle>
            <a:lvl1pPr>
              <a:defRPr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程序设计基础训练课程组，</a:t>
            </a:r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395536" y="993175"/>
            <a:ext cx="8496944" cy="6095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 rot="10800000">
            <a:off x="3491880" y="6597351"/>
            <a:ext cx="5652120" cy="8738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 descr="D:\资料文件\PPT素材，含模板、照片、曾用等\未命名.JPG"/>
          <p:cNvPicPr>
            <a:picLocks noChangeAspect="1" noChangeArrowheads="1"/>
          </p:cNvPicPr>
          <p:nvPr userDrawn="1"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509" t="21037" r="29475" b="12969"/>
          <a:stretch/>
        </p:blipFill>
        <p:spPr bwMode="auto">
          <a:xfrm>
            <a:off x="2419350" y="1128563"/>
            <a:ext cx="5123306" cy="5029445"/>
          </a:xfrm>
          <a:prstGeom prst="rect">
            <a:avLst/>
          </a:prstGeom>
          <a:blipFill dpi="0" rotWithShape="1">
            <a:blip r:embed="rId4">
              <a:alphaModFix amt="0"/>
              <a:grayscl/>
            </a:blip>
            <a:srcRect/>
            <a:stretch>
              <a:fillRect/>
            </a:stretch>
          </a:blipFill>
          <a:ln>
            <a:noFill/>
          </a:ln>
          <a:extLst/>
        </p:spPr>
      </p:pic>
      <p:pic>
        <p:nvPicPr>
          <p:cNvPr id="3074" name="Picture 2" descr="C:\Users\bjtuxb711-2\Desktop\北京交通大学ppt角标图案（右）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9497" y="508252"/>
            <a:ext cx="1986742" cy="54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00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395536" y="993175"/>
            <a:ext cx="8496944" cy="6095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 rot="10800000">
            <a:off x="3491880" y="6597351"/>
            <a:ext cx="5652120" cy="8738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 descr="C:\Users\bjtuxb711-2\Desktop\北京交通大学ppt角标图案（右）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9498" y="504000"/>
            <a:ext cx="1986742" cy="54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282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282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916832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程序设计基础训练课程</a:t>
            </a:r>
            <a:endParaRPr lang="en-US" altLang="zh-CN" sz="4800" dirty="0" smtClean="0">
              <a:solidFill>
                <a:srgbClr val="C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指针与二维数组</a:t>
            </a:r>
            <a:endParaRPr lang="zh-CN" altLang="en-US" sz="4800" dirty="0">
              <a:solidFill>
                <a:srgbClr val="C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3729" y="4357680"/>
            <a:ext cx="5400600" cy="94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北京交通大学计算机科学与信息技术学院</a:t>
            </a:r>
            <a:endParaRPr lang="en-US" altLang="zh-CN" sz="20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授课人：韩    升</a:t>
            </a:r>
            <a:endParaRPr lang="en-US" altLang="zh-CN" sz="2000" b="1" dirty="0" smtClean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pic>
        <p:nvPicPr>
          <p:cNvPr id="1026" name="Picture 2" descr="C:\Users\bjtuxb711-2\Desktop\连图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62" y="330292"/>
            <a:ext cx="4125627" cy="6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40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复习与回顾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9552" y="1124744"/>
            <a:ext cx="8223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 b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 smtClean="0"/>
              <a:t>数组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定义</a:t>
            </a:r>
            <a:r>
              <a:rPr lang="zh-CN" altLang="en-US" dirty="0"/>
              <a:t>方式： </a:t>
            </a:r>
          </a:p>
          <a:p>
            <a:pPr lvl="4"/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数据类型  数组名</a:t>
            </a:r>
            <a:r>
              <a:rPr lang="en-US" altLang="zh-CN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[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常量表达式</a:t>
            </a:r>
            <a:r>
              <a:rPr lang="en-US" altLang="zh-CN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]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r>
              <a:rPr lang="zh-CN" altLang="en-US" sz="3200" b="1" dirty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743454" y="2794343"/>
            <a:ext cx="1464160" cy="402291"/>
          </a:xfrm>
          <a:prstGeom prst="wedgeRectCallout">
            <a:avLst>
              <a:gd name="adj1" fmla="val 39977"/>
              <a:gd name="adj2" fmla="val -151093"/>
            </a:avLst>
          </a:prstGeom>
          <a:solidFill>
            <a:srgbClr val="FEF1BF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latinLnBrk="0"/>
            <a:r>
              <a:rPr lang="zh-CN" altLang="en-US" sz="2000" dirty="0">
                <a:solidFill>
                  <a:srgbClr val="0000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合法</a:t>
            </a:r>
            <a:r>
              <a:rPr lang="zh-CN" altLang="en-US" sz="2000" dirty="0" smtClean="0">
                <a:solidFill>
                  <a:srgbClr val="0000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标识符</a:t>
            </a:r>
            <a:endParaRPr lang="zh-CN" altLang="en-US" sz="2000" dirty="0">
              <a:solidFill>
                <a:srgbClr val="000066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5309" y="2722285"/>
            <a:ext cx="1977121" cy="1017844"/>
          </a:xfrm>
          <a:prstGeom prst="wedgeRectCallout">
            <a:avLst>
              <a:gd name="adj1" fmla="val -9472"/>
              <a:gd name="adj2" fmla="val -84194"/>
            </a:avLst>
          </a:prstGeom>
          <a:solidFill>
            <a:srgbClr val="FEF1BF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latinLnBrk="0"/>
            <a:r>
              <a:rPr lang="zh-CN" altLang="en-US" sz="2000" dirty="0">
                <a:solidFill>
                  <a:srgbClr val="0000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表示元素</a:t>
            </a:r>
            <a:r>
              <a:rPr lang="zh-CN" altLang="en-US" sz="2000" dirty="0" smtClean="0">
                <a:solidFill>
                  <a:srgbClr val="0000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个数，</a:t>
            </a:r>
            <a:endParaRPr lang="zh-CN" altLang="en-US" sz="2000" dirty="0">
              <a:solidFill>
                <a:srgbClr val="000066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atinLnBrk="0"/>
            <a:r>
              <a:rPr lang="zh-CN" altLang="en-US" sz="2000" dirty="0">
                <a:solidFill>
                  <a:srgbClr val="0000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下标从</a:t>
            </a:r>
            <a:r>
              <a:rPr lang="en-US" altLang="zh-CN" sz="2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0</a:t>
            </a:r>
            <a:r>
              <a:rPr lang="zh-CN" altLang="en-US" sz="2000" dirty="0" smtClean="0">
                <a:solidFill>
                  <a:srgbClr val="0000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开始，</a:t>
            </a:r>
            <a:endParaRPr lang="zh-CN" altLang="en-US" sz="2000" dirty="0">
              <a:solidFill>
                <a:srgbClr val="000066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atinLnBrk="0"/>
            <a:r>
              <a:rPr lang="zh-CN" altLang="en-US" sz="2000" dirty="0">
                <a:solidFill>
                  <a:srgbClr val="0000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不能为变量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187624" y="2794343"/>
            <a:ext cx="2089150" cy="402291"/>
          </a:xfrm>
          <a:prstGeom prst="wedgeRectCallout">
            <a:avLst>
              <a:gd name="adj1" fmla="val 52659"/>
              <a:gd name="adj2" fmla="val -165110"/>
            </a:avLst>
          </a:prstGeom>
          <a:solidFill>
            <a:srgbClr val="FEF1BF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latinLnBrk="0"/>
            <a:r>
              <a:rPr lang="zh-CN" altLang="en-US" sz="2000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数组元素的类型</a:t>
            </a:r>
            <a:endParaRPr lang="en-US" altLang="zh-CN" sz="2000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230513" y="3835896"/>
            <a:ext cx="2460105" cy="2545432"/>
            <a:chOff x="3230513" y="3835896"/>
            <a:chExt cx="2460105" cy="2545432"/>
          </a:xfrm>
        </p:grpSpPr>
        <p:grpSp>
          <p:nvGrpSpPr>
            <p:cNvPr id="10" name="Group 10"/>
            <p:cNvGrpSpPr>
              <a:grpSpLocks/>
            </p:cNvGrpSpPr>
            <p:nvPr/>
          </p:nvGrpSpPr>
          <p:grpSpPr bwMode="auto">
            <a:xfrm>
              <a:off x="3850705" y="4079453"/>
              <a:ext cx="1839913" cy="2301875"/>
              <a:chOff x="2154" y="2318"/>
              <a:chExt cx="1159" cy="1450"/>
            </a:xfrm>
          </p:grpSpPr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2320" y="2318"/>
                <a:ext cx="986" cy="14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2312" y="2563"/>
                <a:ext cx="9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626" y="2318"/>
                <a:ext cx="3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en-US" altLang="zh-CN" sz="2000" b="1" dirty="0">
                    <a:latin typeface="Times New Roman" pitchFamily="18" charset="0"/>
                    <a:ea typeface="宋体" charset="-122"/>
                  </a:rPr>
                  <a:t>a[0]</a:t>
                </a:r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>
                <a:off x="2334" y="2781"/>
                <a:ext cx="9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>
                <a:off x="2313" y="3028"/>
                <a:ext cx="9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>
                <a:off x="2327" y="3278"/>
                <a:ext cx="9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Text Box 17"/>
              <p:cNvSpPr txBox="1">
                <a:spLocks noChangeArrowheads="1"/>
              </p:cNvSpPr>
              <p:nvPr/>
            </p:nvSpPr>
            <p:spPr bwMode="auto">
              <a:xfrm>
                <a:off x="2162" y="234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en-US" altLang="zh-CN" sz="2000" b="1">
                    <a:latin typeface="Times New Roman" pitchFamily="18" charset="0"/>
                    <a:ea typeface="宋体" charset="-122"/>
                  </a:rPr>
                  <a:t>0</a:t>
                </a:r>
              </a:p>
            </p:txBody>
          </p:sp>
          <p:sp>
            <p:nvSpPr>
              <p:cNvPr id="20" name="Text Box 18"/>
              <p:cNvSpPr txBox="1">
                <a:spLocks noChangeArrowheads="1"/>
              </p:cNvSpPr>
              <p:nvPr/>
            </p:nvSpPr>
            <p:spPr bwMode="auto">
              <a:xfrm>
                <a:off x="2162" y="2561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en-US" altLang="zh-CN" sz="2000" b="1">
                    <a:latin typeface="Times New Roman" pitchFamily="18" charset="0"/>
                    <a:ea typeface="宋体" charset="-122"/>
                  </a:rPr>
                  <a:t>1</a:t>
                </a:r>
              </a:p>
            </p:txBody>
          </p:sp>
          <p:sp>
            <p:nvSpPr>
              <p:cNvPr id="21" name="Text Box 19"/>
              <p:cNvSpPr txBox="1">
                <a:spLocks noChangeArrowheads="1"/>
              </p:cNvSpPr>
              <p:nvPr/>
            </p:nvSpPr>
            <p:spPr bwMode="auto">
              <a:xfrm>
                <a:off x="2162" y="327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en-US" altLang="zh-CN" sz="2000" b="1">
                    <a:latin typeface="Times New Roman" pitchFamily="18" charset="0"/>
                    <a:ea typeface="宋体" charset="-122"/>
                  </a:rPr>
                  <a:t>4</a:t>
                </a:r>
              </a:p>
            </p:txBody>
          </p:sp>
          <p:sp>
            <p:nvSpPr>
              <p:cNvPr id="22" name="Line 20"/>
              <p:cNvSpPr>
                <a:spLocks noChangeShapeType="1"/>
              </p:cNvSpPr>
              <p:nvPr/>
            </p:nvSpPr>
            <p:spPr bwMode="auto">
              <a:xfrm>
                <a:off x="2313" y="3507"/>
                <a:ext cx="9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Text Box 21"/>
              <p:cNvSpPr txBox="1">
                <a:spLocks noChangeArrowheads="1"/>
              </p:cNvSpPr>
              <p:nvPr/>
            </p:nvSpPr>
            <p:spPr bwMode="auto">
              <a:xfrm>
                <a:off x="2162" y="351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en-US" altLang="zh-CN" sz="2000" b="1">
                    <a:latin typeface="Times New Roman" pitchFamily="18" charset="0"/>
                    <a:ea typeface="宋体" charset="-122"/>
                  </a:rPr>
                  <a:t>5</a:t>
                </a:r>
              </a:p>
            </p:txBody>
          </p:sp>
          <p:sp>
            <p:nvSpPr>
              <p:cNvPr id="24" name="Text Box 22"/>
              <p:cNvSpPr txBox="1">
                <a:spLocks noChangeArrowheads="1"/>
              </p:cNvSpPr>
              <p:nvPr/>
            </p:nvSpPr>
            <p:spPr bwMode="auto">
              <a:xfrm>
                <a:off x="2626" y="2558"/>
                <a:ext cx="3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en-US" altLang="zh-CN" sz="2000" b="1" dirty="0">
                    <a:latin typeface="Times New Roman" pitchFamily="18" charset="0"/>
                    <a:ea typeface="宋体" charset="-122"/>
                  </a:rPr>
                  <a:t>a[1]</a:t>
                </a:r>
              </a:p>
            </p:txBody>
          </p:sp>
          <p:sp>
            <p:nvSpPr>
              <p:cNvPr id="25" name="Text Box 23"/>
              <p:cNvSpPr txBox="1">
                <a:spLocks noChangeArrowheads="1"/>
              </p:cNvSpPr>
              <p:nvPr/>
            </p:nvSpPr>
            <p:spPr bwMode="auto">
              <a:xfrm>
                <a:off x="2626" y="2798"/>
                <a:ext cx="3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en-US" altLang="zh-CN" sz="2000" b="1">
                    <a:latin typeface="Times New Roman" pitchFamily="18" charset="0"/>
                    <a:ea typeface="宋体" charset="-122"/>
                  </a:rPr>
                  <a:t>a[2]</a:t>
                </a:r>
              </a:p>
            </p:txBody>
          </p:sp>
          <p:sp>
            <p:nvSpPr>
              <p:cNvPr id="26" name="Text Box 24"/>
              <p:cNvSpPr txBox="1">
                <a:spLocks noChangeArrowheads="1"/>
              </p:cNvSpPr>
              <p:nvPr/>
            </p:nvSpPr>
            <p:spPr bwMode="auto">
              <a:xfrm>
                <a:off x="2626" y="3038"/>
                <a:ext cx="3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en-US" altLang="zh-CN" sz="2000" b="1">
                    <a:latin typeface="Times New Roman" pitchFamily="18" charset="0"/>
                    <a:ea typeface="宋体" charset="-122"/>
                  </a:rPr>
                  <a:t>a[3]</a:t>
                </a:r>
              </a:p>
            </p:txBody>
          </p:sp>
          <p:sp>
            <p:nvSpPr>
              <p:cNvPr id="27" name="Text Box 25"/>
              <p:cNvSpPr txBox="1">
                <a:spLocks noChangeArrowheads="1"/>
              </p:cNvSpPr>
              <p:nvPr/>
            </p:nvSpPr>
            <p:spPr bwMode="auto">
              <a:xfrm>
                <a:off x="2626" y="3278"/>
                <a:ext cx="3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en-US" altLang="zh-CN" sz="2000" b="1">
                    <a:latin typeface="Times New Roman" pitchFamily="18" charset="0"/>
                    <a:ea typeface="宋体" charset="-122"/>
                  </a:rPr>
                  <a:t>a[4]</a:t>
                </a:r>
              </a:p>
            </p:txBody>
          </p:sp>
          <p:sp>
            <p:nvSpPr>
              <p:cNvPr id="28" name="Text Box 26"/>
              <p:cNvSpPr txBox="1">
                <a:spLocks noChangeArrowheads="1"/>
              </p:cNvSpPr>
              <p:nvPr/>
            </p:nvSpPr>
            <p:spPr bwMode="auto">
              <a:xfrm>
                <a:off x="2626" y="3518"/>
                <a:ext cx="3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en-US" altLang="zh-CN" sz="2000" b="1">
                    <a:latin typeface="Times New Roman" pitchFamily="18" charset="0"/>
                    <a:ea typeface="宋体" charset="-122"/>
                  </a:rPr>
                  <a:t>a[5]</a:t>
                </a:r>
              </a:p>
            </p:txBody>
          </p:sp>
          <p:sp>
            <p:nvSpPr>
              <p:cNvPr id="29" name="Text Box 27"/>
              <p:cNvSpPr txBox="1">
                <a:spLocks noChangeArrowheads="1"/>
              </p:cNvSpPr>
              <p:nvPr/>
            </p:nvSpPr>
            <p:spPr bwMode="auto">
              <a:xfrm>
                <a:off x="2154" y="277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en-US" altLang="zh-CN" sz="2000" b="1">
                    <a:latin typeface="Times New Roman" pitchFamily="18" charset="0"/>
                    <a:ea typeface="宋体" charset="-122"/>
                  </a:rPr>
                  <a:t>2</a:t>
                </a:r>
              </a:p>
            </p:txBody>
          </p:sp>
          <p:sp>
            <p:nvSpPr>
              <p:cNvPr id="30" name="Text Box 28"/>
              <p:cNvSpPr txBox="1">
                <a:spLocks noChangeArrowheads="1"/>
              </p:cNvSpPr>
              <p:nvPr/>
            </p:nvSpPr>
            <p:spPr bwMode="auto">
              <a:xfrm>
                <a:off x="2154" y="303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en-US" altLang="zh-CN" sz="2000" b="1">
                    <a:latin typeface="Times New Roman" pitchFamily="18" charset="0"/>
                    <a:ea typeface="宋体" charset="-122"/>
                  </a:rPr>
                  <a:t>3</a:t>
                </a:r>
              </a:p>
            </p:txBody>
          </p:sp>
        </p:grpSp>
        <p:sp>
          <p:nvSpPr>
            <p:cNvPr id="11" name="Line 29"/>
            <p:cNvSpPr>
              <a:spLocks noChangeShapeType="1"/>
            </p:cNvSpPr>
            <p:nvPr/>
          </p:nvSpPr>
          <p:spPr bwMode="auto">
            <a:xfrm flipV="1">
              <a:off x="3491681" y="4077072"/>
              <a:ext cx="576263" cy="1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" name="Text Box 30"/>
            <p:cNvSpPr txBox="1">
              <a:spLocks noChangeArrowheads="1"/>
            </p:cNvSpPr>
            <p:nvPr/>
          </p:nvSpPr>
          <p:spPr bwMode="auto">
            <a:xfrm>
              <a:off x="3230513" y="3835896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latinLnBrk="0"/>
              <a:r>
                <a:rPr lang="en-US" altLang="zh-CN" b="1" dirty="0">
                  <a:latin typeface="Times New Roman" pitchFamily="18" charset="0"/>
                  <a:ea typeface="宋体" charset="-122"/>
                </a:rPr>
                <a:t>a</a:t>
              </a:r>
              <a:endParaRPr lang="en-US" altLang="zh-CN" sz="2000" b="1" dirty="0"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31" name="AutoShape 31"/>
          <p:cNvSpPr>
            <a:spLocks noChangeArrowheads="1"/>
          </p:cNvSpPr>
          <p:nvPr/>
        </p:nvSpPr>
        <p:spPr bwMode="auto">
          <a:xfrm>
            <a:off x="6255490" y="5277171"/>
            <a:ext cx="2490082" cy="402291"/>
          </a:xfrm>
          <a:prstGeom prst="wedgeRectCallout">
            <a:avLst>
              <a:gd name="adj1" fmla="val -72568"/>
              <a:gd name="adj2" fmla="val -120295"/>
            </a:avLst>
          </a:prstGeom>
          <a:solidFill>
            <a:srgbClr val="FEF1BF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dirty="0">
                <a:solidFill>
                  <a:srgbClr val="0000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编译时分配连续内存</a:t>
            </a:r>
          </a:p>
        </p:txBody>
      </p:sp>
      <p:sp>
        <p:nvSpPr>
          <p:cNvPr id="32" name="AutoShape 32"/>
          <p:cNvSpPr>
            <a:spLocks noChangeArrowheads="1"/>
          </p:cNvSpPr>
          <p:nvPr/>
        </p:nvSpPr>
        <p:spPr bwMode="auto">
          <a:xfrm>
            <a:off x="323279" y="5272232"/>
            <a:ext cx="2874803" cy="710067"/>
          </a:xfrm>
          <a:prstGeom prst="wedgeRectCallout">
            <a:avLst>
              <a:gd name="adj1" fmla="val 52432"/>
              <a:gd name="adj2" fmla="val -196481"/>
            </a:avLst>
          </a:prstGeom>
          <a:solidFill>
            <a:srgbClr val="FEF1BF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 dirty="0">
                <a:solidFill>
                  <a:srgbClr val="0000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数组名表示内存首地址</a:t>
            </a:r>
            <a:r>
              <a:rPr lang="en-US" altLang="zh-CN" sz="2000" dirty="0" smtClean="0">
                <a:solidFill>
                  <a:srgbClr val="0000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;</a:t>
            </a:r>
          </a:p>
          <a:p>
            <a:r>
              <a:rPr lang="zh-CN" altLang="en-US" sz="2000" dirty="0" smtClean="0">
                <a:solidFill>
                  <a:srgbClr val="0000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通常作为</a:t>
            </a:r>
            <a:r>
              <a:rPr lang="zh-CN" altLang="en-US" sz="2000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地址常量</a:t>
            </a:r>
            <a:r>
              <a:rPr lang="zh-CN" altLang="en-US" sz="2000" dirty="0">
                <a:solidFill>
                  <a:srgbClr val="0000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使用</a:t>
            </a:r>
            <a:endParaRPr lang="zh-CN" altLang="en-US" sz="2000" dirty="0">
              <a:solidFill>
                <a:srgbClr val="000066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971600" y="3346698"/>
            <a:ext cx="32019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 eaLnBrk="0" latinLnBrk="0" hangingPunct="0"/>
            <a:r>
              <a:rPr lang="zh-CN" altLang="en-US" sz="24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例</a:t>
            </a:r>
            <a:r>
              <a:rPr lang="zh-CN" altLang="en-US" sz="2400" b="1" dirty="0">
                <a:latin typeface="宋体" charset="-122"/>
                <a:ea typeface="宋体" charset="-122"/>
              </a:rPr>
              <a:t>  </a:t>
            </a:r>
            <a:r>
              <a:rPr lang="en-US" altLang="zh-CN" sz="2400" b="1" dirty="0" err="1">
                <a:latin typeface="宋体" charset="-122"/>
                <a:ea typeface="宋体" charset="-122"/>
              </a:rPr>
              <a:t>int</a:t>
            </a:r>
            <a:r>
              <a:rPr lang="en-US" altLang="zh-CN" sz="2400" b="1" dirty="0">
                <a:latin typeface="宋体" charset="-122"/>
                <a:ea typeface="宋体" charset="-122"/>
              </a:rPr>
              <a:t> a[6];</a:t>
            </a:r>
          </a:p>
        </p:txBody>
      </p:sp>
    </p:spTree>
    <p:extLst>
      <p:ext uri="{BB962C8B-B14F-4D97-AF65-F5344CB8AC3E}">
        <p14:creationId xmlns:p14="http://schemas.microsoft.com/office/powerpoint/2010/main" val="261236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 autoUpdateAnimBg="0"/>
      <p:bldP spid="32" grpId="0" animBg="1" autoUpdateAnimBg="0"/>
      <p:bldP spid="3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复习与回顾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9552" y="1124744"/>
            <a:ext cx="8223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 b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 smtClean="0"/>
              <a:t>二维数组</a:t>
            </a:r>
            <a:endParaRPr lang="zh-CN" altLang="en-US" dirty="0"/>
          </a:p>
          <a:p>
            <a:r>
              <a:rPr lang="zh-CN" altLang="en-US" dirty="0"/>
              <a:t>   </a:t>
            </a:r>
            <a:r>
              <a:rPr lang="zh-CN" altLang="en-US" dirty="0" smtClean="0"/>
              <a:t>定义</a:t>
            </a:r>
            <a:r>
              <a:rPr lang="zh-CN" altLang="en-US" dirty="0"/>
              <a:t>方式： </a:t>
            </a:r>
            <a:endParaRPr lang="en-US" altLang="zh-CN" dirty="0" smtClean="0"/>
          </a:p>
          <a:p>
            <a:r>
              <a:rPr lang="en-US" altLang="zh-CN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数据类型  </a:t>
            </a:r>
            <a:r>
              <a:rPr lang="zh-CN" altLang="en-US" sz="2400" b="1" dirty="0">
                <a:solidFill>
                  <a:srgbClr val="FF0000"/>
                </a:solidFill>
              </a:rPr>
              <a:t>数组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名</a:t>
            </a:r>
            <a:r>
              <a:rPr lang="en-US" altLang="zh-CN" sz="2400" dirty="0">
                <a:solidFill>
                  <a:srgbClr val="FF0000"/>
                </a:solidFill>
              </a:rPr>
              <a:t>[</a:t>
            </a:r>
            <a:r>
              <a:rPr lang="zh-CN" altLang="en-US" sz="2400" dirty="0">
                <a:solidFill>
                  <a:srgbClr val="FF0000"/>
                </a:solidFill>
              </a:rPr>
              <a:t>常量表达式</a:t>
            </a:r>
            <a:r>
              <a:rPr lang="en-US" altLang="zh-CN" sz="2400" dirty="0">
                <a:solidFill>
                  <a:srgbClr val="FF0000"/>
                </a:solidFill>
              </a:rPr>
              <a:t>] [</a:t>
            </a:r>
            <a:r>
              <a:rPr lang="zh-CN" altLang="en-US" sz="2400" dirty="0">
                <a:solidFill>
                  <a:srgbClr val="FF0000"/>
                </a:solidFill>
              </a:rPr>
              <a:t>常量表达式</a:t>
            </a:r>
            <a:r>
              <a:rPr lang="en-US" altLang="zh-CN" sz="2400" dirty="0">
                <a:solidFill>
                  <a:srgbClr val="FF0000"/>
                </a:solidFill>
              </a:rPr>
              <a:t>]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；</a:t>
            </a:r>
            <a:r>
              <a:rPr lang="zh-CN" altLang="en-US" sz="2400" b="1" dirty="0" smtClean="0">
                <a:solidFill>
                  <a:srgbClr val="003399"/>
                </a:solidFill>
              </a:rPr>
              <a:t> </a:t>
            </a:r>
            <a:endParaRPr lang="zh-CN" altLang="en-US" sz="3200" b="1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2341215" y="3590824"/>
            <a:ext cx="3179763" cy="2430461"/>
            <a:chOff x="522" y="2777"/>
            <a:chExt cx="2003" cy="1531"/>
          </a:xfrm>
        </p:grpSpPr>
        <p:sp>
          <p:nvSpPr>
            <p:cNvPr id="7" name="AutoShape 12"/>
            <p:cNvSpPr>
              <a:spLocks noChangeArrowheads="1"/>
            </p:cNvSpPr>
            <p:nvPr/>
          </p:nvSpPr>
          <p:spPr bwMode="auto">
            <a:xfrm>
              <a:off x="1176" y="2812"/>
              <a:ext cx="1094" cy="348"/>
            </a:xfrm>
            <a:prstGeom prst="wedgeEllipseCallout">
              <a:avLst>
                <a:gd name="adj1" fmla="val 57574"/>
                <a:gd name="adj2" fmla="val 9434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latinLnBrk="0"/>
              <a:r>
                <a:rPr lang="en-US" altLang="zh-CN" sz="2000" b="1" dirty="0" err="1">
                  <a:latin typeface="Times New Roman" pitchFamily="18" charset="0"/>
                  <a:ea typeface="宋体" charset="-122"/>
                </a:rPr>
                <a:t>int</a:t>
              </a:r>
              <a:r>
                <a:rPr lang="en-US" altLang="zh-CN" sz="2000" b="1" dirty="0">
                  <a:latin typeface="Times New Roman" pitchFamily="18" charset="0"/>
                  <a:ea typeface="宋体" charset="-122"/>
                </a:rPr>
                <a:t> a[3][2]</a:t>
              </a:r>
            </a:p>
          </p:txBody>
        </p:sp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2319" y="2777"/>
              <a:ext cx="206" cy="1531"/>
              <a:chOff x="1403" y="380"/>
              <a:chExt cx="218" cy="1404"/>
            </a:xfrm>
          </p:grpSpPr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1413" y="380"/>
                <a:ext cx="207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en-US" altLang="zh-CN" sz="2000" b="1">
                    <a:latin typeface="Times New Roman" pitchFamily="18" charset="0"/>
                    <a:ea typeface="宋体" charset="-122"/>
                  </a:rPr>
                  <a:t>0</a:t>
                </a:r>
              </a:p>
            </p:txBody>
          </p:sp>
          <p:sp>
            <p:nvSpPr>
              <p:cNvPr id="14" name="Text Box 15"/>
              <p:cNvSpPr txBox="1">
                <a:spLocks noChangeArrowheads="1"/>
              </p:cNvSpPr>
              <p:nvPr/>
            </p:nvSpPr>
            <p:spPr bwMode="auto">
              <a:xfrm>
                <a:off x="1413" y="598"/>
                <a:ext cx="207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en-US" altLang="zh-CN" sz="2000" b="1">
                    <a:latin typeface="Times New Roman" pitchFamily="18" charset="0"/>
                    <a:ea typeface="宋体" charset="-122"/>
                  </a:rPr>
                  <a:t>1</a:t>
                </a:r>
              </a:p>
            </p:txBody>
          </p:sp>
          <p:sp>
            <p:nvSpPr>
              <p:cNvPr id="15" name="Text Box 16"/>
              <p:cNvSpPr txBox="1">
                <a:spLocks noChangeArrowheads="1"/>
              </p:cNvSpPr>
              <p:nvPr/>
            </p:nvSpPr>
            <p:spPr bwMode="auto">
              <a:xfrm>
                <a:off x="1413" y="1315"/>
                <a:ext cx="207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en-US" altLang="zh-CN" sz="2000" b="1">
                    <a:latin typeface="Times New Roman" pitchFamily="18" charset="0"/>
                    <a:ea typeface="宋体" charset="-122"/>
                  </a:rPr>
                  <a:t>4</a:t>
                </a:r>
              </a:p>
            </p:txBody>
          </p:sp>
          <p:sp>
            <p:nvSpPr>
              <p:cNvPr id="16" name="Text Box 17"/>
              <p:cNvSpPr txBox="1">
                <a:spLocks noChangeArrowheads="1"/>
              </p:cNvSpPr>
              <p:nvPr/>
            </p:nvSpPr>
            <p:spPr bwMode="auto">
              <a:xfrm>
                <a:off x="1413" y="1555"/>
                <a:ext cx="208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en-US" altLang="zh-CN" sz="2000" b="1">
                    <a:latin typeface="Times New Roman" pitchFamily="18" charset="0"/>
                    <a:ea typeface="宋体" charset="-122"/>
                  </a:rPr>
                  <a:t>5</a:t>
                </a:r>
              </a:p>
            </p:txBody>
          </p:sp>
          <p:sp>
            <p:nvSpPr>
              <p:cNvPr id="17" name="Text Box 18"/>
              <p:cNvSpPr txBox="1">
                <a:spLocks noChangeArrowheads="1"/>
              </p:cNvSpPr>
              <p:nvPr/>
            </p:nvSpPr>
            <p:spPr bwMode="auto">
              <a:xfrm>
                <a:off x="1403" y="787"/>
                <a:ext cx="207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82800" bIns="0">
                <a:spAutoFit/>
              </a:bodyPr>
              <a:lstStyle/>
              <a:p>
                <a:pPr latinLnBrk="0"/>
                <a:r>
                  <a:rPr lang="en-US" altLang="zh-CN" sz="2000" b="1">
                    <a:latin typeface="Times New Roman" pitchFamily="18" charset="0"/>
                    <a:ea typeface="宋体" charset="-122"/>
                  </a:rPr>
                  <a:t>2</a:t>
                </a:r>
              </a:p>
            </p:txBody>
          </p:sp>
          <p:sp>
            <p:nvSpPr>
              <p:cNvPr id="18" name="Text Box 19"/>
              <p:cNvSpPr txBox="1">
                <a:spLocks noChangeArrowheads="1"/>
              </p:cNvSpPr>
              <p:nvPr/>
            </p:nvSpPr>
            <p:spPr bwMode="auto">
              <a:xfrm>
                <a:off x="1403" y="1075"/>
                <a:ext cx="207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en-US" altLang="zh-CN" sz="2000" b="1">
                    <a:latin typeface="Times New Roman" pitchFamily="18" charset="0"/>
                    <a:ea typeface="宋体" charset="-122"/>
                  </a:rPr>
                  <a:t>3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522" y="3387"/>
              <a:ext cx="1334" cy="634"/>
              <a:chOff x="1187" y="3309"/>
              <a:chExt cx="1173" cy="582"/>
            </a:xfrm>
          </p:grpSpPr>
          <p:sp>
            <p:nvSpPr>
              <p:cNvPr id="10" name="Text Box 21"/>
              <p:cNvSpPr txBox="1">
                <a:spLocks noChangeArrowheads="1"/>
              </p:cNvSpPr>
              <p:nvPr/>
            </p:nvSpPr>
            <p:spPr bwMode="auto">
              <a:xfrm>
                <a:off x="1231" y="3309"/>
                <a:ext cx="1129" cy="5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latinLnBrk="0"/>
                <a:r>
                  <a:rPr lang="en-US" altLang="zh-CN" sz="2000" b="1" dirty="0">
                    <a:latin typeface="Times New Roman" pitchFamily="18" charset="0"/>
                    <a:ea typeface="宋体" charset="-122"/>
                  </a:rPr>
                  <a:t>a[0][0]</a:t>
                </a:r>
                <a:r>
                  <a:rPr lang="zh-CN" altLang="en-US" sz="2000" b="1" dirty="0">
                    <a:latin typeface="Times New Roman" pitchFamily="18" charset="0"/>
                    <a:ea typeface="宋体" charset="-122"/>
                  </a:rPr>
                  <a:t>　</a:t>
                </a:r>
                <a:r>
                  <a:rPr lang="en-US" altLang="zh-CN" sz="2000" b="1" dirty="0">
                    <a:latin typeface="Times New Roman" pitchFamily="18" charset="0"/>
                    <a:ea typeface="宋体" charset="-122"/>
                  </a:rPr>
                  <a:t>a[0][1] a[1][0]</a:t>
                </a:r>
                <a:r>
                  <a:rPr lang="zh-CN" altLang="en-US" sz="2000" b="1" dirty="0">
                    <a:latin typeface="Times New Roman" pitchFamily="18" charset="0"/>
                    <a:ea typeface="宋体" charset="-122"/>
                  </a:rPr>
                  <a:t>　</a:t>
                </a:r>
                <a:r>
                  <a:rPr lang="en-US" altLang="zh-CN" sz="2000" b="1" dirty="0">
                    <a:latin typeface="Times New Roman" pitchFamily="18" charset="0"/>
                    <a:ea typeface="宋体" charset="-122"/>
                  </a:rPr>
                  <a:t>a[1][1]</a:t>
                </a:r>
              </a:p>
              <a:p>
                <a:pPr latinLnBrk="0"/>
                <a:r>
                  <a:rPr lang="en-US" altLang="zh-CN" sz="2000" b="1" dirty="0">
                    <a:latin typeface="Times New Roman" pitchFamily="18" charset="0"/>
                    <a:ea typeface="宋体" charset="-122"/>
                  </a:rPr>
                  <a:t>a[2][0]</a:t>
                </a:r>
                <a:r>
                  <a:rPr lang="zh-CN" altLang="en-US" sz="2000" b="1" dirty="0">
                    <a:latin typeface="Times New Roman" pitchFamily="18" charset="0"/>
                    <a:ea typeface="宋体" charset="-122"/>
                  </a:rPr>
                  <a:t>　</a:t>
                </a:r>
                <a:r>
                  <a:rPr lang="en-US" altLang="zh-CN" sz="2000" b="1" dirty="0">
                    <a:latin typeface="Times New Roman" pitchFamily="18" charset="0"/>
                    <a:ea typeface="宋体" charset="-122"/>
                  </a:rPr>
                  <a:t>a[2][1]</a:t>
                </a:r>
              </a:p>
            </p:txBody>
          </p:sp>
          <p:sp>
            <p:nvSpPr>
              <p:cNvPr id="11" name="AutoShape 22"/>
              <p:cNvSpPr>
                <a:spLocks/>
              </p:cNvSpPr>
              <p:nvPr/>
            </p:nvSpPr>
            <p:spPr bwMode="auto">
              <a:xfrm>
                <a:off x="1187" y="3381"/>
                <a:ext cx="69" cy="489"/>
              </a:xfrm>
              <a:prstGeom prst="leftBracket">
                <a:avLst>
                  <a:gd name="adj" fmla="val 59058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AutoShape 23"/>
              <p:cNvSpPr>
                <a:spLocks/>
              </p:cNvSpPr>
              <p:nvPr/>
            </p:nvSpPr>
            <p:spPr bwMode="auto">
              <a:xfrm>
                <a:off x="2263" y="3365"/>
                <a:ext cx="70" cy="500"/>
              </a:xfrm>
              <a:prstGeom prst="rightBracket">
                <a:avLst>
                  <a:gd name="adj" fmla="val 59524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9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404661"/>
              </p:ext>
            </p:extLst>
          </p:nvPr>
        </p:nvGraphicFramePr>
        <p:xfrm>
          <a:off x="5579145" y="3573708"/>
          <a:ext cx="1081087" cy="2420940"/>
        </p:xfrm>
        <a:graphic>
          <a:graphicData uri="http://schemas.openxmlformats.org/drawingml/2006/table">
            <a:tbl>
              <a:tblPr/>
              <a:tblGrid>
                <a:gridCol w="1081087"/>
              </a:tblGrid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-쉬리M" pitchFamily="18" charset="-127"/>
                          <a:ea typeface="-쉬리M" pitchFamily="18" charset="-127"/>
                        </a:rPr>
                        <a:t>a[0][0]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1BF"/>
                    </a:solidFill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-쉬리M" pitchFamily="18" charset="-127"/>
                          <a:ea typeface="-쉬리M" pitchFamily="18" charset="-127"/>
                        </a:rPr>
                        <a:t>a[0][1]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1BF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-쉬리M" pitchFamily="18" charset="-127"/>
                          <a:ea typeface="-쉬리M" pitchFamily="18" charset="-127"/>
                        </a:rPr>
                        <a:t>a[</a:t>
                      </a:r>
                      <a:r>
                        <a:rPr kumimoji="1" lang="en-US" altLang="zh-CN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-쉬리M" pitchFamily="18" charset="-127"/>
                          <a:ea typeface="-쉬리M" pitchFamily="18" charset="-127"/>
                        </a:rPr>
                        <a:t>1</a:t>
                      </a:r>
                      <a:r>
                        <a:rPr kumimoji="1" lang="en-US" altLang="zh-CN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-쉬리M" pitchFamily="18" charset="-127"/>
                          <a:ea typeface="-쉬리M" pitchFamily="18" charset="-127"/>
                        </a:rPr>
                        <a:t>][0]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1BF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-쉬리M" pitchFamily="18" charset="-127"/>
                          <a:ea typeface="-쉬리M" pitchFamily="18" charset="-127"/>
                        </a:rPr>
                        <a:t>a[</a:t>
                      </a:r>
                      <a:r>
                        <a:rPr kumimoji="1" lang="en-US" altLang="zh-CN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-쉬리M" pitchFamily="18" charset="-127"/>
                          <a:ea typeface="-쉬리M" pitchFamily="18" charset="-127"/>
                        </a:rPr>
                        <a:t>1</a:t>
                      </a:r>
                      <a:r>
                        <a:rPr kumimoji="1" lang="en-US" altLang="zh-CN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-쉬리M" pitchFamily="18" charset="-127"/>
                          <a:ea typeface="-쉬리M" pitchFamily="18" charset="-127"/>
                        </a:rPr>
                        <a:t>][1]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1BF"/>
                    </a:solidFill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-쉬리M" pitchFamily="18" charset="-127"/>
                          <a:ea typeface="-쉬리M" pitchFamily="18" charset="-127"/>
                        </a:rPr>
                        <a:t>a[</a:t>
                      </a:r>
                      <a:r>
                        <a:rPr kumimoji="1" lang="en-US" altLang="zh-CN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-쉬리M" pitchFamily="18" charset="-127"/>
                          <a:ea typeface="-쉬리M" pitchFamily="18" charset="-127"/>
                        </a:rPr>
                        <a:t>2</a:t>
                      </a:r>
                      <a:r>
                        <a:rPr kumimoji="1" lang="en-US" altLang="zh-CN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-쉬리M" pitchFamily="18" charset="-127"/>
                          <a:ea typeface="-쉬리M" pitchFamily="18" charset="-127"/>
                        </a:rPr>
                        <a:t>][0]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1BF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-쉬리M" pitchFamily="18" charset="-127"/>
                          <a:ea typeface="-쉬리M" pitchFamily="18" charset="-127"/>
                        </a:rPr>
                        <a:t>a[</a:t>
                      </a:r>
                      <a:r>
                        <a:rPr kumimoji="1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-쉬리M" pitchFamily="18" charset="-127"/>
                          <a:ea typeface="-쉬리M" pitchFamily="18" charset="-127"/>
                        </a:rPr>
                        <a:t>2</a:t>
                      </a:r>
                      <a:r>
                        <a:rPr kumimoji="1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-쉬리M" pitchFamily="18" charset="-127"/>
                          <a:ea typeface="-쉬리M" pitchFamily="18" charset="-127"/>
                        </a:rPr>
                        <a:t>][1]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1B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59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复习与回顾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9552" y="1124744"/>
            <a:ext cx="822344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 b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二维</a:t>
            </a:r>
            <a:r>
              <a:rPr lang="zh-CN" altLang="en-US" dirty="0" smtClean="0"/>
              <a:t>数组的理解</a:t>
            </a:r>
            <a:endParaRPr lang="zh-CN" alt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94160" y="2204864"/>
            <a:ext cx="5327650" cy="2609269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t"/>
          <a:lstStyle/>
          <a:p>
            <a:pPr latinLnBrk="0"/>
            <a:r>
              <a:rPr lang="zh-CN" altLang="en-US" b="1" dirty="0">
                <a:solidFill>
                  <a:srgbClr val="003300"/>
                </a:solidFill>
                <a:latin typeface="Times New Roman" pitchFamily="18" charset="0"/>
                <a:ea typeface="隶书" pitchFamily="49" charset="-122"/>
              </a:rPr>
              <a:t>例    </a:t>
            </a: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隶书" pitchFamily="49" charset="-122"/>
              </a:rPr>
              <a:t>int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隶书" pitchFamily="49" charset="-122"/>
              </a:rPr>
              <a:t> a[3][4];</a:t>
            </a:r>
          </a:p>
          <a:p>
            <a:pPr latinLnBrk="0"/>
            <a:endParaRPr lang="en-US" altLang="zh-CN" b="1" dirty="0">
              <a:solidFill>
                <a:srgbClr val="003300"/>
              </a:solidFill>
              <a:latin typeface="Times New Roman" pitchFamily="18" charset="0"/>
              <a:ea typeface="隶书" pitchFamily="49" charset="-122"/>
            </a:endParaRPr>
          </a:p>
          <a:p>
            <a:pPr latinLnBrk="0"/>
            <a:endParaRPr lang="en-US" altLang="zh-CN" b="1" dirty="0">
              <a:solidFill>
                <a:schemeClr val="bg2"/>
              </a:solidFill>
              <a:latin typeface="Times New Roman" pitchFamily="18" charset="0"/>
              <a:ea typeface="隶书" pitchFamily="49" charset="-122"/>
            </a:endParaRPr>
          </a:p>
          <a:p>
            <a:pPr latinLnBrk="0"/>
            <a:endParaRPr lang="en-US" altLang="zh-CN" b="1" dirty="0">
              <a:solidFill>
                <a:schemeClr val="bg2"/>
              </a:solidFill>
              <a:latin typeface="Times New Roman" pitchFamily="18" charset="0"/>
              <a:ea typeface="隶书" pitchFamily="49" charset="-122"/>
            </a:endParaRPr>
          </a:p>
          <a:p>
            <a:pPr latinLnBrk="0"/>
            <a:endParaRPr lang="en-US" altLang="zh-CN" b="1" dirty="0">
              <a:solidFill>
                <a:schemeClr val="bg2"/>
              </a:solidFill>
              <a:latin typeface="Times New Roman" pitchFamily="18" charset="0"/>
              <a:ea typeface="隶书" pitchFamily="49" charset="-122"/>
            </a:endParaRPr>
          </a:p>
          <a:p>
            <a:pPr latinLnBrk="0"/>
            <a:endParaRPr lang="en-US" altLang="zh-CN" b="1" dirty="0">
              <a:solidFill>
                <a:schemeClr val="bg2"/>
              </a:solidFill>
              <a:latin typeface="Times New Roman" pitchFamily="18" charset="0"/>
              <a:ea typeface="隶书" pitchFamily="49" charset="-122"/>
            </a:endParaRPr>
          </a:p>
          <a:p>
            <a:pPr latinLnBrk="0"/>
            <a:endParaRPr lang="zh-CN" altLang="en-US" b="1" dirty="0">
              <a:solidFill>
                <a:schemeClr val="bg2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2401442" y="2729931"/>
            <a:ext cx="3591661" cy="16573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endParaRPr lang="zh-CN" altLang="en-US" sz="2000">
              <a:latin typeface="Times New Roman" pitchFamily="18" charset="0"/>
              <a:ea typeface="宋体" charset="-122"/>
            </a:endParaRPr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2401442" y="3330006"/>
            <a:ext cx="357366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>
            <a:off x="2401442" y="3858644"/>
            <a:ext cx="359166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>
            <a:off x="4197272" y="2729931"/>
            <a:ext cx="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3263692" y="2729931"/>
            <a:ext cx="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>
            <a:off x="5105677" y="2729931"/>
            <a:ext cx="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2350642" y="2815656"/>
            <a:ext cx="3624263" cy="396875"/>
            <a:chOff x="1503" y="2097"/>
            <a:chExt cx="2096" cy="250"/>
          </a:xfrm>
        </p:grpSpPr>
        <p:sp>
          <p:nvSpPr>
            <p:cNvPr id="20" name="Text Box 29"/>
            <p:cNvSpPr txBox="1">
              <a:spLocks noChangeArrowheads="1"/>
            </p:cNvSpPr>
            <p:nvPr/>
          </p:nvSpPr>
          <p:spPr bwMode="auto">
            <a:xfrm>
              <a:off x="1503" y="2097"/>
              <a:ext cx="5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latinLnBrk="0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a[0][0]</a:t>
              </a:r>
            </a:p>
          </p:txBody>
        </p:sp>
        <p:sp>
          <p:nvSpPr>
            <p:cNvPr id="21" name="Text Box 30"/>
            <p:cNvSpPr txBox="1">
              <a:spLocks noChangeArrowheads="1"/>
            </p:cNvSpPr>
            <p:nvPr/>
          </p:nvSpPr>
          <p:spPr bwMode="auto">
            <a:xfrm>
              <a:off x="2031" y="2097"/>
              <a:ext cx="5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latinLnBrk="0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a[0][1]</a:t>
              </a:r>
            </a:p>
          </p:txBody>
        </p:sp>
        <p:sp>
          <p:nvSpPr>
            <p:cNvPr id="22" name="Text Box 31"/>
            <p:cNvSpPr txBox="1">
              <a:spLocks noChangeArrowheads="1"/>
            </p:cNvSpPr>
            <p:nvPr/>
          </p:nvSpPr>
          <p:spPr bwMode="auto">
            <a:xfrm>
              <a:off x="2559" y="2097"/>
              <a:ext cx="5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latinLnBrk="0"/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a[0][2]</a:t>
              </a:r>
            </a:p>
          </p:txBody>
        </p:sp>
        <p:sp>
          <p:nvSpPr>
            <p:cNvPr id="23" name="Text Box 32"/>
            <p:cNvSpPr txBox="1">
              <a:spLocks noChangeArrowheads="1"/>
            </p:cNvSpPr>
            <p:nvPr/>
          </p:nvSpPr>
          <p:spPr bwMode="auto">
            <a:xfrm>
              <a:off x="3087" y="2097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latinLnBrk="0"/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a[0][3]</a:t>
              </a:r>
              <a:endParaRPr lang="en-US" altLang="zh-CN" sz="2000">
                <a:solidFill>
                  <a:srgbClr val="66990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2374849" y="3391918"/>
            <a:ext cx="3624263" cy="396875"/>
            <a:chOff x="1517" y="2097"/>
            <a:chExt cx="2096" cy="250"/>
          </a:xfrm>
        </p:grpSpPr>
        <p:sp>
          <p:nvSpPr>
            <p:cNvPr id="16" name="Text Box 34"/>
            <p:cNvSpPr txBox="1">
              <a:spLocks noChangeArrowheads="1"/>
            </p:cNvSpPr>
            <p:nvPr/>
          </p:nvSpPr>
          <p:spPr bwMode="auto">
            <a:xfrm>
              <a:off x="1517" y="2097"/>
              <a:ext cx="5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latinLnBrk="0"/>
              <a:r>
                <a:rPr lang="en-US" altLang="zh-CN" sz="2000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a[1][0]</a:t>
              </a:r>
              <a:endParaRPr lang="en-US" altLang="zh-CN" sz="200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7" name="Text Box 35"/>
            <p:cNvSpPr txBox="1">
              <a:spLocks noChangeArrowheads="1"/>
            </p:cNvSpPr>
            <p:nvPr/>
          </p:nvSpPr>
          <p:spPr bwMode="auto">
            <a:xfrm>
              <a:off x="2045" y="2097"/>
              <a:ext cx="5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latinLnBrk="0"/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a[1][1]</a:t>
              </a:r>
              <a:endParaRPr lang="en-US" altLang="zh-CN" sz="2000" dirty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8" name="Text Box 36"/>
            <p:cNvSpPr txBox="1">
              <a:spLocks noChangeArrowheads="1"/>
            </p:cNvSpPr>
            <p:nvPr/>
          </p:nvSpPr>
          <p:spPr bwMode="auto">
            <a:xfrm>
              <a:off x="2573" y="2097"/>
              <a:ext cx="5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latinLnBrk="0"/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a[1][2]</a:t>
              </a:r>
            </a:p>
          </p:txBody>
        </p:sp>
        <p:sp>
          <p:nvSpPr>
            <p:cNvPr id="19" name="Text Box 37"/>
            <p:cNvSpPr txBox="1">
              <a:spLocks noChangeArrowheads="1"/>
            </p:cNvSpPr>
            <p:nvPr/>
          </p:nvSpPr>
          <p:spPr bwMode="auto">
            <a:xfrm>
              <a:off x="3101" y="2097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latinLnBrk="0"/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a[1][3]</a:t>
              </a:r>
              <a:endParaRPr lang="en-US" altLang="zh-CN" sz="2000" dirty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11" name="Group 38"/>
          <p:cNvGrpSpPr>
            <a:grpSpLocks/>
          </p:cNvGrpSpPr>
          <p:nvPr/>
        </p:nvGrpSpPr>
        <p:grpSpPr bwMode="auto">
          <a:xfrm>
            <a:off x="2373941" y="3923731"/>
            <a:ext cx="3624263" cy="396875"/>
            <a:chOff x="1533" y="2097"/>
            <a:chExt cx="2096" cy="250"/>
          </a:xfrm>
        </p:grpSpPr>
        <p:sp>
          <p:nvSpPr>
            <p:cNvPr id="12" name="Text Box 39"/>
            <p:cNvSpPr txBox="1">
              <a:spLocks noChangeArrowheads="1"/>
            </p:cNvSpPr>
            <p:nvPr/>
          </p:nvSpPr>
          <p:spPr bwMode="auto">
            <a:xfrm>
              <a:off x="1533" y="2097"/>
              <a:ext cx="5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latinLnBrk="0"/>
              <a:r>
                <a:rPr lang="en-US" altLang="zh-CN" sz="2000">
                  <a:solidFill>
                    <a:srgbClr val="FF3399"/>
                  </a:solidFill>
                  <a:latin typeface="Times New Roman" pitchFamily="18" charset="0"/>
                  <a:ea typeface="宋体" charset="-122"/>
                </a:rPr>
                <a:t>a[2][0]</a:t>
              </a:r>
            </a:p>
          </p:txBody>
        </p:sp>
        <p:sp>
          <p:nvSpPr>
            <p:cNvPr id="13" name="Text Box 40"/>
            <p:cNvSpPr txBox="1">
              <a:spLocks noChangeArrowheads="1"/>
            </p:cNvSpPr>
            <p:nvPr/>
          </p:nvSpPr>
          <p:spPr bwMode="auto">
            <a:xfrm>
              <a:off x="2061" y="2097"/>
              <a:ext cx="5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latinLnBrk="0"/>
              <a:r>
                <a:rPr lang="en-US" altLang="zh-CN" sz="2000">
                  <a:solidFill>
                    <a:srgbClr val="FF3399"/>
                  </a:solidFill>
                  <a:latin typeface="Times New Roman" pitchFamily="18" charset="0"/>
                  <a:ea typeface="宋体" charset="-122"/>
                </a:rPr>
                <a:t>a[2][1]</a:t>
              </a:r>
            </a:p>
          </p:txBody>
        </p:sp>
        <p:sp>
          <p:nvSpPr>
            <p:cNvPr id="14" name="Text Box 41"/>
            <p:cNvSpPr txBox="1">
              <a:spLocks noChangeArrowheads="1"/>
            </p:cNvSpPr>
            <p:nvPr/>
          </p:nvSpPr>
          <p:spPr bwMode="auto">
            <a:xfrm>
              <a:off x="2589" y="2097"/>
              <a:ext cx="5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latinLnBrk="0"/>
              <a:r>
                <a:rPr lang="en-US" altLang="zh-CN" sz="2000">
                  <a:solidFill>
                    <a:srgbClr val="FF3399"/>
                  </a:solidFill>
                  <a:latin typeface="Times New Roman" pitchFamily="18" charset="0"/>
                  <a:ea typeface="宋体" charset="-122"/>
                </a:rPr>
                <a:t>a[2][2]</a:t>
              </a:r>
            </a:p>
          </p:txBody>
        </p:sp>
        <p:sp>
          <p:nvSpPr>
            <p:cNvPr id="15" name="Text Box 42"/>
            <p:cNvSpPr txBox="1">
              <a:spLocks noChangeArrowheads="1"/>
            </p:cNvSpPr>
            <p:nvPr/>
          </p:nvSpPr>
          <p:spPr bwMode="auto">
            <a:xfrm>
              <a:off x="3117" y="2097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latinLnBrk="0"/>
              <a:r>
                <a:rPr lang="en-US" altLang="zh-CN" sz="2000" dirty="0">
                  <a:solidFill>
                    <a:srgbClr val="FF3399"/>
                  </a:solidFill>
                  <a:latin typeface="Times New Roman" pitchFamily="18" charset="0"/>
                  <a:ea typeface="宋体" charset="-122"/>
                </a:rPr>
                <a:t>a[2][3]</a:t>
              </a:r>
            </a:p>
          </p:txBody>
        </p:sp>
      </p:grpSp>
      <p:sp>
        <p:nvSpPr>
          <p:cNvPr id="46" name="Text Box 88"/>
          <p:cNvSpPr txBox="1">
            <a:spLocks noChangeArrowheads="1"/>
          </p:cNvSpPr>
          <p:nvPr/>
        </p:nvSpPr>
        <p:spPr bwMode="auto">
          <a:xfrm>
            <a:off x="1434734" y="4437113"/>
            <a:ext cx="694719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latinLnBrk="0"/>
            <a:r>
              <a:rPr lang="zh-CN" altLang="en-US" sz="2000" dirty="0">
                <a:solidFill>
                  <a:srgbClr val="0033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行名</a:t>
            </a:r>
          </a:p>
        </p:txBody>
      </p:sp>
      <p:sp>
        <p:nvSpPr>
          <p:cNvPr id="47" name="Line 89"/>
          <p:cNvSpPr>
            <a:spLocks noChangeShapeType="1"/>
          </p:cNvSpPr>
          <p:nvPr/>
        </p:nvSpPr>
        <p:spPr bwMode="auto">
          <a:xfrm flipV="1">
            <a:off x="1795097" y="4256386"/>
            <a:ext cx="144463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48" name="Group 90"/>
          <p:cNvGrpSpPr>
            <a:grpSpLocks/>
          </p:cNvGrpSpPr>
          <p:nvPr/>
        </p:nvGrpSpPr>
        <p:grpSpPr bwMode="auto">
          <a:xfrm>
            <a:off x="1850197" y="4419032"/>
            <a:ext cx="4222347" cy="1763713"/>
            <a:chOff x="1087" y="2795"/>
            <a:chExt cx="2497" cy="1111"/>
          </a:xfrm>
        </p:grpSpPr>
        <p:sp>
          <p:nvSpPr>
            <p:cNvPr id="49" name="AutoShape 91"/>
            <p:cNvSpPr>
              <a:spLocks noChangeArrowheads="1"/>
            </p:cNvSpPr>
            <p:nvPr/>
          </p:nvSpPr>
          <p:spPr bwMode="auto">
            <a:xfrm>
              <a:off x="1087" y="3277"/>
              <a:ext cx="2497" cy="629"/>
            </a:xfrm>
            <a:prstGeom prst="wedgeEllipseCallout">
              <a:avLst>
                <a:gd name="adj1" fmla="val 2243"/>
                <a:gd name="adj2" fmla="val -86585"/>
              </a:avLst>
            </a:prstGeom>
            <a:noFill/>
            <a:ln w="12700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latinLnBrk="0"/>
              <a:r>
                <a:rPr lang="zh-CN" altLang="en-US" sz="2000" dirty="0">
                  <a:solidFill>
                    <a:srgbClr val="0033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每个元素</a:t>
              </a:r>
              <a:r>
                <a:rPr lang="en-US" altLang="zh-CN" sz="2000" dirty="0" smtClean="0">
                  <a:solidFill>
                    <a:srgbClr val="0033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a[i]</a:t>
              </a:r>
              <a:r>
                <a:rPr lang="zh-CN" altLang="en-US" sz="2000" dirty="0" smtClean="0">
                  <a:solidFill>
                    <a:srgbClr val="0033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是一个包含</a:t>
              </a:r>
              <a:endParaRPr lang="en-US" altLang="zh-CN" sz="2000" dirty="0" smtClean="0">
                <a:solidFill>
                  <a:srgbClr val="0033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  <a:p>
              <a:pPr algn="ctr" latinLnBrk="0"/>
              <a:r>
                <a:rPr lang="en-US" altLang="zh-CN" sz="2000" dirty="0" smtClean="0">
                  <a:solidFill>
                    <a:srgbClr val="0033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4</a:t>
              </a:r>
              <a:r>
                <a:rPr lang="zh-CN" altLang="en-US" sz="2000" dirty="0">
                  <a:solidFill>
                    <a:srgbClr val="0033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个</a:t>
              </a:r>
              <a:r>
                <a:rPr lang="zh-CN" altLang="en-US" sz="2000" dirty="0" smtClean="0">
                  <a:solidFill>
                    <a:srgbClr val="0033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元素的</a:t>
              </a:r>
              <a:r>
                <a:rPr lang="zh-CN" altLang="en-US" sz="2000" dirty="0">
                  <a:solidFill>
                    <a:srgbClr val="0033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一维数</a:t>
              </a:r>
              <a:r>
                <a:rPr lang="zh-CN" altLang="en-US" sz="2000" dirty="0" smtClean="0">
                  <a:solidFill>
                    <a:srgbClr val="0033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组</a:t>
              </a:r>
              <a:endParaRPr lang="zh-CN" altLang="en-US" sz="2000" dirty="0">
                <a:solidFill>
                  <a:srgbClr val="0033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  <p:sp>
          <p:nvSpPr>
            <p:cNvPr id="50" name="AutoShape 92"/>
            <p:cNvSpPr>
              <a:spLocks/>
            </p:cNvSpPr>
            <p:nvPr/>
          </p:nvSpPr>
          <p:spPr bwMode="auto">
            <a:xfrm rot="5400000">
              <a:off x="2381" y="1843"/>
              <a:ext cx="181" cy="2086"/>
            </a:xfrm>
            <a:prstGeom prst="rightBrace">
              <a:avLst>
                <a:gd name="adj1" fmla="val 96041"/>
                <a:gd name="adj2" fmla="val 53208"/>
              </a:avLst>
            </a:prstGeom>
            <a:noFill/>
            <a:ln w="19050">
              <a:solidFill>
                <a:srgbClr val="00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</p:grpSp>
      <p:sp>
        <p:nvSpPr>
          <p:cNvPr id="52" name="AutoShape 94"/>
          <p:cNvSpPr>
            <a:spLocks/>
          </p:cNvSpPr>
          <p:nvPr/>
        </p:nvSpPr>
        <p:spPr bwMode="auto">
          <a:xfrm>
            <a:off x="1725614" y="2924102"/>
            <a:ext cx="73025" cy="1296987"/>
          </a:xfrm>
          <a:prstGeom prst="leftBrace">
            <a:avLst>
              <a:gd name="adj1" fmla="val 148007"/>
              <a:gd name="adj2" fmla="val 50000"/>
            </a:avLst>
          </a:prstGeom>
          <a:noFill/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4" name="AutoShape 96"/>
          <p:cNvSpPr>
            <a:spLocks noChangeArrowheads="1"/>
          </p:cNvSpPr>
          <p:nvPr/>
        </p:nvSpPr>
        <p:spPr bwMode="auto">
          <a:xfrm flipH="1">
            <a:off x="107504" y="2995463"/>
            <a:ext cx="1081088" cy="2729658"/>
          </a:xfrm>
          <a:prstGeom prst="wedgeEllipseCallout">
            <a:avLst>
              <a:gd name="adj1" fmla="val -94347"/>
              <a:gd name="adj2" fmla="val -28954"/>
            </a:avLst>
          </a:prstGeom>
          <a:noFill/>
          <a:ln w="12700">
            <a:solidFill>
              <a:srgbClr val="00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 latinLnBrk="0"/>
            <a:r>
              <a:rPr lang="zh-CN" altLang="en-US" sz="2000" dirty="0">
                <a:solidFill>
                  <a:srgbClr val="0033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二维数组</a:t>
            </a:r>
            <a:r>
              <a:rPr lang="en-US" altLang="zh-CN" sz="2000" dirty="0" smtClean="0">
                <a:solidFill>
                  <a:srgbClr val="0033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</a:t>
            </a:r>
            <a:r>
              <a:rPr lang="zh-CN" altLang="en-US" sz="2000" dirty="0" smtClean="0">
                <a:solidFill>
                  <a:srgbClr val="0033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由</a:t>
            </a:r>
            <a:r>
              <a:rPr lang="en-US" altLang="zh-CN" sz="2000" dirty="0">
                <a:solidFill>
                  <a:srgbClr val="0033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zh-CN" altLang="en-US" sz="2000" dirty="0">
                <a:solidFill>
                  <a:srgbClr val="0033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个元素组成</a:t>
            </a:r>
          </a:p>
        </p:txBody>
      </p:sp>
      <p:sp>
        <p:nvSpPr>
          <p:cNvPr id="56" name="Text Box 98"/>
          <p:cNvSpPr txBox="1">
            <a:spLocks noChangeArrowheads="1"/>
          </p:cNvSpPr>
          <p:nvPr/>
        </p:nvSpPr>
        <p:spPr bwMode="auto">
          <a:xfrm>
            <a:off x="1720404" y="2833118"/>
            <a:ext cx="703263" cy="40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latinLnBrk="0" hangingPunct="0"/>
            <a:r>
              <a:rPr lang="en-US" altLang="zh-CN" sz="2000" b="1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a[0]</a:t>
            </a:r>
            <a:endParaRPr lang="en-US" altLang="zh-CN" sz="20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7" name="Text Box 99"/>
          <p:cNvSpPr txBox="1">
            <a:spLocks noChangeArrowheads="1"/>
          </p:cNvSpPr>
          <p:nvPr/>
        </p:nvSpPr>
        <p:spPr bwMode="auto">
          <a:xfrm>
            <a:off x="1689288" y="3374338"/>
            <a:ext cx="7574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0" latinLnBrk="0" hangingPunct="0"/>
            <a:r>
              <a:rPr lang="en-US" altLang="zh-CN" sz="2000" b="1" dirty="0">
                <a:solidFill>
                  <a:srgbClr val="FF33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a[1]</a:t>
            </a:r>
            <a:endParaRPr lang="en-US" altLang="zh-CN" sz="20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8" name="Text Box 100"/>
          <p:cNvSpPr txBox="1">
            <a:spLocks noChangeArrowheads="1"/>
          </p:cNvSpPr>
          <p:nvPr/>
        </p:nvSpPr>
        <p:spPr bwMode="auto">
          <a:xfrm>
            <a:off x="1720404" y="3918646"/>
            <a:ext cx="703263" cy="40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latinLnBrk="0" hangingPunct="0"/>
            <a:r>
              <a:rPr lang="en-US" altLang="zh-CN" sz="2000" b="1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a[2]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6876256" y="1615529"/>
            <a:ext cx="2149352" cy="4549776"/>
            <a:chOff x="6876256" y="1615529"/>
            <a:chExt cx="2149352" cy="4549776"/>
          </a:xfrm>
        </p:grpSpPr>
        <p:grpSp>
          <p:nvGrpSpPr>
            <p:cNvPr id="102" name="组合 101"/>
            <p:cNvGrpSpPr/>
            <p:nvPr/>
          </p:nvGrpSpPr>
          <p:grpSpPr>
            <a:xfrm>
              <a:off x="7308304" y="1653629"/>
              <a:ext cx="1152128" cy="4495800"/>
              <a:chOff x="7086421" y="1653629"/>
              <a:chExt cx="1504922" cy="4495800"/>
            </a:xfrm>
          </p:grpSpPr>
          <p:sp>
            <p:nvSpPr>
              <p:cNvPr id="64" name="Rectangle 46"/>
              <p:cNvSpPr>
                <a:spLocks noChangeArrowheads="1"/>
              </p:cNvSpPr>
              <p:nvPr/>
            </p:nvSpPr>
            <p:spPr bwMode="auto">
              <a:xfrm>
                <a:off x="7097170" y="1653629"/>
                <a:ext cx="1494173" cy="4495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5" name="Line 47"/>
              <p:cNvSpPr>
                <a:spLocks noChangeShapeType="1"/>
              </p:cNvSpPr>
              <p:nvPr/>
            </p:nvSpPr>
            <p:spPr bwMode="auto">
              <a:xfrm>
                <a:off x="7086421" y="2042567"/>
                <a:ext cx="14807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" name="Line 48"/>
              <p:cNvSpPr>
                <a:spLocks noChangeShapeType="1"/>
              </p:cNvSpPr>
              <p:nvPr/>
            </p:nvSpPr>
            <p:spPr bwMode="auto">
              <a:xfrm>
                <a:off x="7086421" y="2414042"/>
                <a:ext cx="14807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Line 49"/>
              <p:cNvSpPr>
                <a:spLocks noChangeShapeType="1"/>
              </p:cNvSpPr>
              <p:nvPr/>
            </p:nvSpPr>
            <p:spPr bwMode="auto">
              <a:xfrm>
                <a:off x="7086421" y="2787104"/>
                <a:ext cx="14941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Line 50"/>
              <p:cNvSpPr>
                <a:spLocks noChangeShapeType="1"/>
              </p:cNvSpPr>
              <p:nvPr/>
            </p:nvSpPr>
            <p:spPr bwMode="auto">
              <a:xfrm>
                <a:off x="7086421" y="3158579"/>
                <a:ext cx="1494173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" name="Line 51"/>
              <p:cNvSpPr>
                <a:spLocks noChangeShapeType="1"/>
              </p:cNvSpPr>
              <p:nvPr/>
            </p:nvSpPr>
            <p:spPr bwMode="auto">
              <a:xfrm>
                <a:off x="7086421" y="3531642"/>
                <a:ext cx="14941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" name="Line 52"/>
              <p:cNvSpPr>
                <a:spLocks noChangeShapeType="1"/>
              </p:cNvSpPr>
              <p:nvPr/>
            </p:nvSpPr>
            <p:spPr bwMode="auto">
              <a:xfrm>
                <a:off x="7086421" y="3903117"/>
                <a:ext cx="14941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Line 53"/>
              <p:cNvSpPr>
                <a:spLocks noChangeShapeType="1"/>
              </p:cNvSpPr>
              <p:nvPr/>
            </p:nvSpPr>
            <p:spPr bwMode="auto">
              <a:xfrm>
                <a:off x="7086421" y="4276179"/>
                <a:ext cx="14941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" name="Line 54"/>
              <p:cNvSpPr>
                <a:spLocks noChangeShapeType="1"/>
              </p:cNvSpPr>
              <p:nvPr/>
            </p:nvSpPr>
            <p:spPr bwMode="auto">
              <a:xfrm>
                <a:off x="7086421" y="4649242"/>
                <a:ext cx="1494173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" name="Line 55"/>
              <p:cNvSpPr>
                <a:spLocks noChangeShapeType="1"/>
              </p:cNvSpPr>
              <p:nvPr/>
            </p:nvSpPr>
            <p:spPr bwMode="auto">
              <a:xfrm>
                <a:off x="7086421" y="5020717"/>
                <a:ext cx="14941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Line 56"/>
              <p:cNvSpPr>
                <a:spLocks noChangeShapeType="1"/>
              </p:cNvSpPr>
              <p:nvPr/>
            </p:nvSpPr>
            <p:spPr bwMode="auto">
              <a:xfrm>
                <a:off x="7086421" y="5393779"/>
                <a:ext cx="14941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Line 57"/>
              <p:cNvSpPr>
                <a:spLocks noChangeShapeType="1"/>
              </p:cNvSpPr>
              <p:nvPr/>
            </p:nvSpPr>
            <p:spPr bwMode="auto">
              <a:xfrm>
                <a:off x="7086421" y="5765254"/>
                <a:ext cx="14941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6" name="Group 58"/>
            <p:cNvGrpSpPr>
              <a:grpSpLocks/>
            </p:cNvGrpSpPr>
            <p:nvPr/>
          </p:nvGrpSpPr>
          <p:grpSpPr bwMode="auto">
            <a:xfrm>
              <a:off x="6876256" y="1674267"/>
              <a:ext cx="330545" cy="2262188"/>
              <a:chOff x="1403" y="380"/>
              <a:chExt cx="246" cy="1425"/>
            </a:xfrm>
          </p:grpSpPr>
          <p:sp>
            <p:nvSpPr>
              <p:cNvPr id="96" name="Text Box 59"/>
              <p:cNvSpPr txBox="1">
                <a:spLocks noChangeArrowheads="1"/>
              </p:cNvSpPr>
              <p:nvPr/>
            </p:nvSpPr>
            <p:spPr bwMode="auto">
              <a:xfrm>
                <a:off x="1413" y="380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zh-CN" altLang="en-US" sz="2000">
                    <a:latin typeface="Times New Roman" pitchFamily="18" charset="0"/>
                    <a:ea typeface="宋体" charset="-122"/>
                  </a:rPr>
                  <a:t> </a:t>
                </a:r>
                <a:r>
                  <a:rPr lang="en-US" altLang="zh-CN" sz="2000">
                    <a:latin typeface="Times New Roman" pitchFamily="18" charset="0"/>
                    <a:ea typeface="宋体" charset="-122"/>
                  </a:rPr>
                  <a:t>0</a:t>
                </a:r>
              </a:p>
            </p:txBody>
          </p:sp>
          <p:sp>
            <p:nvSpPr>
              <p:cNvPr id="97" name="Text Box 60"/>
              <p:cNvSpPr txBox="1">
                <a:spLocks noChangeArrowheads="1"/>
              </p:cNvSpPr>
              <p:nvPr/>
            </p:nvSpPr>
            <p:spPr bwMode="auto">
              <a:xfrm>
                <a:off x="1413" y="598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zh-CN" altLang="en-US" sz="2000">
                    <a:latin typeface="Times New Roman" pitchFamily="18" charset="0"/>
                    <a:ea typeface="宋体" charset="-122"/>
                  </a:rPr>
                  <a:t> </a:t>
                </a:r>
                <a:r>
                  <a:rPr lang="en-US" altLang="zh-CN" sz="2000">
                    <a:latin typeface="Times New Roman" pitchFamily="18" charset="0"/>
                    <a:ea typeface="宋体" charset="-122"/>
                  </a:rPr>
                  <a:t>1</a:t>
                </a:r>
              </a:p>
            </p:txBody>
          </p:sp>
          <p:sp>
            <p:nvSpPr>
              <p:cNvPr id="98" name="Text Box 61"/>
              <p:cNvSpPr txBox="1">
                <a:spLocks noChangeArrowheads="1"/>
              </p:cNvSpPr>
              <p:nvPr/>
            </p:nvSpPr>
            <p:spPr bwMode="auto">
              <a:xfrm>
                <a:off x="1413" y="131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zh-CN" altLang="en-US" sz="2000" dirty="0">
                    <a:latin typeface="Times New Roman" pitchFamily="18" charset="0"/>
                    <a:ea typeface="宋体" charset="-122"/>
                  </a:rPr>
                  <a:t> </a:t>
                </a:r>
                <a:r>
                  <a:rPr lang="en-US" altLang="zh-CN" sz="2000" dirty="0">
                    <a:latin typeface="Times New Roman" pitchFamily="18" charset="0"/>
                    <a:ea typeface="宋体" charset="-122"/>
                  </a:rPr>
                  <a:t>4</a:t>
                </a:r>
              </a:p>
            </p:txBody>
          </p:sp>
          <p:sp>
            <p:nvSpPr>
              <p:cNvPr id="99" name="Text Box 62"/>
              <p:cNvSpPr txBox="1">
                <a:spLocks noChangeArrowheads="1"/>
              </p:cNvSpPr>
              <p:nvPr/>
            </p:nvSpPr>
            <p:spPr bwMode="auto">
              <a:xfrm>
                <a:off x="1413" y="155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zh-CN" altLang="en-US" sz="2000" dirty="0">
                    <a:latin typeface="Times New Roman" pitchFamily="18" charset="0"/>
                    <a:ea typeface="宋体" charset="-122"/>
                  </a:rPr>
                  <a:t> </a:t>
                </a:r>
                <a:r>
                  <a:rPr lang="en-US" altLang="zh-CN" sz="2000" dirty="0">
                    <a:latin typeface="Times New Roman" pitchFamily="18" charset="0"/>
                    <a:ea typeface="宋体" charset="-122"/>
                  </a:rPr>
                  <a:t>5</a:t>
                </a:r>
              </a:p>
            </p:txBody>
          </p:sp>
          <p:sp>
            <p:nvSpPr>
              <p:cNvPr id="100" name="Text Box 63"/>
              <p:cNvSpPr txBox="1">
                <a:spLocks noChangeArrowheads="1"/>
              </p:cNvSpPr>
              <p:nvPr/>
            </p:nvSpPr>
            <p:spPr bwMode="auto">
              <a:xfrm>
                <a:off x="1403" y="787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zh-CN" altLang="en-US" sz="2000">
                    <a:latin typeface="Times New Roman" pitchFamily="18" charset="0"/>
                    <a:ea typeface="宋体" charset="-122"/>
                  </a:rPr>
                  <a:t> </a:t>
                </a:r>
                <a:r>
                  <a:rPr lang="en-US" altLang="zh-CN" sz="2000">
                    <a:latin typeface="Times New Roman" pitchFamily="18" charset="0"/>
                    <a:ea typeface="宋体" charset="-122"/>
                  </a:rPr>
                  <a:t>2</a:t>
                </a:r>
              </a:p>
            </p:txBody>
          </p:sp>
          <p:sp>
            <p:nvSpPr>
              <p:cNvPr id="101" name="Text Box 64"/>
              <p:cNvSpPr txBox="1">
                <a:spLocks noChangeArrowheads="1"/>
              </p:cNvSpPr>
              <p:nvPr/>
            </p:nvSpPr>
            <p:spPr bwMode="auto">
              <a:xfrm>
                <a:off x="1403" y="107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zh-CN" altLang="en-US" sz="2000" dirty="0">
                    <a:latin typeface="Times New Roman" pitchFamily="18" charset="0"/>
                    <a:ea typeface="宋体" charset="-122"/>
                  </a:rPr>
                  <a:t> </a:t>
                </a:r>
                <a:r>
                  <a:rPr lang="en-US" altLang="zh-CN" sz="2000" dirty="0">
                    <a:latin typeface="Times New Roman" pitchFamily="18" charset="0"/>
                    <a:ea typeface="宋体" charset="-122"/>
                  </a:rPr>
                  <a:t>3</a:t>
                </a:r>
              </a:p>
            </p:txBody>
          </p:sp>
        </p:grpSp>
        <p:sp>
          <p:nvSpPr>
            <p:cNvPr id="77" name="Text Box 65"/>
            <p:cNvSpPr txBox="1">
              <a:spLocks noChangeArrowheads="1"/>
            </p:cNvSpPr>
            <p:nvPr/>
          </p:nvSpPr>
          <p:spPr bwMode="auto">
            <a:xfrm>
              <a:off x="7433090" y="1996529"/>
              <a:ext cx="75111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atinLnBrk="0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a[0][1]</a:t>
              </a:r>
            </a:p>
          </p:txBody>
        </p:sp>
        <p:sp>
          <p:nvSpPr>
            <p:cNvPr id="78" name="Text Box 66"/>
            <p:cNvSpPr txBox="1">
              <a:spLocks noChangeArrowheads="1"/>
            </p:cNvSpPr>
            <p:nvPr/>
          </p:nvSpPr>
          <p:spPr bwMode="auto">
            <a:xfrm>
              <a:off x="7433090" y="2377529"/>
              <a:ext cx="75111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atinLnBrk="0"/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a[0][2]</a:t>
              </a:r>
            </a:p>
          </p:txBody>
        </p:sp>
        <p:sp>
          <p:nvSpPr>
            <p:cNvPr id="79" name="Text Box 67"/>
            <p:cNvSpPr txBox="1">
              <a:spLocks noChangeArrowheads="1"/>
            </p:cNvSpPr>
            <p:nvPr/>
          </p:nvSpPr>
          <p:spPr bwMode="auto">
            <a:xfrm>
              <a:off x="7433090" y="2758529"/>
              <a:ext cx="75111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atinLnBrk="0"/>
              <a:r>
                <a:rPr lang="en-US" altLang="zh-CN" sz="2000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a[0][3]</a:t>
              </a:r>
            </a:p>
          </p:txBody>
        </p:sp>
        <p:sp>
          <p:nvSpPr>
            <p:cNvPr id="80" name="Text Box 68"/>
            <p:cNvSpPr txBox="1">
              <a:spLocks noChangeArrowheads="1"/>
            </p:cNvSpPr>
            <p:nvPr/>
          </p:nvSpPr>
          <p:spPr bwMode="auto">
            <a:xfrm>
              <a:off x="7433090" y="3139529"/>
              <a:ext cx="75111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atinLnBrk="0"/>
              <a:r>
                <a:rPr lang="en-US" altLang="zh-CN" sz="2000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a[1][0]</a:t>
              </a:r>
            </a:p>
          </p:txBody>
        </p:sp>
        <p:sp>
          <p:nvSpPr>
            <p:cNvPr id="81" name="Text Box 69"/>
            <p:cNvSpPr txBox="1">
              <a:spLocks noChangeArrowheads="1"/>
            </p:cNvSpPr>
            <p:nvPr/>
          </p:nvSpPr>
          <p:spPr bwMode="auto">
            <a:xfrm>
              <a:off x="7433090" y="3520529"/>
              <a:ext cx="75111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atinLnBrk="0"/>
              <a:r>
                <a:rPr lang="en-US" altLang="zh-CN" sz="2000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a[1][1]</a:t>
              </a:r>
            </a:p>
          </p:txBody>
        </p:sp>
        <p:sp>
          <p:nvSpPr>
            <p:cNvPr id="82" name="Text Box 70"/>
            <p:cNvSpPr txBox="1">
              <a:spLocks noChangeArrowheads="1"/>
            </p:cNvSpPr>
            <p:nvPr/>
          </p:nvSpPr>
          <p:spPr bwMode="auto">
            <a:xfrm>
              <a:off x="7433090" y="1615529"/>
              <a:ext cx="75111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atinLnBrk="0"/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a[0][0]</a:t>
              </a:r>
            </a:p>
          </p:txBody>
        </p:sp>
        <p:sp>
          <p:nvSpPr>
            <p:cNvPr id="83" name="Text Box 71"/>
            <p:cNvSpPr txBox="1">
              <a:spLocks noChangeArrowheads="1"/>
            </p:cNvSpPr>
            <p:nvPr/>
          </p:nvSpPr>
          <p:spPr bwMode="auto">
            <a:xfrm>
              <a:off x="7433090" y="4244429"/>
              <a:ext cx="75111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atinLnBrk="0"/>
              <a:r>
                <a:rPr lang="en-US" altLang="zh-CN" sz="2000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a[1][3]</a:t>
              </a:r>
            </a:p>
          </p:txBody>
        </p:sp>
        <p:sp>
          <p:nvSpPr>
            <p:cNvPr id="84" name="Text Box 72"/>
            <p:cNvSpPr txBox="1">
              <a:spLocks noChangeArrowheads="1"/>
            </p:cNvSpPr>
            <p:nvPr/>
          </p:nvSpPr>
          <p:spPr bwMode="auto">
            <a:xfrm>
              <a:off x="7433090" y="4625429"/>
              <a:ext cx="75111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atinLnBrk="0"/>
              <a:r>
                <a:rPr lang="en-US" altLang="zh-CN" sz="2000">
                  <a:solidFill>
                    <a:srgbClr val="FF3399"/>
                  </a:solidFill>
                  <a:latin typeface="Times New Roman" pitchFamily="18" charset="0"/>
                  <a:ea typeface="宋体" charset="-122"/>
                </a:rPr>
                <a:t>a[2][0]</a:t>
              </a:r>
            </a:p>
          </p:txBody>
        </p:sp>
        <p:sp>
          <p:nvSpPr>
            <p:cNvPr id="85" name="Text Box 73"/>
            <p:cNvSpPr txBox="1">
              <a:spLocks noChangeArrowheads="1"/>
            </p:cNvSpPr>
            <p:nvPr/>
          </p:nvSpPr>
          <p:spPr bwMode="auto">
            <a:xfrm>
              <a:off x="7433090" y="5006429"/>
              <a:ext cx="75111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atinLnBrk="0"/>
              <a:r>
                <a:rPr lang="en-US" altLang="zh-CN" sz="2000">
                  <a:solidFill>
                    <a:srgbClr val="FF3399"/>
                  </a:solidFill>
                  <a:latin typeface="Times New Roman" pitchFamily="18" charset="0"/>
                  <a:ea typeface="宋体" charset="-122"/>
                </a:rPr>
                <a:t>a[2][1]</a:t>
              </a:r>
            </a:p>
          </p:txBody>
        </p:sp>
        <p:sp>
          <p:nvSpPr>
            <p:cNvPr id="86" name="Text Box 74"/>
            <p:cNvSpPr txBox="1">
              <a:spLocks noChangeArrowheads="1"/>
            </p:cNvSpPr>
            <p:nvPr/>
          </p:nvSpPr>
          <p:spPr bwMode="auto">
            <a:xfrm>
              <a:off x="7433090" y="5387429"/>
              <a:ext cx="75111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atinLnBrk="0"/>
              <a:r>
                <a:rPr lang="en-US" altLang="zh-CN" sz="2000">
                  <a:solidFill>
                    <a:srgbClr val="FF3399"/>
                  </a:solidFill>
                  <a:latin typeface="Times New Roman" pitchFamily="18" charset="0"/>
                  <a:ea typeface="宋体" charset="-122"/>
                </a:rPr>
                <a:t>a[2][2]</a:t>
              </a:r>
            </a:p>
          </p:txBody>
        </p:sp>
        <p:sp>
          <p:nvSpPr>
            <p:cNvPr id="87" name="Text Box 75"/>
            <p:cNvSpPr txBox="1">
              <a:spLocks noChangeArrowheads="1"/>
            </p:cNvSpPr>
            <p:nvPr/>
          </p:nvSpPr>
          <p:spPr bwMode="auto">
            <a:xfrm>
              <a:off x="7433090" y="5768429"/>
              <a:ext cx="75111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atinLnBrk="0"/>
              <a:r>
                <a:rPr lang="en-US" altLang="zh-CN" sz="2000">
                  <a:solidFill>
                    <a:srgbClr val="FF3399"/>
                  </a:solidFill>
                  <a:latin typeface="Times New Roman" pitchFamily="18" charset="0"/>
                  <a:ea typeface="宋体" charset="-122"/>
                </a:rPr>
                <a:t>a[2][3]</a:t>
              </a:r>
            </a:p>
          </p:txBody>
        </p:sp>
        <p:sp>
          <p:nvSpPr>
            <p:cNvPr id="88" name="Text Box 76"/>
            <p:cNvSpPr txBox="1">
              <a:spLocks noChangeArrowheads="1"/>
            </p:cNvSpPr>
            <p:nvPr/>
          </p:nvSpPr>
          <p:spPr bwMode="auto">
            <a:xfrm>
              <a:off x="7433090" y="3863429"/>
              <a:ext cx="75111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atinLnBrk="0"/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a[1][2]</a:t>
              </a:r>
            </a:p>
          </p:txBody>
        </p:sp>
        <p:grpSp>
          <p:nvGrpSpPr>
            <p:cNvPr id="89" name="Group 77"/>
            <p:cNvGrpSpPr>
              <a:grpSpLocks/>
            </p:cNvGrpSpPr>
            <p:nvPr/>
          </p:nvGrpSpPr>
          <p:grpSpPr bwMode="auto">
            <a:xfrm>
              <a:off x="6876256" y="3903117"/>
              <a:ext cx="384293" cy="2262188"/>
              <a:chOff x="1403" y="380"/>
              <a:chExt cx="286" cy="1425"/>
            </a:xfrm>
          </p:grpSpPr>
          <p:sp>
            <p:nvSpPr>
              <p:cNvPr id="90" name="Text Box 78"/>
              <p:cNvSpPr txBox="1">
                <a:spLocks noChangeArrowheads="1"/>
              </p:cNvSpPr>
              <p:nvPr/>
            </p:nvSpPr>
            <p:spPr bwMode="auto">
              <a:xfrm>
                <a:off x="1413" y="380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zh-CN" altLang="en-US" sz="2000">
                    <a:latin typeface="Times New Roman" pitchFamily="18" charset="0"/>
                    <a:ea typeface="宋体" charset="-122"/>
                  </a:rPr>
                  <a:t> </a:t>
                </a:r>
                <a:r>
                  <a:rPr lang="en-US" altLang="zh-CN" sz="2000">
                    <a:latin typeface="Times New Roman" pitchFamily="18" charset="0"/>
                    <a:ea typeface="宋体" charset="-122"/>
                  </a:rPr>
                  <a:t>6</a:t>
                </a:r>
              </a:p>
            </p:txBody>
          </p:sp>
          <p:sp>
            <p:nvSpPr>
              <p:cNvPr id="91" name="Text Box 79"/>
              <p:cNvSpPr txBox="1">
                <a:spLocks noChangeArrowheads="1"/>
              </p:cNvSpPr>
              <p:nvPr/>
            </p:nvSpPr>
            <p:spPr bwMode="auto">
              <a:xfrm>
                <a:off x="1413" y="598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zh-CN" altLang="en-US" sz="2000">
                    <a:latin typeface="Times New Roman" pitchFamily="18" charset="0"/>
                    <a:ea typeface="宋体" charset="-122"/>
                  </a:rPr>
                  <a:t> </a:t>
                </a:r>
                <a:r>
                  <a:rPr lang="en-US" altLang="zh-CN" sz="2000">
                    <a:latin typeface="Times New Roman" pitchFamily="18" charset="0"/>
                    <a:ea typeface="宋体" charset="-122"/>
                  </a:rPr>
                  <a:t>7</a:t>
                </a:r>
              </a:p>
            </p:txBody>
          </p:sp>
          <p:sp>
            <p:nvSpPr>
              <p:cNvPr id="92" name="Text Box 80"/>
              <p:cNvSpPr txBox="1">
                <a:spLocks noChangeArrowheads="1"/>
              </p:cNvSpPr>
              <p:nvPr/>
            </p:nvSpPr>
            <p:spPr bwMode="auto">
              <a:xfrm>
                <a:off x="1413" y="1315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en-US" altLang="zh-CN" sz="2000" dirty="0">
                    <a:latin typeface="Times New Roman" pitchFamily="18" charset="0"/>
                    <a:ea typeface="宋体" charset="-122"/>
                  </a:rPr>
                  <a:t>10</a:t>
                </a:r>
              </a:p>
            </p:txBody>
          </p:sp>
          <p:sp>
            <p:nvSpPr>
              <p:cNvPr id="93" name="Text Box 81"/>
              <p:cNvSpPr txBox="1">
                <a:spLocks noChangeArrowheads="1"/>
              </p:cNvSpPr>
              <p:nvPr/>
            </p:nvSpPr>
            <p:spPr bwMode="auto">
              <a:xfrm>
                <a:off x="1413" y="1555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en-US" altLang="zh-CN" sz="2000" dirty="0">
                    <a:latin typeface="Times New Roman" pitchFamily="18" charset="0"/>
                    <a:ea typeface="宋体" charset="-122"/>
                  </a:rPr>
                  <a:t>11</a:t>
                </a:r>
              </a:p>
            </p:txBody>
          </p:sp>
          <p:sp>
            <p:nvSpPr>
              <p:cNvPr id="94" name="Text Box 82"/>
              <p:cNvSpPr txBox="1">
                <a:spLocks noChangeArrowheads="1"/>
              </p:cNvSpPr>
              <p:nvPr/>
            </p:nvSpPr>
            <p:spPr bwMode="auto">
              <a:xfrm>
                <a:off x="1403" y="787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zh-CN" altLang="en-US" sz="2000">
                    <a:latin typeface="Times New Roman" pitchFamily="18" charset="0"/>
                    <a:ea typeface="宋体" charset="-122"/>
                  </a:rPr>
                  <a:t> </a:t>
                </a:r>
                <a:r>
                  <a:rPr lang="en-US" altLang="zh-CN" sz="2000">
                    <a:latin typeface="Times New Roman" pitchFamily="18" charset="0"/>
                    <a:ea typeface="宋体" charset="-122"/>
                  </a:rPr>
                  <a:t>8</a:t>
                </a:r>
              </a:p>
            </p:txBody>
          </p:sp>
          <p:sp>
            <p:nvSpPr>
              <p:cNvPr id="95" name="Text Box 83"/>
              <p:cNvSpPr txBox="1">
                <a:spLocks noChangeArrowheads="1"/>
              </p:cNvSpPr>
              <p:nvPr/>
            </p:nvSpPr>
            <p:spPr bwMode="auto">
              <a:xfrm>
                <a:off x="1403" y="1075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zh-CN" altLang="en-US" sz="2000">
                    <a:latin typeface="Times New Roman" pitchFamily="18" charset="0"/>
                    <a:ea typeface="宋体" charset="-122"/>
                  </a:rPr>
                  <a:t> </a:t>
                </a:r>
                <a:r>
                  <a:rPr lang="en-US" altLang="zh-CN" sz="2000">
                    <a:latin typeface="Times New Roman" pitchFamily="18" charset="0"/>
                    <a:ea typeface="宋体" charset="-122"/>
                  </a:rPr>
                  <a:t>9</a:t>
                </a:r>
              </a:p>
            </p:txBody>
          </p:sp>
        </p:grpSp>
        <p:sp>
          <p:nvSpPr>
            <p:cNvPr id="61" name="Text Box 84"/>
            <p:cNvSpPr txBox="1">
              <a:spLocks noChangeArrowheads="1"/>
            </p:cNvSpPr>
            <p:nvPr/>
          </p:nvSpPr>
          <p:spPr bwMode="auto">
            <a:xfrm>
              <a:off x="8388424" y="1633944"/>
              <a:ext cx="6142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atinLnBrk="0"/>
              <a:r>
                <a:rPr lang="zh-CN" altLang="en-US" dirty="0"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dirty="0">
                  <a:latin typeface="Times New Roman" pitchFamily="18" charset="0"/>
                  <a:ea typeface="宋体" charset="-122"/>
                </a:rPr>
                <a:t>a[0]</a:t>
              </a:r>
            </a:p>
          </p:txBody>
        </p:sp>
        <p:sp>
          <p:nvSpPr>
            <p:cNvPr id="62" name="Text Box 85"/>
            <p:cNvSpPr txBox="1">
              <a:spLocks noChangeArrowheads="1"/>
            </p:cNvSpPr>
            <p:nvPr/>
          </p:nvSpPr>
          <p:spPr bwMode="auto">
            <a:xfrm>
              <a:off x="8420672" y="3176994"/>
              <a:ext cx="55656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atinLnBrk="0"/>
              <a:r>
                <a:rPr lang="en-US" altLang="zh-CN">
                  <a:latin typeface="Times New Roman" pitchFamily="18" charset="0"/>
                  <a:ea typeface="宋体" charset="-122"/>
                </a:rPr>
                <a:t>a[1]</a:t>
              </a:r>
            </a:p>
          </p:txBody>
        </p:sp>
        <p:sp>
          <p:nvSpPr>
            <p:cNvPr id="63" name="Text Box 86"/>
            <p:cNvSpPr txBox="1">
              <a:spLocks noChangeArrowheads="1"/>
            </p:cNvSpPr>
            <p:nvPr/>
          </p:nvSpPr>
          <p:spPr bwMode="auto">
            <a:xfrm>
              <a:off x="8469045" y="4643844"/>
              <a:ext cx="55656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atinLnBrk="0"/>
              <a:r>
                <a:rPr lang="en-US" altLang="zh-CN">
                  <a:latin typeface="Times New Roman" pitchFamily="18" charset="0"/>
                  <a:ea typeface="宋体" charset="-122"/>
                </a:rPr>
                <a:t>a[2]</a:t>
              </a: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7097758" y="1268760"/>
            <a:ext cx="1650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内存中的存储形式</a:t>
            </a:r>
            <a:endParaRPr lang="zh-CN" altLang="en-US" sz="1400" dirty="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39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复习与回顾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3008" y="1089318"/>
            <a:ext cx="82234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 b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 smtClean="0"/>
              <a:t>二维数组的理解</a:t>
            </a:r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数组名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可以作为</a:t>
            </a:r>
            <a:r>
              <a:rPr lang="zh-CN" altLang="en-US" dirty="0">
                <a:solidFill>
                  <a:srgbClr val="FF0000"/>
                </a:solidFill>
              </a:rPr>
              <a:t>指针</a:t>
            </a:r>
            <a:r>
              <a:rPr lang="zh-CN" altLang="en-US" dirty="0" smtClean="0">
                <a:solidFill>
                  <a:srgbClr val="FF0000"/>
                </a:solidFill>
              </a:rPr>
              <a:t>常量使用</a:t>
            </a:r>
            <a:endParaRPr lang="en-US" altLang="zh-CN" dirty="0">
              <a:solidFill>
                <a:srgbClr val="FF0000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</a:rPr>
              <a:t>行名</a:t>
            </a:r>
            <a:r>
              <a:rPr lang="en-US" altLang="zh-CN" dirty="0" smtClean="0">
                <a:solidFill>
                  <a:srgbClr val="FF0000"/>
                </a:solidFill>
              </a:rPr>
              <a:t>a[0]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a[1]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a[2]</a:t>
            </a:r>
            <a:r>
              <a:rPr lang="zh-CN" altLang="en-US" dirty="0" smtClean="0">
                <a:solidFill>
                  <a:srgbClr val="FF0000"/>
                </a:solidFill>
              </a:rPr>
              <a:t>也可以作为指针常量使用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13708" y="1969676"/>
            <a:ext cx="18341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rgbClr val="003300"/>
                </a:solidFill>
                <a:latin typeface="Times New Roman" pitchFamily="18" charset="0"/>
                <a:ea typeface="隶书" pitchFamily="49" charset="-122"/>
              </a:rPr>
              <a:t>int</a:t>
            </a:r>
            <a:r>
              <a:rPr lang="en-US" altLang="zh-CN" sz="2800" b="1" dirty="0">
                <a:solidFill>
                  <a:srgbClr val="003300"/>
                </a:solidFill>
                <a:latin typeface="Times New Roman" pitchFamily="18" charset="0"/>
                <a:ea typeface="隶书" pitchFamily="49" charset="-122"/>
              </a:rPr>
              <a:t> a[3][4];</a:t>
            </a:r>
            <a:endParaRPr lang="zh-CN" altLang="en-US" sz="2800" dirty="0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176572" y="4286349"/>
            <a:ext cx="792089" cy="1158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1176571" y="4675287"/>
            <a:ext cx="79208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230300" y="4286349"/>
            <a:ext cx="606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0"/>
            <a:r>
              <a:rPr lang="en-US" altLang="zh-CN" sz="2000" b="1">
                <a:latin typeface="Times New Roman" pitchFamily="18" charset="0"/>
                <a:ea typeface="宋体" charset="-122"/>
              </a:rPr>
              <a:t>a[0]</a:t>
            </a:r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1176571" y="5081141"/>
            <a:ext cx="79209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1230300" y="4680000"/>
            <a:ext cx="606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0"/>
            <a:r>
              <a:rPr lang="en-US" altLang="zh-CN" sz="2000" b="1" dirty="0">
                <a:latin typeface="Times New Roman" pitchFamily="18" charset="0"/>
                <a:ea typeface="宋体" charset="-122"/>
              </a:rPr>
              <a:t>a[1]</a:t>
            </a:r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1230300" y="5048349"/>
            <a:ext cx="606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0"/>
            <a:r>
              <a:rPr lang="en-US" altLang="zh-CN" sz="2000" b="1">
                <a:latin typeface="Times New Roman" pitchFamily="18" charset="0"/>
                <a:ea typeface="宋体" charset="-122"/>
              </a:rPr>
              <a:t>a[2]</a:t>
            </a:r>
          </a:p>
        </p:txBody>
      </p:sp>
      <p:sp>
        <p:nvSpPr>
          <p:cNvPr id="14" name="Line 29"/>
          <p:cNvSpPr>
            <a:spLocks noChangeShapeType="1"/>
          </p:cNvSpPr>
          <p:nvPr/>
        </p:nvSpPr>
        <p:spPr bwMode="auto">
          <a:xfrm flipV="1">
            <a:off x="584696" y="4289053"/>
            <a:ext cx="576263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323528" y="4047877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latinLnBrk="0"/>
            <a:r>
              <a:rPr lang="en-US" altLang="zh-CN" b="1" dirty="0">
                <a:latin typeface="Times New Roman" pitchFamily="18" charset="0"/>
                <a:ea typeface="宋体" charset="-122"/>
              </a:rPr>
              <a:t>a</a:t>
            </a:r>
            <a:endParaRPr lang="en-US" altLang="zh-CN" sz="2000" b="1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4258390" y="3573016"/>
            <a:ext cx="0" cy="4320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2411760" y="3573016"/>
            <a:ext cx="3642461" cy="432048"/>
            <a:chOff x="2411760" y="3573016"/>
            <a:chExt cx="3642461" cy="432048"/>
          </a:xfrm>
        </p:grpSpPr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2462560" y="3573016"/>
              <a:ext cx="3591661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latinLnBrk="0" hangingPunct="0"/>
              <a:endParaRPr lang="zh-CN" altLang="en-US" sz="20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3324810" y="3573016"/>
              <a:ext cx="0" cy="4320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5166795" y="3573016"/>
              <a:ext cx="0" cy="4320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" name="Group 28"/>
            <p:cNvGrpSpPr>
              <a:grpSpLocks/>
            </p:cNvGrpSpPr>
            <p:nvPr/>
          </p:nvGrpSpPr>
          <p:grpSpPr bwMode="auto">
            <a:xfrm>
              <a:off x="2411760" y="3573016"/>
              <a:ext cx="3624263" cy="396875"/>
              <a:chOff x="1503" y="2097"/>
              <a:chExt cx="2096" cy="250"/>
            </a:xfrm>
          </p:grpSpPr>
          <p:sp>
            <p:nvSpPr>
              <p:cNvPr id="23" name="Text Box 29"/>
              <p:cNvSpPr txBox="1">
                <a:spLocks noChangeArrowheads="1"/>
              </p:cNvSpPr>
              <p:nvPr/>
            </p:nvSpPr>
            <p:spPr bwMode="auto">
              <a:xfrm>
                <a:off x="1503" y="2097"/>
                <a:ext cx="51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latinLnBrk="0"/>
                <a:r>
                  <a:rPr lang="en-US" altLang="zh-CN" sz="2000" dirty="0">
                    <a:solidFill>
                      <a:srgbClr val="0000FF"/>
                    </a:solidFill>
                    <a:latin typeface="Times New Roman" pitchFamily="18" charset="0"/>
                    <a:ea typeface="宋体" charset="-122"/>
                  </a:rPr>
                  <a:t>a[0][0]</a:t>
                </a:r>
              </a:p>
            </p:txBody>
          </p:sp>
          <p:sp>
            <p:nvSpPr>
              <p:cNvPr id="24" name="Text Box 30"/>
              <p:cNvSpPr txBox="1">
                <a:spLocks noChangeArrowheads="1"/>
              </p:cNvSpPr>
              <p:nvPr/>
            </p:nvSpPr>
            <p:spPr bwMode="auto">
              <a:xfrm>
                <a:off x="2031" y="2097"/>
                <a:ext cx="51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latinLnBrk="0"/>
                <a:r>
                  <a:rPr lang="en-US" altLang="zh-CN" sz="2000" dirty="0">
                    <a:solidFill>
                      <a:srgbClr val="0000FF"/>
                    </a:solidFill>
                    <a:latin typeface="Times New Roman" pitchFamily="18" charset="0"/>
                    <a:ea typeface="宋体" charset="-122"/>
                  </a:rPr>
                  <a:t>a[0][1]</a:t>
                </a:r>
              </a:p>
            </p:txBody>
          </p:sp>
          <p:sp>
            <p:nvSpPr>
              <p:cNvPr id="25" name="Text Box 31"/>
              <p:cNvSpPr txBox="1">
                <a:spLocks noChangeArrowheads="1"/>
              </p:cNvSpPr>
              <p:nvPr/>
            </p:nvSpPr>
            <p:spPr bwMode="auto">
              <a:xfrm>
                <a:off x="2559" y="2097"/>
                <a:ext cx="51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latinLnBrk="0"/>
                <a:r>
                  <a:rPr lang="en-US" altLang="zh-CN" sz="2000">
                    <a:solidFill>
                      <a:srgbClr val="0000FF"/>
                    </a:solidFill>
                    <a:latin typeface="Times New Roman" pitchFamily="18" charset="0"/>
                    <a:ea typeface="宋体" charset="-122"/>
                  </a:rPr>
                  <a:t>a[0][2]</a:t>
                </a:r>
              </a:p>
            </p:txBody>
          </p:sp>
          <p:sp>
            <p:nvSpPr>
              <p:cNvPr id="26" name="Text Box 32"/>
              <p:cNvSpPr txBox="1">
                <a:spLocks noChangeArrowheads="1"/>
              </p:cNvSpPr>
              <p:nvPr/>
            </p:nvSpPr>
            <p:spPr bwMode="auto">
              <a:xfrm>
                <a:off x="3087" y="2097"/>
                <a:ext cx="5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latinLnBrk="0"/>
                <a:r>
                  <a:rPr lang="en-US" altLang="zh-CN" sz="2000" dirty="0">
                    <a:solidFill>
                      <a:srgbClr val="0000FF"/>
                    </a:solidFill>
                    <a:latin typeface="Times New Roman" pitchFamily="18" charset="0"/>
                    <a:ea typeface="宋体" charset="-122"/>
                  </a:rPr>
                  <a:t>a[0][3]</a:t>
                </a:r>
                <a:endParaRPr lang="en-US" altLang="zh-CN" sz="2000" dirty="0">
                  <a:solidFill>
                    <a:srgbClr val="66990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</p:grpSp>
      <p:grpSp>
        <p:nvGrpSpPr>
          <p:cNvPr id="27" name="Group 33"/>
          <p:cNvGrpSpPr>
            <a:grpSpLocks/>
          </p:cNvGrpSpPr>
          <p:nvPr/>
        </p:nvGrpSpPr>
        <p:grpSpPr bwMode="auto">
          <a:xfrm>
            <a:off x="2411760" y="4680000"/>
            <a:ext cx="3624263" cy="396875"/>
            <a:chOff x="1517" y="2097"/>
            <a:chExt cx="2096" cy="250"/>
          </a:xfrm>
        </p:grpSpPr>
        <p:sp>
          <p:nvSpPr>
            <p:cNvPr id="28" name="Text Box 34"/>
            <p:cNvSpPr txBox="1">
              <a:spLocks noChangeArrowheads="1"/>
            </p:cNvSpPr>
            <p:nvPr/>
          </p:nvSpPr>
          <p:spPr bwMode="auto">
            <a:xfrm>
              <a:off x="1517" y="2097"/>
              <a:ext cx="5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latinLnBrk="0"/>
              <a:r>
                <a:rPr lang="en-US" altLang="zh-CN" sz="2000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a[1][0]</a:t>
              </a:r>
              <a:endParaRPr lang="en-US" altLang="zh-CN" sz="200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9" name="Text Box 35"/>
            <p:cNvSpPr txBox="1">
              <a:spLocks noChangeArrowheads="1"/>
            </p:cNvSpPr>
            <p:nvPr/>
          </p:nvSpPr>
          <p:spPr bwMode="auto">
            <a:xfrm>
              <a:off x="2045" y="2097"/>
              <a:ext cx="5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latinLnBrk="0"/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a[1][1]</a:t>
              </a:r>
              <a:endParaRPr lang="en-US" altLang="zh-CN" sz="2000" dirty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0" name="Text Box 36"/>
            <p:cNvSpPr txBox="1">
              <a:spLocks noChangeArrowheads="1"/>
            </p:cNvSpPr>
            <p:nvPr/>
          </p:nvSpPr>
          <p:spPr bwMode="auto">
            <a:xfrm>
              <a:off x="2573" y="2097"/>
              <a:ext cx="5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latinLnBrk="0"/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a[1][2]</a:t>
              </a:r>
            </a:p>
          </p:txBody>
        </p:sp>
        <p:sp>
          <p:nvSpPr>
            <p:cNvPr id="31" name="Text Box 37"/>
            <p:cNvSpPr txBox="1">
              <a:spLocks noChangeArrowheads="1"/>
            </p:cNvSpPr>
            <p:nvPr/>
          </p:nvSpPr>
          <p:spPr bwMode="auto">
            <a:xfrm>
              <a:off x="3101" y="2097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latinLnBrk="0"/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a[1][3]</a:t>
              </a:r>
              <a:endParaRPr lang="en-US" altLang="zh-CN" sz="2000" dirty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32" name="Group 38"/>
          <p:cNvGrpSpPr>
            <a:grpSpLocks/>
          </p:cNvGrpSpPr>
          <p:nvPr/>
        </p:nvGrpSpPr>
        <p:grpSpPr bwMode="auto">
          <a:xfrm>
            <a:off x="2411760" y="5733256"/>
            <a:ext cx="3624263" cy="396875"/>
            <a:chOff x="1533" y="2097"/>
            <a:chExt cx="2096" cy="250"/>
          </a:xfrm>
        </p:grpSpPr>
        <p:sp>
          <p:nvSpPr>
            <p:cNvPr id="33" name="Text Box 39"/>
            <p:cNvSpPr txBox="1">
              <a:spLocks noChangeArrowheads="1"/>
            </p:cNvSpPr>
            <p:nvPr/>
          </p:nvSpPr>
          <p:spPr bwMode="auto">
            <a:xfrm>
              <a:off x="1533" y="2097"/>
              <a:ext cx="5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latinLnBrk="0"/>
              <a:r>
                <a:rPr lang="en-US" altLang="zh-CN" sz="2000">
                  <a:solidFill>
                    <a:srgbClr val="FF3399"/>
                  </a:solidFill>
                  <a:latin typeface="Times New Roman" pitchFamily="18" charset="0"/>
                  <a:ea typeface="宋体" charset="-122"/>
                </a:rPr>
                <a:t>a[2][0]</a:t>
              </a:r>
            </a:p>
          </p:txBody>
        </p:sp>
        <p:sp>
          <p:nvSpPr>
            <p:cNvPr id="34" name="Text Box 40"/>
            <p:cNvSpPr txBox="1">
              <a:spLocks noChangeArrowheads="1"/>
            </p:cNvSpPr>
            <p:nvPr/>
          </p:nvSpPr>
          <p:spPr bwMode="auto">
            <a:xfrm>
              <a:off x="2061" y="2097"/>
              <a:ext cx="5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latinLnBrk="0"/>
              <a:r>
                <a:rPr lang="en-US" altLang="zh-CN" sz="2000" dirty="0">
                  <a:solidFill>
                    <a:srgbClr val="FF3399"/>
                  </a:solidFill>
                  <a:latin typeface="Times New Roman" pitchFamily="18" charset="0"/>
                  <a:ea typeface="宋体" charset="-122"/>
                </a:rPr>
                <a:t>a[2][1]</a:t>
              </a:r>
            </a:p>
          </p:txBody>
        </p:sp>
        <p:sp>
          <p:nvSpPr>
            <p:cNvPr id="35" name="Text Box 41"/>
            <p:cNvSpPr txBox="1">
              <a:spLocks noChangeArrowheads="1"/>
            </p:cNvSpPr>
            <p:nvPr/>
          </p:nvSpPr>
          <p:spPr bwMode="auto">
            <a:xfrm>
              <a:off x="2589" y="2097"/>
              <a:ext cx="5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latinLnBrk="0"/>
              <a:r>
                <a:rPr lang="en-US" altLang="zh-CN" sz="2000">
                  <a:solidFill>
                    <a:srgbClr val="FF3399"/>
                  </a:solidFill>
                  <a:latin typeface="Times New Roman" pitchFamily="18" charset="0"/>
                  <a:ea typeface="宋体" charset="-122"/>
                </a:rPr>
                <a:t>a[2][2]</a:t>
              </a:r>
            </a:p>
          </p:txBody>
        </p:sp>
        <p:sp>
          <p:nvSpPr>
            <p:cNvPr id="36" name="Text Box 42"/>
            <p:cNvSpPr txBox="1">
              <a:spLocks noChangeArrowheads="1"/>
            </p:cNvSpPr>
            <p:nvPr/>
          </p:nvSpPr>
          <p:spPr bwMode="auto">
            <a:xfrm>
              <a:off x="3117" y="2097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latinLnBrk="0"/>
              <a:r>
                <a:rPr lang="en-US" altLang="zh-CN" sz="2000" dirty="0">
                  <a:solidFill>
                    <a:srgbClr val="FF3399"/>
                  </a:solidFill>
                  <a:latin typeface="Times New Roman" pitchFamily="18" charset="0"/>
                  <a:ea typeface="宋体" charset="-122"/>
                </a:rPr>
                <a:t>a[2][3]</a:t>
              </a:r>
            </a:p>
          </p:txBody>
        </p:sp>
      </p:grpSp>
      <p:sp>
        <p:nvSpPr>
          <p:cNvPr id="47" name="Line 10"/>
          <p:cNvSpPr>
            <a:spLocks noChangeShapeType="1"/>
          </p:cNvSpPr>
          <p:nvPr/>
        </p:nvSpPr>
        <p:spPr bwMode="auto">
          <a:xfrm>
            <a:off x="4255391" y="4680000"/>
            <a:ext cx="0" cy="4320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2459561" y="4680000"/>
            <a:ext cx="3591661" cy="432048"/>
            <a:chOff x="2462560" y="3573016"/>
            <a:chExt cx="3591661" cy="432048"/>
          </a:xfrm>
        </p:grpSpPr>
        <p:sp>
          <p:nvSpPr>
            <p:cNvPr id="49" name="Rectangle 7"/>
            <p:cNvSpPr>
              <a:spLocks noChangeArrowheads="1"/>
            </p:cNvSpPr>
            <p:nvPr/>
          </p:nvSpPr>
          <p:spPr bwMode="auto">
            <a:xfrm>
              <a:off x="2462560" y="3573016"/>
              <a:ext cx="3591661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latinLnBrk="0" hangingPunct="0"/>
              <a:endParaRPr lang="zh-CN" altLang="en-US" sz="20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>
              <a:off x="3324810" y="3573016"/>
              <a:ext cx="0" cy="4320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12"/>
            <p:cNvSpPr>
              <a:spLocks noChangeShapeType="1"/>
            </p:cNvSpPr>
            <p:nvPr/>
          </p:nvSpPr>
          <p:spPr bwMode="auto">
            <a:xfrm>
              <a:off x="5166795" y="3573016"/>
              <a:ext cx="0" cy="4320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460469" y="5733256"/>
            <a:ext cx="3591661" cy="432048"/>
            <a:chOff x="2462560" y="3573016"/>
            <a:chExt cx="3591661" cy="432048"/>
          </a:xfrm>
        </p:grpSpPr>
        <p:sp>
          <p:nvSpPr>
            <p:cNvPr id="58" name="Rectangle 7"/>
            <p:cNvSpPr>
              <a:spLocks noChangeArrowheads="1"/>
            </p:cNvSpPr>
            <p:nvPr/>
          </p:nvSpPr>
          <p:spPr bwMode="auto">
            <a:xfrm>
              <a:off x="2462560" y="3573016"/>
              <a:ext cx="3591661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latinLnBrk="0" hangingPunct="0"/>
              <a:endParaRPr lang="zh-CN" altLang="en-US" sz="20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9" name="Line 11"/>
            <p:cNvSpPr>
              <a:spLocks noChangeShapeType="1"/>
            </p:cNvSpPr>
            <p:nvPr/>
          </p:nvSpPr>
          <p:spPr bwMode="auto">
            <a:xfrm>
              <a:off x="3324810" y="3573016"/>
              <a:ext cx="0" cy="4320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12"/>
            <p:cNvSpPr>
              <a:spLocks noChangeShapeType="1"/>
            </p:cNvSpPr>
            <p:nvPr/>
          </p:nvSpPr>
          <p:spPr bwMode="auto">
            <a:xfrm>
              <a:off x="5166795" y="3573016"/>
              <a:ext cx="0" cy="4320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4232092" y="5733256"/>
            <a:ext cx="0" cy="4320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3" name="肘形连接符 72"/>
          <p:cNvCxnSpPr>
            <a:stCxn id="9" idx="3"/>
            <a:endCxn id="23" idx="1"/>
          </p:cNvCxnSpPr>
          <p:nvPr/>
        </p:nvCxnSpPr>
        <p:spPr>
          <a:xfrm flipV="1">
            <a:off x="1836725" y="3771454"/>
            <a:ext cx="575035" cy="7133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12" idx="3"/>
            <a:endCxn id="28" idx="1"/>
          </p:cNvCxnSpPr>
          <p:nvPr/>
        </p:nvCxnSpPr>
        <p:spPr>
          <a:xfrm>
            <a:off x="1836725" y="4878438"/>
            <a:ext cx="575035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13" idx="3"/>
            <a:endCxn id="58" idx="1"/>
          </p:cNvCxnSpPr>
          <p:nvPr/>
        </p:nvCxnSpPr>
        <p:spPr>
          <a:xfrm>
            <a:off x="1836725" y="5246787"/>
            <a:ext cx="623744" cy="70249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6516216" y="2780928"/>
            <a:ext cx="2376264" cy="3172280"/>
          </a:xfrm>
          <a:prstGeom prst="rect">
            <a:avLst/>
          </a:prstGeom>
          <a:solidFill>
            <a:srgbClr val="FEF1BF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a[3][4];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**p;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*q, *r, *s;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p =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**)a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q = a[0];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r = a[1];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 = a[2];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76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复习与回顾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9552" y="1124744"/>
            <a:ext cx="822344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 sz="3200" b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914400" lvl="1" indent="-457200">
              <a:buFont typeface="Wingdings" panose="05000000000000000000" pitchFamily="2" charset="2"/>
              <a:buChar char="Ø"/>
            </a:lvl2pPr>
          </a:lstStyle>
          <a:p>
            <a:r>
              <a:rPr lang="zh-CN" altLang="en-US" dirty="0"/>
              <a:t>数组与指针</a:t>
            </a:r>
            <a:endParaRPr lang="en-US" altLang="zh-CN" dirty="0"/>
          </a:p>
          <a:p>
            <a:pPr lvl="1"/>
            <a:r>
              <a:rPr lang="zh-CN" altLang="en-US" sz="28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下列表达式在多数情况下等价</a:t>
            </a:r>
          </a:p>
        </p:txBody>
      </p:sp>
      <p:sp>
        <p:nvSpPr>
          <p:cNvPr id="3" name="矩形 2"/>
          <p:cNvSpPr/>
          <p:nvPr/>
        </p:nvSpPr>
        <p:spPr>
          <a:xfrm>
            <a:off x="755576" y="2780928"/>
            <a:ext cx="1296144" cy="1200329"/>
          </a:xfrm>
          <a:prstGeom prst="rect">
            <a:avLst/>
          </a:prstGeom>
          <a:solidFill>
            <a:srgbClr val="FEF1BF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marL="180000" lvl="2"/>
            <a:r>
              <a:rPr lang="en-US" altLang="zh-CN" dirty="0" err="1"/>
              <a:t>int</a:t>
            </a:r>
            <a:r>
              <a:rPr lang="en-US" altLang="zh-CN" dirty="0"/>
              <a:t> a[6];</a:t>
            </a:r>
          </a:p>
          <a:p>
            <a:pPr marL="180000" lvl="2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 dirty="0"/>
              <a:t>*</a:t>
            </a:r>
            <a:r>
              <a:rPr lang="en-US" altLang="zh-CN" dirty="0"/>
              <a:t>p;</a:t>
            </a:r>
          </a:p>
          <a:p>
            <a:pPr marL="180000" lvl="2"/>
            <a:endParaRPr lang="en-US" altLang="zh-CN" dirty="0"/>
          </a:p>
          <a:p>
            <a:pPr marL="180000" lvl="2"/>
            <a:r>
              <a:rPr lang="en-US" altLang="zh-CN" dirty="0"/>
              <a:t>p = a;</a:t>
            </a: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957758"/>
              </p:ext>
            </p:extLst>
          </p:nvPr>
        </p:nvGraphicFramePr>
        <p:xfrm>
          <a:off x="2483768" y="263691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元素值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元素地址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a[0]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*a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&amp;a[0]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*(p+1)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a[1]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*(a+1)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a+1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p+1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&amp;a[1]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*(p+2)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a[2]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*(a+2)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a+2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P+2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&amp;a[2]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爆炸形 1 30"/>
          <p:cNvSpPr/>
          <p:nvPr/>
        </p:nvSpPr>
        <p:spPr>
          <a:xfrm>
            <a:off x="179512" y="4509120"/>
            <a:ext cx="8784976" cy="1043398"/>
          </a:xfrm>
          <a:prstGeom prst="irregularSeal1">
            <a:avLst/>
          </a:prstGeom>
          <a:solidFill>
            <a:srgbClr val="FEF1BF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问题：什么情况下不能互换？</a:t>
            </a:r>
          </a:p>
        </p:txBody>
      </p:sp>
    </p:spTree>
    <p:extLst>
      <p:ext uri="{BB962C8B-B14F-4D97-AF65-F5344CB8AC3E}">
        <p14:creationId xmlns:p14="http://schemas.microsoft.com/office/powerpoint/2010/main" val="7199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52670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复习与回顾</a:t>
            </a:r>
            <a:endParaRPr lang="en-US" alt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9552" y="1124744"/>
            <a:ext cx="8223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 b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 smtClean="0"/>
              <a:t>二维数组与指针</a:t>
            </a:r>
            <a:endParaRPr lang="zh-CN" altLang="en-US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18204"/>
              </p:ext>
            </p:extLst>
          </p:nvPr>
        </p:nvGraphicFramePr>
        <p:xfrm>
          <a:off x="2627784" y="2060848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元素值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元素地址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a[0]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*a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&amp;a[0]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*(p+1)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a[1]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*(a+1)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&amp;a[1]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*(p+2)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a[2]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*(a+2)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a+2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P+2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&amp;a[2]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3568" y="2386763"/>
            <a:ext cx="1656184" cy="3418501"/>
          </a:xfrm>
          <a:prstGeom prst="rect">
            <a:avLst/>
          </a:prstGeom>
          <a:solidFill>
            <a:srgbClr val="FEF1BF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a[3][4];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**p;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*q, *r, *s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p </a:t>
            </a:r>
            <a:r>
              <a:rPr lang="en-US" altLang="zh-CN" dirty="0" smtClean="0">
                <a:solidFill>
                  <a:srgbClr val="FF0000"/>
                </a:solidFill>
              </a:rPr>
              <a:t>=(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**) </a:t>
            </a:r>
            <a:r>
              <a:rPr lang="en-US" altLang="zh-CN" dirty="0">
                <a:solidFill>
                  <a:srgbClr val="FF0000"/>
                </a:solidFill>
              </a:rPr>
              <a:t>a;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q </a:t>
            </a:r>
            <a:r>
              <a:rPr lang="en-US" altLang="zh-CN" dirty="0">
                <a:solidFill>
                  <a:srgbClr val="FF0000"/>
                </a:solidFill>
              </a:rPr>
              <a:t>= a[0];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r = a[1];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 = a[2</a:t>
            </a:r>
            <a:r>
              <a:rPr lang="en-US" altLang="zh-CN" dirty="0" smtClean="0">
                <a:solidFill>
                  <a:srgbClr val="FF0000"/>
                </a:solidFill>
              </a:rPr>
              <a:t>];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*x;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x = &amp;a[0][0];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550648"/>
              </p:ext>
            </p:extLst>
          </p:nvPr>
        </p:nvGraphicFramePr>
        <p:xfrm>
          <a:off x="2627784" y="3717032"/>
          <a:ext cx="6096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144016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表达式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a[0]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*a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*(*(p+1)+1)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a[1][1]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*(a[1]+1)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*(s+2)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a[2][2]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*(a[2]+2)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a[1]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x+4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*r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a[1][0]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*a[1]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*(r+2)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a[1][2]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*(x+6)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203848" y="1772816"/>
            <a:ext cx="5184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将</a:t>
            </a:r>
            <a:r>
              <a:rPr lang="en-US" altLang="zh-CN" sz="1400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</a:t>
            </a:r>
            <a:r>
              <a:rPr lang="zh-CN" altLang="en-US" sz="1400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看成一个</a:t>
            </a:r>
            <a:r>
              <a:rPr lang="zh-CN" altLang="en-US" sz="1400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一</a:t>
            </a:r>
            <a:r>
              <a:rPr lang="zh-CN" altLang="en-US" sz="1400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维</a:t>
            </a:r>
            <a:r>
              <a:rPr lang="zh-CN" altLang="en-US" sz="1400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数组</a:t>
            </a:r>
            <a:r>
              <a:rPr lang="zh-CN" altLang="en-US" sz="1400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，每个元素是一</a:t>
            </a:r>
            <a:r>
              <a:rPr lang="zh-CN" altLang="en-US" sz="1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个</a:t>
            </a:r>
            <a:r>
              <a:rPr lang="zh-CN" altLang="en-US" sz="1400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包含</a:t>
            </a:r>
            <a:r>
              <a:rPr lang="en-US" altLang="zh-CN" sz="1400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</a:t>
            </a:r>
            <a:r>
              <a:rPr lang="zh-CN" altLang="en-US" sz="1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个元素的一维数组</a:t>
            </a:r>
          </a:p>
        </p:txBody>
      </p:sp>
      <p:sp>
        <p:nvSpPr>
          <p:cNvPr id="6" name="椭圆 5"/>
          <p:cNvSpPr/>
          <p:nvPr/>
        </p:nvSpPr>
        <p:spPr>
          <a:xfrm>
            <a:off x="7812360" y="2132856"/>
            <a:ext cx="792088" cy="16561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47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jtuxb711-2\Desktop\连图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62" y="330292"/>
            <a:ext cx="4125627" cy="6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67744" y="2058012"/>
            <a:ext cx="6480720" cy="3243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希望同学们与老师一起</a:t>
            </a:r>
            <a:endParaRPr lang="en-US" altLang="zh-CN" sz="4800" dirty="0" smtClean="0">
              <a:solidFill>
                <a:srgbClr val="C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dirty="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努力</a:t>
            </a:r>
            <a:r>
              <a:rPr lang="zh-CN" altLang="en-US" sz="4800" dirty="0" smtClean="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学习</a:t>
            </a:r>
            <a:endParaRPr lang="en-US" altLang="zh-CN" sz="4800" dirty="0" smtClean="0">
              <a:solidFill>
                <a:srgbClr val="C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收获知识与成功体验！</a:t>
            </a:r>
            <a:endParaRPr lang="zh-CN" altLang="en-US" sz="4800" dirty="0">
              <a:solidFill>
                <a:srgbClr val="C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pic>
        <p:nvPicPr>
          <p:cNvPr id="6" name="Picture 2" descr="C:\Users\bjtuxb711-2\Desktop\宁校长ppt\图片素材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75755"/>
            <a:ext cx="1826472" cy="3465613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01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北京交通大学ppt主题1</Template>
  <TotalTime>15634</TotalTime>
  <Words>752</Words>
  <Application>Microsoft Office PowerPoint</Application>
  <PresentationFormat>全屏显示(4:3)</PresentationFormat>
  <Paragraphs>226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bjtuxb711-2</dc:creator>
  <cp:lastModifiedBy>lenovo</cp:lastModifiedBy>
  <cp:revision>129</cp:revision>
  <dcterms:created xsi:type="dcterms:W3CDTF">2016-04-25T07:27:26Z</dcterms:created>
  <dcterms:modified xsi:type="dcterms:W3CDTF">2019-02-22T11:45:43Z</dcterms:modified>
</cp:coreProperties>
</file>