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75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8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程序设计基础训练课程编码规范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北京交通大学计算机科学与信息技术学院</a:t>
            </a:r>
            <a:endParaRPr lang="en-US" altLang="zh-CN" sz="2000" b="1" dirty="0" smtClean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    升</a:t>
            </a:r>
            <a:endParaRPr lang="en-US" altLang="zh-CN" sz="2000" b="1" dirty="0" smtClean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2018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</a:t>
            </a:r>
            <a:r>
              <a:rPr lang="en-US" altLang="zh-CN" sz="20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  <a:r>
              <a:rPr lang="en-US" altLang="zh-CN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</a:t>
            </a:r>
            <a:endParaRPr lang="zh-CN" altLang="en-US" sz="2000" b="1" dirty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文件级模块说明的示例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96752"/>
            <a:ext cx="8496944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/****************************************************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作者信息：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	姓名：                  学号：                   班级：                   学院：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     </a:t>
            </a:r>
            <a:r>
              <a:rPr lang="en-US" altLang="zh-CN" sz="2000" dirty="0" smtClean="0">
                <a:solidFill>
                  <a:srgbClr val="003399"/>
                </a:solidFill>
              </a:rPr>
              <a:t>Email:                      </a:t>
            </a:r>
            <a:r>
              <a:rPr lang="en-US" altLang="zh-CN" sz="2000" dirty="0" smtClean="0">
                <a:solidFill>
                  <a:srgbClr val="003399"/>
                </a:solidFill>
              </a:rPr>
              <a:t>                               </a:t>
            </a:r>
            <a:r>
              <a:rPr lang="zh-CN" altLang="en-US" sz="2000" dirty="0" smtClean="0">
                <a:solidFill>
                  <a:srgbClr val="003399"/>
                </a:solidFill>
              </a:rPr>
              <a:t>电话</a:t>
            </a:r>
            <a:r>
              <a:rPr lang="zh-CN" altLang="en-US" sz="2000" dirty="0" smtClean="0">
                <a:solidFill>
                  <a:srgbClr val="003399"/>
                </a:solidFill>
              </a:rPr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版权声明：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模块名称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	</a:t>
            </a:r>
            <a:r>
              <a:rPr lang="zh-CN" altLang="en-US" sz="2000" dirty="0" smtClean="0">
                <a:solidFill>
                  <a:srgbClr val="003399"/>
                </a:solidFill>
              </a:rPr>
              <a:t>本模块详细名称，不是文件名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摘要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	</a:t>
            </a:r>
            <a:r>
              <a:rPr lang="zh-CN" altLang="en-US" sz="2000" dirty="0" smtClean="0">
                <a:solidFill>
                  <a:srgbClr val="003399"/>
                </a:solidFill>
              </a:rPr>
              <a:t>摘要地描述本模块的功能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其它说明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	</a:t>
            </a:r>
            <a:r>
              <a:rPr lang="zh-CN" altLang="en-US" sz="2000" dirty="0" smtClean="0">
                <a:solidFill>
                  <a:srgbClr val="003399"/>
                </a:solidFill>
              </a:rPr>
              <a:t>可有可无，有关本模块的附加说明，这些说明可以在以后帮助代码的阅读者理解这个模块里的内容，如：算法的描述，特殊情况，参考资料等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模块历史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	</a:t>
            </a:r>
            <a:r>
              <a:rPr lang="zh-CN" altLang="en-US" sz="2000" dirty="0" smtClean="0">
                <a:solidFill>
                  <a:srgbClr val="003399"/>
                </a:solidFill>
              </a:rPr>
              <a:t>谁于某年某月某日创建本模块，创建人</a:t>
            </a:r>
            <a:r>
              <a:rPr lang="en-US" altLang="zh-CN" sz="2000" dirty="0" smtClean="0">
                <a:solidFill>
                  <a:srgbClr val="003399"/>
                </a:solidFill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	</a:t>
            </a:r>
            <a:r>
              <a:rPr lang="zh-CN" altLang="en-US" sz="2000" dirty="0" smtClean="0">
                <a:solidFill>
                  <a:srgbClr val="003399"/>
                </a:solidFill>
              </a:rPr>
              <a:t>谁于某年某月某日修改本模块，修改人</a:t>
            </a:r>
            <a:r>
              <a:rPr lang="en-US" altLang="zh-CN" sz="2000" dirty="0" smtClean="0">
                <a:solidFill>
                  <a:srgbClr val="003399"/>
                </a:solidFill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   </a:t>
            </a:r>
            <a:r>
              <a:rPr lang="en-US" altLang="zh-CN" sz="2000" dirty="0" smtClean="0">
                <a:solidFill>
                  <a:srgbClr val="003399"/>
                </a:solidFill>
              </a:rPr>
              <a:t> </a:t>
            </a:r>
            <a:r>
              <a:rPr lang="zh-CN" altLang="en-US" sz="2000" dirty="0" smtClean="0">
                <a:solidFill>
                  <a:srgbClr val="003399"/>
                </a:solidFill>
              </a:rPr>
              <a:t>修改</a:t>
            </a:r>
            <a:r>
              <a:rPr lang="zh-CN" altLang="en-US" sz="2000" dirty="0" smtClean="0">
                <a:solidFill>
                  <a:srgbClr val="003399"/>
                </a:solidFill>
              </a:rPr>
              <a:t>原因：可有可无，根据需要添加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****************************************************/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27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文件级模块说明的示例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59768"/>
            <a:ext cx="8280920" cy="5149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/****************************************************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作者信息：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	姓名：</a:t>
            </a:r>
            <a:r>
              <a:rPr lang="zh-CN" altLang="en-US" sz="2000" dirty="0" smtClean="0">
                <a:solidFill>
                  <a:srgbClr val="FF0000"/>
                </a:solidFill>
              </a:rPr>
              <a:t>张三</a:t>
            </a:r>
            <a:r>
              <a:rPr lang="zh-CN" altLang="en-US" sz="2000" dirty="0" smtClean="0">
                <a:solidFill>
                  <a:srgbClr val="003399"/>
                </a:solidFill>
              </a:rPr>
              <a:t>   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06123456</a:t>
            </a:r>
            <a:r>
              <a:rPr lang="en-US" altLang="zh-CN" sz="2000" dirty="0" smtClean="0">
                <a:solidFill>
                  <a:srgbClr val="003399"/>
                </a:solidFill>
              </a:rPr>
              <a:t>   </a:t>
            </a:r>
            <a:r>
              <a:rPr lang="zh-CN" altLang="en-US" sz="2000" dirty="0" smtClean="0">
                <a:solidFill>
                  <a:srgbClr val="003399"/>
                </a:solidFill>
              </a:rPr>
              <a:t>班级：计科</a:t>
            </a:r>
            <a:r>
              <a:rPr lang="en-US" altLang="zh-CN" sz="2000" dirty="0" smtClean="0">
                <a:solidFill>
                  <a:srgbClr val="003399"/>
                </a:solidFill>
              </a:rPr>
              <a:t>0601</a:t>
            </a:r>
            <a:r>
              <a:rPr lang="zh-CN" altLang="en-US" sz="2000" dirty="0" smtClean="0">
                <a:solidFill>
                  <a:srgbClr val="003399"/>
                </a:solidFill>
              </a:rPr>
              <a:t>班  学院：计算机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     </a:t>
            </a:r>
            <a:r>
              <a:rPr lang="en-US" altLang="zh-CN" sz="2000" dirty="0" smtClean="0">
                <a:solidFill>
                  <a:srgbClr val="003399"/>
                </a:solidFill>
              </a:rPr>
              <a:t>Email: </a:t>
            </a:r>
            <a:r>
              <a:rPr lang="en-US" altLang="zh-CN" sz="2000" dirty="0" smtClean="0">
                <a:solidFill>
                  <a:srgbClr val="FF0000"/>
                </a:solidFill>
              </a:rPr>
              <a:t>zhangsan@123.com</a:t>
            </a:r>
            <a:r>
              <a:rPr lang="en-US" altLang="zh-CN" sz="2000" dirty="0" smtClean="0">
                <a:solidFill>
                  <a:srgbClr val="003399"/>
                </a:solidFill>
              </a:rPr>
              <a:t>            </a:t>
            </a:r>
            <a:r>
              <a:rPr lang="zh-CN" altLang="en-US" sz="2000" dirty="0" smtClean="0">
                <a:solidFill>
                  <a:srgbClr val="003399"/>
                </a:solidFill>
              </a:rPr>
              <a:t>电话：</a:t>
            </a:r>
            <a:r>
              <a:rPr lang="en-US" altLang="zh-CN" sz="2000" dirty="0" smtClean="0">
                <a:solidFill>
                  <a:srgbClr val="003399"/>
                </a:solidFill>
              </a:rPr>
              <a:t>51689999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版权声明：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	版权由张三所有，除老师外，未经允许不得拷贝本人作业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模块名称</a:t>
            </a:r>
            <a:r>
              <a:rPr lang="en-US" altLang="zh-CN" sz="2000" dirty="0" smtClean="0">
                <a:solidFill>
                  <a:srgbClr val="003399"/>
                </a:solidFill>
              </a:rPr>
              <a:t>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  </a:t>
            </a:r>
            <a:r>
              <a:rPr lang="en-US" altLang="zh-CN" sz="2000" dirty="0" smtClean="0">
                <a:solidFill>
                  <a:srgbClr val="003399"/>
                </a:solidFill>
              </a:rPr>
              <a:t>  XXX</a:t>
            </a:r>
            <a:r>
              <a:rPr lang="zh-CN" altLang="en-US" sz="2000" dirty="0" smtClean="0">
                <a:solidFill>
                  <a:srgbClr val="003399"/>
                </a:solidFill>
              </a:rPr>
              <a:t>程序文件读取模块</a:t>
            </a:r>
            <a:endParaRPr lang="zh-CN" altLang="en-US" sz="2000" dirty="0" smtClean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摘要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	</a:t>
            </a:r>
            <a:r>
              <a:rPr lang="zh-CN" altLang="en-US" sz="2000" dirty="0" smtClean="0">
                <a:solidFill>
                  <a:srgbClr val="FF0000"/>
                </a:solidFill>
              </a:rPr>
              <a:t>本模块是我的第一个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</a:rPr>
              <a:t>语言作业，实现了一些简单的功能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其它说明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	</a:t>
            </a:r>
            <a:r>
              <a:rPr lang="zh-CN" altLang="en-US" sz="2000" dirty="0" smtClean="0">
                <a:solidFill>
                  <a:srgbClr val="003399"/>
                </a:solidFill>
              </a:rPr>
              <a:t>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模块历史</a:t>
            </a:r>
            <a:r>
              <a:rPr lang="en-US" altLang="zh-CN" sz="20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</a:rPr>
              <a:t>张三于</a:t>
            </a:r>
            <a:r>
              <a:rPr lang="en-US" altLang="zh-CN" sz="2000" dirty="0" smtClean="0">
                <a:solidFill>
                  <a:srgbClr val="FF0000"/>
                </a:solidFill>
              </a:rPr>
              <a:t>2016</a:t>
            </a:r>
            <a:r>
              <a:rPr lang="zh-CN" altLang="en-US" sz="2000" dirty="0" smtClean="0">
                <a:solidFill>
                  <a:srgbClr val="FF0000"/>
                </a:solidFill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</a:rPr>
              <a:t>9</a:t>
            </a:r>
            <a:r>
              <a:rPr lang="zh-CN" altLang="en-US" sz="2000" dirty="0" smtClean="0">
                <a:solidFill>
                  <a:srgbClr val="FF0000"/>
                </a:solidFill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</a:rPr>
              <a:t>20</a:t>
            </a:r>
            <a:r>
              <a:rPr lang="zh-CN" altLang="en-US" sz="2000" dirty="0" smtClean="0">
                <a:solidFill>
                  <a:srgbClr val="FF0000"/>
                </a:solidFill>
              </a:rPr>
              <a:t>日创建本模块，</a:t>
            </a:r>
            <a:r>
              <a:rPr lang="en-US" altLang="zh-CN" sz="2000" dirty="0" smtClean="0">
                <a:solidFill>
                  <a:srgbClr val="FF0000"/>
                </a:solidFill>
              </a:rPr>
              <a:t>email: zhangsan@123.com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	</a:t>
            </a:r>
            <a:r>
              <a:rPr lang="zh-CN" altLang="en-US" sz="2000" dirty="0" smtClean="0">
                <a:solidFill>
                  <a:srgbClr val="003399"/>
                </a:solidFill>
              </a:rPr>
              <a:t>张三于</a:t>
            </a:r>
            <a:r>
              <a:rPr lang="en-US" altLang="zh-CN" sz="2000" dirty="0" smtClean="0">
                <a:solidFill>
                  <a:srgbClr val="003399"/>
                </a:solidFill>
              </a:rPr>
              <a:t>2016</a:t>
            </a:r>
            <a:r>
              <a:rPr lang="zh-CN" altLang="en-US" sz="2000" dirty="0" smtClean="0">
                <a:solidFill>
                  <a:srgbClr val="003399"/>
                </a:solidFill>
              </a:rPr>
              <a:t>年</a:t>
            </a:r>
            <a:r>
              <a:rPr lang="en-US" altLang="zh-CN" sz="2000" dirty="0" smtClean="0">
                <a:solidFill>
                  <a:srgbClr val="003399"/>
                </a:solidFill>
              </a:rPr>
              <a:t>9</a:t>
            </a:r>
            <a:r>
              <a:rPr lang="zh-CN" altLang="en-US" sz="2000" dirty="0" smtClean="0">
                <a:solidFill>
                  <a:srgbClr val="003399"/>
                </a:solidFill>
              </a:rPr>
              <a:t>月</a:t>
            </a:r>
            <a:r>
              <a:rPr lang="en-US" altLang="zh-CN" sz="2000" dirty="0" smtClean="0">
                <a:solidFill>
                  <a:srgbClr val="003399"/>
                </a:solidFill>
              </a:rPr>
              <a:t>25</a:t>
            </a:r>
            <a:r>
              <a:rPr lang="zh-CN" altLang="en-US" sz="2000" dirty="0" smtClean="0">
                <a:solidFill>
                  <a:srgbClr val="003399"/>
                </a:solidFill>
              </a:rPr>
              <a:t>日修改本模块，</a:t>
            </a:r>
            <a:r>
              <a:rPr lang="en-US" altLang="zh-CN" sz="2000" dirty="0" smtClean="0">
                <a:solidFill>
                  <a:srgbClr val="003399"/>
                </a:solidFill>
              </a:rPr>
              <a:t>email: </a:t>
            </a:r>
            <a:r>
              <a:rPr lang="en-US" altLang="zh-CN" sz="2000" dirty="0" err="1">
                <a:solidFill>
                  <a:srgbClr val="003399"/>
                </a:solidFill>
              </a:rPr>
              <a:t>xxxxxxx</a:t>
            </a:r>
            <a:endParaRPr lang="zh-CN" altLang="en-US" sz="2000" dirty="0" smtClean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               修改原因：增加了一个输出正方形的函数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****************************************************/</a:t>
            </a:r>
            <a:endParaRPr lang="en-US" altLang="zh-CN" sz="2000" dirty="0">
              <a:solidFill>
                <a:srgbClr val="003399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63988" y="2996952"/>
            <a:ext cx="4452156" cy="792088"/>
          </a:xfrm>
          <a:prstGeom prst="wedgeRoundRectCallout">
            <a:avLst>
              <a:gd name="adj1" fmla="val -76892"/>
              <a:gd name="adj2" fmla="val -1313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注意：红色部分为必填部分，缺填红色部分可能导致作业无法得到批阅</a:t>
            </a:r>
          </a:p>
          <a:p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22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说明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编码规范要求：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作业中程序的任何一个函数，包括</a:t>
            </a:r>
            <a:r>
              <a:rPr lang="en-US" altLang="zh-CN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main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函数，都需要写出函数的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一个良好的编程习惯：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写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任何一个函数以前，第一步工作就是先把函数说明写出来，而不是直接先写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说明规范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0"/>
            <a:ext cx="8497888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/***********************************************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函数名称</a:t>
            </a:r>
            <a:r>
              <a:rPr lang="en-US" altLang="zh-CN" sz="24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	</a:t>
            </a:r>
            <a:r>
              <a:rPr lang="zh-CN" altLang="en-US" sz="2400" dirty="0" smtClean="0">
                <a:solidFill>
                  <a:srgbClr val="003399"/>
                </a:solidFill>
              </a:rPr>
              <a:t>写出函数的名称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功能描述</a:t>
            </a:r>
            <a:r>
              <a:rPr lang="en-US" altLang="zh-CN" sz="24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	</a:t>
            </a:r>
            <a:r>
              <a:rPr lang="zh-CN" altLang="en-US" sz="2400" dirty="0" smtClean="0">
                <a:solidFill>
                  <a:srgbClr val="003399"/>
                </a:solidFill>
              </a:rPr>
              <a:t>描述出函数具有的功能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函数参数</a:t>
            </a:r>
            <a:r>
              <a:rPr lang="en-US" altLang="zh-CN" sz="24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	</a:t>
            </a:r>
            <a:r>
              <a:rPr lang="zh-CN" altLang="en-US" sz="2400" dirty="0" smtClean="0">
                <a:solidFill>
                  <a:srgbClr val="003399"/>
                </a:solidFill>
              </a:rPr>
              <a:t>输入输出参数说明，对每个参数都需要作出仔细说明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返回值</a:t>
            </a:r>
            <a:r>
              <a:rPr lang="en-US" altLang="zh-CN" sz="24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	</a:t>
            </a:r>
            <a:r>
              <a:rPr lang="zh-CN" altLang="en-US" sz="2400" dirty="0" smtClean="0">
                <a:solidFill>
                  <a:srgbClr val="003399"/>
                </a:solidFill>
              </a:rPr>
              <a:t>返回值说明，或者标明无回值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3399"/>
                </a:solidFill>
              </a:rPr>
              <a:t>模块历史</a:t>
            </a:r>
            <a:r>
              <a:rPr lang="en-US" altLang="zh-CN" sz="2400" dirty="0" smtClean="0">
                <a:solidFill>
                  <a:srgbClr val="003399"/>
                </a:solidFill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  	</a:t>
            </a:r>
            <a:r>
              <a:rPr lang="zh-CN" altLang="en-US" sz="2400" dirty="0" smtClean="0">
                <a:solidFill>
                  <a:srgbClr val="003399"/>
                </a:solidFill>
              </a:rPr>
              <a:t>谁于某年某月某日创建本模块，创建人</a:t>
            </a:r>
            <a:r>
              <a:rPr lang="en-US" altLang="zh-CN" sz="2400" dirty="0" smtClean="0">
                <a:solidFill>
                  <a:srgbClr val="003399"/>
                </a:solidFill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  	</a:t>
            </a:r>
            <a:r>
              <a:rPr lang="zh-CN" altLang="en-US" sz="2400" dirty="0" smtClean="0">
                <a:solidFill>
                  <a:srgbClr val="003399"/>
                </a:solidFill>
              </a:rPr>
              <a:t>谁于某年某月某日修改本模块，修改人</a:t>
            </a:r>
            <a:r>
              <a:rPr lang="en-US" altLang="zh-CN" sz="2400" dirty="0" smtClean="0">
                <a:solidFill>
                  <a:srgbClr val="003399"/>
                </a:solidFill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99"/>
                </a:solidFill>
              </a:rPr>
              <a:t>     </a:t>
            </a:r>
            <a:r>
              <a:rPr lang="zh-CN" altLang="en-US" sz="2400" dirty="0" smtClean="0">
                <a:solidFill>
                  <a:srgbClr val="003399"/>
                </a:solidFill>
              </a:rPr>
              <a:t>修改原因：可有可无，根据需要添加</a:t>
            </a:r>
            <a:endParaRPr lang="zh-CN" altLang="en-US" sz="2400" b="1" dirty="0" smtClean="0">
              <a:solidFill>
                <a:srgbClr val="003399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**********************************************/</a:t>
            </a:r>
            <a:endParaRPr lang="en-US" altLang="zh-CN" sz="2400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32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说明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规范示例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1392" y="1124744"/>
            <a:ext cx="83590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000" dirty="0" smtClean="0">
                <a:solidFill>
                  <a:srgbClr val="003399"/>
                </a:solidFill>
                <a:ea typeface="宋体" pitchFamily="2" charset="-122"/>
              </a:rPr>
              <a:t>/*************************************************************</a:t>
            </a:r>
            <a:endParaRPr lang="en-US" altLang="zh-CN" sz="2000" dirty="0">
              <a:solidFill>
                <a:srgbClr val="003399"/>
              </a:solidFill>
              <a:ea typeface="宋体" pitchFamily="2" charset="-122"/>
            </a:endParaRPr>
          </a:p>
          <a:p>
            <a:pPr algn="l"/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函数名称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	main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功能描述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输出  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Hello world!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函数参数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无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返回值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无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张三于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2006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年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9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月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20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日创建本模块，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email: zhangsan@123.com</a:t>
            </a:r>
          </a:p>
          <a:p>
            <a:pPr algn="l"/>
            <a:r>
              <a:rPr lang="en-US" altLang="zh-CN" sz="2000" dirty="0" smtClean="0">
                <a:solidFill>
                  <a:srgbClr val="003399"/>
                </a:solidFill>
                <a:ea typeface="宋体" pitchFamily="2" charset="-122"/>
              </a:rPr>
              <a:t>**************************************************************/</a:t>
            </a:r>
            <a:endParaRPr lang="en-US" altLang="zh-CN" sz="2000" dirty="0">
              <a:solidFill>
                <a:srgbClr val="003399"/>
              </a:solidFill>
              <a:ea typeface="宋体" pitchFamily="2" charset="-122"/>
            </a:endParaRP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void main()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ea typeface="宋体" pitchFamily="2" charset="-122"/>
              </a:rPr>
              <a:t>printf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("Hello world!");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代码注释：恰到好处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96365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对重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要变量说明其作用；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每一段函数代码加注释说明功能；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对重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要的语句加注释说明其功能；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对重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要的函数调用的参数加实际参数说明；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自己认为必要的地方加上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注释；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采用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/* */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//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注释。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17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缩进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47615"/>
            <a:ext cx="8424936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语句间的层次关系采用缩进格式书写程序，每进一层，往后缩进一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层；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函数内的变量声明与执行语句要缩进一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层；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缩进长函数调用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pMsg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ComReadMsgFromQueue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aServer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NULL, 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ComWait_c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lTimeOut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);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一个缩进层次为四个英文字符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宽度；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一般用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Tab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键进行缩进，定义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Tab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为四个英文字符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宽。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许多开发工具编辑器一般会自动帮你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06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空格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47615"/>
            <a:ext cx="8424936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逗号后面和语句中间的分号后面加空格，如：</a:t>
            </a: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i, j, k;</a:t>
            </a: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(i = 0; i &lt; n; i++)</a:t>
            </a: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func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(a, b, c);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二目运算符的两边各留一个空格，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</a:t>
            </a:r>
            <a:endParaRPr lang="zh-CN" altLang="en-US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&gt; b    a &lt;= b  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i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0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关键字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两侧，如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() …,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不要写成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if() 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…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与指针说明符之间一定要加空格：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char *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szName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38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空格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27059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结构成员引用符号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-&gt;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左右两加不加空格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pStud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&gt;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szName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Student.nID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不要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在行尾加多余的空格或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Tab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名与左括号之间不要加空格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func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(…)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说明符号*与变量名间不要加空格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pInt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不要写成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 </a:t>
            </a:r>
            <a:r>
              <a:rPr lang="en-US" altLang="zh-CN" sz="24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pInt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复合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运算符中间不能加空格，否则会产生语法错误，如：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+ = b      a &lt; = b   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都是错误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的。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73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空行与换行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8513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的变量说明与执行语句之间加上空行</a:t>
            </a:r>
            <a:r>
              <a:rPr lang="en-US" altLang="zh-CN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函数内的主要功能块之间加空行表示区隔</a:t>
            </a:r>
            <a:r>
              <a:rPr lang="en-US" altLang="zh-CN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一行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语句不要写的太长，将长语句分成多行写</a:t>
            </a:r>
            <a:r>
              <a:rPr lang="en-US" altLang="zh-CN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不要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在一行中写多条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语句。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8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为什么要这么做？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6837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书写良好的代码更容易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阅读；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容易阅读的代码才容易被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理解；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容易被理解的代码才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健康；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编程风格体现了程序员对语言的理解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水平；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求职：好的编程风格给别人良好的第一印象，是获得高薪的第一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步。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1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示例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03784"/>
            <a:ext cx="8497888" cy="5077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2800" dirty="0" smtClean="0">
                <a:solidFill>
                  <a:srgbClr val="003399"/>
                </a:solidFill>
              </a:rPr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2800" dirty="0" smtClean="0">
                <a:solidFill>
                  <a:srgbClr val="003399"/>
                </a:solidFill>
              </a:rPr>
              <a:t> i, j, </a:t>
            </a:r>
            <a:r>
              <a:rPr lang="en-US" altLang="zh-CN" sz="2800" dirty="0" err="1" smtClean="0">
                <a:solidFill>
                  <a:srgbClr val="003399"/>
                </a:solidFill>
              </a:rPr>
              <a:t>nSum</a:t>
            </a:r>
            <a:r>
              <a:rPr lang="en-US" altLang="zh-CN" sz="2800" dirty="0" smtClean="0">
                <a:solidFill>
                  <a:srgbClr val="003399"/>
                </a:solidFill>
              </a:rPr>
              <a:t> = 0;  //</a:t>
            </a:r>
            <a:r>
              <a:rPr lang="zh-CN" altLang="en-US" sz="2800" dirty="0" smtClean="0">
                <a:solidFill>
                  <a:srgbClr val="003399"/>
                </a:solidFill>
              </a:rPr>
              <a:t>变量说明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3399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3399"/>
                </a:solidFill>
              </a:rPr>
              <a:t>    </a:t>
            </a:r>
            <a:r>
              <a:rPr lang="en-US" altLang="zh-CN" sz="2800" dirty="0" smtClean="0">
                <a:solidFill>
                  <a:srgbClr val="003399"/>
                </a:solidFill>
              </a:rPr>
              <a:t>for (i = 0; i &lt; 10; i++)  //</a:t>
            </a:r>
            <a:r>
              <a:rPr lang="zh-CN" altLang="en-US" sz="2800" dirty="0" smtClean="0">
                <a:solidFill>
                  <a:srgbClr val="003399"/>
                </a:solidFill>
              </a:rPr>
              <a:t>执行代码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3399"/>
                </a:solidFill>
              </a:rPr>
              <a:t>    </a:t>
            </a:r>
            <a:r>
              <a:rPr lang="en-US" altLang="zh-CN" sz="2800" dirty="0" smtClean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		for (j = 0; j &lt; 10; j++)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		     </a:t>
            </a:r>
            <a:r>
              <a:rPr lang="en-US" altLang="zh-CN" sz="2800" dirty="0" err="1" smtClean="0">
                <a:solidFill>
                  <a:srgbClr val="003399"/>
                </a:solidFill>
              </a:rPr>
              <a:t>nSum</a:t>
            </a:r>
            <a:r>
              <a:rPr lang="en-US" altLang="zh-CN" sz="2800" dirty="0" smtClean="0">
                <a:solidFill>
                  <a:srgbClr val="003399"/>
                </a:solidFill>
              </a:rPr>
              <a:t> +=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3399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829000" y="1235224"/>
            <a:ext cx="1905000" cy="609600"/>
          </a:xfrm>
          <a:prstGeom prst="wedgeRoundRectCallout">
            <a:avLst>
              <a:gd name="adj1" fmla="val -104333"/>
              <a:gd name="adj2" fmla="val 1187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注意空格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496000" y="1676400"/>
            <a:ext cx="1676400" cy="685800"/>
          </a:xfrm>
          <a:prstGeom prst="wedgeRoundRectCallout">
            <a:avLst>
              <a:gd name="adj1" fmla="val -134093"/>
              <a:gd name="adj2" fmla="val 949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空行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395736" y="5562600"/>
            <a:ext cx="1600200" cy="990600"/>
          </a:xfrm>
          <a:prstGeom prst="wedgeRoundRectCallout">
            <a:avLst>
              <a:gd name="adj1" fmla="val -59819"/>
              <a:gd name="adj2" fmla="val -1056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注意各层缩进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标识符命名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9675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这里所指的标识符包括符号常量、变量、函数名、类型名、成员名、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C++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中的类名等需要编程者命名的各种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文字符号；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标识符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命名必须符合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语法规则；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任何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标识符的命名最好能有一定的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含义；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标识符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的命名尽量采用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英文。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6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符号常量命名规范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符号常量的命名用大写字母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表示，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#define LENGTH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如果符号常量由多个单词构成，两个不同的单词之间可以用下划线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连接，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#define MAX_LEN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50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4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变量命名普通规范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名一般需要反映变量的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用途，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变量名由多个单词构成，每个单词的首字符要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大写（驼峰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命名法），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32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TotalFiles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422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变量命名与变量类型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在实际软件开发中，常见的规范强制要求能从变量名中看出变量的类型，因此，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建议同学们一开始就养成这样的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习惯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使变量能反映类型的方法是在变量的前面加上各种前缀，由这些前缀反映变量的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对类型前缀规范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，不同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的软件企业或开发团队，也可能会有不同的规范，没有绝对的标准，但是这些规范都大同小异。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22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C</a:t>
            </a:r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常见变量前缀规范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Group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502647"/>
              </p:ext>
            </p:extLst>
          </p:nvPr>
        </p:nvGraphicFramePr>
        <p:xfrm>
          <a:off x="323528" y="1610072"/>
          <a:ext cx="8497888" cy="4267200"/>
        </p:xfrm>
        <a:graphic>
          <a:graphicData uri="http://schemas.openxmlformats.org/drawingml/2006/table">
            <a:tbl>
              <a:tblPr/>
              <a:tblGrid>
                <a:gridCol w="2971800"/>
                <a:gridCol w="1600200"/>
                <a:gridCol w="3925888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前缀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或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nSum, iSum;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chTemp;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double dSum;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float flSum;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*szBuffer;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szBuffer[100];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*pnBuffer;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pointer to pointer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*ppnBuffer;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arr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或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narr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[10],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nrg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[10];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98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其他一些小技巧和要求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</a:t>
            </a:r>
            <a:endParaRPr lang="en-US" altLang="zh-CN" sz="24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</a:t>
            </a: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一般情况下应该少于</a:t>
            </a:r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行；</a:t>
            </a:r>
            <a:endParaRPr lang="zh-CN" altLang="en-US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函数定义一定要包含返回类型，没有返回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类型要加</a:t>
            </a:r>
            <a:r>
              <a:rPr lang="en-US" altLang="zh-CN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void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函数调用如果过长，则每个实参分别占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一行；</a:t>
            </a:r>
            <a:endParaRPr lang="zh-CN" altLang="en-US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写比较表达式时，将常量放在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左边，如：</a:t>
            </a:r>
            <a:endParaRPr lang="zh-CN" altLang="en-US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 == </a:t>
            </a:r>
            <a:r>
              <a:rPr lang="en-US" altLang="zh-CN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NULL != </a:t>
            </a:r>
            <a:r>
              <a:rPr lang="en-US" altLang="zh-CN" sz="2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pInt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指针变量总是要初始或重置为</a:t>
            </a:r>
            <a:r>
              <a:rPr lang="en-US" altLang="zh-CN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NULL</a:t>
            </a: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zh-CN" altLang="en-US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包含复合语句，即使是只有一行，如：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(1 == a)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x = 5;</a:t>
            </a:r>
          </a:p>
          <a:p>
            <a:pPr lvl="3"/>
            <a:r>
              <a:rPr lang="en-US" altLang="zh-CN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}</a:t>
            </a:r>
            <a:endParaRPr lang="en-US" altLang="zh-CN" sz="2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652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564904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本规范到此结束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请同学们认真遵照执行！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编写目的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通过编程规范的学习和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强制执行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，使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同学们了解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基本的软件工程规范，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养成良好的编程习惯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；为后续课程的实践环节和日后实际工作打下良好的基础；也便于教师批改与回复电子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执行良好的编码规范可以使编写出来的程序易于阅读、理解和管理。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47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编码规范的定义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相关英文说法：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coding standard, coding convention, coding 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criterion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是指被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普通采用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的、或由某个企业或机构规定的，用计算机语言编写程序的过程中需要遵守的一套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规则或约定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集合；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并不是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语言的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语法规则。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13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编码规范的应用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3263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在软件业高速发展、团队开发成为基本开发模式的今天，几乎每个软件企业或软件开发团队都会制定各种各样的规范，应用于软件开发过程的各个环节中，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编码规范是最基础规范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之一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不同的公司，对同一种开发语言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，可能会有不同的规范，但对于一些基本性问题通常遵从类似的规范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，也就是说编码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规范具有一些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通用性。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56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编码规范的学习和执行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要求学习和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掌握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标准；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要求在本课程的作业过程中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执行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这些规范，上交的电子作业必须符合这些规范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要求在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后续相关课程中执行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此规范中的基本部分，并根据后续课程内容要求执行相应的扩展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规范；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64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09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第二部分 </a:t>
            </a:r>
            <a:r>
              <a:rPr lang="en-US" altLang="zh-CN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语言编码规范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84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Coding Standards</a:t>
            </a:r>
            <a:endParaRPr lang="zh-CN" altLang="en-US" sz="3600" b="1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指以独立的文件形式存在的模块，主要包括两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类：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C++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的扩展名为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.c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32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的源代码文件模块，例如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abc.cpp, </a:t>
            </a:r>
            <a:r>
              <a:rPr lang="en-US" altLang="zh-CN" sz="32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exam.c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扩展名为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.h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的头文件模块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</a:t>
            </a:r>
            <a:r>
              <a:rPr lang="en-US" altLang="zh-CN" sz="3200" b="1" dirty="0" err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abc.h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32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exam.h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对于任何一个用户新建的模块，必须按规范要求给出模块的相关描述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信息。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文件级模块说明的编写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编码规范要求：</a:t>
            </a:r>
            <a:endParaRPr lang="en-US" altLang="zh-CN" sz="32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用户的文件级代码模块必须编写一个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说明要求以注释的形式出现在模块的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首部；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为了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减少每次的工作，每个人应先编写好不变部分，每新建一个模块将不变部分复制到文件首部，再行更改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可变部分。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54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9757</TotalTime>
  <Words>1627</Words>
  <Application>Microsoft Office PowerPoint</Application>
  <PresentationFormat>全屏显示(4:3)</PresentationFormat>
  <Paragraphs>263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lenovo</cp:lastModifiedBy>
  <cp:revision>123</cp:revision>
  <dcterms:created xsi:type="dcterms:W3CDTF">2016-04-25T07:27:26Z</dcterms:created>
  <dcterms:modified xsi:type="dcterms:W3CDTF">2018-12-31T03:04:06Z</dcterms:modified>
</cp:coreProperties>
</file>