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318" r:id="rId4"/>
    <p:sldId id="265" r:id="rId5"/>
    <p:sldId id="319" r:id="rId6"/>
    <p:sldId id="276" r:id="rId7"/>
    <p:sldId id="316" r:id="rId8"/>
    <p:sldId id="274" r:id="rId9"/>
    <p:sldId id="257" r:id="rId10"/>
    <p:sldId id="322" r:id="rId11"/>
    <p:sldId id="273" r:id="rId12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6699"/>
    <a:srgbClr val="0033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30" autoAdjust="0"/>
  </p:normalViewPr>
  <p:slideViewPr>
    <p:cSldViewPr>
      <p:cViewPr varScale="1">
        <p:scale>
          <a:sx n="116" d="100"/>
          <a:sy n="116" d="100"/>
        </p:scale>
        <p:origin x="-1649" y="-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83707-3C25-4769-98F2-133F7F4BA167}" type="doc">
      <dgm:prSet loTypeId="urn:microsoft.com/office/officeart/2005/8/layout/chevron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C614EDD-2074-4B62-A8C4-AE97BE31CC6B}">
      <dgm:prSet phldrT="[文本]"/>
      <dgm:spPr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1</a:t>
          </a:r>
          <a:endParaRPr lang="zh-CN" altLang="en-US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BC5A3D07-1B73-4FF8-B07E-CBD0B2DD895B}" type="parTrans" cxnId="{8589CFB7-C5D6-4082-9100-F9328B3DA1C6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55EE7DD-CCAF-48CE-9B9A-42E94EBE2360}" type="sibTrans" cxnId="{8589CFB7-C5D6-4082-9100-F9328B3DA1C6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1C23287E-D75B-437D-86D1-19EE2BB9D72F}">
      <dgm:prSet phldrT="[文本]" custT="1"/>
      <dgm:spPr/>
      <dgm:t>
        <a:bodyPr/>
        <a:lstStyle/>
        <a:p>
          <a:pPr algn="l"/>
          <a:r>
            <a:rPr lang="zh-CN" altLang="en-US" sz="28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硬盘上存储的所有文件都是二进制格式</a:t>
          </a:r>
          <a:endParaRPr lang="zh-CN" altLang="en-US" sz="28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DA6DD9E8-6127-422D-8E3A-1209FEC24DCA}" type="parTrans" cxnId="{EB556C04-15F2-4C78-BAFD-4BDDB423C867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C5C3A43-B1D6-4CF1-A5F7-2925F34D3B01}" type="sibTrans" cxnId="{EB556C04-15F2-4C78-BAFD-4BDDB423C867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9D11B92-A063-4260-B376-0E76542BB226}">
      <dgm:prSet phldrT="[文本]"/>
      <dgm:spPr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2</a:t>
          </a:r>
          <a:endParaRPr lang="zh-CN" altLang="en-US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73BF439-AA01-461B-BFA3-9B0BC888A55C}" type="parTrans" cxnId="{B1C5D5B7-AE80-4E0C-8052-A9AB0B55CC1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B4A95C2-2456-4CEC-BF60-DF89619C1296}" type="sibTrans" cxnId="{B1C5D5B7-AE80-4E0C-8052-A9AB0B55CC1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B00E933-3BFE-4DF5-9EF3-E15A03FA1F63}">
      <dgm:prSet phldrT="[文本]" custT="1"/>
      <dgm:spPr/>
      <dgm:t>
        <a:bodyPr/>
        <a:lstStyle/>
        <a:p>
          <a:pPr algn="l"/>
          <a:r>
            <a:rPr lang="zh-CN" altLang="en-US" sz="28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不同的解码方式可以解析出不同的信息</a:t>
          </a:r>
          <a:endParaRPr lang="zh-CN" altLang="en-US" sz="28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7E11BB65-AF7A-4BCA-A653-68B994068471}" type="parTrans" cxnId="{831A28B0-75FC-43F7-A63F-5DFA5EA6A953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8F7A86F3-29B4-465C-A441-99A8FFF8E367}" type="sibTrans" cxnId="{831A28B0-75FC-43F7-A63F-5DFA5EA6A953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1B8ADCC-E034-422F-8502-2211F69F73F4}">
      <dgm:prSet phldrT="[文本]" custT="1"/>
      <dgm:spPr/>
      <dgm:t>
        <a:bodyPr/>
        <a:lstStyle/>
        <a:p>
          <a:pPr algn="ctr"/>
          <a:r>
            <a:rPr lang="en-US" altLang="zh-CN" sz="3300" b="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3</a:t>
          </a:r>
          <a:endParaRPr lang="zh-CN" altLang="en-US" sz="3300" b="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D837891-BAF6-4645-BFA0-49BBFA8D548F}" type="parTrans" cxnId="{0EF7BEDB-BCB7-454D-9510-5DA06B40925B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8ECA9AC9-6E18-47F2-BABA-2C44DDF5A279}" type="sibTrans" cxnId="{0EF7BEDB-BCB7-454D-9510-5DA06B40925B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F13C7DB6-BCFC-40F6-B541-E336074A1126}">
      <dgm:prSet phldrT="[文本]" custT="1"/>
      <dgm:spPr/>
      <dgm:t>
        <a:bodyPr/>
        <a:lstStyle/>
        <a:p>
          <a:pPr algn="l"/>
          <a:r>
            <a:rPr lang="zh-CN" altLang="en-US" sz="28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生成文件时和读取文件时使用不同的解码方式，是不对的</a:t>
          </a:r>
          <a:endParaRPr lang="zh-CN" altLang="en-US" sz="28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091E0E1-6155-4111-A26B-989FEEFDC65F}" type="parTrans" cxnId="{446BEFBB-9698-4642-817E-87691C4454C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155A458-3F80-46A2-A714-686205634E0E}" type="sibTrans" cxnId="{446BEFBB-9698-4642-817E-87691C4454C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FC68BBA-914D-4F0B-88D9-59C1A812A376}">
      <dgm:prSet phldrT="[文本]" custT="1"/>
      <dgm:spPr/>
      <dgm:t>
        <a:bodyPr/>
        <a:lstStyle/>
        <a:p>
          <a:pPr algn="ctr"/>
          <a:r>
            <a:rPr lang="en-US" altLang="zh-CN" sz="3600" b="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4</a:t>
          </a:r>
          <a:endParaRPr lang="zh-CN" altLang="en-US" sz="3600" b="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D9EBC720-39D4-4209-9B17-FBCD4F0F5618}" type="parTrans" cxnId="{8649D4BD-2492-4113-8F0F-B55EC394A1B9}">
      <dgm:prSet/>
      <dgm:spPr/>
      <dgm:t>
        <a:bodyPr/>
        <a:lstStyle/>
        <a:p>
          <a:endParaRPr lang="zh-CN" altLang="en-US"/>
        </a:p>
      </dgm:t>
    </dgm:pt>
    <dgm:pt modelId="{A6B6852B-474F-4716-9A2F-F141996A4A0B}" type="sibTrans" cxnId="{8649D4BD-2492-4113-8F0F-B55EC394A1B9}">
      <dgm:prSet/>
      <dgm:spPr/>
      <dgm:t>
        <a:bodyPr/>
        <a:lstStyle/>
        <a:p>
          <a:endParaRPr lang="zh-CN" altLang="en-US"/>
        </a:p>
      </dgm:t>
    </dgm:pt>
    <dgm:pt modelId="{6FEF9E2A-EC2B-420B-BB3C-8FAE8786FE2C}">
      <dgm:prSet phldrT="[文本]" custT="1"/>
      <dgm:spPr/>
      <dgm:t>
        <a:bodyPr/>
        <a:lstStyle/>
        <a:p>
          <a:pPr algn="l"/>
          <a:r>
            <a:rPr lang="zh-CN" altLang="en-US" sz="28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程序员可以自定义的文件编码方式</a:t>
          </a:r>
          <a:endParaRPr lang="zh-CN" altLang="en-US" sz="28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9D5D667-DD09-4AAE-94B4-E460C41A81AD}" type="parTrans" cxnId="{AB7DB5B3-0A8B-406D-8902-EDC796D80A6E}">
      <dgm:prSet/>
      <dgm:spPr/>
      <dgm:t>
        <a:bodyPr/>
        <a:lstStyle/>
        <a:p>
          <a:endParaRPr lang="zh-CN" altLang="en-US"/>
        </a:p>
      </dgm:t>
    </dgm:pt>
    <dgm:pt modelId="{1F0745BF-00D9-4A0D-85CC-016AF54D014B}" type="sibTrans" cxnId="{AB7DB5B3-0A8B-406D-8902-EDC796D80A6E}">
      <dgm:prSet/>
      <dgm:spPr/>
      <dgm:t>
        <a:bodyPr/>
        <a:lstStyle/>
        <a:p>
          <a:endParaRPr lang="zh-CN" altLang="en-US"/>
        </a:p>
      </dgm:t>
    </dgm:pt>
    <dgm:pt modelId="{8BCB68E1-EE57-4007-ACBA-A44F8AE767E5}" type="pres">
      <dgm:prSet presAssocID="{BE283707-3C25-4769-98F2-133F7F4BA1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385B09-0B1B-4827-8E48-34E5EF920A24}" type="pres">
      <dgm:prSet presAssocID="{2C614EDD-2074-4B62-A8C4-AE97BE31CC6B}" presName="composite" presStyleCnt="0"/>
      <dgm:spPr/>
    </dgm:pt>
    <dgm:pt modelId="{D46EFC78-EE86-4CCC-88EB-BE2D8F8D8D24}" type="pres">
      <dgm:prSet presAssocID="{2C614EDD-2074-4B62-A8C4-AE97BE31CC6B}" presName="parentText" presStyleLbl="alignNode1" presStyleIdx="0" presStyleCnt="4" custScale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363DD4-2E3E-4A49-BA7C-55E7C727E124}" type="pres">
      <dgm:prSet presAssocID="{2C614EDD-2074-4B62-A8C4-AE97BE31CC6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BA0C69-3304-4886-9677-5AC9D4DB511F}" type="pres">
      <dgm:prSet presAssocID="{255EE7DD-CCAF-48CE-9B9A-42E94EBE2360}" presName="sp" presStyleCnt="0"/>
      <dgm:spPr/>
    </dgm:pt>
    <dgm:pt modelId="{EEFC7AE5-EBCA-48E0-B023-A55E275B2EBD}" type="pres">
      <dgm:prSet presAssocID="{C9D11B92-A063-4260-B376-0E76542BB226}" presName="composite" presStyleCnt="0"/>
      <dgm:spPr/>
    </dgm:pt>
    <dgm:pt modelId="{8CC29618-F134-4FC4-9122-51459D1A0ACF}" type="pres">
      <dgm:prSet presAssocID="{C9D11B92-A063-4260-B376-0E76542BB226}" presName="parentText" presStyleLbl="alignNode1" presStyleIdx="1" presStyleCnt="4" custLinFactNeighborY="158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BD1E0-7E1C-4873-895B-EA31B2108644}" type="pres">
      <dgm:prSet presAssocID="{C9D11B92-A063-4260-B376-0E76542BB22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7E2FF-1DF0-4330-9381-FA9F812419A1}" type="pres">
      <dgm:prSet presAssocID="{CB4A95C2-2456-4CEC-BF60-DF89619C1296}" presName="sp" presStyleCnt="0"/>
      <dgm:spPr/>
    </dgm:pt>
    <dgm:pt modelId="{F632577F-BFCE-438D-B87C-0C30C36E8121}" type="pres">
      <dgm:prSet presAssocID="{A1B8ADCC-E034-422F-8502-2211F69F73F4}" presName="composite" presStyleCnt="0"/>
      <dgm:spPr/>
    </dgm:pt>
    <dgm:pt modelId="{47F7D3C4-B8EE-45C7-8604-2118904D0F70}" type="pres">
      <dgm:prSet presAssocID="{A1B8ADCC-E034-422F-8502-2211F69F73F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E0D2F7-9B41-4B26-AF01-1093B6AD48C5}" type="pres">
      <dgm:prSet presAssocID="{A1B8ADCC-E034-422F-8502-2211F69F73F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07711-DEC3-49C5-98BF-B9E296201D65}" type="pres">
      <dgm:prSet presAssocID="{8ECA9AC9-6E18-47F2-BABA-2C44DDF5A279}" presName="sp" presStyleCnt="0"/>
      <dgm:spPr/>
    </dgm:pt>
    <dgm:pt modelId="{B44A4D77-F803-42E5-94D7-28628C4E50E7}" type="pres">
      <dgm:prSet presAssocID="{2FC68BBA-914D-4F0B-88D9-59C1A812A376}" presName="composite" presStyleCnt="0"/>
      <dgm:spPr/>
    </dgm:pt>
    <dgm:pt modelId="{CD37A2EF-704B-4EA1-A44D-AB778727714B}" type="pres">
      <dgm:prSet presAssocID="{2FC68BBA-914D-4F0B-88D9-59C1A812A37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BED5AC-425A-4A54-9124-B29F313A6C61}" type="pres">
      <dgm:prSet presAssocID="{2FC68BBA-914D-4F0B-88D9-59C1A812A37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556C04-15F2-4C78-BAFD-4BDDB423C867}" srcId="{2C614EDD-2074-4B62-A8C4-AE97BE31CC6B}" destId="{1C23287E-D75B-437D-86D1-19EE2BB9D72F}" srcOrd="0" destOrd="0" parTransId="{DA6DD9E8-6127-422D-8E3A-1209FEC24DCA}" sibTransId="{AC5C3A43-B1D6-4CF1-A5F7-2925F34D3B01}"/>
    <dgm:cxn modelId="{831A28B0-75FC-43F7-A63F-5DFA5EA6A953}" srcId="{C9D11B92-A063-4260-B376-0E76542BB226}" destId="{CB00E933-3BFE-4DF5-9EF3-E15A03FA1F63}" srcOrd="0" destOrd="0" parTransId="{7E11BB65-AF7A-4BCA-A653-68B994068471}" sibTransId="{8F7A86F3-29B4-465C-A441-99A8FFF8E367}"/>
    <dgm:cxn modelId="{9D5711B5-EEDE-47E8-A1D9-CDBDB4566AB6}" type="presOf" srcId="{CB00E933-3BFE-4DF5-9EF3-E15A03FA1F63}" destId="{2F7BD1E0-7E1C-4873-895B-EA31B2108644}" srcOrd="0" destOrd="0" presId="urn:microsoft.com/office/officeart/2005/8/layout/chevron2"/>
    <dgm:cxn modelId="{8649D4BD-2492-4113-8F0F-B55EC394A1B9}" srcId="{BE283707-3C25-4769-98F2-133F7F4BA167}" destId="{2FC68BBA-914D-4F0B-88D9-59C1A812A376}" srcOrd="3" destOrd="0" parTransId="{D9EBC720-39D4-4209-9B17-FBCD4F0F5618}" sibTransId="{A6B6852B-474F-4716-9A2F-F141996A4A0B}"/>
    <dgm:cxn modelId="{446BEFBB-9698-4642-817E-87691C4454C2}" srcId="{A1B8ADCC-E034-422F-8502-2211F69F73F4}" destId="{F13C7DB6-BCFC-40F6-B541-E336074A1126}" srcOrd="0" destOrd="0" parTransId="{2091E0E1-6155-4111-A26B-989FEEFDC65F}" sibTransId="{2155A458-3F80-46A2-A714-686205634E0E}"/>
    <dgm:cxn modelId="{AB7DB5B3-0A8B-406D-8902-EDC796D80A6E}" srcId="{2FC68BBA-914D-4F0B-88D9-59C1A812A376}" destId="{6FEF9E2A-EC2B-420B-BB3C-8FAE8786FE2C}" srcOrd="0" destOrd="0" parTransId="{09D5D667-DD09-4AAE-94B4-E460C41A81AD}" sibTransId="{1F0745BF-00D9-4A0D-85CC-016AF54D014B}"/>
    <dgm:cxn modelId="{0EF7BEDB-BCB7-454D-9510-5DA06B40925B}" srcId="{BE283707-3C25-4769-98F2-133F7F4BA167}" destId="{A1B8ADCC-E034-422F-8502-2211F69F73F4}" srcOrd="2" destOrd="0" parTransId="{0D837891-BAF6-4645-BFA0-49BBFA8D548F}" sibTransId="{8ECA9AC9-6E18-47F2-BABA-2C44DDF5A279}"/>
    <dgm:cxn modelId="{8589CFB7-C5D6-4082-9100-F9328B3DA1C6}" srcId="{BE283707-3C25-4769-98F2-133F7F4BA167}" destId="{2C614EDD-2074-4B62-A8C4-AE97BE31CC6B}" srcOrd="0" destOrd="0" parTransId="{BC5A3D07-1B73-4FF8-B07E-CBD0B2DD895B}" sibTransId="{255EE7DD-CCAF-48CE-9B9A-42E94EBE2360}"/>
    <dgm:cxn modelId="{65537FCA-71C2-43C6-B518-C47E392FB6C2}" type="presOf" srcId="{C9D11B92-A063-4260-B376-0E76542BB226}" destId="{8CC29618-F134-4FC4-9122-51459D1A0ACF}" srcOrd="0" destOrd="0" presId="urn:microsoft.com/office/officeart/2005/8/layout/chevron2"/>
    <dgm:cxn modelId="{B1C5D5B7-AE80-4E0C-8052-A9AB0B55CC12}" srcId="{BE283707-3C25-4769-98F2-133F7F4BA167}" destId="{C9D11B92-A063-4260-B376-0E76542BB226}" srcOrd="1" destOrd="0" parTransId="{A73BF439-AA01-461B-BFA3-9B0BC888A55C}" sibTransId="{CB4A95C2-2456-4CEC-BF60-DF89619C1296}"/>
    <dgm:cxn modelId="{00BAFCDF-0EC1-4F7C-B4E8-357773808B6C}" type="presOf" srcId="{1C23287E-D75B-437D-86D1-19EE2BB9D72F}" destId="{B2363DD4-2E3E-4A49-BA7C-55E7C727E124}" srcOrd="0" destOrd="0" presId="urn:microsoft.com/office/officeart/2005/8/layout/chevron2"/>
    <dgm:cxn modelId="{C8AB16B0-1DB4-4BD3-A88A-406F09E9D267}" type="presOf" srcId="{6FEF9E2A-EC2B-420B-BB3C-8FAE8786FE2C}" destId="{7DBED5AC-425A-4A54-9124-B29F313A6C61}" srcOrd="0" destOrd="0" presId="urn:microsoft.com/office/officeart/2005/8/layout/chevron2"/>
    <dgm:cxn modelId="{B06B7C66-092D-48E2-A09E-4E72E6E95FE3}" type="presOf" srcId="{2FC68BBA-914D-4F0B-88D9-59C1A812A376}" destId="{CD37A2EF-704B-4EA1-A44D-AB778727714B}" srcOrd="0" destOrd="0" presId="urn:microsoft.com/office/officeart/2005/8/layout/chevron2"/>
    <dgm:cxn modelId="{1BE7ADE8-0AE7-4C32-9419-E70587AC2022}" type="presOf" srcId="{2C614EDD-2074-4B62-A8C4-AE97BE31CC6B}" destId="{D46EFC78-EE86-4CCC-88EB-BE2D8F8D8D24}" srcOrd="0" destOrd="0" presId="urn:microsoft.com/office/officeart/2005/8/layout/chevron2"/>
    <dgm:cxn modelId="{2774BFB6-B76D-4E24-A320-051CA4864DE9}" type="presOf" srcId="{BE283707-3C25-4769-98F2-133F7F4BA167}" destId="{8BCB68E1-EE57-4007-ACBA-A44F8AE767E5}" srcOrd="0" destOrd="0" presId="urn:microsoft.com/office/officeart/2005/8/layout/chevron2"/>
    <dgm:cxn modelId="{F40BB1ED-6055-4715-B2A7-CE03E225CE53}" type="presOf" srcId="{A1B8ADCC-E034-422F-8502-2211F69F73F4}" destId="{47F7D3C4-B8EE-45C7-8604-2118904D0F70}" srcOrd="0" destOrd="0" presId="urn:microsoft.com/office/officeart/2005/8/layout/chevron2"/>
    <dgm:cxn modelId="{977495E0-BFB4-41E7-9C8F-B31BBB397F73}" type="presOf" srcId="{F13C7DB6-BCFC-40F6-B541-E336074A1126}" destId="{E0E0D2F7-9B41-4B26-AF01-1093B6AD48C5}" srcOrd="0" destOrd="0" presId="urn:microsoft.com/office/officeart/2005/8/layout/chevron2"/>
    <dgm:cxn modelId="{61489892-2534-4D2F-89B1-625EDF214F8A}" type="presParOf" srcId="{8BCB68E1-EE57-4007-ACBA-A44F8AE767E5}" destId="{35385B09-0B1B-4827-8E48-34E5EF920A24}" srcOrd="0" destOrd="0" presId="urn:microsoft.com/office/officeart/2005/8/layout/chevron2"/>
    <dgm:cxn modelId="{A11FF41E-7D31-4ED0-8AC8-CB0E53940621}" type="presParOf" srcId="{35385B09-0B1B-4827-8E48-34E5EF920A24}" destId="{D46EFC78-EE86-4CCC-88EB-BE2D8F8D8D24}" srcOrd="0" destOrd="0" presId="urn:microsoft.com/office/officeart/2005/8/layout/chevron2"/>
    <dgm:cxn modelId="{DCF1382C-8971-48EF-B0B9-928B2A3C2772}" type="presParOf" srcId="{35385B09-0B1B-4827-8E48-34E5EF920A24}" destId="{B2363DD4-2E3E-4A49-BA7C-55E7C727E124}" srcOrd="1" destOrd="0" presId="urn:microsoft.com/office/officeart/2005/8/layout/chevron2"/>
    <dgm:cxn modelId="{90C48A5B-46AC-4944-8EE2-B558022E03F6}" type="presParOf" srcId="{8BCB68E1-EE57-4007-ACBA-A44F8AE767E5}" destId="{17BA0C69-3304-4886-9677-5AC9D4DB511F}" srcOrd="1" destOrd="0" presId="urn:microsoft.com/office/officeart/2005/8/layout/chevron2"/>
    <dgm:cxn modelId="{96CE3873-BA44-440B-B778-83E608C7150F}" type="presParOf" srcId="{8BCB68E1-EE57-4007-ACBA-A44F8AE767E5}" destId="{EEFC7AE5-EBCA-48E0-B023-A55E275B2EBD}" srcOrd="2" destOrd="0" presId="urn:microsoft.com/office/officeart/2005/8/layout/chevron2"/>
    <dgm:cxn modelId="{4C9CE650-152B-48B4-9185-42E6852274D3}" type="presParOf" srcId="{EEFC7AE5-EBCA-48E0-B023-A55E275B2EBD}" destId="{8CC29618-F134-4FC4-9122-51459D1A0ACF}" srcOrd="0" destOrd="0" presId="urn:microsoft.com/office/officeart/2005/8/layout/chevron2"/>
    <dgm:cxn modelId="{FE9F64DA-AB3A-462A-BF98-473A993D27AA}" type="presParOf" srcId="{EEFC7AE5-EBCA-48E0-B023-A55E275B2EBD}" destId="{2F7BD1E0-7E1C-4873-895B-EA31B2108644}" srcOrd="1" destOrd="0" presId="urn:microsoft.com/office/officeart/2005/8/layout/chevron2"/>
    <dgm:cxn modelId="{9E6AC002-0661-4115-B44D-D4A9DF132E52}" type="presParOf" srcId="{8BCB68E1-EE57-4007-ACBA-A44F8AE767E5}" destId="{F827E2FF-1DF0-4330-9381-FA9F812419A1}" srcOrd="3" destOrd="0" presId="urn:microsoft.com/office/officeart/2005/8/layout/chevron2"/>
    <dgm:cxn modelId="{B4821844-251B-4A18-A17E-D2E136C92561}" type="presParOf" srcId="{8BCB68E1-EE57-4007-ACBA-A44F8AE767E5}" destId="{F632577F-BFCE-438D-B87C-0C30C36E8121}" srcOrd="4" destOrd="0" presId="urn:microsoft.com/office/officeart/2005/8/layout/chevron2"/>
    <dgm:cxn modelId="{F7AA49C8-7F4B-4FFE-B3F4-A3121746B939}" type="presParOf" srcId="{F632577F-BFCE-438D-B87C-0C30C36E8121}" destId="{47F7D3C4-B8EE-45C7-8604-2118904D0F70}" srcOrd="0" destOrd="0" presId="urn:microsoft.com/office/officeart/2005/8/layout/chevron2"/>
    <dgm:cxn modelId="{14A0C20C-65D0-4A68-AB11-7056A0B1602B}" type="presParOf" srcId="{F632577F-BFCE-438D-B87C-0C30C36E8121}" destId="{E0E0D2F7-9B41-4B26-AF01-1093B6AD48C5}" srcOrd="1" destOrd="0" presId="urn:microsoft.com/office/officeart/2005/8/layout/chevron2"/>
    <dgm:cxn modelId="{6C83D7F5-8A7E-4A8C-BD53-929B2E6B8824}" type="presParOf" srcId="{8BCB68E1-EE57-4007-ACBA-A44F8AE767E5}" destId="{39E07711-DEC3-49C5-98BF-B9E296201D65}" srcOrd="5" destOrd="0" presId="urn:microsoft.com/office/officeart/2005/8/layout/chevron2"/>
    <dgm:cxn modelId="{3C9A4AA1-1E6F-4002-A380-3059008C79D7}" type="presParOf" srcId="{8BCB68E1-EE57-4007-ACBA-A44F8AE767E5}" destId="{B44A4D77-F803-42E5-94D7-28628C4E50E7}" srcOrd="6" destOrd="0" presId="urn:microsoft.com/office/officeart/2005/8/layout/chevron2"/>
    <dgm:cxn modelId="{8C9C8274-CE89-4462-A497-99A4F716883A}" type="presParOf" srcId="{B44A4D77-F803-42E5-94D7-28628C4E50E7}" destId="{CD37A2EF-704B-4EA1-A44D-AB778727714B}" srcOrd="0" destOrd="0" presId="urn:microsoft.com/office/officeart/2005/8/layout/chevron2"/>
    <dgm:cxn modelId="{52514C1B-BF4A-4BC7-9764-ACF27BFC8261}" type="presParOf" srcId="{B44A4D77-F803-42E5-94D7-28628C4E50E7}" destId="{7DBED5AC-425A-4A54-9124-B29F313A6C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EFC78-EE86-4CCC-88EB-BE2D8F8D8D24}">
      <dsp:nvSpPr>
        <dsp:cNvPr id="0" name=""/>
        <dsp:cNvSpPr/>
      </dsp:nvSpPr>
      <dsp:spPr>
        <a:xfrm rot="5400000">
          <a:off x="-194389" y="197895"/>
          <a:ext cx="1295932" cy="907152"/>
        </a:xfrm>
        <a:prstGeom prst="chevron">
          <a:avLst/>
        </a:prstGeom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1</a:t>
          </a:r>
          <a:endParaRPr lang="zh-CN" altLang="en-US" sz="230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457081"/>
        <a:ext cx="907152" cy="388780"/>
      </dsp:txXfrm>
    </dsp:sp>
    <dsp:sp modelId="{B2363DD4-2E3E-4A49-BA7C-55E7C727E124}">
      <dsp:nvSpPr>
        <dsp:cNvPr id="0" name=""/>
        <dsp:cNvSpPr/>
      </dsp:nvSpPr>
      <dsp:spPr>
        <a:xfrm rot="5400000">
          <a:off x="4126944" y="-3216286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硬盘上存储的所有文件都是二进制格式</a:t>
          </a:r>
          <a:endParaRPr lang="zh-CN" altLang="en-US" sz="28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44626"/>
        <a:ext cx="7240820" cy="760115"/>
      </dsp:txXfrm>
    </dsp:sp>
    <dsp:sp modelId="{8CC29618-F134-4FC4-9122-51459D1A0ACF}">
      <dsp:nvSpPr>
        <dsp:cNvPr id="0" name=""/>
        <dsp:cNvSpPr/>
      </dsp:nvSpPr>
      <dsp:spPr>
        <a:xfrm rot="5400000">
          <a:off x="-194389" y="1368323"/>
          <a:ext cx="1295932" cy="907152"/>
        </a:xfrm>
        <a:prstGeom prst="chevron">
          <a:avLst/>
        </a:prstGeom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2</a:t>
          </a:r>
          <a:endParaRPr lang="zh-CN" altLang="en-US" sz="230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1627509"/>
        <a:ext cx="907152" cy="388780"/>
      </dsp:txXfrm>
    </dsp:sp>
    <dsp:sp modelId="{2F7BD1E0-7E1C-4873-895B-EA31B2108644}">
      <dsp:nvSpPr>
        <dsp:cNvPr id="0" name=""/>
        <dsp:cNvSpPr/>
      </dsp:nvSpPr>
      <dsp:spPr>
        <a:xfrm rot="5400000">
          <a:off x="4126944" y="-2066425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不同的解码方式可以解析出不同的信息</a:t>
          </a:r>
          <a:endParaRPr lang="zh-CN" altLang="en-US" sz="28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1194487"/>
        <a:ext cx="7240820" cy="760115"/>
      </dsp:txXfrm>
    </dsp:sp>
    <dsp:sp modelId="{47F7D3C4-B8EE-45C7-8604-2118904D0F70}">
      <dsp:nvSpPr>
        <dsp:cNvPr id="0" name=""/>
        <dsp:cNvSpPr/>
      </dsp:nvSpPr>
      <dsp:spPr>
        <a:xfrm rot="5400000">
          <a:off x="-194389" y="2497618"/>
          <a:ext cx="1295932" cy="907152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3</a:t>
          </a:r>
          <a:endParaRPr lang="zh-CN" altLang="en-US" sz="3300" b="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2756804"/>
        <a:ext cx="907152" cy="388780"/>
      </dsp:txXfrm>
    </dsp:sp>
    <dsp:sp modelId="{E0E0D2F7-9B41-4B26-AF01-1093B6AD48C5}">
      <dsp:nvSpPr>
        <dsp:cNvPr id="0" name=""/>
        <dsp:cNvSpPr/>
      </dsp:nvSpPr>
      <dsp:spPr>
        <a:xfrm rot="5400000">
          <a:off x="4126723" y="-916342"/>
          <a:ext cx="842798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生成文件时和读取文件时使用不同的解码方式，是不对的</a:t>
          </a:r>
          <a:endParaRPr lang="zh-CN" altLang="en-US" sz="28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2344371"/>
        <a:ext cx="7240798" cy="760514"/>
      </dsp:txXfrm>
    </dsp:sp>
    <dsp:sp modelId="{CD37A2EF-704B-4EA1-A44D-AB778727714B}">
      <dsp:nvSpPr>
        <dsp:cNvPr id="0" name=""/>
        <dsp:cNvSpPr/>
      </dsp:nvSpPr>
      <dsp:spPr>
        <a:xfrm rot="5400000">
          <a:off x="-194389" y="3647479"/>
          <a:ext cx="1295932" cy="90715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4</a:t>
          </a:r>
          <a:endParaRPr lang="zh-CN" altLang="en-US" sz="3600" b="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3906665"/>
        <a:ext cx="907152" cy="388780"/>
      </dsp:txXfrm>
    </dsp:sp>
    <dsp:sp modelId="{7DBED5AC-425A-4A54-9124-B29F313A6C61}">
      <dsp:nvSpPr>
        <dsp:cNvPr id="0" name=""/>
        <dsp:cNvSpPr/>
      </dsp:nvSpPr>
      <dsp:spPr>
        <a:xfrm rot="5400000">
          <a:off x="4126944" y="233297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程序员可以自定义的文件编码方式</a:t>
          </a:r>
          <a:endParaRPr lang="zh-CN" altLang="en-US" sz="28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3494209"/>
        <a:ext cx="7240820" cy="760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1C6F9-F2A7-4181-85F1-5A31B01C133F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8EED5-8B51-4748-BA3B-67D1EE76D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72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1D3F-3492-430E-A293-1783706DBF4C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90C1-BDBA-4336-8BDE-4ED26BBE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0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5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34674" b="18591"/>
          <a:stretch/>
        </p:blipFill>
        <p:spPr bwMode="auto">
          <a:xfrm>
            <a:off x="4644008" y="2268000"/>
            <a:ext cx="4488729" cy="46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95736" y="862112"/>
            <a:ext cx="2808312" cy="873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bjtuxb711-2\Desktop\北京交通大学ppt角标图案（左）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0" y="436244"/>
            <a:ext cx="1965960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29475" b="12969"/>
          <a:stretch/>
        </p:blipFill>
        <p:spPr bwMode="auto">
          <a:xfrm>
            <a:off x="2419350" y="1128563"/>
            <a:ext cx="5123306" cy="5029445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stretch>
              <a:fillRect/>
            </a:stretch>
          </a:blipFill>
          <a:ln>
            <a:noFill/>
          </a:ln>
          <a:extLst/>
        </p:spPr>
      </p:pic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7" y="508252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8" y="504000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wav"/><Relationship Id="rId2" Type="http://schemas.microsoft.com/office/2007/relationships/media" Target="../media/media10.wav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6" Type="http://schemas.openxmlformats.org/officeDocument/2006/relationships/image" Target="../media/image7.png"/><Relationship Id="rId5" Type="http://schemas.openxmlformats.org/officeDocument/2006/relationships/image" Target="../media/image13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media2.wav"/><Relationship Id="rId7" Type="http://schemas.openxmlformats.org/officeDocument/2006/relationships/image" Target="../media/image9.jpeg"/><Relationship Id="rId2" Type="http://schemas.microsoft.com/office/2007/relationships/media" Target="../media/media2.wav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av"/><Relationship Id="rId2" Type="http://schemas.microsoft.com/office/2007/relationships/media" Target="../media/media3.wav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wav"/><Relationship Id="rId2" Type="http://schemas.microsoft.com/office/2007/relationships/media" Target="../media/media4.wav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11.jp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wav"/><Relationship Id="rId2" Type="http://schemas.microsoft.com/office/2007/relationships/media" Target="../media/media5.wav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5" Type="http://schemas.openxmlformats.org/officeDocument/2006/relationships/image" Target="../media/image7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wav"/><Relationship Id="rId2" Type="http://schemas.microsoft.com/office/2007/relationships/media" Target="../media/media8.wav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8478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程序设计基础训练课程</a:t>
            </a:r>
            <a:endParaRPr lang="en-US" altLang="zh-CN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文件二进制存储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4471952"/>
            <a:ext cx="7200800" cy="66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algn="ctr"/>
            <a:r>
              <a:rPr lang="zh-CN" altLang="en-US" dirty="0"/>
              <a:t>北京交通大学计算机科学与信息技术</a:t>
            </a:r>
            <a:r>
              <a:rPr lang="zh-CN" altLang="en-US" dirty="0" smtClean="0"/>
              <a:t>学院</a:t>
            </a:r>
            <a:endParaRPr lang="en-US" altLang="zh-CN" dirty="0"/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音频 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33"/>
    </mc:Choice>
    <mc:Fallback xmlns="">
      <p:transition spd="slow" advTm="1673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附：几个文件读写库函数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81368"/>
              </p:ext>
            </p:extLst>
          </p:nvPr>
        </p:nvGraphicFramePr>
        <p:xfrm>
          <a:off x="1250081" y="1508280"/>
          <a:ext cx="7149745" cy="4224976"/>
        </p:xfrm>
        <a:graphic>
          <a:graphicData uri="http://schemas.openxmlformats.org/drawingml/2006/table">
            <a:tbl>
              <a:tblPr/>
              <a:tblGrid>
                <a:gridCol w="1450000"/>
                <a:gridCol w="5699745"/>
              </a:tblGrid>
              <a:tr h="603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A000B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函数名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A000B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A000B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1A000B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fopen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A000B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( )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A000B"/>
                        </a:solidFill>
                        <a:effectLst/>
                        <a:latin typeface="Arial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A000B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打开文件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A000B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(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 “r” “w”   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“</a:t>
                      </a: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rb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” “</a:t>
                      </a: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wb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”)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1A000B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fclose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A000B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( )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A000B"/>
                        </a:solidFill>
                        <a:effectLst/>
                        <a:latin typeface="Arial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A000B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关闭文件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fread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( 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+mn-cs"/>
                        </a:rPr>
                        <a:t>从指定文件读数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支持二进制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)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fwrite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( 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向指定文件写数据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支持二进制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)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fscanf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( 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按指定格式从指定文件读数据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支持文本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3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fprintf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( 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按指定格式向指定文件写数据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支持文本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音频 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88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"/>
    </mc:Choice>
    <mc:Fallback xmlns="">
      <p:transition spd="slow" advTm="2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1556792"/>
            <a:ext cx="648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希望同学们与老师一起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努力学习！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收获知识与成功体验！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谢谢！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6" name="Picture 2" descr="C:\Users\bjtuxb711-2\Desktop\宁校长ppt\图片素材\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75755"/>
            <a:ext cx="1826472" cy="34656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音频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1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"/>
    </mc:Choice>
    <mc:Fallback xmlns="">
      <p:transition spd="slow" advTm="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计算机文件存储形式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C:\Users\lenovo\Desktop\未标题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50" y="4735016"/>
            <a:ext cx="202281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42" y="2883471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42" y="2038127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42" y="1196752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42" y="3721676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42" y="4563051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42" y="5400581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8"/>
          <p:cNvCxnSpPr>
            <a:cxnSpLocks noChangeShapeType="1"/>
          </p:cNvCxnSpPr>
          <p:nvPr/>
        </p:nvCxnSpPr>
        <p:spPr bwMode="auto">
          <a:xfrm flipH="1" flipV="1">
            <a:off x="395536" y="4142363"/>
            <a:ext cx="4536504" cy="1086837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20"/>
          <p:cNvCxnSpPr>
            <a:cxnSpLocks noChangeShapeType="1"/>
          </p:cNvCxnSpPr>
          <p:nvPr/>
        </p:nvCxnSpPr>
        <p:spPr bwMode="auto">
          <a:xfrm flipV="1">
            <a:off x="4932040" y="4135785"/>
            <a:ext cx="568896" cy="109341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18"/>
          <p:cNvCxnSpPr>
            <a:cxnSpLocks noChangeShapeType="1"/>
          </p:cNvCxnSpPr>
          <p:nvPr/>
        </p:nvCxnSpPr>
        <p:spPr bwMode="auto">
          <a:xfrm flipV="1">
            <a:off x="5500936" y="1196752"/>
            <a:ext cx="1292606" cy="4184849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20"/>
          <p:cNvCxnSpPr>
            <a:cxnSpLocks noChangeShapeType="1"/>
          </p:cNvCxnSpPr>
          <p:nvPr/>
        </p:nvCxnSpPr>
        <p:spPr bwMode="auto">
          <a:xfrm>
            <a:off x="5500936" y="5381601"/>
            <a:ext cx="1292606" cy="86035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5157341" cy="331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音频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547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4"/>
    </mc:Choice>
    <mc:Fallback xmlns="">
      <p:transition advTm="11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计算机文件存储形式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074914" y="1336124"/>
            <a:ext cx="1073150" cy="5045204"/>
            <a:chOff x="323528" y="1433270"/>
            <a:chExt cx="1073150" cy="5045204"/>
          </a:xfrm>
        </p:grpSpPr>
        <p:pic>
          <p:nvPicPr>
            <p:cNvPr id="10" name="Picture 61" descr="C:\Users\lenovo\Desktop\u=3813340072,1493297564&amp;fm=26&amp;gp=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119989"/>
              <a:ext cx="1073150" cy="84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61" descr="C:\Users\lenovo\Desktop\u=3813340072,1493297564&amp;fm=26&amp;gp=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274645"/>
              <a:ext cx="1073150" cy="84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61" descr="C:\Users\lenovo\Desktop\u=3813340072,1493297564&amp;fm=26&amp;gp=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433270"/>
              <a:ext cx="1073150" cy="84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1" descr="C:\Users\lenovo\Desktop\u=3813340072,1493297564&amp;fm=26&amp;gp=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958194"/>
              <a:ext cx="1073150" cy="84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1" descr="C:\Users\lenovo\Desktop\u=3813340072,1493297564&amp;fm=26&amp;gp=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799569"/>
              <a:ext cx="1073150" cy="84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1" descr="C:\Users\lenovo\Desktop\u=3813340072,1493297564&amp;fm=26&amp;gp=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637099"/>
              <a:ext cx="1073150" cy="84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5292080" y="1280100"/>
            <a:ext cx="3600400" cy="5194448"/>
          </a:xfrm>
          <a:prstGeom prst="rect">
            <a:avLst/>
          </a:prstGeom>
          <a:solidFill>
            <a:schemeClr val="accent6">
              <a:lumMod val="20000"/>
              <a:lumOff val="80000"/>
              <a:alpha val="44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文本文件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 marL="0" indent="0" algn="ctr"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ASCII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algn="ctr">
              <a:buNone/>
            </a:pPr>
            <a:r>
              <a:rPr lang="zh-CN" altLang="en-US" sz="1600" b="1" dirty="0">
                <a:solidFill>
                  <a:srgbClr val="0070C0"/>
                </a:solidFill>
              </a:rPr>
              <a:t>由一个一个字符组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成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zh-CN" altLang="en-US" sz="1600" b="1" dirty="0" smtClean="0">
                <a:solidFill>
                  <a:srgbClr val="0070C0"/>
                </a:solidFill>
              </a:rPr>
              <a:t>每个</a:t>
            </a:r>
            <a:r>
              <a:rPr lang="zh-CN" altLang="en-US" sz="1600" b="1" dirty="0">
                <a:solidFill>
                  <a:srgbClr val="0070C0"/>
                </a:solidFill>
              </a:rPr>
              <a:t>字符用一个</a:t>
            </a:r>
            <a:r>
              <a:rPr lang="en-US" altLang="zh-CN" sz="1600" b="1" dirty="0">
                <a:solidFill>
                  <a:srgbClr val="FF0000"/>
                </a:solidFill>
              </a:rPr>
              <a:t>ASCII</a:t>
            </a:r>
            <a:r>
              <a:rPr lang="zh-CN" altLang="en-US" sz="1600" b="1" dirty="0">
                <a:solidFill>
                  <a:srgbClr val="FF0000"/>
                </a:solidFill>
              </a:rPr>
              <a:t>代码</a:t>
            </a:r>
            <a:r>
              <a:rPr lang="zh-CN" altLang="en-US" sz="1600" b="1" dirty="0">
                <a:solidFill>
                  <a:srgbClr val="0070C0"/>
                </a:solidFill>
              </a:rPr>
              <a:t>表示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sz="1800" b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rgbClr val="0070C0"/>
                </a:solidFill>
              </a:rPr>
              <a:t>举例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记事本生成的</a:t>
            </a:r>
            <a:r>
              <a:rPr lang="en-US" altLang="zh-CN" sz="1400" dirty="0" smtClean="0"/>
              <a:t>.txt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用</a:t>
            </a:r>
            <a:r>
              <a:rPr lang="en-US" altLang="zh-CN" sz="1400" dirty="0" smtClean="0"/>
              <a:t>Visual C++</a:t>
            </a:r>
            <a:r>
              <a:rPr lang="zh-CN" altLang="en-US" sz="1400" dirty="0" smtClean="0"/>
              <a:t>生成的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源程序</a:t>
            </a: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cpp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/>
              <a:t>123.45</a:t>
            </a:r>
            <a:r>
              <a:rPr lang="zh-CN" altLang="en-US" sz="1400" dirty="0"/>
              <a:t>：</a:t>
            </a:r>
            <a:r>
              <a:rPr lang="en-US" altLang="zh-CN" sz="1400" dirty="0"/>
              <a:t>ASCII</a:t>
            </a:r>
            <a:r>
              <a:rPr lang="zh-CN" altLang="en-US" sz="1400" dirty="0"/>
              <a:t>代码形式存储到磁盘需要</a:t>
            </a:r>
            <a:r>
              <a:rPr lang="en-US" altLang="zh-CN" sz="1400" dirty="0"/>
              <a:t>6</a:t>
            </a:r>
            <a:r>
              <a:rPr lang="zh-CN" altLang="en-US" sz="1400" dirty="0"/>
              <a:t>个字节。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solidFill>
                <a:srgbClr val="A5002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70C0"/>
                </a:solidFill>
              </a:rPr>
              <a:t>特点：</a:t>
            </a:r>
            <a:r>
              <a:rPr lang="zh-CN" altLang="en-US" sz="1800" dirty="0"/>
              <a:t>文本文件主要是作为文档</a:t>
            </a:r>
            <a:r>
              <a:rPr lang="zh-CN" altLang="en-US" sz="1800" b="1" dirty="0">
                <a:solidFill>
                  <a:srgbClr val="FF0000"/>
                </a:solidFill>
              </a:rPr>
              <a:t>供人们阅读</a:t>
            </a:r>
            <a:r>
              <a:rPr lang="zh-CN" altLang="en-US" sz="1800" dirty="0"/>
              <a:t>的，可以从</a:t>
            </a:r>
            <a:r>
              <a:rPr lang="zh-CN" altLang="en-US" sz="1800" b="1" dirty="0">
                <a:solidFill>
                  <a:srgbClr val="FF0000"/>
                </a:solidFill>
              </a:rPr>
              <a:t>显示器上显示</a:t>
            </a:r>
            <a:r>
              <a:rPr lang="zh-CN" altLang="en-US" sz="1800" dirty="0"/>
              <a:t>出来，也可以通过</a:t>
            </a:r>
            <a:r>
              <a:rPr lang="zh-CN" altLang="en-US" sz="1800" b="1" dirty="0">
                <a:solidFill>
                  <a:srgbClr val="FF0000"/>
                </a:solidFill>
              </a:rPr>
              <a:t>打印机打印</a:t>
            </a:r>
            <a:r>
              <a:rPr lang="zh-CN" altLang="en-US" sz="1800" dirty="0"/>
              <a:t>出来，比较直观。</a:t>
            </a:r>
            <a:endParaRPr lang="zh-CN" altLang="en-US" sz="1800" dirty="0" smtClean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95536" y="1271930"/>
            <a:ext cx="3528392" cy="5040560"/>
          </a:xfrm>
          <a:prstGeom prst="rect">
            <a:avLst/>
          </a:prstGeom>
          <a:solidFill>
            <a:schemeClr val="accent5">
              <a:lumMod val="20000"/>
              <a:lumOff val="80000"/>
              <a:alpha val="43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二进制文件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algn="ctr">
              <a:buNone/>
            </a:pPr>
            <a:r>
              <a:rPr lang="zh-CN" altLang="en-US" sz="1600" b="1" dirty="0" smtClean="0">
                <a:solidFill>
                  <a:srgbClr val="0070C0"/>
                </a:solidFill>
              </a:rPr>
              <a:t>以</a:t>
            </a:r>
            <a:r>
              <a:rPr lang="zh-CN" altLang="en-US" sz="1600" b="1" dirty="0">
                <a:solidFill>
                  <a:srgbClr val="0070C0"/>
                </a:solidFill>
              </a:rPr>
              <a:t>数据在内存中的存储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形式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原样存储</a:t>
            </a:r>
            <a:r>
              <a:rPr lang="zh-CN" altLang="en-US" sz="1600" b="1" dirty="0">
                <a:solidFill>
                  <a:srgbClr val="0070C0"/>
                </a:solidFill>
              </a:rPr>
              <a:t>到磁盘上的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文件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70C0"/>
                </a:solidFill>
              </a:rPr>
              <a:t>举例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400" dirty="0"/>
              <a:t>Visual</a:t>
            </a:r>
            <a:r>
              <a:rPr lang="zh-CN" altLang="en-US" sz="1400" dirty="0"/>
              <a:t> </a:t>
            </a:r>
            <a:r>
              <a:rPr lang="en-US" altLang="zh-CN" sz="1400" dirty="0"/>
              <a:t>C++</a:t>
            </a:r>
            <a:r>
              <a:rPr lang="zh-CN" altLang="en-US" sz="1400" dirty="0"/>
              <a:t>编译生成的</a:t>
            </a:r>
            <a:r>
              <a:rPr lang="en-US" altLang="zh-CN" sz="1400" dirty="0"/>
              <a:t>.</a:t>
            </a:r>
            <a:r>
              <a:rPr lang="en-US" altLang="zh-CN" sz="1400" dirty="0" err="1"/>
              <a:t>obj</a:t>
            </a:r>
            <a:r>
              <a:rPr lang="zh-CN" altLang="en-US" sz="1400" dirty="0"/>
              <a:t>文件及</a:t>
            </a:r>
            <a:r>
              <a:rPr lang="en-US" altLang="zh-CN" sz="1400" dirty="0"/>
              <a:t>.exe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1800" dirty="0" smtClean="0">
              <a:solidFill>
                <a:srgbClr val="A5002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/>
              <a:t>123.45</a:t>
            </a:r>
            <a:r>
              <a:rPr lang="zh-CN" altLang="en-US" sz="1400" dirty="0"/>
              <a:t>：在内存中以浮点数形式存储占</a:t>
            </a:r>
            <a:r>
              <a:rPr lang="en-US" altLang="zh-CN" sz="1400" dirty="0"/>
              <a:t>4</a:t>
            </a:r>
            <a:r>
              <a:rPr lang="zh-CN" altLang="en-US" sz="1400" dirty="0"/>
              <a:t>个字节。</a:t>
            </a:r>
            <a:endParaRPr lang="en-US" altLang="zh-CN" sz="1400" dirty="0"/>
          </a:p>
          <a:p>
            <a:endParaRPr lang="en-US" altLang="zh-CN" sz="1800" dirty="0" smtClean="0">
              <a:solidFill>
                <a:srgbClr val="A5002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70C0"/>
                </a:solidFill>
              </a:rPr>
              <a:t>特点：</a:t>
            </a:r>
            <a:r>
              <a:rPr lang="zh-CN" altLang="en-US" sz="1800" dirty="0"/>
              <a:t>二进制文件主要是暂时</a:t>
            </a:r>
            <a:r>
              <a:rPr lang="zh-CN" altLang="en-US" sz="1800" b="1" dirty="0">
                <a:solidFill>
                  <a:srgbClr val="FF0000"/>
                </a:solidFill>
              </a:rPr>
              <a:t>存放中间结果</a:t>
            </a:r>
            <a:r>
              <a:rPr lang="zh-CN" altLang="en-US" sz="1800" dirty="0"/>
              <a:t>，以后还要继续处理，比如</a:t>
            </a:r>
            <a:r>
              <a:rPr lang="en-US" altLang="zh-CN" sz="1800" dirty="0"/>
              <a:t>.</a:t>
            </a:r>
            <a:r>
              <a:rPr lang="en-US" altLang="zh-CN" sz="1800" dirty="0" err="1"/>
              <a:t>obj</a:t>
            </a:r>
            <a:r>
              <a:rPr lang="zh-CN" altLang="en-US" sz="1800" dirty="0"/>
              <a:t>文件。节省存储空间，输入输出无需转换，速度快，</a:t>
            </a:r>
            <a:r>
              <a:rPr lang="zh-CN" altLang="en-US" sz="1800" b="1" dirty="0">
                <a:solidFill>
                  <a:srgbClr val="FF0000"/>
                </a:solidFill>
              </a:rPr>
              <a:t>不便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阅读。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8" name="音频 7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3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"/>
    </mc:Choice>
    <mc:Fallback xmlns="">
      <p:transition spd="slow" advTm="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计算机文件存储形式</a:t>
            </a:r>
            <a:endParaRPr lang="en-US" altLang="zh-CN" sz="44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5349"/>
            <a:ext cx="5256584" cy="5702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2920876"/>
            <a:ext cx="388843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ASCII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American Standard Code for Information Interchange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美国信息交换标准代码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）是基于拉丁字母的一套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电脑编码系统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，主要用于显示现代英语和其他西欧</a:t>
            </a:r>
            <a:r>
              <a:rPr lang="zh-CN" altLang="en-US" sz="20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语言。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4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"/>
    </mc:Choice>
    <mc:Fallback xmlns="">
      <p:transition spd="slow" advTm="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计算机文件存储形式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899592" y="3140968"/>
            <a:ext cx="7272808" cy="1224136"/>
          </a:xfrm>
          <a:prstGeom prst="rect">
            <a:avLst/>
          </a:prstGeom>
          <a:solidFill>
            <a:schemeClr val="accent6">
              <a:lumMod val="20000"/>
              <a:lumOff val="80000"/>
              <a:alpha val="44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/>
              <a:t>文本文件是</a:t>
            </a:r>
            <a:r>
              <a:rPr lang="zh-CN" altLang="en-US" sz="1800" b="1" dirty="0">
                <a:solidFill>
                  <a:srgbClr val="FF0000"/>
                </a:solidFill>
              </a:rPr>
              <a:t>基于字符编码</a:t>
            </a:r>
            <a:r>
              <a:rPr lang="zh-CN" altLang="en-US" sz="1800" b="1" dirty="0"/>
              <a:t>的文件，常见的编码有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编码，</a:t>
            </a:r>
            <a:r>
              <a:rPr lang="en-US" altLang="zh-CN" sz="1800" b="1" dirty="0"/>
              <a:t>UNICODE</a:t>
            </a:r>
            <a:r>
              <a:rPr lang="zh-CN" altLang="en-US" sz="1800" b="1" dirty="0"/>
              <a:t>编码等等。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/>
              <a:t>二进制文件是</a:t>
            </a:r>
            <a:r>
              <a:rPr lang="zh-CN" altLang="en-US" sz="1800" b="1" dirty="0">
                <a:solidFill>
                  <a:srgbClr val="FF0000"/>
                </a:solidFill>
              </a:rPr>
              <a:t>基于值编码</a:t>
            </a:r>
            <a:r>
              <a:rPr lang="zh-CN" altLang="en-US" sz="1800" b="1" dirty="0"/>
              <a:t>的文件，你可以根据具体应用，指定某个值是什么意思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04499" y="1775986"/>
            <a:ext cx="7272808" cy="1148958"/>
          </a:xfrm>
          <a:prstGeom prst="rect">
            <a:avLst/>
          </a:prstGeom>
          <a:solidFill>
            <a:schemeClr val="accent5">
              <a:lumMod val="20000"/>
              <a:lumOff val="80000"/>
              <a:alpha val="43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/>
              <a:t>计算机</a:t>
            </a:r>
            <a:r>
              <a:rPr lang="zh-CN" altLang="en-US" sz="2000" b="1" dirty="0"/>
              <a:t>的存储在物理上是二进制</a:t>
            </a:r>
            <a:r>
              <a:rPr lang="zh-CN" altLang="en-US" sz="2000" b="1" dirty="0" smtClean="0"/>
              <a:t>的</a:t>
            </a:r>
            <a:endParaRPr lang="en-US" altLang="zh-CN" sz="2000" b="1" dirty="0" smtClean="0"/>
          </a:p>
          <a:p>
            <a:pPr marL="0" indent="0" algn="ctr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文本文件与二进制文件的区别并不是物理上的，而是逻辑上的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2000" b="1" dirty="0"/>
              <a:t>这两者只是在编码层次上有差异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899592" y="4581128"/>
            <a:ext cx="7272808" cy="936104"/>
          </a:xfrm>
          <a:prstGeom prst="rect">
            <a:avLst/>
          </a:prstGeom>
          <a:solidFill>
            <a:schemeClr val="accent6">
              <a:lumMod val="20000"/>
              <a:lumOff val="80000"/>
              <a:alpha val="44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/>
              <a:t>文本文件基本上是</a:t>
            </a:r>
            <a:r>
              <a:rPr lang="zh-CN" altLang="en-US" sz="1800" b="1" dirty="0">
                <a:solidFill>
                  <a:srgbClr val="FF0000"/>
                </a:solidFill>
              </a:rPr>
              <a:t>定长编码</a:t>
            </a:r>
            <a:r>
              <a:rPr lang="zh-CN" altLang="en-US" sz="1800" b="1" dirty="0"/>
              <a:t>的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也有非定长的编码如</a:t>
            </a:r>
            <a:r>
              <a:rPr lang="en-US" altLang="zh-CN" sz="1800" b="1" dirty="0"/>
              <a:t>UTF-8)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/>
              <a:t>二进制文件可看成是</a:t>
            </a:r>
            <a:r>
              <a:rPr lang="zh-CN" altLang="en-US" sz="1800" b="1" dirty="0">
                <a:solidFill>
                  <a:srgbClr val="FF0000"/>
                </a:solidFill>
              </a:rPr>
              <a:t>变长编码</a:t>
            </a:r>
            <a:r>
              <a:rPr lang="zh-CN" altLang="en-US" sz="1800" b="1" dirty="0"/>
              <a:t>的，多少个比特代表一个值，由编码规则决定。</a:t>
            </a:r>
          </a:p>
        </p:txBody>
      </p:sp>
      <p:pic>
        <p:nvPicPr>
          <p:cNvPr id="7" name="音频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6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"/>
    </mc:Choice>
    <mc:Fallback xmlns="">
      <p:transition spd="slow" advTm="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11287"/>
            <a:ext cx="8126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文件解析过程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295083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2105491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1264116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3789040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463041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546794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21" y="4077072"/>
            <a:ext cx="2444787" cy="191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箭头 2"/>
          <p:cNvSpPr/>
          <p:nvPr/>
        </p:nvSpPr>
        <p:spPr>
          <a:xfrm>
            <a:off x="1475656" y="4739674"/>
            <a:ext cx="576064" cy="5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99221" y="4077072"/>
            <a:ext cx="1076635" cy="24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27505" y="5967593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位二进制数为一个单元进行提取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2627784" y="3717032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907704" y="3275692"/>
            <a:ext cx="147788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altLang="zh-CN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0x55 = 85</a:t>
            </a:r>
            <a:endParaRPr lang="zh-CN" altLang="en-US" dirty="0"/>
          </a:p>
        </p:txBody>
      </p:sp>
      <p:pic>
        <p:nvPicPr>
          <p:cNvPr id="3074" name="Picture 2" descr="F:\工作相关\教学\（2019.1~2019.7）程序设计基础训练\实验材料（教师版）\授课2\素材\ASCII码表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91926"/>
            <a:ext cx="4248472" cy="437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上箭头 17"/>
          <p:cNvSpPr/>
          <p:nvPr/>
        </p:nvSpPr>
        <p:spPr>
          <a:xfrm rot="16200000">
            <a:off x="3996807" y="2781799"/>
            <a:ext cx="216024" cy="13664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2627784" y="2935321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24437" y="1222594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查询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ASCII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23728" y="1382216"/>
            <a:ext cx="1261864" cy="144655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sz="8800" dirty="0" smtClean="0"/>
              <a:t>U</a:t>
            </a:r>
            <a:endParaRPr lang="zh-CN" altLang="en-US" sz="8800" dirty="0"/>
          </a:p>
        </p:txBody>
      </p:sp>
      <p:sp>
        <p:nvSpPr>
          <p:cNvPr id="23" name="矩形 22"/>
          <p:cNvSpPr/>
          <p:nvPr/>
        </p:nvSpPr>
        <p:spPr>
          <a:xfrm>
            <a:off x="3822054" y="302704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解释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03648" y="442782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划分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55282" y="13822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展现</a:t>
            </a:r>
          </a:p>
        </p:txBody>
      </p:sp>
      <p:pic>
        <p:nvPicPr>
          <p:cNvPr id="26" name="音频 2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"/>
    </mc:Choice>
    <mc:Fallback xmlns="">
      <p:transition spd="slow" advTm="4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11287"/>
            <a:ext cx="9145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文件解析过程：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295083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2105491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1264116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3789040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463041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0" y="546794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21" y="4077072"/>
            <a:ext cx="2444787" cy="191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箭头 2"/>
          <p:cNvSpPr/>
          <p:nvPr/>
        </p:nvSpPr>
        <p:spPr>
          <a:xfrm>
            <a:off x="1475656" y="4739674"/>
            <a:ext cx="576064" cy="5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99221" y="4077072"/>
            <a:ext cx="1076635" cy="24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3027313" y="3717032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99221" y="3275692"/>
            <a:ext cx="187220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0x55AB66AA</a:t>
            </a:r>
            <a:endParaRPr lang="zh-CN" altLang="en-US" dirty="0"/>
          </a:p>
        </p:txBody>
      </p:sp>
      <p:sp>
        <p:nvSpPr>
          <p:cNvPr id="18" name="上箭头 17"/>
          <p:cNvSpPr/>
          <p:nvPr/>
        </p:nvSpPr>
        <p:spPr>
          <a:xfrm rot="5400000">
            <a:off x="4844873" y="5140275"/>
            <a:ext cx="216024" cy="3297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3028184" y="2935321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504393" y="1916832"/>
            <a:ext cx="1261864" cy="83099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4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记录条数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7517" y="289467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解释</a:t>
            </a:r>
          </a:p>
        </p:txBody>
      </p:sp>
      <p:sp>
        <p:nvSpPr>
          <p:cNvPr id="24" name="矩形 23"/>
          <p:cNvSpPr/>
          <p:nvPr/>
        </p:nvSpPr>
        <p:spPr>
          <a:xfrm>
            <a:off x="1403648" y="442782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划分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79341" y="4077072"/>
            <a:ext cx="1076635" cy="24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028184" y="4411221"/>
            <a:ext cx="1076635" cy="24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55977" y="4077071"/>
            <a:ext cx="288032" cy="24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199221" y="4411220"/>
            <a:ext cx="828963" cy="24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105692" y="4414164"/>
            <a:ext cx="538318" cy="2419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35796" y="4725144"/>
            <a:ext cx="1076635" cy="2419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812431" y="4725143"/>
            <a:ext cx="831579" cy="2419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454048" y="5062750"/>
            <a:ext cx="1112453" cy="2419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199221" y="4725142"/>
            <a:ext cx="536575" cy="2419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199221" y="5059293"/>
            <a:ext cx="254827" cy="2419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566501" y="5063221"/>
            <a:ext cx="1076635" cy="2419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195736" y="5373216"/>
            <a:ext cx="1076635" cy="2419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272197" y="5373216"/>
            <a:ext cx="1076635" cy="2419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2195736" y="5707365"/>
            <a:ext cx="831577" cy="2419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55977" y="5373215"/>
            <a:ext cx="288032" cy="2419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148064" y="5109714"/>
            <a:ext cx="158417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0x549D5E52</a:t>
            </a:r>
            <a:endParaRPr lang="zh-CN" altLang="en-US" dirty="0"/>
          </a:p>
        </p:txBody>
      </p:sp>
      <p:sp>
        <p:nvSpPr>
          <p:cNvPr id="5" name="直角上箭头 4"/>
          <p:cNvSpPr/>
          <p:nvPr/>
        </p:nvSpPr>
        <p:spPr>
          <a:xfrm>
            <a:off x="4700856" y="3717033"/>
            <a:ext cx="879255" cy="1022642"/>
          </a:xfrm>
          <a:prstGeom prst="bentUpArrow">
            <a:avLst>
              <a:gd name="adj1" fmla="val 12929"/>
              <a:gd name="adj2" fmla="val 15714"/>
              <a:gd name="adj3" fmla="val 21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716016" y="3275692"/>
            <a:ext cx="1584177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0xA555ED55</a:t>
            </a:r>
            <a:endParaRPr lang="zh-CN" altLang="en-US" dirty="0"/>
          </a:p>
        </p:txBody>
      </p:sp>
      <p:sp>
        <p:nvSpPr>
          <p:cNvPr id="43" name="上箭头 42"/>
          <p:cNvSpPr/>
          <p:nvPr/>
        </p:nvSpPr>
        <p:spPr>
          <a:xfrm>
            <a:off x="5330512" y="2947010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509845" y="29063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解释</a:t>
            </a:r>
          </a:p>
        </p:txBody>
      </p:sp>
      <p:sp>
        <p:nvSpPr>
          <p:cNvPr id="45" name="矩形 44"/>
          <p:cNvSpPr/>
          <p:nvPr/>
        </p:nvSpPr>
        <p:spPr>
          <a:xfrm>
            <a:off x="4430412" y="1916832"/>
            <a:ext cx="2016224" cy="83099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第一</a:t>
            </a:r>
            <a:r>
              <a:rPr lang="zh-CN" altLang="en-US" sz="24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个三元组的第一个元素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04248" y="3397357"/>
            <a:ext cx="2016224" cy="83099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第一</a:t>
            </a:r>
            <a:r>
              <a:rPr lang="zh-CN" altLang="en-US" sz="24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个三元组的第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二</a:t>
            </a:r>
            <a:r>
              <a:rPr lang="zh-CN" altLang="en-US" sz="24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个元素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7" name="直角上箭头 46"/>
          <p:cNvSpPr/>
          <p:nvPr/>
        </p:nvSpPr>
        <p:spPr>
          <a:xfrm>
            <a:off x="6804248" y="4318986"/>
            <a:ext cx="663231" cy="1022642"/>
          </a:xfrm>
          <a:prstGeom prst="bentUpArrow">
            <a:avLst>
              <a:gd name="adj1" fmla="val 12929"/>
              <a:gd name="adj2" fmla="val 15714"/>
              <a:gd name="adj3" fmla="val 21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音频 1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9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"/>
    </mc:Choice>
    <mc:Fallback xmlns="">
      <p:transition spd="slow" advTm="4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88640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问题</a:t>
            </a:r>
            <a:endParaRPr lang="en-US" altLang="zh-CN" sz="44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/>
            </a:extLst>
          </p:cNvPr>
          <p:cNvSpPr/>
          <p:nvPr/>
        </p:nvSpPr>
        <p:spPr>
          <a:xfrm>
            <a:off x="532207" y="1988840"/>
            <a:ext cx="82867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实验要求大家存储的二进制文件与文本文件的区别是什么？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实验里的二进制文件可以以文本文件的方式打开么？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445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"/>
    </mc:Choice>
    <mc:Fallback xmlns="">
      <p:transition spd="slow" advTm="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60648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小结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84980361"/>
              </p:ext>
            </p:extLst>
          </p:nvPr>
        </p:nvGraphicFramePr>
        <p:xfrm>
          <a:off x="559371" y="1340769"/>
          <a:ext cx="8189093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音频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521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"/>
    </mc:Choice>
    <mc:Fallback xmlns="">
      <p:transition spd="slow" advTm="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37.1|6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北京交通大学ppt主题1</Template>
  <TotalTime>10178</TotalTime>
  <Words>613</Words>
  <Application>Microsoft Office PowerPoint</Application>
  <PresentationFormat>全屏显示(4:3)</PresentationFormat>
  <Paragraphs>98</Paragraphs>
  <Slides>11</Slides>
  <Notes>2</Notes>
  <HiddenSlides>0</HiddenSlides>
  <MMClips>11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bjtuxb711-2</dc:creator>
  <cp:lastModifiedBy>Windows 用户</cp:lastModifiedBy>
  <cp:revision>221</cp:revision>
  <cp:lastPrinted>2018-11-16T16:10:59Z</cp:lastPrinted>
  <dcterms:created xsi:type="dcterms:W3CDTF">2016-04-25T07:27:26Z</dcterms:created>
  <dcterms:modified xsi:type="dcterms:W3CDTF">2020-02-13T11:51:36Z</dcterms:modified>
</cp:coreProperties>
</file>