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2" r:id="rId2"/>
  </p:sldMasterIdLst>
  <p:notesMasterIdLst>
    <p:notesMasterId r:id="rId16"/>
  </p:notesMasterIdLst>
  <p:sldIdLst>
    <p:sldId id="616" r:id="rId3"/>
    <p:sldId id="629" r:id="rId4"/>
    <p:sldId id="741" r:id="rId5"/>
    <p:sldId id="742" r:id="rId6"/>
    <p:sldId id="745" r:id="rId7"/>
    <p:sldId id="743" r:id="rId8"/>
    <p:sldId id="748" r:id="rId9"/>
    <p:sldId id="746" r:id="rId10"/>
    <p:sldId id="749" r:id="rId11"/>
    <p:sldId id="747" r:id="rId12"/>
    <p:sldId id="751" r:id="rId13"/>
    <p:sldId id="752" r:id="rId14"/>
    <p:sldId id="744" r:id="rId15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99CCFF"/>
    <a:srgbClr val="6699FF"/>
    <a:srgbClr val="FF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 autoAdjust="0"/>
    <p:restoredTop sz="84366" autoAdjust="0"/>
  </p:normalViewPr>
  <p:slideViewPr>
    <p:cSldViewPr snapToGrid="0">
      <p:cViewPr varScale="1">
        <p:scale>
          <a:sx n="105" d="100"/>
          <a:sy n="105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89" d="100"/>
          <a:sy n="189" d="100"/>
        </p:scale>
        <p:origin x="11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7FE18CF-AC47-4079-A927-2D5B76D8803A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FCCAB6A-AEAD-4825-AEA2-D36B7A3602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30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5025B3-7DBE-6145-B2FE-95120E841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23474"/>
            <a:ext cx="12192000" cy="2334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320181-E415-4A46-A897-6C85E6678427}"/>
              </a:ext>
            </a:extLst>
          </p:cNvPr>
          <p:cNvSpPr txBox="1"/>
          <p:nvPr userDrawn="1"/>
        </p:nvSpPr>
        <p:spPr>
          <a:xfrm>
            <a:off x="1874665" y="1560009"/>
            <a:ext cx="8144256" cy="14813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US" sz="4000" dirty="0">
              <a:solidFill>
                <a:srgbClr val="FF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7B078-A834-B744-B232-79131BB3DC5D}"/>
              </a:ext>
            </a:extLst>
          </p:cNvPr>
          <p:cNvSpPr txBox="1"/>
          <p:nvPr userDrawn="1"/>
        </p:nvSpPr>
        <p:spPr>
          <a:xfrm>
            <a:off x="618694" y="185087"/>
            <a:ext cx="4254691" cy="30008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rgbClr val="002060"/>
                </a:solidFill>
              </a:rPr>
              <a:t>2019 </a:t>
            </a:r>
            <a:r>
              <a:rPr lang="ko-KR" altLang="en-US" sz="1350" b="1" dirty="0" err="1">
                <a:solidFill>
                  <a:srgbClr val="002060"/>
                </a:solidFill>
              </a:rPr>
              <a:t>신한생명</a:t>
            </a:r>
            <a:r>
              <a:rPr lang="en-US" altLang="ko-KR" sz="1350" b="1" dirty="0">
                <a:solidFill>
                  <a:srgbClr val="002060"/>
                </a:solidFill>
              </a:rPr>
              <a:t>-</a:t>
            </a:r>
            <a:r>
              <a:rPr lang="ko-KR" altLang="en-US" sz="1350" b="1" dirty="0">
                <a:solidFill>
                  <a:srgbClr val="002060"/>
                </a:solidFill>
              </a:rPr>
              <a:t>포항공대 디지털 인재양성</a:t>
            </a:r>
            <a:r>
              <a:rPr lang="en-US" altLang="ko-KR" sz="1350" b="1" dirty="0">
                <a:solidFill>
                  <a:srgbClr val="002060"/>
                </a:solidFill>
              </a:rPr>
              <a:t> </a:t>
            </a:r>
            <a:r>
              <a:rPr lang="ko-KR" altLang="en-US" sz="1350" b="1" dirty="0">
                <a:solidFill>
                  <a:srgbClr val="002060"/>
                </a:solidFill>
              </a:rPr>
              <a:t>강연 자료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50D303B9-1FC0-AF43-BFBD-B5526D66B20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84189" y="4286298"/>
            <a:ext cx="4599516" cy="12414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endParaRPr lang="en-US" altLang="ko-KR" sz="15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E15178-BA5A-E34B-8145-1F101B9F9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81797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7B078-A834-B744-B232-79131BB3DC5D}"/>
              </a:ext>
            </a:extLst>
          </p:cNvPr>
          <p:cNvSpPr txBox="1"/>
          <p:nvPr userDrawn="1"/>
        </p:nvSpPr>
        <p:spPr>
          <a:xfrm>
            <a:off x="11376324" y="115104"/>
            <a:ext cx="631903" cy="30008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rgbClr val="002060"/>
                </a:solidFill>
              </a:rPr>
              <a:t>7</a:t>
            </a:r>
            <a:r>
              <a:rPr lang="ko-KR" altLang="en-US" sz="1350" b="1">
                <a:solidFill>
                  <a:srgbClr val="002060"/>
                </a:solidFill>
              </a:rPr>
              <a:t>주차</a:t>
            </a:r>
            <a:endParaRPr lang="ko-KR" altLang="en-US" sz="135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3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325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378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552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29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710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164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39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4999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8620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3.png">
            <a:extLst>
              <a:ext uri="{FF2B5EF4-FFF2-40B4-BE49-F238E27FC236}">
                <a16:creationId xmlns:a16="http://schemas.microsoft.com/office/drawing/2014/main" id="{BA72990A-7672-C84F-BC67-1DAF01BBB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523" y="6589667"/>
            <a:ext cx="1262988" cy="17205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94DCB-76E8-2149-91E5-EC4662667B23}"/>
              </a:ext>
            </a:extLst>
          </p:cNvPr>
          <p:cNvSpPr txBox="1"/>
          <p:nvPr userDrawn="1"/>
        </p:nvSpPr>
        <p:spPr>
          <a:xfrm>
            <a:off x="6445955" y="6545955"/>
            <a:ext cx="271601" cy="2594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1143" tIns="51143" rIns="51143" bIns="51143" numCol="1" spcCol="38100" rtlCol="0" anchor="t">
            <a:spAutoFit/>
          </a:bodyPr>
          <a:lstStyle/>
          <a:p>
            <a:pPr marL="0" marR="0" indent="0" algn="l" defTabSz="77911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uk-UA" sz="1015" b="1" smtClean="0">
                <a:solidFill>
                  <a:srgbClr val="0432FF"/>
                </a:solidFill>
                <a:latin typeface="Malgun Gothic" charset="-127"/>
                <a:ea typeface="Malgun Gothic" charset="-127"/>
                <a:cs typeface="Malgun Gothic" charset="-127"/>
              </a:rPr>
              <a:pPr marL="0" marR="0" indent="0" algn="l" defTabSz="779114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ko-KR" altLang="en-US" sz="1015" b="1" i="0" u="none" strike="noStrike" cap="none" spc="0" normalizeH="0" baseline="0" dirty="0">
              <a:ln>
                <a:noFill/>
              </a:ln>
              <a:solidFill>
                <a:srgbClr val="0432FF"/>
              </a:solidFill>
              <a:effectLst/>
              <a:uFillTx/>
              <a:latin typeface="Malgun Gothic" charset="-127"/>
              <a:ea typeface="Malgun Gothic" charset="-127"/>
              <a:cs typeface="Malgun Gothic" charset="-127"/>
              <a:sym typeface="Helvetica Neue"/>
            </a:endParaRPr>
          </a:p>
        </p:txBody>
      </p:sp>
      <p:pic>
        <p:nvPicPr>
          <p:cNvPr id="9" name="image3.png">
            <a:extLst>
              <a:ext uri="{FF2B5EF4-FFF2-40B4-BE49-F238E27FC236}">
                <a16:creationId xmlns:a16="http://schemas.microsoft.com/office/drawing/2014/main" id="{2667E0DF-D375-9D44-A076-45A90BB1F5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523" y="6502243"/>
            <a:ext cx="1262988" cy="25948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AB5CBA7-4E32-414B-8CB1-6A588B605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205574"/>
            <a:ext cx="10515600" cy="680224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[R] 5">
            <a:extLst>
              <a:ext uri="{FF2B5EF4-FFF2-40B4-BE49-F238E27FC236}">
                <a16:creationId xmlns:a16="http://schemas.microsoft.com/office/drawing/2014/main" id="{8D54B899-CDBC-3947-82A7-9F2BA21590D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0765" y="216445"/>
            <a:ext cx="11630470" cy="0"/>
          </a:xfrm>
          <a:prstGeom prst="line">
            <a:avLst/>
          </a:prstGeom>
          <a:solidFill>
            <a:srgbClr val="CA0364"/>
          </a:solidFill>
          <a:ln w="12700" cap="flat" cmpd="sng" algn="ctr">
            <a:solidFill>
              <a:srgbClr val="CA03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[R] 6">
            <a:extLst>
              <a:ext uri="{FF2B5EF4-FFF2-40B4-BE49-F238E27FC236}">
                <a16:creationId xmlns:a16="http://schemas.microsoft.com/office/drawing/2014/main" id="{0C76AE9F-D2D4-F244-A91B-285A3238ACD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0765" y="839537"/>
            <a:ext cx="11630470" cy="0"/>
          </a:xfrm>
          <a:prstGeom prst="line">
            <a:avLst/>
          </a:prstGeom>
          <a:solidFill>
            <a:srgbClr val="CA0364"/>
          </a:solidFill>
          <a:ln w="12700" cap="flat" cmpd="sng" algn="ctr">
            <a:solidFill>
              <a:srgbClr val="CA03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6618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>
            <a:extLst>
              <a:ext uri="{FF2B5EF4-FFF2-40B4-BE49-F238E27FC236}">
                <a16:creationId xmlns:a16="http://schemas.microsoft.com/office/drawing/2014/main" id="{A5C13501-3A68-4C4E-988A-8251F55D2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61" y="6472426"/>
            <a:ext cx="1308100" cy="333008"/>
          </a:xfrm>
          <a:prstGeom prst="rect">
            <a:avLst/>
          </a:prstGeom>
        </p:spPr>
      </p:pic>
      <p:pic>
        <p:nvPicPr>
          <p:cNvPr id="7" name="image3.png">
            <a:extLst>
              <a:ext uri="{FF2B5EF4-FFF2-40B4-BE49-F238E27FC236}">
                <a16:creationId xmlns:a16="http://schemas.microsoft.com/office/drawing/2014/main" id="{BA72990A-7672-C84F-BC67-1DAF01BBBE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523" y="6589667"/>
            <a:ext cx="1262988" cy="17205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94DCB-76E8-2149-91E5-EC4662667B23}"/>
              </a:ext>
            </a:extLst>
          </p:cNvPr>
          <p:cNvSpPr txBox="1"/>
          <p:nvPr userDrawn="1"/>
        </p:nvSpPr>
        <p:spPr>
          <a:xfrm>
            <a:off x="6445955" y="6545955"/>
            <a:ext cx="271601" cy="2594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1143" tIns="51143" rIns="51143" bIns="51143" numCol="1" spcCol="38100" rtlCol="0" anchor="t">
            <a:spAutoFit/>
          </a:bodyPr>
          <a:lstStyle/>
          <a:p>
            <a:pPr marL="0" marR="0" indent="0" algn="l" defTabSz="77911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uk-UA" sz="1015" b="1" smtClean="0">
                <a:solidFill>
                  <a:srgbClr val="0432FF"/>
                </a:solidFill>
                <a:latin typeface="Malgun Gothic" charset="-127"/>
                <a:ea typeface="Malgun Gothic" charset="-127"/>
                <a:cs typeface="Malgun Gothic" charset="-127"/>
              </a:rPr>
              <a:pPr marL="0" marR="0" indent="0" algn="l" defTabSz="779114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ko-KR" altLang="en-US" sz="1015" b="1" i="0" u="none" strike="noStrike" cap="none" spc="0" normalizeH="0" baseline="0" dirty="0">
              <a:ln>
                <a:noFill/>
              </a:ln>
              <a:solidFill>
                <a:srgbClr val="0432FF"/>
              </a:solidFill>
              <a:effectLst/>
              <a:uFillTx/>
              <a:latin typeface="Malgun Gothic" charset="-127"/>
              <a:ea typeface="Malgun Gothic" charset="-127"/>
              <a:cs typeface="Malgun Gothic" charset="-127"/>
              <a:sym typeface="Helvetica Neue"/>
            </a:endParaRPr>
          </a:p>
        </p:txBody>
      </p:sp>
      <p:pic>
        <p:nvPicPr>
          <p:cNvPr id="9" name="image3.png">
            <a:extLst>
              <a:ext uri="{FF2B5EF4-FFF2-40B4-BE49-F238E27FC236}">
                <a16:creationId xmlns:a16="http://schemas.microsoft.com/office/drawing/2014/main" id="{2667E0DF-D375-9D44-A076-45A90BB1F5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523" y="6502243"/>
            <a:ext cx="1262988" cy="259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그림 6">
            <a:extLst>
              <a:ext uri="{FF2B5EF4-FFF2-40B4-BE49-F238E27FC236}">
                <a16:creationId xmlns:a16="http://schemas.microsoft.com/office/drawing/2014/main" id="{A430E7C1-8829-ED48-BD6D-BDD3C20E15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698460"/>
            <a:ext cx="12192000" cy="2159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CA21A0-2DF3-2344-BAC4-F107CFCB3E0C}"/>
              </a:ext>
            </a:extLst>
          </p:cNvPr>
          <p:cNvSpPr txBox="1"/>
          <p:nvPr userDrawn="1"/>
        </p:nvSpPr>
        <p:spPr>
          <a:xfrm>
            <a:off x="2748678" y="5326397"/>
            <a:ext cx="8441332" cy="72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889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853C5E1-CCA6-4F56-9061-A8BDF78AC7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7843" b="-3922"/>
          <a:stretch/>
        </p:blipFill>
        <p:spPr>
          <a:xfrm>
            <a:off x="285454" y="6440385"/>
            <a:ext cx="2138223" cy="334075"/>
          </a:xfrm>
          <a:prstGeom prst="rect">
            <a:avLst/>
          </a:prstGeom>
        </p:spPr>
      </p:pic>
      <p:cxnSp>
        <p:nvCxnSpPr>
          <p:cNvPr id="19" name="직선 연결선[R] 12">
            <a:extLst>
              <a:ext uri="{FF2B5EF4-FFF2-40B4-BE49-F238E27FC236}">
                <a16:creationId xmlns:a16="http://schemas.microsoft.com/office/drawing/2014/main" id="{BC6D71AF-F53C-470D-9B47-776953BAE965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4303" y="529014"/>
            <a:ext cx="11622244" cy="0"/>
          </a:xfrm>
          <a:prstGeom prst="line">
            <a:avLst/>
          </a:prstGeom>
          <a:solidFill>
            <a:srgbClr val="CA0364"/>
          </a:solidFill>
          <a:ln w="12700" cap="flat" cmpd="sng" algn="ctr">
            <a:solidFill>
              <a:srgbClr val="CA03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[R] 13">
            <a:extLst>
              <a:ext uri="{FF2B5EF4-FFF2-40B4-BE49-F238E27FC236}">
                <a16:creationId xmlns:a16="http://schemas.microsoft.com/office/drawing/2014/main" id="{6C3160E8-3A5F-4FD4-9C7B-F3057112C5F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4303" y="1124744"/>
            <a:ext cx="11622244" cy="0"/>
          </a:xfrm>
          <a:prstGeom prst="line">
            <a:avLst/>
          </a:prstGeom>
          <a:solidFill>
            <a:srgbClr val="CA0364"/>
          </a:solidFill>
          <a:ln w="12700" cap="flat" cmpd="sng" algn="ctr">
            <a:solidFill>
              <a:srgbClr val="CA03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29599F3-3B44-4021-9F25-59B18B99CED8}"/>
              </a:ext>
            </a:extLst>
          </p:cNvPr>
          <p:cNvSpPr txBox="1">
            <a:spLocks/>
          </p:cNvSpPr>
          <p:nvPr userDrawn="1"/>
        </p:nvSpPr>
        <p:spPr>
          <a:xfrm>
            <a:off x="9163347" y="64199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620AF6-E948-4722-8A1D-3093E4B60E99}" type="slidenum">
              <a:rPr lang="ko-KR" altLang="en-US" sz="1200" smtClean="0"/>
              <a:pPr/>
              <a:t>‹#›</a:t>
            </a:fld>
            <a:endParaRPr lang="ko-KR" altLang="en-US" sz="1200"/>
          </a:p>
        </p:txBody>
      </p:sp>
      <p:sp>
        <p:nvSpPr>
          <p:cNvPr id="28" name="내용 개체 틀 27">
            <a:extLst>
              <a:ext uri="{FF2B5EF4-FFF2-40B4-BE49-F238E27FC236}">
                <a16:creationId xmlns:a16="http://schemas.microsoft.com/office/drawing/2014/main" id="{20B35E54-4A43-43F7-9F43-71F34092ACF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3634" y="1244600"/>
            <a:ext cx="11622913" cy="5195888"/>
          </a:xfrm>
        </p:spPr>
        <p:txBody>
          <a:bodyPr/>
          <a:lstStyle>
            <a:lvl1pPr>
              <a:spcAft>
                <a:spcPts val="600"/>
              </a:spcAft>
              <a:defRPr sz="2000" b="1">
                <a:latin typeface="+mn-ea"/>
                <a:ea typeface="+mn-ea"/>
              </a:defRPr>
            </a:lvl1pPr>
            <a:lvl2pPr>
              <a:spcAft>
                <a:spcPts val="600"/>
              </a:spcAft>
              <a:defRPr sz="1800" b="1">
                <a:latin typeface="+mn-ea"/>
                <a:ea typeface="+mn-ea"/>
              </a:defRPr>
            </a:lvl2pPr>
            <a:lvl3pPr>
              <a:defRPr sz="1600" b="1"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endParaRPr lang="ko-KR" altLang="en-US" dirty="0"/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C06D8EDD-0BB9-44D2-AE3F-EC8F635FA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665" y="136110"/>
            <a:ext cx="11622915" cy="392905"/>
          </a:xfrm>
        </p:spPr>
        <p:txBody>
          <a:bodyPr anchor="ctr">
            <a:normAutofit/>
          </a:bodyPr>
          <a:lstStyle>
            <a:lvl1pPr marL="0" indent="0">
              <a:buNone/>
              <a:defRPr kumimoji="0" lang="ko-KR" altLang="en-US" sz="1800" b="1" i="0" u="none" strike="noStrike" kern="0" cap="none" spc="0" normalizeH="0" baseline="0" dirty="0">
                <a:ln>
                  <a:noFill/>
                </a:ln>
                <a:solidFill>
                  <a:srgbClr val="6666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  <a:sym typeface="[Yoon가변] 윤고딕 140_OTF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목차 제목</a:t>
            </a: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A327C5F3-04B5-465E-9963-CFAE9FCF8B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2665" y="619812"/>
            <a:ext cx="11622915" cy="504932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2800" b="1" i="0" u="none" strike="noStrike" kern="1200" cap="none" spc="0" normalizeH="0" baseline="0" dirty="0">
                <a:ln>
                  <a:noFill/>
                </a:ln>
                <a:solidFill>
                  <a:srgbClr val="CA036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188169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3.png">
            <a:extLst>
              <a:ext uri="{FF2B5EF4-FFF2-40B4-BE49-F238E27FC236}">
                <a16:creationId xmlns:a16="http://schemas.microsoft.com/office/drawing/2014/main" id="{BA72990A-7672-C84F-BC67-1DAF01BBB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523" y="6589667"/>
            <a:ext cx="1262988" cy="17205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94DCB-76E8-2149-91E5-EC4662667B23}"/>
              </a:ext>
            </a:extLst>
          </p:cNvPr>
          <p:cNvSpPr txBox="1"/>
          <p:nvPr userDrawn="1"/>
        </p:nvSpPr>
        <p:spPr>
          <a:xfrm>
            <a:off x="6445955" y="6545955"/>
            <a:ext cx="271601" cy="2594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1143" tIns="51143" rIns="51143" bIns="51143" numCol="1" spcCol="38100" rtlCol="0" anchor="t">
            <a:spAutoFit/>
          </a:bodyPr>
          <a:lstStyle/>
          <a:p>
            <a:pPr marL="0" marR="0" indent="0" algn="l" defTabSz="77911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uk-UA" sz="1015" b="1" smtClean="0">
                <a:solidFill>
                  <a:srgbClr val="0432FF"/>
                </a:solidFill>
                <a:latin typeface="Malgun Gothic" charset="-127"/>
                <a:ea typeface="Malgun Gothic" charset="-127"/>
                <a:cs typeface="Malgun Gothic" charset="-127"/>
              </a:rPr>
              <a:pPr marL="0" marR="0" indent="0" algn="l" defTabSz="779114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ko-KR" altLang="en-US" sz="1015" b="1" i="0" u="none" strike="noStrike" cap="none" spc="0" normalizeH="0" baseline="0" dirty="0">
              <a:ln>
                <a:noFill/>
              </a:ln>
              <a:solidFill>
                <a:srgbClr val="0432FF"/>
              </a:solidFill>
              <a:effectLst/>
              <a:uFillTx/>
              <a:latin typeface="Malgun Gothic" charset="-127"/>
              <a:ea typeface="Malgun Gothic" charset="-127"/>
              <a:cs typeface="Malgun Gothic" charset="-127"/>
              <a:sym typeface="Helvetica Neue"/>
            </a:endParaRPr>
          </a:p>
        </p:txBody>
      </p:sp>
      <p:pic>
        <p:nvPicPr>
          <p:cNvPr id="9" name="image3.png">
            <a:extLst>
              <a:ext uri="{FF2B5EF4-FFF2-40B4-BE49-F238E27FC236}">
                <a16:creationId xmlns:a16="http://schemas.microsoft.com/office/drawing/2014/main" id="{2667E0DF-D375-9D44-A076-45A90BB1F5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523" y="6502243"/>
            <a:ext cx="1262988" cy="25948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AB5CBA7-4E32-414B-8CB1-6A588B605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205574"/>
            <a:ext cx="10515600" cy="680224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[R] 5">
            <a:extLst>
              <a:ext uri="{FF2B5EF4-FFF2-40B4-BE49-F238E27FC236}">
                <a16:creationId xmlns:a16="http://schemas.microsoft.com/office/drawing/2014/main" id="{8D54B899-CDBC-3947-82A7-9F2BA21590D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0765" y="216445"/>
            <a:ext cx="11630470" cy="0"/>
          </a:xfrm>
          <a:prstGeom prst="line">
            <a:avLst/>
          </a:prstGeom>
          <a:solidFill>
            <a:srgbClr val="CA0364"/>
          </a:solidFill>
          <a:ln w="12700" cap="flat" cmpd="sng" algn="ctr">
            <a:solidFill>
              <a:srgbClr val="CA03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[R] 6">
            <a:extLst>
              <a:ext uri="{FF2B5EF4-FFF2-40B4-BE49-F238E27FC236}">
                <a16:creationId xmlns:a16="http://schemas.microsoft.com/office/drawing/2014/main" id="{0C76AE9F-D2D4-F244-A91B-285A3238ACD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0765" y="839537"/>
            <a:ext cx="11630470" cy="0"/>
          </a:xfrm>
          <a:prstGeom prst="line">
            <a:avLst/>
          </a:prstGeom>
          <a:solidFill>
            <a:srgbClr val="CA0364"/>
          </a:solidFill>
          <a:ln w="12700" cap="flat" cmpd="sng" algn="ctr">
            <a:solidFill>
              <a:srgbClr val="CA03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032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05574"/>
            <a:ext cx="10515600" cy="680224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텍스트 개체 틀 1"/>
          <p:cNvSpPr>
            <a:spLocks noGrp="1"/>
          </p:cNvSpPr>
          <p:nvPr>
            <p:ph idx="1"/>
          </p:nvPr>
        </p:nvSpPr>
        <p:spPr>
          <a:xfrm>
            <a:off x="838201" y="1095884"/>
            <a:ext cx="10515600" cy="5158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460375" indent="-452438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q"/>
              <a:tabLst/>
              <a:defRPr sz="2000" b="1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808038" indent="-347663">
              <a:lnSpc>
                <a:spcPct val="13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tabLst/>
              <a:defRPr b="1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090613" indent="-282575">
              <a:lnSpc>
                <a:spcPct val="130000"/>
              </a:lnSpc>
              <a:spcBef>
                <a:spcPts val="600"/>
              </a:spcBef>
              <a:tabLst/>
              <a:defRPr sz="1600" b="1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lnSpc>
                <a:spcPct val="130000"/>
              </a:lnSpc>
              <a:spcBef>
                <a:spcPts val="600"/>
              </a:spcBef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lnSpc>
                <a:spcPct val="130000"/>
              </a:lnSpc>
              <a:spcBef>
                <a:spcPts val="600"/>
              </a:spcBef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B04287F6-5898-D34B-9FB2-97B2D6A5C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61" y="6472426"/>
            <a:ext cx="1308100" cy="333008"/>
          </a:xfrm>
          <a:prstGeom prst="rect">
            <a:avLst/>
          </a:prstGeom>
        </p:spPr>
      </p:pic>
      <p:pic>
        <p:nvPicPr>
          <p:cNvPr id="7" name="image3.png">
            <a:extLst>
              <a:ext uri="{FF2B5EF4-FFF2-40B4-BE49-F238E27FC236}">
                <a16:creationId xmlns:a16="http://schemas.microsoft.com/office/drawing/2014/main" id="{288AC63A-2AB0-0B4A-A4F3-E95DA27976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523" y="6589667"/>
            <a:ext cx="1262988" cy="17205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502B4E-0C96-4D4C-9011-09DF11693776}"/>
              </a:ext>
            </a:extLst>
          </p:cNvPr>
          <p:cNvSpPr txBox="1"/>
          <p:nvPr userDrawn="1"/>
        </p:nvSpPr>
        <p:spPr>
          <a:xfrm>
            <a:off x="6445955" y="6545955"/>
            <a:ext cx="271601" cy="2594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1143" tIns="51143" rIns="51143" bIns="51143" numCol="1" spcCol="38100" rtlCol="0" anchor="t">
            <a:spAutoFit/>
          </a:bodyPr>
          <a:lstStyle/>
          <a:p>
            <a:pPr marL="0" marR="0" indent="0" algn="l" defTabSz="77911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uk-UA" sz="1015" b="1" smtClean="0">
                <a:solidFill>
                  <a:srgbClr val="0432FF"/>
                </a:solidFill>
                <a:latin typeface="Malgun Gothic" charset="-127"/>
                <a:ea typeface="Malgun Gothic" charset="-127"/>
                <a:cs typeface="Malgun Gothic" charset="-127"/>
              </a:rPr>
              <a:pPr marL="0" marR="0" indent="0" algn="l" defTabSz="779114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ko-KR" altLang="en-US" sz="1015" b="1" i="0" u="none" strike="noStrike" cap="none" spc="0" normalizeH="0" baseline="0" dirty="0">
              <a:ln>
                <a:noFill/>
              </a:ln>
              <a:solidFill>
                <a:srgbClr val="0432FF"/>
              </a:solidFill>
              <a:effectLst/>
              <a:uFillTx/>
              <a:latin typeface="Malgun Gothic" charset="-127"/>
              <a:ea typeface="Malgun Gothic" charset="-127"/>
              <a:cs typeface="Malgun Gothic" charset="-127"/>
              <a:sym typeface="Helvetica Neue"/>
            </a:endParaRPr>
          </a:p>
        </p:txBody>
      </p:sp>
      <p:pic>
        <p:nvPicPr>
          <p:cNvPr id="9" name="image3.png">
            <a:extLst>
              <a:ext uri="{FF2B5EF4-FFF2-40B4-BE49-F238E27FC236}">
                <a16:creationId xmlns:a16="http://schemas.microsoft.com/office/drawing/2014/main" id="{5F08AEEC-C4C4-9F45-B8D9-9250F4A0DF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523" y="6502243"/>
            <a:ext cx="1262988" cy="2594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8861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3.png">
            <a:extLst>
              <a:ext uri="{FF2B5EF4-FFF2-40B4-BE49-F238E27FC236}">
                <a16:creationId xmlns:a16="http://schemas.microsoft.com/office/drawing/2014/main" id="{BA72990A-7672-C84F-BC67-1DAF01BBB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523" y="6589669"/>
            <a:ext cx="1262988" cy="17205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94DCB-76E8-2149-91E5-EC4662667B23}"/>
              </a:ext>
            </a:extLst>
          </p:cNvPr>
          <p:cNvSpPr txBox="1"/>
          <p:nvPr userDrawn="1"/>
        </p:nvSpPr>
        <p:spPr>
          <a:xfrm>
            <a:off x="6445955" y="6545957"/>
            <a:ext cx="221778" cy="2108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1554" tIns="41554" rIns="41554" bIns="41554" numCol="1" spcCol="38100" rtlCol="0" anchor="t">
            <a:spAutoFit/>
          </a:bodyPr>
          <a:lstStyle/>
          <a:p>
            <a:pPr marL="0" marR="0" indent="0" algn="l" defTabSz="6330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uk-UA" sz="825" b="1" smtClean="0">
                <a:solidFill>
                  <a:srgbClr val="0432FF"/>
                </a:solidFill>
                <a:latin typeface="Malgun Gothic" charset="-127"/>
                <a:ea typeface="Malgun Gothic" charset="-127"/>
                <a:cs typeface="Malgun Gothic" charset="-127"/>
              </a:rPr>
              <a:pPr marL="0" marR="0" indent="0" algn="l" defTabSz="63303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ko-KR" altLang="en-US" sz="825" b="1" i="0" u="none" strike="noStrike" cap="none" spc="0" normalizeH="0" baseline="0" dirty="0">
              <a:ln>
                <a:noFill/>
              </a:ln>
              <a:solidFill>
                <a:srgbClr val="0432FF"/>
              </a:solidFill>
              <a:effectLst/>
              <a:uFillTx/>
              <a:latin typeface="Malgun Gothic" charset="-127"/>
              <a:ea typeface="Malgun Gothic" charset="-127"/>
              <a:cs typeface="Malgun Gothic" charset="-127"/>
              <a:sym typeface="Helvetica Neue"/>
            </a:endParaRPr>
          </a:p>
        </p:txBody>
      </p:sp>
      <p:pic>
        <p:nvPicPr>
          <p:cNvPr id="9" name="image3.png">
            <a:extLst>
              <a:ext uri="{FF2B5EF4-FFF2-40B4-BE49-F238E27FC236}">
                <a16:creationId xmlns:a16="http://schemas.microsoft.com/office/drawing/2014/main" id="{2667E0DF-D375-9D44-A076-45A90BB1F5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523" y="6502245"/>
            <a:ext cx="1262988" cy="25948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AB5CBA7-4E32-414B-8CB1-6A588B605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205574"/>
            <a:ext cx="10515600" cy="680224"/>
          </a:xfrm>
          <a:prstGeom prst="rect">
            <a:avLst/>
          </a:prstGeom>
        </p:spPr>
        <p:txBody>
          <a:bodyPr anchor="ctr"/>
          <a:lstStyle>
            <a:lvl1pPr>
              <a:defRPr sz="2275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[R] 5">
            <a:extLst>
              <a:ext uri="{FF2B5EF4-FFF2-40B4-BE49-F238E27FC236}">
                <a16:creationId xmlns:a16="http://schemas.microsoft.com/office/drawing/2014/main" id="{8D54B899-CDBC-3947-82A7-9F2BA21590D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0766" y="216445"/>
            <a:ext cx="11630470" cy="0"/>
          </a:xfrm>
          <a:prstGeom prst="line">
            <a:avLst/>
          </a:prstGeom>
          <a:solidFill>
            <a:srgbClr val="CA0364"/>
          </a:solidFill>
          <a:ln w="12700" cap="flat" cmpd="sng" algn="ctr">
            <a:solidFill>
              <a:srgbClr val="CA03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[R] 6">
            <a:extLst>
              <a:ext uri="{FF2B5EF4-FFF2-40B4-BE49-F238E27FC236}">
                <a16:creationId xmlns:a16="http://schemas.microsoft.com/office/drawing/2014/main" id="{0C76AE9F-D2D4-F244-A91B-285A3238ACD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0766" y="839537"/>
            <a:ext cx="11630470" cy="0"/>
          </a:xfrm>
          <a:prstGeom prst="line">
            <a:avLst/>
          </a:prstGeom>
          <a:solidFill>
            <a:srgbClr val="CA0364"/>
          </a:solidFill>
          <a:ln w="12700" cap="flat" cmpd="sng" algn="ctr">
            <a:solidFill>
              <a:srgbClr val="CA03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971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853C5E1-CCA6-4F56-9061-A8BDF78AC7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7843" b="-3922"/>
          <a:stretch/>
        </p:blipFill>
        <p:spPr>
          <a:xfrm>
            <a:off x="285455" y="6440387"/>
            <a:ext cx="2138223" cy="334075"/>
          </a:xfrm>
          <a:prstGeom prst="rect">
            <a:avLst/>
          </a:prstGeom>
        </p:spPr>
      </p:pic>
      <p:cxnSp>
        <p:nvCxnSpPr>
          <p:cNvPr id="19" name="직선 연결선[R] 12">
            <a:extLst>
              <a:ext uri="{FF2B5EF4-FFF2-40B4-BE49-F238E27FC236}">
                <a16:creationId xmlns:a16="http://schemas.microsoft.com/office/drawing/2014/main" id="{BC6D71AF-F53C-470D-9B47-776953BAE965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4303" y="529014"/>
            <a:ext cx="11622244" cy="0"/>
          </a:xfrm>
          <a:prstGeom prst="line">
            <a:avLst/>
          </a:prstGeom>
          <a:solidFill>
            <a:srgbClr val="CA0364"/>
          </a:solidFill>
          <a:ln w="12700" cap="flat" cmpd="sng" algn="ctr">
            <a:solidFill>
              <a:srgbClr val="CA03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[R] 13">
            <a:extLst>
              <a:ext uri="{FF2B5EF4-FFF2-40B4-BE49-F238E27FC236}">
                <a16:creationId xmlns:a16="http://schemas.microsoft.com/office/drawing/2014/main" id="{6C3160E8-3A5F-4FD4-9C7B-F3057112C5F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4303" y="1124744"/>
            <a:ext cx="11622244" cy="0"/>
          </a:xfrm>
          <a:prstGeom prst="line">
            <a:avLst/>
          </a:prstGeom>
          <a:solidFill>
            <a:srgbClr val="CA0364"/>
          </a:solidFill>
          <a:ln w="12700" cap="flat" cmpd="sng" algn="ctr">
            <a:solidFill>
              <a:srgbClr val="CA03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29599F3-3B44-4021-9F25-59B18B99CED8}"/>
              </a:ext>
            </a:extLst>
          </p:cNvPr>
          <p:cNvSpPr txBox="1">
            <a:spLocks/>
          </p:cNvSpPr>
          <p:nvPr userDrawn="1"/>
        </p:nvSpPr>
        <p:spPr>
          <a:xfrm>
            <a:off x="9163346" y="6419959"/>
            <a:ext cx="2743200" cy="365125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620AF6-E948-4722-8A1D-3093E4B60E99}" type="slidenum">
              <a:rPr lang="ko-KR" altLang="en-US" sz="975" smtClean="0"/>
              <a:pPr/>
              <a:t>‹#›</a:t>
            </a:fld>
            <a:endParaRPr lang="ko-KR" altLang="en-US" sz="975"/>
          </a:p>
        </p:txBody>
      </p:sp>
      <p:sp>
        <p:nvSpPr>
          <p:cNvPr id="28" name="내용 개체 틀 27">
            <a:extLst>
              <a:ext uri="{FF2B5EF4-FFF2-40B4-BE49-F238E27FC236}">
                <a16:creationId xmlns:a16="http://schemas.microsoft.com/office/drawing/2014/main" id="{20B35E54-4A43-43F7-9F43-71F34092ACF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2667" y="1224068"/>
            <a:ext cx="11622913" cy="5195888"/>
          </a:xfrm>
          <a:prstGeom prst="rect">
            <a:avLst/>
          </a:prstGeom>
        </p:spPr>
        <p:txBody>
          <a:bodyPr/>
          <a:lstStyle>
            <a:lvl1pPr>
              <a:spcAft>
                <a:spcPts val="488"/>
              </a:spcAft>
              <a:defRPr sz="1625" b="1">
                <a:latin typeface="+mn-ea"/>
                <a:ea typeface="+mn-ea"/>
              </a:defRPr>
            </a:lvl1pPr>
            <a:lvl2pPr>
              <a:spcAft>
                <a:spcPts val="488"/>
              </a:spcAft>
              <a:defRPr sz="1463" b="1">
                <a:latin typeface="+mn-ea"/>
                <a:ea typeface="+mn-ea"/>
              </a:defRPr>
            </a:lvl2pPr>
            <a:lvl3pPr>
              <a:defRPr sz="1300" b="1"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endParaRPr lang="ko-KR" altLang="en-US" dirty="0"/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C06D8EDD-0BB9-44D2-AE3F-EC8F635FA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664" y="62834"/>
            <a:ext cx="11622914" cy="3929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kumimoji="0" lang="ko-KR" altLang="en-US" sz="1463" b="1" i="0" u="none" strike="noStrike" kern="0" cap="none" spc="0" normalizeH="0" baseline="0" dirty="0">
                <a:ln>
                  <a:noFill/>
                </a:ln>
                <a:solidFill>
                  <a:srgbClr val="6666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  <a:sym typeface="[Yoon가변] 윤고딕 140_OTF" charset="0"/>
              </a:defRPr>
            </a:lvl1pPr>
          </a:lstStyle>
          <a:p>
            <a:pPr marL="0" marR="0" lvl="0" indent="0" algn="l" defTabSz="742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목차 제목</a:t>
            </a: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A327C5F3-04B5-465E-9963-CFAE9FCF8B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2666" y="619812"/>
            <a:ext cx="11622914" cy="5049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2275" b="1" i="0" u="none" strike="noStrike" kern="1200" cap="none" spc="0" normalizeH="0" baseline="0" dirty="0">
                <a:ln>
                  <a:noFill/>
                </a:ln>
                <a:solidFill>
                  <a:srgbClr val="CA036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21864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626F25-16B3-458E-805C-FCA608FA67CA}"/>
              </a:ext>
            </a:extLst>
          </p:cNvPr>
          <p:cNvSpPr/>
          <p:nvPr userDrawn="1"/>
        </p:nvSpPr>
        <p:spPr bwMode="auto">
          <a:xfrm>
            <a:off x="3639927" y="3917034"/>
            <a:ext cx="4671465" cy="346261"/>
          </a:xfrm>
          <a:prstGeom prst="rect">
            <a:avLst/>
          </a:prstGeom>
          <a:solidFill>
            <a:srgbClr val="CA036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7429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6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sym typeface="Gill Sans" charset="0"/>
              </a:rPr>
              <a:t>포항공과대학교 산업경영공학과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6BEF724-8B07-4CDE-8C79-844B9A67B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"/>
            <a:ext cx="5880847" cy="3333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kumimoji="1" lang="ko-KR" altLang="en-US" sz="1463" b="0" i="0" u="none" strike="noStrike" kern="1200" cap="none" spc="0" normalizeH="0" baseline="0" dirty="0">
                <a:ln>
                  <a:noFill/>
                </a:ln>
                <a:solidFill>
                  <a:srgbClr val="66665B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lvl1pPr>
          </a:lstStyle>
          <a:p>
            <a:r>
              <a:rPr lang="en-US" altLang="ko-KR" sz="1300" dirty="0"/>
              <a:t>IMEN574 : Programming for Data Science</a:t>
            </a:r>
            <a:endParaRPr lang="ko-KR" altLang="en-US" sz="1300" dirty="0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D3872B7E-4841-4536-9218-A9A8C845B1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14108" y="2672914"/>
            <a:ext cx="8161867" cy="6605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kumimoji="1" lang="ko-KR" altLang="en-US" sz="2925" b="1" i="0" u="none" strike="noStrike" kern="0" cap="none" spc="0" normalizeH="0" baseline="0" dirty="0">
                <a:ln>
                  <a:noFill/>
                </a:ln>
                <a:solidFill>
                  <a:srgbClr val="66665B">
                    <a:lumMod val="50000"/>
                  </a:srgbClr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j-cs"/>
                <a:sym typeface="[Yoon가변] 윤고딕 140_OTF" charset="0"/>
              </a:defRPr>
            </a:lvl1pPr>
          </a:lstStyle>
          <a:p>
            <a:pPr marL="0" marR="0" lvl="0" indent="0" algn="ctr" defTabSz="74295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799FAA4-B34D-497A-9721-1DA0995DAE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4108" y="3369419"/>
            <a:ext cx="8161867" cy="431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kumimoji="1" lang="ko-KR" altLang="en-US" sz="1300" b="1" i="0" u="none" strike="noStrike" kern="1200" cap="none" spc="0" normalizeH="0" baseline="0" dirty="0">
                <a:ln>
                  <a:noFill/>
                </a:ln>
                <a:solidFill>
                  <a:srgbClr val="66665B">
                    <a:lumMod val="50000"/>
                  </a:srgbClr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lvl1pPr>
          </a:lstStyle>
          <a:p>
            <a:pPr marL="0" marR="0" lvl="0" indent="0" algn="ct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20YY.MM.DD</a:t>
            </a:r>
            <a:endParaRPr lang="ko-KR" altLang="en-US" dirty="0"/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C520A31E-2762-4CAE-BFC5-71519B11E1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6285" y="4404862"/>
            <a:ext cx="1219861" cy="3335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3" b="0" i="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1pPr>
          </a:lstStyle>
          <a:p>
            <a:pPr lvl="0"/>
            <a:r>
              <a:rPr lang="ko-KR" altLang="en-US" dirty="0"/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18257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990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724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58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7" r:id="rId2"/>
    <p:sldLayoutId id="2147483659" r:id="rId3"/>
    <p:sldLayoutId id="2147483658" r:id="rId4"/>
    <p:sldLayoutId id="2147483728" r:id="rId5"/>
    <p:sldLayoutId id="2147483730" r:id="rId6"/>
    <p:sldLayoutId id="2147483731" r:id="rId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3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9" r:id="rId12"/>
    <p:sldLayoutId id="2147483751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109E77-CB38-4A10-87C4-DB7F589CC056}"/>
              </a:ext>
            </a:extLst>
          </p:cNvPr>
          <p:cNvSpPr txBox="1"/>
          <p:nvPr/>
        </p:nvSpPr>
        <p:spPr>
          <a:xfrm>
            <a:off x="1673308" y="2184303"/>
            <a:ext cx="800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74897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82665" y="1398419"/>
            <a:ext cx="10647932" cy="459441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3. Logistic Regression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3. K-NN, Decision Tree, Random Forest, Support vector machine, Logistic Regression 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개이상의 기법을 적용하여 비교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34A9A3-600F-87DB-7618-9C6E4CEB4C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6"/>
          <a:stretch/>
        </p:blipFill>
        <p:spPr>
          <a:xfrm>
            <a:off x="282665" y="1834201"/>
            <a:ext cx="11734800" cy="3189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7DD57A-FFDE-4147-4955-C115992C8F0B}"/>
              </a:ext>
            </a:extLst>
          </p:cNvPr>
          <p:cNvSpPr txBox="1"/>
          <p:nvPr/>
        </p:nvSpPr>
        <p:spPr>
          <a:xfrm>
            <a:off x="282665" y="5023798"/>
            <a:ext cx="11509532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기본적으로 전체 데이터에 대해 </a:t>
            </a:r>
            <a:r>
              <a:rPr lang="en-US" altLang="ko-KR" dirty="0"/>
              <a:t>Logistic Regression</a:t>
            </a:r>
            <a:r>
              <a:rPr lang="ko-KR" altLang="en-US" dirty="0"/>
              <a:t>을 사용하면 </a:t>
            </a:r>
            <a:r>
              <a:rPr lang="en-US" altLang="ko-KR" dirty="0"/>
              <a:t>AIC</a:t>
            </a:r>
            <a:r>
              <a:rPr lang="ko-KR" altLang="en-US" dirty="0"/>
              <a:t>가</a:t>
            </a:r>
            <a:r>
              <a:rPr lang="en-US" altLang="ko-KR" dirty="0"/>
              <a:t> 333.44</a:t>
            </a:r>
            <a:r>
              <a:rPr lang="ko-KR" altLang="en-US" dirty="0"/>
              <a:t>가 나오는데</a:t>
            </a:r>
            <a:r>
              <a:rPr lang="en-US" altLang="ko-KR" dirty="0"/>
              <a:t>,</a:t>
            </a:r>
            <a:r>
              <a:rPr lang="ko-KR" altLang="en-US" dirty="0"/>
              <a:t> 최적의 모델을 만들기 위해서는 그룹을 제외하면서 </a:t>
            </a:r>
            <a:r>
              <a:rPr lang="en-US" altLang="ko-KR" dirty="0"/>
              <a:t>AIC</a:t>
            </a:r>
            <a:r>
              <a:rPr lang="ko-KR" altLang="en-US" dirty="0"/>
              <a:t>가 최소가 되는 경우를 찾아야한다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</a:t>
            </a:r>
            <a:r>
              <a:rPr lang="en-US" altLang="ko-KR" dirty="0"/>
              <a:t>backwards</a:t>
            </a:r>
            <a:r>
              <a:rPr lang="ko-KR" altLang="en-US" dirty="0" err="1"/>
              <a:t>를</a:t>
            </a:r>
            <a:r>
              <a:rPr lang="ko-KR" altLang="en-US" dirty="0"/>
              <a:t> 사용하여 </a:t>
            </a:r>
            <a:r>
              <a:rPr lang="en-US" altLang="ko-KR" dirty="0"/>
              <a:t>AIC</a:t>
            </a:r>
            <a:r>
              <a:rPr lang="ko-KR" altLang="en-US" dirty="0"/>
              <a:t>가 최소가 되는 경우를 찾아준다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20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3. K-NN, Decision Tree, Random Forest, Support vector machine, Logistic Regression 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개이상의 기법을 적용하여 비교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DD57A-FFDE-4147-4955-C115992C8F0B}"/>
              </a:ext>
            </a:extLst>
          </p:cNvPr>
          <p:cNvSpPr txBox="1"/>
          <p:nvPr/>
        </p:nvSpPr>
        <p:spPr>
          <a:xfrm>
            <a:off x="282665" y="5023798"/>
            <a:ext cx="11509532" cy="1141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결국 </a:t>
            </a:r>
            <a:r>
              <a:rPr lang="en-US" altLang="ko-KR" dirty="0"/>
              <a:t>backwards</a:t>
            </a:r>
            <a:r>
              <a:rPr lang="ko-KR" altLang="en-US" dirty="0" err="1"/>
              <a:t>를</a:t>
            </a:r>
            <a:r>
              <a:rPr lang="ko-KR" altLang="en-US" dirty="0"/>
              <a:t> 사용하여 </a:t>
            </a:r>
            <a:r>
              <a:rPr lang="en-US" altLang="ko-KR" dirty="0"/>
              <a:t>AIC</a:t>
            </a:r>
            <a:r>
              <a:rPr lang="ko-KR" altLang="en-US" dirty="0"/>
              <a:t>가 최소가 되는 경우는 </a:t>
            </a:r>
            <a:r>
              <a:rPr lang="en-US" altLang="ko-KR" dirty="0"/>
              <a:t>AIC=331.05</a:t>
            </a:r>
            <a:r>
              <a:rPr lang="ko-KR" altLang="en-US" dirty="0"/>
              <a:t>이 되는 경우임을 알 수 있었다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결국 </a:t>
            </a:r>
            <a:r>
              <a:rPr lang="en" altLang="ko-KR" dirty="0"/>
              <a:t>quality ~ </a:t>
            </a:r>
            <a:r>
              <a:rPr lang="en" altLang="ko-KR" dirty="0" err="1"/>
              <a:t>fixed.acidity</a:t>
            </a:r>
            <a:r>
              <a:rPr lang="en" altLang="ko-KR" dirty="0"/>
              <a:t> + </a:t>
            </a:r>
            <a:r>
              <a:rPr lang="en" altLang="ko-KR" dirty="0" err="1"/>
              <a:t>volatile.acidity</a:t>
            </a:r>
            <a:r>
              <a:rPr lang="en" altLang="ko-KR" dirty="0"/>
              <a:t> + </a:t>
            </a:r>
            <a:r>
              <a:rPr lang="en" altLang="ko-KR" dirty="0" err="1"/>
              <a:t>citric.acid</a:t>
            </a:r>
            <a:r>
              <a:rPr lang="en" altLang="ko-KR" dirty="0"/>
              <a:t> + </a:t>
            </a:r>
            <a:r>
              <a:rPr lang="en" altLang="ko-KR" dirty="0" err="1"/>
              <a:t>residual.sugar</a:t>
            </a:r>
            <a:r>
              <a:rPr lang="en" altLang="ko-KR" dirty="0"/>
              <a:t> +   </a:t>
            </a:r>
            <a:r>
              <a:rPr lang="en" altLang="ko-KR" dirty="0" err="1"/>
              <a:t>total.sulfur.dioxide</a:t>
            </a:r>
            <a:r>
              <a:rPr lang="en" altLang="ko-KR" dirty="0"/>
              <a:t> + density + pH + sulphates + alcohol</a:t>
            </a:r>
            <a:r>
              <a:rPr lang="ko-KR" altLang="en-US" dirty="0"/>
              <a:t>일 때 </a:t>
            </a:r>
            <a:r>
              <a:rPr lang="en-US" altLang="ko-KR" dirty="0"/>
              <a:t>AIC</a:t>
            </a:r>
            <a:r>
              <a:rPr lang="ko-KR" altLang="en-US" dirty="0"/>
              <a:t>가 최소임을 알 수 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0B9924-9128-E339-1FAB-CBACC7DF8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3" y="1135900"/>
            <a:ext cx="3819659" cy="38892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2C7BFA-62E0-FE35-C94C-06684CE30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05" y="1215541"/>
            <a:ext cx="3700813" cy="16237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B61E89E-93B4-B276-1348-83DE382ED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038" y="1203666"/>
            <a:ext cx="3196167" cy="3429000"/>
          </a:xfrm>
          <a:prstGeom prst="rect">
            <a:avLst/>
          </a:prstGeom>
        </p:spPr>
      </p:pic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9ADF65BA-6111-4B59-A6EA-17AFD947273E}"/>
              </a:ext>
            </a:extLst>
          </p:cNvPr>
          <p:cNvSpPr/>
          <p:nvPr/>
        </p:nvSpPr>
        <p:spPr>
          <a:xfrm>
            <a:off x="3927780" y="2839242"/>
            <a:ext cx="4584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44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3. K-NN, Decision Tree, Random Forest, Support vector machine, Logistic Regression 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개이상의 기법을 적용하여 비교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DD57A-FFDE-4147-4955-C115992C8F0B}"/>
              </a:ext>
            </a:extLst>
          </p:cNvPr>
          <p:cNvSpPr txBox="1"/>
          <p:nvPr/>
        </p:nvSpPr>
        <p:spPr>
          <a:xfrm>
            <a:off x="282665" y="5023798"/>
            <a:ext cx="11509532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에 대해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en-US" altLang="ko-KR" dirty="0"/>
              <a:t>assign</a:t>
            </a:r>
            <a:r>
              <a:rPr lang="ko-KR" altLang="en-US" dirty="0"/>
              <a:t>해주어 </a:t>
            </a:r>
            <a:r>
              <a:rPr lang="en-US" altLang="ko-KR" dirty="0" err="1"/>
              <a:t>confusionMatrix</a:t>
            </a:r>
            <a:r>
              <a:rPr lang="ko-KR" altLang="en-US" dirty="0" err="1"/>
              <a:t>를</a:t>
            </a:r>
            <a:r>
              <a:rPr lang="ko-KR" altLang="en-US" dirty="0"/>
              <a:t> 통하여</a:t>
            </a:r>
            <a:endParaRPr lang="en-US" altLang="ko-KR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Accuracy</a:t>
            </a:r>
            <a:r>
              <a:rPr lang="ko-KR" altLang="en-US" dirty="0" err="1"/>
              <a:t>를</a:t>
            </a:r>
            <a:r>
              <a:rPr lang="ko-KR" altLang="en-US" dirty="0"/>
              <a:t> 확인하면 </a:t>
            </a:r>
            <a:r>
              <a:rPr lang="en-US" altLang="ko-KR" dirty="0"/>
              <a:t>90.15%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Sensitivity 93.81% / Specificity 75.93%</a:t>
            </a:r>
            <a:r>
              <a:rPr lang="ko-KR" altLang="en-US" dirty="0"/>
              <a:t> 이 나온다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Kappa = 0.6974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DB25C-2CC0-ECF3-F875-1D6E5B2A9F33}"/>
              </a:ext>
            </a:extLst>
          </p:cNvPr>
          <p:cNvSpPr txBox="1"/>
          <p:nvPr/>
        </p:nvSpPr>
        <p:spPr>
          <a:xfrm>
            <a:off x="3562598" y="1281483"/>
            <a:ext cx="8342982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이때의 </a:t>
            </a:r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은 </a:t>
            </a:r>
            <a:r>
              <a:rPr lang="en-US" altLang="ko-KR" dirty="0"/>
              <a:t>Logit(p)=452.0</a:t>
            </a:r>
            <a:r>
              <a:rPr lang="ko-KR" altLang="en-US" dirty="0"/>
              <a:t> </a:t>
            </a:r>
            <a:r>
              <a:rPr lang="en-US" altLang="ko-KR" dirty="0"/>
              <a:t>+sum of {(variable)*(estimation)}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34A232-25BF-E034-359B-9D50B2412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99"/>
          <a:stretch/>
        </p:blipFill>
        <p:spPr>
          <a:xfrm>
            <a:off x="282665" y="1281483"/>
            <a:ext cx="3279934" cy="32667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5C15C7-F8AE-B6BD-9DDB-05DF0BCA3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75" y="2141558"/>
            <a:ext cx="3672728" cy="28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7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82665" y="1398419"/>
            <a:ext cx="10647932" cy="459441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ko-KR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4. 3</a:t>
            </a:r>
            <a:r>
              <a:rPr lang="ko-KR" altLang="en-US" dirty="0"/>
              <a:t>의 결과를 기반으로 전체적 분류모형에 대한 평가 </a:t>
            </a:r>
            <a:r>
              <a:rPr lang="en-US" altLang="ko-KR" dirty="0"/>
              <a:t>(2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7FA1331-EB61-7D9F-C529-E75BABEAC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1627"/>
              </p:ext>
            </p:extLst>
          </p:nvPr>
        </p:nvGraphicFramePr>
        <p:xfrm>
          <a:off x="282665" y="1546981"/>
          <a:ext cx="8128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7955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546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368837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191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Random Forest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SVM(Radial)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Logistic Regression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0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Accuracy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93.94%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93.56%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90.15%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1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Sensitivity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95.24%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96.19%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93.81%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218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Specificity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88.89%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83.33%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75.93%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5198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Kappa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0.8187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0.8007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0.6974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915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66705B-BB1A-3DDB-1108-BA46F6F82291}"/>
              </a:ext>
            </a:extLst>
          </p:cNvPr>
          <p:cNvSpPr txBox="1"/>
          <p:nvPr/>
        </p:nvSpPr>
        <p:spPr>
          <a:xfrm>
            <a:off x="282665" y="3539583"/>
            <a:ext cx="11229263" cy="2944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" altLang="ko-KR" dirty="0" err="1"/>
              <a:t>wine_binary.csv</a:t>
            </a:r>
            <a:r>
              <a:rPr lang="ko-KR" altLang="en-US" dirty="0"/>
              <a:t>에서 제공 된 데이터를 </a:t>
            </a:r>
            <a:r>
              <a:rPr lang="en-US" altLang="ko-KR" dirty="0"/>
              <a:t>3</a:t>
            </a:r>
            <a:r>
              <a:rPr lang="ko-KR" altLang="en-US" dirty="0"/>
              <a:t>가지 분류 모형</a:t>
            </a:r>
            <a:r>
              <a:rPr lang="en-US" altLang="ko-KR" dirty="0"/>
              <a:t>(Random Forest, SVM, Logistic Regression)</a:t>
            </a:r>
            <a:r>
              <a:rPr lang="ko-KR" altLang="en-US" dirty="0"/>
              <a:t>을 적용하여 비교분석 한 결과 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Accuracy</a:t>
            </a:r>
            <a:r>
              <a:rPr lang="ko-KR" altLang="en-US" dirty="0"/>
              <a:t>에서는 </a:t>
            </a:r>
            <a:r>
              <a:rPr lang="en-US" altLang="ko-KR" dirty="0"/>
              <a:t>Random Forest &gt; SVM &gt; Logistic Regression</a:t>
            </a:r>
          </a:p>
          <a:p>
            <a:pPr>
              <a:lnSpc>
                <a:spcPct val="130000"/>
              </a:lnSpc>
            </a:pPr>
            <a:r>
              <a:rPr lang="en-US" altLang="ko-KR" dirty="0" err="1"/>
              <a:t>Ssnsitivity</a:t>
            </a:r>
            <a:r>
              <a:rPr lang="ko-KR" altLang="en-US" dirty="0"/>
              <a:t>에서는 </a:t>
            </a:r>
            <a:r>
              <a:rPr lang="en-US" altLang="ko-KR" dirty="0"/>
              <a:t>SVM &gt; Random Forest &gt; Logistic Regression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Specificity</a:t>
            </a:r>
            <a:r>
              <a:rPr lang="ko-KR" altLang="en-US" dirty="0"/>
              <a:t>에서는 </a:t>
            </a:r>
            <a:r>
              <a:rPr lang="en-US" altLang="ko-KR" dirty="0" err="1"/>
              <a:t>Rancom</a:t>
            </a:r>
            <a:r>
              <a:rPr lang="en-US" altLang="ko-KR" dirty="0"/>
              <a:t> Forest &gt; SVM &gt; Logistic Regression</a:t>
            </a:r>
            <a:r>
              <a:rPr lang="ko-KR" altLang="en-US" dirty="0"/>
              <a:t> 임을 알 수 있었고</a:t>
            </a:r>
            <a:r>
              <a:rPr lang="en-US" altLang="ko-KR" dirty="0"/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Kappa</a:t>
            </a:r>
            <a:r>
              <a:rPr lang="ko-KR" altLang="en-US" dirty="0"/>
              <a:t>에 대해서는 </a:t>
            </a:r>
            <a:r>
              <a:rPr lang="en-US" altLang="ko-KR" dirty="0"/>
              <a:t>Random Forest(0.8187)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SVM(0.8007) &gt; Logistic Regression (0.6974)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Kappa</a:t>
            </a:r>
            <a:r>
              <a:rPr lang="ko-KR" altLang="en-US" dirty="0"/>
              <a:t>가 클 수록 좋은 분석이므로</a:t>
            </a:r>
            <a:r>
              <a:rPr lang="en-US" altLang="ko-KR" dirty="0"/>
              <a:t>,</a:t>
            </a:r>
            <a:r>
              <a:rPr lang="ko-KR" altLang="en-US" dirty="0"/>
              <a:t> 전반적으로 분석해보았을 때 </a:t>
            </a:r>
            <a:r>
              <a:rPr lang="en-US" altLang="ko-KR" dirty="0"/>
              <a:t>Random Forest, SVM, Logistic Regression</a:t>
            </a:r>
            <a:r>
              <a:rPr lang="ko-KR" altLang="en-US" dirty="0"/>
              <a:t> 중 </a:t>
            </a:r>
            <a:r>
              <a:rPr lang="en-US" altLang="ko-KR" dirty="0"/>
              <a:t>Random Forest </a:t>
            </a:r>
            <a:r>
              <a:rPr lang="ko-KR" altLang="en-US" dirty="0"/>
              <a:t>분류 모형이 제일 적절함을 알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660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82665" y="1398419"/>
            <a:ext cx="10647932" cy="459441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ko-KR" sz="1800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dirty="0"/>
              <a:t>데이터에 대한 간단한 탐색분석 </a:t>
            </a:r>
            <a:r>
              <a:rPr lang="en-US" altLang="ko-KR" sz="1800" dirty="0"/>
              <a:t>(2</a:t>
            </a:r>
            <a:r>
              <a:rPr lang="ko-KR" altLang="en-US" sz="1800" dirty="0"/>
              <a:t>점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	1.1 </a:t>
            </a:r>
            <a:r>
              <a:rPr lang="ko-KR" altLang="en-US" sz="1800" dirty="0"/>
              <a:t>기술통계치</a:t>
            </a:r>
            <a:r>
              <a:rPr lang="en-US" altLang="ko-KR" sz="1800" dirty="0"/>
              <a:t> (</a:t>
            </a:r>
            <a:r>
              <a:rPr lang="ko-KR" altLang="en-US" sz="1800" dirty="0"/>
              <a:t>빈도 및 평균 등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           1.2 </a:t>
            </a:r>
            <a:r>
              <a:rPr lang="ko-KR" altLang="en-US" sz="1800" dirty="0"/>
              <a:t>데이터시각화 </a:t>
            </a:r>
            <a:r>
              <a:rPr lang="en-US" altLang="ko-KR" sz="1800" dirty="0"/>
              <a:t>(</a:t>
            </a:r>
            <a:r>
              <a:rPr lang="ko-KR" altLang="en-US" sz="1800" dirty="0"/>
              <a:t>히스토그램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산점도</a:t>
            </a:r>
            <a:r>
              <a:rPr lang="ko-KR" altLang="en-US" sz="1800" dirty="0"/>
              <a:t> 등 </a:t>
            </a:r>
            <a:r>
              <a:rPr lang="en-US" altLang="ko-KR" sz="1800" dirty="0"/>
              <a:t>2</a:t>
            </a:r>
            <a:r>
              <a:rPr lang="ko-KR" altLang="en-US" sz="1800" dirty="0"/>
              <a:t>개 이상</a:t>
            </a:r>
            <a:r>
              <a:rPr lang="en-US" altLang="ko-KR" sz="1800" dirty="0"/>
              <a:t>)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ko-KR" altLang="en-US" sz="1800" dirty="0"/>
              <a:t>주어진 데이터를 </a:t>
            </a:r>
            <a:r>
              <a:rPr lang="en-US" altLang="ko-KR" sz="1800" dirty="0"/>
              <a:t>7:3</a:t>
            </a:r>
            <a:r>
              <a:rPr lang="ko-KR" altLang="en-US" sz="1800" dirty="0"/>
              <a:t>의 비율로 </a:t>
            </a:r>
            <a:r>
              <a:rPr lang="en-US" altLang="ko-KR" sz="1800" dirty="0"/>
              <a:t>Train/Test set (1</a:t>
            </a:r>
            <a:r>
              <a:rPr lang="ko-KR" altLang="en-US" sz="1800" dirty="0"/>
              <a:t>점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3. K-NN, Decision Tree, Random Forest, Support vector machine, </a:t>
            </a:r>
            <a:r>
              <a:rPr lang="en-US" altLang="ko-KR" sz="1800" dirty="0" err="1"/>
              <a:t>Logisitic</a:t>
            </a:r>
            <a:r>
              <a:rPr lang="en-US" altLang="ko-KR" sz="1800" dirty="0"/>
              <a:t> Regression </a:t>
            </a:r>
            <a:r>
              <a:rPr lang="ko-KR" altLang="en-US" sz="1800" dirty="0"/>
              <a:t>중 </a:t>
            </a:r>
            <a:r>
              <a:rPr lang="en-US" altLang="ko-KR" sz="1800" dirty="0"/>
              <a:t>3</a:t>
            </a:r>
            <a:r>
              <a:rPr lang="ko-KR" altLang="en-US" sz="1800" dirty="0"/>
              <a:t>개이상의 기법을 적용하여 비교 분석  </a:t>
            </a:r>
            <a:r>
              <a:rPr lang="en-US" altLang="ko-KR" sz="1800" dirty="0"/>
              <a:t>(5</a:t>
            </a:r>
            <a:r>
              <a:rPr lang="ko-KR" altLang="en-US" sz="1800" dirty="0"/>
              <a:t>점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4. 3</a:t>
            </a:r>
            <a:r>
              <a:rPr lang="ko-KR" altLang="en-US" sz="1800" dirty="0"/>
              <a:t>의 결과를 기반으로 전체적 분류모형에 대한 평가 </a:t>
            </a:r>
            <a:r>
              <a:rPr lang="en-US" altLang="ko-KR" sz="1800" dirty="0"/>
              <a:t>(2</a:t>
            </a:r>
            <a:r>
              <a:rPr lang="ko-KR" altLang="en-US" sz="1800" dirty="0"/>
              <a:t>점</a:t>
            </a:r>
            <a:r>
              <a:rPr lang="en-US" altLang="ko-KR" sz="1800" dirty="0"/>
              <a:t>)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프로젝트 과제 </a:t>
            </a:r>
            <a:r>
              <a:rPr lang="en-US" altLang="ko-KR" dirty="0"/>
              <a:t>(10</a:t>
            </a:r>
            <a:r>
              <a:rPr lang="ko-KR" altLang="en-US" dirty="0"/>
              <a:t>점 만점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ADD95-6B48-4D33-83BE-3D2F543CA1B6}"/>
              </a:ext>
            </a:extLst>
          </p:cNvPr>
          <p:cNvSpPr txBox="1"/>
          <p:nvPr/>
        </p:nvSpPr>
        <p:spPr>
          <a:xfrm>
            <a:off x="5060515" y="5808170"/>
            <a:ext cx="63757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위의 순서로 </a:t>
            </a:r>
            <a:r>
              <a:rPr lang="en-US" altLang="ko-KR" dirty="0"/>
              <a:t>ppt</a:t>
            </a:r>
            <a:r>
              <a:rPr lang="ko-KR" altLang="en-US" dirty="0"/>
              <a:t>로 이 템플릿을 사용하여 작성</a:t>
            </a:r>
            <a:r>
              <a:rPr lang="en-US" altLang="ko-KR" dirty="0"/>
              <a:t>(10-15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62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82665" y="1398419"/>
            <a:ext cx="10647932" cy="459441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ko-KR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342900" indent="-342900">
              <a:buAutoNum type="arabicPeriod" startAt="2"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데이터에 대한 간단한 탐색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50D6C-2D07-74C1-A221-B55B2BA44C10}"/>
              </a:ext>
            </a:extLst>
          </p:cNvPr>
          <p:cNvSpPr txBox="1"/>
          <p:nvPr/>
        </p:nvSpPr>
        <p:spPr>
          <a:xfrm>
            <a:off x="282665" y="1124744"/>
            <a:ext cx="609600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/>
              <a:t>1.1 </a:t>
            </a:r>
            <a:r>
              <a:rPr lang="ko-KR" altLang="en-US" sz="1800" b="1" dirty="0"/>
              <a:t>기술통계치</a:t>
            </a:r>
            <a:r>
              <a:rPr lang="en-US" altLang="ko-KR" sz="1800" b="1" dirty="0"/>
              <a:t> (</a:t>
            </a:r>
            <a:r>
              <a:rPr lang="ko-KR" altLang="en-US" sz="1800" b="1" dirty="0"/>
              <a:t>빈도 및 평균 등</a:t>
            </a:r>
            <a:r>
              <a:rPr lang="en-US" altLang="ko-KR" sz="1800" b="1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9228EF-FCEC-6BD0-6694-6BD451EBEE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45"/>
          <a:stretch/>
        </p:blipFill>
        <p:spPr>
          <a:xfrm>
            <a:off x="282665" y="3377555"/>
            <a:ext cx="6688151" cy="15055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09F32D-641B-F753-C6A4-5EC4FFBFE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5" y="1515384"/>
            <a:ext cx="6806904" cy="17452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CFA991-A60C-982E-8209-065A1FCE8F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06"/>
          <a:stretch/>
        </p:blipFill>
        <p:spPr>
          <a:xfrm>
            <a:off x="7097486" y="3547602"/>
            <a:ext cx="5094514" cy="23223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121C17-812A-54B4-3E39-1E31D50F84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0" r="67175" b="65363"/>
          <a:stretch/>
        </p:blipFill>
        <p:spPr>
          <a:xfrm>
            <a:off x="7097486" y="2486477"/>
            <a:ext cx="4001984" cy="7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0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EBD91ED-630A-806D-8D56-8A69064E7C4C}"/>
              </a:ext>
            </a:extLst>
          </p:cNvPr>
          <p:cNvSpPr txBox="1">
            <a:spLocks/>
          </p:cNvSpPr>
          <p:nvPr/>
        </p:nvSpPr>
        <p:spPr>
          <a:xfrm>
            <a:off x="282665" y="1398419"/>
            <a:ext cx="10647932" cy="4594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ko-KR" altLang="ko-KR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BA4B-9360-E78C-F6A1-795FF8881CF1}"/>
              </a:ext>
            </a:extLst>
          </p:cNvPr>
          <p:cNvSpPr txBox="1"/>
          <p:nvPr/>
        </p:nvSpPr>
        <p:spPr>
          <a:xfrm>
            <a:off x="282665" y="1124744"/>
            <a:ext cx="609600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/>
              <a:t>1.2 </a:t>
            </a:r>
            <a:r>
              <a:rPr lang="ko-KR" altLang="en-US" sz="1800" b="1" dirty="0"/>
              <a:t>데이터시각화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히스토그램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산점도</a:t>
            </a:r>
            <a:r>
              <a:rPr lang="ko-KR" altLang="en-US" sz="1800" b="1" dirty="0"/>
              <a:t> 등 </a:t>
            </a:r>
            <a:r>
              <a:rPr lang="en-US" altLang="ko-KR" sz="1800" b="1" dirty="0"/>
              <a:t>2</a:t>
            </a:r>
            <a:r>
              <a:rPr lang="ko-KR" altLang="en-US" sz="1800" b="1" dirty="0"/>
              <a:t>개 이상</a:t>
            </a:r>
            <a:r>
              <a:rPr lang="en-US" altLang="ko-KR" sz="1800" b="1" dirty="0"/>
              <a:t>)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77CAAF-D331-9EA6-445A-A415072A4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9" t="10859" r="33669"/>
          <a:stretch/>
        </p:blipFill>
        <p:spPr>
          <a:xfrm>
            <a:off x="282665" y="2810200"/>
            <a:ext cx="4334494" cy="3427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7FD90C-7A59-244B-1519-DC6D9E0035F7}"/>
              </a:ext>
            </a:extLst>
          </p:cNvPr>
          <p:cNvSpPr txBox="1"/>
          <p:nvPr/>
        </p:nvSpPr>
        <p:spPr>
          <a:xfrm>
            <a:off x="282665" y="2252285"/>
            <a:ext cx="433449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Alcohol</a:t>
            </a:r>
            <a:r>
              <a:rPr lang="ko-KR" altLang="en-US" sz="1800" dirty="0"/>
              <a:t>에 대한 히스토그램</a:t>
            </a:r>
            <a:r>
              <a:rPr lang="en-US" altLang="ko-KR" sz="1800" dirty="0"/>
              <a:t> (</a:t>
            </a:r>
            <a:r>
              <a:rPr lang="ko-KR" altLang="en-US" sz="1800" dirty="0"/>
              <a:t>색깔</a:t>
            </a:r>
            <a:r>
              <a:rPr lang="en-US" altLang="ko-KR" sz="1800" dirty="0"/>
              <a:t>=quality)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6149C5-89F3-A43A-8390-B78719093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95" y="3024774"/>
            <a:ext cx="6564285" cy="29680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2D6043-C53B-734F-867F-81DA15D2C08E}"/>
              </a:ext>
            </a:extLst>
          </p:cNvPr>
          <p:cNvSpPr txBox="1"/>
          <p:nvPr/>
        </p:nvSpPr>
        <p:spPr>
          <a:xfrm>
            <a:off x="5718945" y="2176487"/>
            <a:ext cx="5211652" cy="781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Alcohol</a:t>
            </a:r>
            <a:r>
              <a:rPr lang="ko-KR" altLang="en-US" sz="1800" dirty="0"/>
              <a:t>과 </a:t>
            </a:r>
            <a:r>
              <a:rPr lang="en-US" altLang="ko-KR" sz="1800" dirty="0"/>
              <a:t>density</a:t>
            </a:r>
            <a:r>
              <a:rPr lang="ko-KR" altLang="en-US" sz="1800" dirty="0"/>
              <a:t>에 대한 히스토그램 </a:t>
            </a:r>
            <a:r>
              <a:rPr lang="en-US" altLang="ko-KR" dirty="0"/>
              <a:t>(</a:t>
            </a:r>
            <a:r>
              <a:rPr lang="ko-KR" altLang="en-US" dirty="0"/>
              <a:t>색깔</a:t>
            </a:r>
            <a:r>
              <a:rPr lang="en-US" altLang="ko-KR" dirty="0"/>
              <a:t>=quality)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어느정도 음의 상관 관계를 보이는 듯함</a:t>
            </a:r>
            <a:endParaRPr lang="en-US" altLang="ko-KR" sz="1800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453C60C8-6D2E-AE61-E935-6BF4944DE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2665" y="619812"/>
            <a:ext cx="11622915" cy="504932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데이터에 대한 간단한 탐색 분석</a:t>
            </a:r>
          </a:p>
        </p:txBody>
      </p:sp>
    </p:spTree>
    <p:extLst>
      <p:ext uri="{BB962C8B-B14F-4D97-AF65-F5344CB8AC3E}">
        <p14:creationId xmlns:p14="http://schemas.microsoft.com/office/powerpoint/2010/main" val="190735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주어진 데이터를 </a:t>
            </a:r>
            <a:r>
              <a:rPr lang="en-US" altLang="ko-KR" dirty="0"/>
              <a:t>7:3</a:t>
            </a:r>
            <a:r>
              <a:rPr lang="ko-KR" altLang="en-US" dirty="0"/>
              <a:t>의 비율로 </a:t>
            </a:r>
            <a:r>
              <a:rPr lang="en" altLang="ko-KR" dirty="0"/>
              <a:t>Train/Test set </a:t>
            </a:r>
            <a:endParaRPr lang="ko-KR" alt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EBD91ED-630A-806D-8D56-8A69064E7C4C}"/>
              </a:ext>
            </a:extLst>
          </p:cNvPr>
          <p:cNvSpPr txBox="1">
            <a:spLocks/>
          </p:cNvSpPr>
          <p:nvPr/>
        </p:nvSpPr>
        <p:spPr>
          <a:xfrm>
            <a:off x="282665" y="1398419"/>
            <a:ext cx="10647932" cy="4594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ko-KR" altLang="ko-KR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CDA49-7073-7942-B409-D7E07E4D8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7" y="1198076"/>
            <a:ext cx="7124700" cy="2768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2A4C02-7225-10CA-9632-D19E17B1E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3" y="3903045"/>
            <a:ext cx="5922726" cy="22135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6E6D4B-78AA-A22F-E215-4DD98DCBFB4C}"/>
              </a:ext>
            </a:extLst>
          </p:cNvPr>
          <p:cNvSpPr txBox="1"/>
          <p:nvPr/>
        </p:nvSpPr>
        <p:spPr>
          <a:xfrm>
            <a:off x="7407365" y="2509044"/>
            <a:ext cx="4334494" cy="1861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Wine</a:t>
            </a:r>
            <a:r>
              <a:rPr lang="ko-KR" altLang="en-US" sz="1800" dirty="0"/>
              <a:t>의 데이터 </a:t>
            </a:r>
            <a:r>
              <a:rPr lang="en-US" altLang="ko-KR" sz="1800" dirty="0"/>
              <a:t>= 880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Wine.train</a:t>
            </a:r>
            <a:r>
              <a:rPr lang="en-US" altLang="ko-KR" dirty="0"/>
              <a:t> = 616</a:t>
            </a:r>
            <a:r>
              <a:rPr lang="ko-KR" altLang="en-US" dirty="0"/>
              <a:t> </a:t>
            </a:r>
            <a:r>
              <a:rPr lang="en-US" altLang="ko-KR" dirty="0"/>
              <a:t>(880</a:t>
            </a:r>
            <a:r>
              <a:rPr lang="ko-KR" altLang="en-US" dirty="0"/>
              <a:t>의 </a:t>
            </a:r>
            <a:r>
              <a:rPr lang="en-US" altLang="ko-KR" dirty="0"/>
              <a:t>70%)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Wine.test</a:t>
            </a:r>
            <a:r>
              <a:rPr lang="en-US" altLang="ko-KR" dirty="0"/>
              <a:t> = 264 (880</a:t>
            </a:r>
            <a:r>
              <a:rPr lang="ko-KR" altLang="en-US" dirty="0"/>
              <a:t>의 </a:t>
            </a:r>
            <a:r>
              <a:rPr lang="en-US" altLang="ko-KR" dirty="0"/>
              <a:t>30%)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Qwine</a:t>
            </a:r>
            <a:r>
              <a:rPr lang="ko-KR" altLang="en-US" dirty="0"/>
              <a:t>과 </a:t>
            </a:r>
            <a:r>
              <a:rPr lang="en-US" altLang="ko-KR" dirty="0"/>
              <a:t>wine</a:t>
            </a:r>
            <a:r>
              <a:rPr lang="ko-KR" altLang="en-US" dirty="0"/>
              <a:t>의 </a:t>
            </a:r>
            <a:r>
              <a:rPr lang="en-US" altLang="ko-KR" dirty="0" err="1"/>
              <a:t>train,test</a:t>
            </a:r>
            <a:r>
              <a:rPr lang="ko-KR" altLang="en-US" dirty="0"/>
              <a:t>는 </a:t>
            </a:r>
            <a:r>
              <a:rPr lang="en-US" altLang="ko-KR" dirty="0"/>
              <a:t>target variable</a:t>
            </a:r>
            <a:r>
              <a:rPr lang="ko-KR" altLang="en-US" dirty="0"/>
              <a:t>인 </a:t>
            </a:r>
            <a:r>
              <a:rPr lang="en-US" altLang="ko-KR" dirty="0"/>
              <a:t>quality</a:t>
            </a:r>
            <a:r>
              <a:rPr lang="ko-KR" altLang="en-US" dirty="0"/>
              <a:t>의 포함 유무의 차이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337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82665" y="1398419"/>
            <a:ext cx="10647932" cy="459441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1. Random Forest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3. K-NN, Decision Tree, Random Forest, Support vector machine, Logistic Regression 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개이상의 기법을 적용하여 비교 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A4F49F-D9A0-DDD3-43E6-FEB6A5C08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5" y="1797957"/>
            <a:ext cx="84709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7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3. K-NN, Decision Tree, Random Forest, Support vector machine, Logistic Regression 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개이상의 기법을 적용하여 비교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175905-938F-8775-EEC1-B7159D4D9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6" y="1210128"/>
            <a:ext cx="4292600" cy="16061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9A9C77-497E-7A2A-BDC4-BCA0DD289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6" y="2934345"/>
            <a:ext cx="4292600" cy="16061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B6AA5D-48E7-0844-ED8D-FFB577EF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777" y="1652815"/>
            <a:ext cx="4276485" cy="2563059"/>
          </a:xfrm>
          <a:prstGeom prst="rect">
            <a:avLst/>
          </a:prstGeom>
        </p:spPr>
      </p:pic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0C2DD87B-5272-F375-27FA-45A9F29C88AA}"/>
              </a:ext>
            </a:extLst>
          </p:cNvPr>
          <p:cNvSpPr/>
          <p:nvPr/>
        </p:nvSpPr>
        <p:spPr>
          <a:xfrm>
            <a:off x="4564744" y="2777412"/>
            <a:ext cx="4584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01D4B-1823-3DC2-C3DD-5EA13E27FCDB}"/>
              </a:ext>
            </a:extLst>
          </p:cNvPr>
          <p:cNvSpPr txBox="1"/>
          <p:nvPr/>
        </p:nvSpPr>
        <p:spPr>
          <a:xfrm>
            <a:off x="282665" y="4743945"/>
            <a:ext cx="11509532" cy="150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RandomForest</a:t>
            </a:r>
            <a:r>
              <a:rPr lang="ko-KR" altLang="en-US" dirty="0" err="1"/>
              <a:t>를</a:t>
            </a:r>
            <a:r>
              <a:rPr lang="ko-KR" altLang="en-US" dirty="0"/>
              <a:t> 수행 후 각 </a:t>
            </a:r>
            <a:r>
              <a:rPr lang="en-US" altLang="ko-KR" dirty="0"/>
              <a:t>variable</a:t>
            </a:r>
            <a:r>
              <a:rPr lang="ko-KR" altLang="en-US" dirty="0"/>
              <a:t>에 대해 </a:t>
            </a:r>
            <a:r>
              <a:rPr lang="en-US" altLang="ko-KR" dirty="0"/>
              <a:t>importance</a:t>
            </a:r>
            <a:r>
              <a:rPr lang="ko-KR" altLang="en-US" dirty="0" err="1"/>
              <a:t>를</a:t>
            </a:r>
            <a:r>
              <a:rPr lang="ko-KR" altLang="en-US" dirty="0"/>
              <a:t> 나타내고</a:t>
            </a:r>
            <a:r>
              <a:rPr lang="en-US" altLang="ko-KR" dirty="0"/>
              <a:t>,</a:t>
            </a:r>
            <a:r>
              <a:rPr lang="ko-KR" altLang="en-US" dirty="0"/>
              <a:t> 이를 </a:t>
            </a:r>
            <a:r>
              <a:rPr lang="en-US" altLang="ko-KR" dirty="0" err="1"/>
              <a:t>varplot</a:t>
            </a:r>
            <a:r>
              <a:rPr lang="ko-KR" altLang="en-US" dirty="0" err="1"/>
              <a:t>으로</a:t>
            </a:r>
            <a:r>
              <a:rPr lang="ko-KR" altLang="en-US" dirty="0"/>
              <a:t> 시각화 하면 </a:t>
            </a:r>
            <a:r>
              <a:rPr lang="en-US" altLang="ko-KR" dirty="0"/>
              <a:t>alcohol</a:t>
            </a:r>
            <a:r>
              <a:rPr lang="ko-KR" altLang="en-US" dirty="0"/>
              <a:t>에 대해 가장 </a:t>
            </a:r>
            <a:r>
              <a:rPr lang="en-US" altLang="ko-KR" dirty="0"/>
              <a:t>importance </a:t>
            </a:r>
            <a:r>
              <a:rPr lang="ko-KR" altLang="en-US" dirty="0"/>
              <a:t>가 높음을 알 수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Confusion Matrix</a:t>
            </a:r>
            <a:r>
              <a:rPr lang="ko-KR" altLang="en-US" dirty="0" err="1"/>
              <a:t>를</a:t>
            </a:r>
            <a:r>
              <a:rPr lang="ko-KR" altLang="en-US" dirty="0"/>
              <a:t> 이용하면 </a:t>
            </a:r>
            <a:r>
              <a:rPr lang="en-US" altLang="ko-KR" dirty="0"/>
              <a:t>Accuracy 93.94% / Sensitivity 95.24% / Specificity 88.89% 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Kappa = 0.8187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CB436C-E96A-7B5A-0793-7B0B9B788B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90"/>
          <a:stretch/>
        </p:blipFill>
        <p:spPr>
          <a:xfrm>
            <a:off x="9344867" y="1680455"/>
            <a:ext cx="2126342" cy="29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82665" y="1398419"/>
            <a:ext cx="10647932" cy="459441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2. Support Vector Machine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3. K-NN, Decision Tree, Random Forest, Support vector machine, Logistic Regression 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개이상의 기법을 적용하여 비교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2033D5-C17A-418B-0EFD-8C6467CF9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5" y="1814536"/>
            <a:ext cx="85090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2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3. K-NN, Decision Tree, Random Forest, Support vector machine, Logistic Regression 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개이상의 기법을 적용하여 비교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5B010D-ABDC-F45E-1C4D-DCFD5FE3C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2"/>
          <a:stretch/>
        </p:blipFill>
        <p:spPr>
          <a:xfrm>
            <a:off x="370753" y="1215541"/>
            <a:ext cx="2467450" cy="2843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9A303B-FD36-237B-2837-4B7666E672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4"/>
          <a:stretch/>
        </p:blipFill>
        <p:spPr>
          <a:xfrm>
            <a:off x="2788625" y="1217170"/>
            <a:ext cx="3129881" cy="25605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AC30F0-AF9A-4005-832A-753872488D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11"/>
          <a:stretch/>
        </p:blipFill>
        <p:spPr>
          <a:xfrm>
            <a:off x="282666" y="3929276"/>
            <a:ext cx="2555537" cy="19623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8663CB-5631-6BDB-4A04-33904D1A2F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78"/>
          <a:stretch/>
        </p:blipFill>
        <p:spPr>
          <a:xfrm>
            <a:off x="2838203" y="3776128"/>
            <a:ext cx="2572115" cy="21155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3FFA982-E583-61CB-2561-39EE2ED35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38" y="3815730"/>
            <a:ext cx="2900101" cy="21894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79345B6-396C-0279-4E4D-6508636134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78" y="1215541"/>
            <a:ext cx="3172754" cy="23953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9389C67-2043-53F7-5DCE-E3E08C7BA55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48"/>
          <a:stretch/>
        </p:blipFill>
        <p:spPr>
          <a:xfrm>
            <a:off x="5894072" y="3814839"/>
            <a:ext cx="2324098" cy="23953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599E8E8-74A9-0831-FC8C-D69E5BE20A6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51"/>
          <a:stretch/>
        </p:blipFill>
        <p:spPr>
          <a:xfrm>
            <a:off x="5918506" y="1241725"/>
            <a:ext cx="2200281" cy="23953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CCF5F6-190B-75D0-E508-DA68760EEB94}"/>
              </a:ext>
            </a:extLst>
          </p:cNvPr>
          <p:cNvSpPr txBox="1"/>
          <p:nvPr/>
        </p:nvSpPr>
        <p:spPr>
          <a:xfrm>
            <a:off x="2591524" y="6156730"/>
            <a:ext cx="8278405" cy="781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Radial, polynomial, sigmoid, linear</a:t>
            </a:r>
            <a:r>
              <a:rPr lang="ko-KR" altLang="en-US" dirty="0"/>
              <a:t> 에 대해서 분석한 결과 </a:t>
            </a:r>
            <a:r>
              <a:rPr lang="en-US" altLang="ko-KR" dirty="0"/>
              <a:t>False (positive/negative) </a:t>
            </a:r>
            <a:r>
              <a:rPr lang="ko-KR" altLang="en-US" dirty="0"/>
              <a:t>는 각각 </a:t>
            </a:r>
            <a:r>
              <a:rPr lang="en-US" altLang="ko-KR" dirty="0"/>
              <a:t>17/26/36/28</a:t>
            </a:r>
            <a:r>
              <a:rPr lang="ko-KR" altLang="en-US" dirty="0"/>
              <a:t>로 가장 최적의 모델은 </a:t>
            </a:r>
            <a:r>
              <a:rPr lang="en-US" altLang="ko-KR" dirty="0"/>
              <a:t>radial </a:t>
            </a:r>
            <a:r>
              <a:rPr lang="ko-KR" altLang="en-US" dirty="0"/>
              <a:t>이었다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263AB-67C8-E53A-43B7-2D55E119D34A}"/>
              </a:ext>
            </a:extLst>
          </p:cNvPr>
          <p:cNvSpPr txBox="1"/>
          <p:nvPr/>
        </p:nvSpPr>
        <p:spPr>
          <a:xfrm>
            <a:off x="10067233" y="1729442"/>
            <a:ext cx="2002847" cy="1863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Radial Model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Accuracy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93.56%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Sensitivity 96.19%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Specificity 83.33</a:t>
            </a:r>
            <a:r>
              <a:rPr lang="ko-KR" altLang="en-US" dirty="0"/>
              <a:t> </a:t>
            </a:r>
            <a:r>
              <a:rPr lang="en-US" altLang="ko-KR" dirty="0"/>
              <a:t>%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Kappa = 0.8007</a:t>
            </a:r>
          </a:p>
        </p:txBody>
      </p:sp>
    </p:spTree>
    <p:extLst>
      <p:ext uri="{BB962C8B-B14F-4D97-AF65-F5344CB8AC3E}">
        <p14:creationId xmlns:p14="http://schemas.microsoft.com/office/powerpoint/2010/main" val="339374717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19565</TotalTime>
  <Words>789</Words>
  <Application>Microsoft Macintosh PowerPoint</Application>
  <PresentationFormat>와이드스크린</PresentationFormat>
  <Paragraphs>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Adobe Fan Heiti Std B</vt:lpstr>
      <vt:lpstr>맑은 고딕</vt:lpstr>
      <vt:lpstr>맑은 고딕</vt:lpstr>
      <vt:lpstr>NanumBarunGothic</vt:lpstr>
      <vt:lpstr>Arial</vt:lpstr>
      <vt:lpstr>Calibri</vt:lpstr>
      <vt:lpstr>Calibri Light</vt:lpstr>
      <vt:lpstr>Courier New</vt:lpstr>
      <vt:lpstr>Wingdings</vt:lpstr>
      <vt:lpstr>3_Office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정재현(무은재학부)</cp:lastModifiedBy>
  <cp:revision>849</cp:revision>
  <cp:lastPrinted>2019-11-12T15:28:58Z</cp:lastPrinted>
  <dcterms:created xsi:type="dcterms:W3CDTF">2017-09-22T01:22:25Z</dcterms:created>
  <dcterms:modified xsi:type="dcterms:W3CDTF">2022-06-28T14:57:47Z</dcterms:modified>
</cp:coreProperties>
</file>