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ACCB2-6C55-F29E-EF9D-EA3C2CACA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ABFB2-3D9D-A57E-4D2F-4713979C7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3BA5D-41D8-7B17-792F-D82654ADA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9F33-EB1A-4F7B-9058-211767CD18D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4CEC2-930A-C175-0A09-5D605ED4C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BDA59-22C6-84B6-5636-47A5A080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F38C-2BF0-47CB-9BBD-0EA0E5F7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09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7A04-3D41-4FB5-8903-18434BD4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A9F71-B918-8F7C-438C-DF3861CD2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C1F7C-006B-B73D-9AE5-C883C1125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9F33-EB1A-4F7B-9058-211767CD18D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F12A-5BD5-A0BA-1269-24A01FE7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079DE-4243-579E-E836-69953FAC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F38C-2BF0-47CB-9BBD-0EA0E5F7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5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1C676F-BD55-7303-34DD-537BC9953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B8D61-808D-7F9D-51CF-021320E22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428CC-2A46-9E88-6DBD-50B71EE2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9F33-EB1A-4F7B-9058-211767CD18D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84968-5BF0-C6C3-E5E9-2B84DB3D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E2820-307E-F429-52A1-33F9757C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F38C-2BF0-47CB-9BBD-0EA0E5F7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6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D644-44A6-0899-CE6B-0DDC9BB9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409E6-78E4-D402-A194-154921C50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85859-106D-CB67-EC36-ED7ADBD8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9F33-EB1A-4F7B-9058-211767CD18D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52613-8650-50BC-1CAF-57471121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28B5E-0E1D-4553-70B4-86378BFA3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F38C-2BF0-47CB-9BBD-0EA0E5F7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6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0DBC-AB9E-AA9D-C991-9BC7CDCBA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77E1D-327D-ED18-E3FF-A7F0A301E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3DAA7-0E99-8B34-58A5-F734B4191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9F33-EB1A-4F7B-9058-211767CD18D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F4AA7-4951-6F4E-14D9-E5117B18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DD737-6923-4618-CAF8-CE4FB11A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F38C-2BF0-47CB-9BBD-0EA0E5F7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9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C1D73-8859-FAB4-437A-A5B644E9D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02B6C-D743-B279-4D55-CEE5E6054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99301-2256-F096-4B84-561D67298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FD675-3152-5816-38DC-08B66989A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9F33-EB1A-4F7B-9058-211767CD18D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13F09-53D0-2A7F-A8CA-C4199BBB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190AE-E547-8BA5-F4C5-82C99046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F38C-2BF0-47CB-9BBD-0EA0E5F7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3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8AE0-D6B7-E0A4-5050-A0F75587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27B13-FDCA-5292-5239-EB8D0FAC4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80EBB-B1F0-0F8B-DC55-B6985E161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11540-0414-AD50-8C6E-DDE2F73B7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77C1EF-F18C-ECC8-948D-E82795C37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98BA83-A7C2-0BF1-9F9B-FEC67C34C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9F33-EB1A-4F7B-9058-211767CD18D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DA244-5C78-62E9-831E-252DA8EF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241CD-3919-632A-0503-9F688C69D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F38C-2BF0-47CB-9BBD-0EA0E5F7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1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1CB6-EE41-EC72-A3AA-2EA82B209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E97E7C-D77F-A2EC-C8F8-041B51C0F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9F33-EB1A-4F7B-9058-211767CD18D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F593C4-49CF-E3A6-651E-F5249E15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C1285-893B-3397-A274-13AD5F39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F38C-2BF0-47CB-9BBD-0EA0E5F7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0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B892EA-587B-A14C-648F-9D3FB4062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9F33-EB1A-4F7B-9058-211767CD18D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CBDCF-34B8-3694-8A1A-950E3B42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10A74-162C-AC6E-2D6F-835FB4769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F38C-2BF0-47CB-9BBD-0EA0E5F7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5B090-8B0C-78FD-9DBA-8D1155F36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5CC10-3E4E-4055-AD10-4819107F8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7C8E0-99FB-C21F-BEE6-16AD958D8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3F799-01E1-DEE8-F4CC-EACB97F1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9F33-EB1A-4F7B-9058-211767CD18D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A1587-CB4D-2E55-C7FE-F389199F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01D6A-C3C4-3CD0-4FB6-93E2A8FE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F38C-2BF0-47CB-9BBD-0EA0E5F7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3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E906-D74C-3F16-BBE0-BEBEDB1F9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0F3870-FDD1-B766-EAFD-83B99366C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C4682-8971-D510-54F2-6F9EC7E35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E12E-B730-61CE-A9AB-94782ED4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9F33-EB1A-4F7B-9058-211767CD18D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36CFE-B283-4193-E3DF-27E430596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9959B-D9E9-E6C6-C663-B1F955B6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F38C-2BF0-47CB-9BBD-0EA0E5F7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2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C5D850-1E36-0233-0775-BA5A9628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DA839-DEDC-6527-B8B0-FEEEF6E9F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FA4A6-FA3C-3C02-5B4C-84AC31B79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B9F33-EB1A-4F7B-9058-211767CD18D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86EF3-3374-A65B-3845-DA7FD8F90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DE7AA-D5A0-6905-A3CB-31F920905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5F38C-2BF0-47CB-9BBD-0EA0E5F7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9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Relationship Id="rId9" Type="http://schemas.openxmlformats.org/officeDocument/2006/relationships/image" Target="../media/image1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971CAF-60B9-198D-B67E-CDBAC3370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CPWC Ultrasound Simulation with DAS Beamforming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ECE26D-D555-919C-59EC-5A214C8A55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Download Field II libraries and USTB (Ultrasound Tool-box) online.</a:t>
            </a:r>
          </a:p>
          <a:p>
            <a:r>
              <a:rPr lang="en-US" dirty="0"/>
              <a:t>Install USTB.</a:t>
            </a:r>
          </a:p>
          <a:p>
            <a:r>
              <a:rPr lang="en-US" dirty="0"/>
              <a:t>Add all the </a:t>
            </a:r>
            <a:r>
              <a:rPr lang="en-US" dirty="0" err="1"/>
              <a:t>Matlab</a:t>
            </a:r>
            <a:r>
              <a:rPr lang="en-US" dirty="0"/>
              <a:t> files to the field II path.</a:t>
            </a:r>
          </a:p>
          <a:p>
            <a:r>
              <a:rPr lang="en-US" dirty="0"/>
              <a:t>Use Field II to generate CPWC imaging channel data.</a:t>
            </a:r>
          </a:p>
          <a:p>
            <a:r>
              <a:rPr lang="en-US" dirty="0"/>
              <a:t>Create new phantoms based on the phantom of the Field II Cyst example.</a:t>
            </a:r>
          </a:p>
          <a:p>
            <a:r>
              <a:rPr lang="en-US" dirty="0"/>
              <a:t> Use USTB to implement Delay-and-sum beamforming plus Ultrasound coherent compounding.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46F88AF-3F55-E265-1E1D-7A216E24FA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11609" y="1830014"/>
            <a:ext cx="891617" cy="731583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30DEDF-983A-CDE3-EB5C-75DCAC659F5A}"/>
              </a:ext>
            </a:extLst>
          </p:cNvPr>
          <p:cNvSpPr txBox="1"/>
          <p:nvPr/>
        </p:nvSpPr>
        <p:spPr>
          <a:xfrm>
            <a:off x="6019800" y="1462203"/>
            <a:ext cx="522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Download </a:t>
            </a:r>
            <a:r>
              <a:rPr lang="en-US" b="1" dirty="0" err="1"/>
              <a:t>cyst_pht.m</a:t>
            </a:r>
            <a:r>
              <a:rPr lang="en-US" b="1" dirty="0"/>
              <a:t> </a:t>
            </a:r>
            <a:r>
              <a:rPr lang="en-US" dirty="0"/>
              <a:t>and add it to the Field II path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BBFCA2-0052-B076-AE6C-78103EC85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809" y="3077785"/>
            <a:ext cx="3772469" cy="20602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61397C-FC35-3454-FCFF-0B27DD649FEE}"/>
              </a:ext>
            </a:extLst>
          </p:cNvPr>
          <p:cNvSpPr txBox="1"/>
          <p:nvPr/>
        </p:nvSpPr>
        <p:spPr>
          <a:xfrm>
            <a:off x="6096000" y="2553885"/>
            <a:ext cx="5611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Comment out the original phantom points and add the </a:t>
            </a:r>
          </a:p>
          <a:p>
            <a:r>
              <a:rPr lang="en-US" b="1" dirty="0"/>
              <a:t>phantom function </a:t>
            </a:r>
            <a:r>
              <a:rPr lang="en-US" b="1" dirty="0" err="1"/>
              <a:t>cyst_pht</a:t>
            </a:r>
            <a:r>
              <a:rPr lang="en-US" b="1" dirty="0"/>
              <a:t> </a:t>
            </a:r>
            <a:r>
              <a:rPr lang="en-US" dirty="0"/>
              <a:t>to the CPWC script.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3E1112-8676-FAF7-DEA8-A1E844123A08}"/>
              </a:ext>
            </a:extLst>
          </p:cNvPr>
          <p:cNvSpPr txBox="1"/>
          <p:nvPr/>
        </p:nvSpPr>
        <p:spPr>
          <a:xfrm>
            <a:off x="6019800" y="1086961"/>
            <a:ext cx="503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Use the field II </a:t>
            </a:r>
            <a:r>
              <a:rPr lang="en-US" b="1" dirty="0"/>
              <a:t>CPWC example </a:t>
            </a:r>
            <a:r>
              <a:rPr lang="en-US" dirty="0"/>
              <a:t>in the USTB folder.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DBA58E-0B4E-2970-DA95-3C50C26041C7}"/>
              </a:ext>
            </a:extLst>
          </p:cNvPr>
          <p:cNvSpPr txBox="1"/>
          <p:nvPr/>
        </p:nvSpPr>
        <p:spPr>
          <a:xfrm>
            <a:off x="6172202" y="5109471"/>
            <a:ext cx="6094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4. Modify the </a:t>
            </a:r>
            <a:r>
              <a:rPr lang="en-US" b="1" dirty="0"/>
              <a:t>scan region dimension </a:t>
            </a:r>
            <a:r>
              <a:rPr lang="en-US" dirty="0"/>
              <a:t>to properly scan and show the image.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1E00FD6-EFB4-4EF2-9FD4-A632B93DF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59" y="5755802"/>
            <a:ext cx="5433531" cy="11202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3E842F8-7627-8D3E-B6C1-98484C8A2607}"/>
              </a:ext>
            </a:extLst>
          </p:cNvPr>
          <p:cNvSpPr/>
          <p:nvPr/>
        </p:nvSpPr>
        <p:spPr>
          <a:xfrm>
            <a:off x="8111609" y="2113935"/>
            <a:ext cx="747256" cy="1006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6A75A4-E146-E53D-9F54-6094515159E3}"/>
              </a:ext>
            </a:extLst>
          </p:cNvPr>
          <p:cNvSpPr/>
          <p:nvPr/>
        </p:nvSpPr>
        <p:spPr>
          <a:xfrm>
            <a:off x="7010138" y="4281948"/>
            <a:ext cx="3274403" cy="1130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9DCA69-FDB1-E09E-EFE2-A26D541E51A4}"/>
              </a:ext>
            </a:extLst>
          </p:cNvPr>
          <p:cNvSpPr/>
          <p:nvPr/>
        </p:nvSpPr>
        <p:spPr>
          <a:xfrm>
            <a:off x="6360673" y="6196388"/>
            <a:ext cx="5245773" cy="1293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05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beamformed data&#10;&#10;Description automatically generated with low confidence">
            <a:extLst>
              <a:ext uri="{FF2B5EF4-FFF2-40B4-BE49-F238E27FC236}">
                <a16:creationId xmlns:a16="http://schemas.microsoft.com/office/drawing/2014/main" id="{BE36944B-9265-7C73-247D-7810207DF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28" y="1849336"/>
            <a:ext cx="2554698" cy="191529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5DCF8886-F242-E82B-4C4D-1384869B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Data</a:t>
            </a:r>
          </a:p>
        </p:txBody>
      </p:sp>
      <p:pic>
        <p:nvPicPr>
          <p:cNvPr id="12" name="Content Placeholder 11" descr="A close-up of a beamformed data&#10;&#10;Description automatically generated with low confidence">
            <a:extLst>
              <a:ext uri="{FF2B5EF4-FFF2-40B4-BE49-F238E27FC236}">
                <a16:creationId xmlns:a16="http://schemas.microsoft.com/office/drawing/2014/main" id="{F1F2D0C6-E024-C5F1-540D-03CA7B1983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503" y="1825625"/>
            <a:ext cx="2554699" cy="1915294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588C8F8-A1AF-8560-0272-ECC9077380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500 simulation data</a:t>
            </a:r>
          </a:p>
          <a:p>
            <a:r>
              <a:rPr lang="en-US" dirty="0"/>
              <a:t>10000 scatterers</a:t>
            </a:r>
          </a:p>
          <a:p>
            <a:pPr lvl="1"/>
            <a:r>
              <a:rPr lang="en-US" dirty="0"/>
              <a:t>Random amplitude and position.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 size: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535 pixels ×356 pixels.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40 mm × 55 mm</a:t>
            </a:r>
            <a:endParaRPr lang="en-US" dirty="0"/>
          </a:p>
          <a:p>
            <a:r>
              <a:rPr lang="en-US" dirty="0"/>
              <a:t>1 dark target (similar to nerve hole)</a:t>
            </a:r>
          </a:p>
          <a:p>
            <a:pPr lvl="1"/>
            <a:r>
              <a:rPr lang="en-US" dirty="0"/>
              <a:t>Shape: circular.</a:t>
            </a:r>
          </a:p>
          <a:p>
            <a:pPr lvl="1"/>
            <a:r>
              <a:rPr lang="en-US" dirty="0"/>
              <a:t>Radius: 5mm to 7mm.</a:t>
            </a:r>
          </a:p>
          <a:p>
            <a:pPr lvl="1"/>
            <a:r>
              <a:rPr lang="en-US" dirty="0"/>
              <a:t>Position:</a:t>
            </a:r>
          </a:p>
          <a:p>
            <a:pPr lvl="2"/>
            <a:r>
              <a:rPr lang="en-US" dirty="0"/>
              <a:t>X axis: 9mm-11mm.</a:t>
            </a:r>
          </a:p>
          <a:p>
            <a:pPr lvl="2"/>
            <a:r>
              <a:rPr lang="en-US" dirty="0"/>
              <a:t>Z axis: 30 mm– 50mm.</a:t>
            </a:r>
          </a:p>
          <a:p>
            <a:r>
              <a:rPr lang="en-US" dirty="0"/>
              <a:t>CPWC: 8-16 angles and -26.5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°</a:t>
            </a:r>
            <a:r>
              <a:rPr lang="en-US" dirty="0"/>
              <a:t> to 26.5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°.</a:t>
            </a:r>
            <a:endParaRPr lang="en-US" dirty="0"/>
          </a:p>
          <a:p>
            <a:endParaRPr lang="en-US" dirty="0"/>
          </a:p>
        </p:txBody>
      </p:sp>
      <p:pic>
        <p:nvPicPr>
          <p:cNvPr id="14" name="Picture 13" descr="A close-up of a beamformed data&#10;&#10;Description automatically generated with low confidence">
            <a:extLst>
              <a:ext uri="{FF2B5EF4-FFF2-40B4-BE49-F238E27FC236}">
                <a16:creationId xmlns:a16="http://schemas.microsoft.com/office/drawing/2014/main" id="{B71B41CD-F131-3DA2-02B5-8A390DC1E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28" y="3875856"/>
            <a:ext cx="2554699" cy="1915294"/>
          </a:xfrm>
          <a:prstGeom prst="rect">
            <a:avLst/>
          </a:prstGeom>
        </p:spPr>
      </p:pic>
      <p:pic>
        <p:nvPicPr>
          <p:cNvPr id="16" name="Picture 15" descr="A picture containing screenshot, text&#10;&#10;Description automatically generated">
            <a:extLst>
              <a:ext uri="{FF2B5EF4-FFF2-40B4-BE49-F238E27FC236}">
                <a16:creationId xmlns:a16="http://schemas.microsoft.com/office/drawing/2014/main" id="{4A839DFD-4E94-8295-D74C-26EBCCB6DA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086" y="3875854"/>
            <a:ext cx="2554698" cy="191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5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C8A58D-E915-E5DF-ECC7-16A875EA8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984" y="217642"/>
            <a:ext cx="11511116" cy="1325563"/>
          </a:xfrm>
        </p:spPr>
        <p:txBody>
          <a:bodyPr/>
          <a:lstStyle/>
          <a:p>
            <a:r>
              <a:rPr lang="en-US" dirty="0"/>
              <a:t>Channel Data (64 elements and 128 elements)</a:t>
            </a:r>
          </a:p>
        </p:txBody>
      </p:sp>
      <p:pic>
        <p:nvPicPr>
          <p:cNvPr id="8" name="Content Placeholder 7" descr="A red and orange beam&#10;&#10;Description automatically generated">
            <a:extLst>
              <a:ext uri="{FF2B5EF4-FFF2-40B4-BE49-F238E27FC236}">
                <a16:creationId xmlns:a16="http://schemas.microsoft.com/office/drawing/2014/main" id="{FDA057A3-7FBB-F98A-3D2D-D7350F0B0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0" y="1543205"/>
            <a:ext cx="3048000" cy="2286000"/>
          </a:xfrm>
        </p:spPr>
      </p:pic>
      <p:pic>
        <p:nvPicPr>
          <p:cNvPr id="10" name="Picture 9" descr="A close-up of a graph&#10;&#10;Description automatically generated">
            <a:extLst>
              <a:ext uri="{FF2B5EF4-FFF2-40B4-BE49-F238E27FC236}">
                <a16:creationId xmlns:a16="http://schemas.microsoft.com/office/drawing/2014/main" id="{5045C783-5323-0828-ADE3-1BAED72BE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1" y="1690688"/>
            <a:ext cx="3047999" cy="2286000"/>
          </a:xfrm>
          <a:prstGeom prst="rect">
            <a:avLst/>
          </a:prstGeom>
        </p:spPr>
      </p:pic>
      <p:pic>
        <p:nvPicPr>
          <p:cNvPr id="16" name="Picture 15" descr="A red and orange beam&#10;&#10;Description automatically generated">
            <a:extLst>
              <a:ext uri="{FF2B5EF4-FFF2-40B4-BE49-F238E27FC236}">
                <a16:creationId xmlns:a16="http://schemas.microsoft.com/office/drawing/2014/main" id="{E8219656-1AB2-DE16-9EE4-AD911E059C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325" y="1543205"/>
            <a:ext cx="3048000" cy="2286000"/>
          </a:xfrm>
          <a:prstGeom prst="rect">
            <a:avLst/>
          </a:prstGeom>
        </p:spPr>
      </p:pic>
      <p:pic>
        <p:nvPicPr>
          <p:cNvPr id="18" name="Picture 17" descr="A close-up of a graph&#10;&#10;Description automatically generated">
            <a:extLst>
              <a:ext uri="{FF2B5EF4-FFF2-40B4-BE49-F238E27FC236}">
                <a16:creationId xmlns:a16="http://schemas.microsoft.com/office/drawing/2014/main" id="{30AC7E0E-8402-B4AD-8764-0A59F4393F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750" y="1616947"/>
            <a:ext cx="3048000" cy="2286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971814F-040D-53A5-49A8-7755A6625353}"/>
              </a:ext>
            </a:extLst>
          </p:cNvPr>
          <p:cNvSpPr txBox="1"/>
          <p:nvPr/>
        </p:nvSpPr>
        <p:spPr>
          <a:xfrm>
            <a:off x="2894648" y="1088039"/>
            <a:ext cx="61728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128 Elements (can detect the target signal: an arch)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7DE4FD-1BEC-7767-84AF-8C3C4E7A6A46}"/>
              </a:ext>
            </a:extLst>
          </p:cNvPr>
          <p:cNvSpPr txBox="1"/>
          <p:nvPr/>
        </p:nvSpPr>
        <p:spPr>
          <a:xfrm>
            <a:off x="3639275" y="3667859"/>
            <a:ext cx="54282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64 Elements (cannot detect the target signal)</a:t>
            </a:r>
          </a:p>
        </p:txBody>
      </p:sp>
      <p:pic>
        <p:nvPicPr>
          <p:cNvPr id="22" name="Picture 21" descr="A close-up of a beam&#10;&#10;Description automatically generated">
            <a:extLst>
              <a:ext uri="{FF2B5EF4-FFF2-40B4-BE49-F238E27FC236}">
                <a16:creationId xmlns:a16="http://schemas.microsoft.com/office/drawing/2014/main" id="{CC887D91-E1F4-699C-D0F6-9D919F3858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0" y="4220804"/>
            <a:ext cx="3048000" cy="2286000"/>
          </a:xfrm>
          <a:prstGeom prst="rect">
            <a:avLst/>
          </a:prstGeom>
        </p:spPr>
      </p:pic>
      <p:pic>
        <p:nvPicPr>
          <p:cNvPr id="24" name="Picture 23" descr="A close-up of a red and orange spectrum&#10;&#10;Description automatically generated">
            <a:extLst>
              <a:ext uri="{FF2B5EF4-FFF2-40B4-BE49-F238E27FC236}">
                <a16:creationId xmlns:a16="http://schemas.microsoft.com/office/drawing/2014/main" id="{0D71DB05-6F92-29F6-CAB9-F3BB20BD49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325" y="4220804"/>
            <a:ext cx="3048000" cy="2286000"/>
          </a:xfrm>
          <a:prstGeom prst="rect">
            <a:avLst/>
          </a:prstGeom>
        </p:spPr>
      </p:pic>
      <p:pic>
        <p:nvPicPr>
          <p:cNvPr id="26" name="Picture 25" descr="A close-up of a beamformed data&#10;&#10;Description automatically generated">
            <a:extLst>
              <a:ext uri="{FF2B5EF4-FFF2-40B4-BE49-F238E27FC236}">
                <a16:creationId xmlns:a16="http://schemas.microsoft.com/office/drawing/2014/main" id="{6CB15329-A5E2-34E1-1682-4548323AB8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113" y="4094216"/>
            <a:ext cx="3048000" cy="2286000"/>
          </a:xfrm>
          <a:prstGeom prst="rect">
            <a:avLst/>
          </a:prstGeom>
        </p:spPr>
      </p:pic>
      <p:pic>
        <p:nvPicPr>
          <p:cNvPr id="28" name="Picture 27" descr="A close-up of a beamformed data&#10;&#10;Description automatically generated">
            <a:extLst>
              <a:ext uri="{FF2B5EF4-FFF2-40B4-BE49-F238E27FC236}">
                <a16:creationId xmlns:a16="http://schemas.microsoft.com/office/drawing/2014/main" id="{BBFD0525-AFA1-5D9E-1D5D-FED28C5AD0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750" y="4098989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10764-CC24-E046-7353-39253120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 Ultrasound Imaging: Inside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BC462-CB92-F1AC-A508-21F0F5C1C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Please read the chapters below to understand Ultrasound imaging.</a:t>
            </a:r>
          </a:p>
          <a:p>
            <a:r>
              <a:rPr lang="en-US" dirty="0"/>
              <a:t>Chapter 6 Beamforming 6.1-6.6</a:t>
            </a:r>
          </a:p>
          <a:p>
            <a:r>
              <a:rPr lang="en-US" dirty="0"/>
              <a:t>Chapter 7 Array Beamforming 7.1-7.4</a:t>
            </a:r>
          </a:p>
          <a:p>
            <a:r>
              <a:rPr lang="en-US" dirty="0"/>
              <a:t>Chapter 8 Wave Scattering and Imaging. (especially 8.4)</a:t>
            </a:r>
          </a:p>
          <a:p>
            <a:r>
              <a:rPr lang="en-US" dirty="0"/>
              <a:t>Chapter 10.12.2 Plane-wave Compounding 411</a:t>
            </a:r>
          </a:p>
        </p:txBody>
      </p:sp>
    </p:spTree>
    <p:extLst>
      <p:ext uri="{BB962C8B-B14F-4D97-AF65-F5344CB8AC3E}">
        <p14:creationId xmlns:p14="http://schemas.microsoft.com/office/powerpoint/2010/main" val="429141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4194</TotalTime>
  <Words>278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CPWC Ultrasound Simulation with DAS Beamforming</vt:lpstr>
      <vt:lpstr>Simulation Data</vt:lpstr>
      <vt:lpstr>Channel Data (64 elements and 128 elements)</vt:lpstr>
      <vt:lpstr>Diagnostic Ultrasound Imaging: Inside 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Data</dc:title>
  <dc:creator>Junjun Huan</dc:creator>
  <cp:lastModifiedBy>Junjun Huan</cp:lastModifiedBy>
  <cp:revision>20</cp:revision>
  <dcterms:created xsi:type="dcterms:W3CDTF">2023-06-26T17:01:11Z</dcterms:created>
  <dcterms:modified xsi:type="dcterms:W3CDTF">2023-07-12T02:33:39Z</dcterms:modified>
</cp:coreProperties>
</file>