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CB2-6C55-F29E-EF9D-EA3C2CAC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BFB2-3D9D-A57E-4D2F-4713979C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3BA5D-41D8-7B17-792F-D82654A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CEC2-930A-C175-0A09-5D605ED4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DA59-22C6-84B6-5636-47A5A080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A04-3D41-4FB5-8903-18434BD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9F71-B918-8F7C-438C-DF3861CD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1F7C-006B-B73D-9AE5-C883C11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F12A-5BD5-A0BA-1269-24A01FE7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79DE-4243-579E-E836-69953FAC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C676F-BD55-7303-34DD-537BC9953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8D61-808D-7F9D-51CF-021320E2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28CC-2A46-9E88-6DBD-50B71EE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968-5BF0-C6C3-E5E9-2B84DB3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2820-307E-F429-52A1-33F975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D644-44A6-0899-CE6B-0DDC9BB9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09E6-78E4-D402-A194-154921C5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5859-106D-CB67-EC36-ED7ADBD8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2613-8650-50BC-1CAF-57471121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8B5E-0E1D-4553-70B4-86378BFA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0DBC-AB9E-AA9D-C991-9BC7CDCB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7E1D-327D-ED18-E3FF-A7F0A30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DAA7-0E99-8B34-58A5-F734B419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4AA7-4951-6F4E-14D9-E5117B1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D737-6923-4618-CAF8-CE4FB11A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D73-8859-FAB4-437A-A5B644E9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2B6C-D743-B279-4D55-CEE5E605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9301-2256-F096-4B84-561D6729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FD675-3152-5816-38DC-08B6698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3F09-53D0-2A7F-A8CA-C4199BB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90AE-E547-8BA5-F4C5-82C9904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AE0-D6B7-E0A4-5050-A0F7558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7B13-FDCA-5292-5239-EB8D0FAC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0EBB-B1F0-0F8B-DC55-B6985E16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11540-0414-AD50-8C6E-DDE2F73B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C1EF-F18C-ECC8-948D-E82795C37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8BA83-A7C2-0BF1-9F9B-FEC67C34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DA244-5C78-62E9-831E-252DA8E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241CD-3919-632A-0503-9F688C69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1CB6-EE41-EC72-A3AA-2EA82B20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97E7C-D77F-A2EC-C8F8-041B51C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593C4-49CF-E3A6-651E-F5249E1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C1285-893B-3397-A274-13AD5F39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92EA-587B-A14C-648F-9D3FB40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BDCF-34B8-3694-8A1A-950E3B42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0A74-162C-AC6E-2D6F-835FB476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B090-8B0C-78FD-9DBA-8D1155F3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CC10-3E4E-4055-AD10-4819107F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C8E0-99FB-C21F-BEE6-16AD958D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99-01E1-DEE8-F4CC-EACB97F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587-CB4D-2E55-C7FE-F389199F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1D6A-C3C4-3CD0-4FB6-93E2A8F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E906-D74C-3F16-BBE0-BEBEDB1F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F3870-FDD1-B766-EAFD-83B99366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C4682-8971-D510-54F2-6F9EC7E3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E12E-B730-61CE-A9AB-94782ED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6CFE-B283-4193-E3DF-27E43059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959B-D9E9-E6C6-C663-B1F955B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5D850-1E36-0233-0775-BA5A9628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A839-DEDC-6527-B8B0-FEEEF6E9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A4A6-FA3C-3C02-5B4C-84AC31B79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9F33-EB1A-4F7B-9058-211767CD18D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6EF3-3374-A65B-3845-DA7FD8F9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E7AA-D5A0-6905-A3CB-31F920905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F38C-2BF0-47CB-9BBD-0EA0E5F7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971CAF-60B9-198D-B67E-CDBAC337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CPWC Ultrasound Simulation with DAS Beamforming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ECE26D-D555-919C-59EC-5A214C8A5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Field II to generate CPWC imaging channel data.</a:t>
            </a:r>
          </a:p>
          <a:p>
            <a:r>
              <a:rPr lang="en-US" dirty="0"/>
              <a:t>Create new phantoms based on the phantom of the Field II Cyst example.</a:t>
            </a:r>
          </a:p>
          <a:p>
            <a:r>
              <a:rPr lang="en-US" dirty="0"/>
              <a:t> Use USTB (Ultrasound Tool-box) to implement Delay-and-sum beamforming plus Ultrasound coherent compounding.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6F88AF-3F55-E265-1E1D-7A216E24F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1609" y="1830014"/>
            <a:ext cx="891617" cy="73158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30DEDF-983A-CDE3-EB5C-75DCAC659F5A}"/>
              </a:ext>
            </a:extLst>
          </p:cNvPr>
          <p:cNvSpPr txBox="1"/>
          <p:nvPr/>
        </p:nvSpPr>
        <p:spPr>
          <a:xfrm>
            <a:off x="6019800" y="1462203"/>
            <a:ext cx="522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Download </a:t>
            </a:r>
            <a:r>
              <a:rPr lang="en-US" b="1" dirty="0" err="1"/>
              <a:t>cyst_pht.m</a:t>
            </a:r>
            <a:r>
              <a:rPr lang="en-US" b="1" dirty="0"/>
              <a:t> </a:t>
            </a:r>
            <a:r>
              <a:rPr lang="en-US" dirty="0"/>
              <a:t>and add it to the Field II path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BFCA2-0052-B076-AE6C-78103EC8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809" y="3077785"/>
            <a:ext cx="3772469" cy="2060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61397C-FC35-3454-FCFF-0B27DD649FEE}"/>
              </a:ext>
            </a:extLst>
          </p:cNvPr>
          <p:cNvSpPr txBox="1"/>
          <p:nvPr/>
        </p:nvSpPr>
        <p:spPr>
          <a:xfrm>
            <a:off x="6096000" y="2553885"/>
            <a:ext cx="561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Comment out the original phantom points and add the </a:t>
            </a:r>
          </a:p>
          <a:p>
            <a:r>
              <a:rPr lang="en-US" b="1" dirty="0"/>
              <a:t>phantom function </a:t>
            </a:r>
            <a:r>
              <a:rPr lang="en-US" b="1" dirty="0" err="1"/>
              <a:t>cyst_pht</a:t>
            </a:r>
            <a:r>
              <a:rPr lang="en-US" b="1" dirty="0"/>
              <a:t> </a:t>
            </a:r>
            <a:r>
              <a:rPr lang="en-US" dirty="0"/>
              <a:t>to the CPWC script.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E1112-8676-FAF7-DEA8-A1E844123A08}"/>
              </a:ext>
            </a:extLst>
          </p:cNvPr>
          <p:cNvSpPr txBox="1"/>
          <p:nvPr/>
        </p:nvSpPr>
        <p:spPr>
          <a:xfrm>
            <a:off x="6019800" y="1086961"/>
            <a:ext cx="50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the field II </a:t>
            </a:r>
            <a:r>
              <a:rPr lang="en-US" b="1" dirty="0"/>
              <a:t>CPWC example </a:t>
            </a:r>
            <a:r>
              <a:rPr lang="en-US" dirty="0"/>
              <a:t>in the USTB folder.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BA58E-0B4E-2970-DA95-3C50C26041C7}"/>
              </a:ext>
            </a:extLst>
          </p:cNvPr>
          <p:cNvSpPr txBox="1"/>
          <p:nvPr/>
        </p:nvSpPr>
        <p:spPr>
          <a:xfrm>
            <a:off x="6172202" y="5109471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Modify the </a:t>
            </a:r>
            <a:r>
              <a:rPr lang="en-US" b="1" dirty="0"/>
              <a:t>scan region dimension </a:t>
            </a:r>
            <a:r>
              <a:rPr lang="en-US" dirty="0"/>
              <a:t>to properly scan and show the image.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E00FD6-EFB4-4EF2-9FD4-A632B93DF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59" y="5755802"/>
            <a:ext cx="5433531" cy="11202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E842F8-7627-8D3E-B6C1-98484C8A2607}"/>
              </a:ext>
            </a:extLst>
          </p:cNvPr>
          <p:cNvSpPr/>
          <p:nvPr/>
        </p:nvSpPr>
        <p:spPr>
          <a:xfrm>
            <a:off x="8111609" y="2113935"/>
            <a:ext cx="747256" cy="100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A75A4-E146-E53D-9F54-6094515159E3}"/>
              </a:ext>
            </a:extLst>
          </p:cNvPr>
          <p:cNvSpPr/>
          <p:nvPr/>
        </p:nvSpPr>
        <p:spPr>
          <a:xfrm>
            <a:off x="7010138" y="4281948"/>
            <a:ext cx="3274403" cy="1130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DCA69-FDB1-E09E-EFE2-A26D541E51A4}"/>
              </a:ext>
            </a:extLst>
          </p:cNvPr>
          <p:cNvSpPr/>
          <p:nvPr/>
        </p:nvSpPr>
        <p:spPr>
          <a:xfrm>
            <a:off x="6360673" y="6196388"/>
            <a:ext cx="5245773" cy="1293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5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E36944B-9265-7C73-247D-7810207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1849336"/>
            <a:ext cx="2554698" cy="191529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CF8886-F242-E82B-4C4D-1384869B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p:pic>
        <p:nvPicPr>
          <p:cNvPr id="12" name="Content Placeholder 11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F1F2D0C6-E024-C5F1-540D-03CA7B1983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03" y="1825625"/>
            <a:ext cx="2554699" cy="191529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88C8F8-A1AF-8560-0272-ECC907738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500 simulation data</a:t>
            </a:r>
          </a:p>
          <a:p>
            <a:r>
              <a:rPr lang="en-US" dirty="0"/>
              <a:t>10000 scatterers</a:t>
            </a:r>
          </a:p>
          <a:p>
            <a:pPr lvl="1"/>
            <a:r>
              <a:rPr lang="en-US" dirty="0"/>
              <a:t>Random amplitude and position.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535 pixels ×356 pixels.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 mm × 55 mm</a:t>
            </a:r>
            <a:endParaRPr lang="en-US" dirty="0"/>
          </a:p>
          <a:p>
            <a:r>
              <a:rPr lang="en-US" dirty="0"/>
              <a:t>1 dark target (similar to nerve hole)</a:t>
            </a:r>
          </a:p>
          <a:p>
            <a:pPr lvl="1"/>
            <a:r>
              <a:rPr lang="en-US" dirty="0"/>
              <a:t>Shape: circular.</a:t>
            </a:r>
          </a:p>
          <a:p>
            <a:pPr lvl="1"/>
            <a:r>
              <a:rPr lang="en-US" dirty="0"/>
              <a:t>Radius: 5mm to 7mm.</a:t>
            </a:r>
          </a:p>
          <a:p>
            <a:pPr lvl="1"/>
            <a:r>
              <a:rPr lang="en-US" dirty="0"/>
              <a:t>Position:</a:t>
            </a:r>
          </a:p>
          <a:p>
            <a:pPr lvl="2"/>
            <a:r>
              <a:rPr lang="en-US" dirty="0"/>
              <a:t>X axis: 9mm-11mm.</a:t>
            </a:r>
          </a:p>
          <a:p>
            <a:pPr lvl="2"/>
            <a:r>
              <a:rPr lang="en-US" dirty="0"/>
              <a:t>Z axis: 30 mm– 50mm.</a:t>
            </a:r>
          </a:p>
          <a:p>
            <a:r>
              <a:rPr lang="en-US" dirty="0"/>
              <a:t>CPWC: 8-16 angles and -26.5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/>
              <a:t> to 26.5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°.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 descr="A close-up of a beamformed data&#10;&#10;Description automatically generated with low confidence">
            <a:extLst>
              <a:ext uri="{FF2B5EF4-FFF2-40B4-BE49-F238E27FC236}">
                <a16:creationId xmlns:a16="http://schemas.microsoft.com/office/drawing/2014/main" id="{B71B41CD-F131-3DA2-02B5-8A390DC1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8" y="3875856"/>
            <a:ext cx="2554699" cy="1915294"/>
          </a:xfrm>
          <a:prstGeom prst="rect">
            <a:avLst/>
          </a:prstGeom>
        </p:spPr>
      </p:pic>
      <p:pic>
        <p:nvPicPr>
          <p:cNvPr id="16" name="Picture 15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4A839DFD-4E94-8295-D74C-26EBCCB6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6" y="3875854"/>
            <a:ext cx="2554698" cy="1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C8A58D-E915-E5DF-ECC7-16A875E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4" y="217642"/>
            <a:ext cx="11511116" cy="1325563"/>
          </a:xfrm>
        </p:spPr>
        <p:txBody>
          <a:bodyPr/>
          <a:lstStyle/>
          <a:p>
            <a:r>
              <a:rPr lang="en-US" dirty="0"/>
              <a:t>Channel Data (64 elements and 128 elements)</a:t>
            </a:r>
          </a:p>
        </p:txBody>
      </p:sp>
      <p:pic>
        <p:nvPicPr>
          <p:cNvPr id="8" name="Content Placeholder 7" descr="A red and orange beam&#10;&#10;Description automatically generated">
            <a:extLst>
              <a:ext uri="{FF2B5EF4-FFF2-40B4-BE49-F238E27FC236}">
                <a16:creationId xmlns:a16="http://schemas.microsoft.com/office/drawing/2014/main" id="{FDA057A3-7FBB-F98A-3D2D-D7350F0B0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1543205"/>
            <a:ext cx="3048000" cy="2286000"/>
          </a:xfrm>
        </p:spPr>
      </p:pic>
      <p:pic>
        <p:nvPicPr>
          <p:cNvPr id="10" name="Picture 9" descr="A close-up of a graph&#10;&#10;Description automatically generated">
            <a:extLst>
              <a:ext uri="{FF2B5EF4-FFF2-40B4-BE49-F238E27FC236}">
                <a16:creationId xmlns:a16="http://schemas.microsoft.com/office/drawing/2014/main" id="{5045C783-5323-0828-ADE3-1BAED72BE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690688"/>
            <a:ext cx="3047999" cy="2286000"/>
          </a:xfrm>
          <a:prstGeom prst="rect">
            <a:avLst/>
          </a:prstGeom>
        </p:spPr>
      </p:pic>
      <p:pic>
        <p:nvPicPr>
          <p:cNvPr id="16" name="Picture 15" descr="A red and orange beam&#10;&#10;Description automatically generated">
            <a:extLst>
              <a:ext uri="{FF2B5EF4-FFF2-40B4-BE49-F238E27FC236}">
                <a16:creationId xmlns:a16="http://schemas.microsoft.com/office/drawing/2014/main" id="{E8219656-1AB2-DE16-9EE4-AD911E05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1543205"/>
            <a:ext cx="3048000" cy="2286000"/>
          </a:xfrm>
          <a:prstGeom prst="rect">
            <a:avLst/>
          </a:prstGeom>
        </p:spPr>
      </p:pic>
      <p:pic>
        <p:nvPicPr>
          <p:cNvPr id="18" name="Picture 17" descr="A close-up of a graph&#10;&#10;Description automatically generated">
            <a:extLst>
              <a:ext uri="{FF2B5EF4-FFF2-40B4-BE49-F238E27FC236}">
                <a16:creationId xmlns:a16="http://schemas.microsoft.com/office/drawing/2014/main" id="{30AC7E0E-8402-B4AD-8764-0A59F4393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1616947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71814F-040D-53A5-49A8-7755A6625353}"/>
              </a:ext>
            </a:extLst>
          </p:cNvPr>
          <p:cNvSpPr txBox="1"/>
          <p:nvPr/>
        </p:nvSpPr>
        <p:spPr>
          <a:xfrm>
            <a:off x="2894648" y="1088039"/>
            <a:ext cx="61728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128 Elements (can detect the target signal: an arch)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E4FD-1BEC-7767-84AF-8C3C4E7A6A46}"/>
              </a:ext>
            </a:extLst>
          </p:cNvPr>
          <p:cNvSpPr txBox="1"/>
          <p:nvPr/>
        </p:nvSpPr>
        <p:spPr>
          <a:xfrm>
            <a:off x="3639275" y="3667859"/>
            <a:ext cx="542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64 Elements (cannot detect the target signal)</a:t>
            </a:r>
          </a:p>
        </p:txBody>
      </p:sp>
      <p:pic>
        <p:nvPicPr>
          <p:cNvPr id="22" name="Picture 21" descr="A close-up of a beam&#10;&#10;Description automatically generated">
            <a:extLst>
              <a:ext uri="{FF2B5EF4-FFF2-40B4-BE49-F238E27FC236}">
                <a16:creationId xmlns:a16="http://schemas.microsoft.com/office/drawing/2014/main" id="{CC887D91-E1F4-699C-D0F6-9D919F385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" y="4220804"/>
            <a:ext cx="3048000" cy="2286000"/>
          </a:xfrm>
          <a:prstGeom prst="rect">
            <a:avLst/>
          </a:prstGeom>
        </p:spPr>
      </p:pic>
      <p:pic>
        <p:nvPicPr>
          <p:cNvPr id="24" name="Picture 23" descr="A close-up of a red and orange spectrum&#10;&#10;Description automatically generated">
            <a:extLst>
              <a:ext uri="{FF2B5EF4-FFF2-40B4-BE49-F238E27FC236}">
                <a16:creationId xmlns:a16="http://schemas.microsoft.com/office/drawing/2014/main" id="{0D71DB05-6F92-29F6-CAB9-F3BB20BD4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5" y="4220804"/>
            <a:ext cx="3048000" cy="2286000"/>
          </a:xfrm>
          <a:prstGeom prst="rect">
            <a:avLst/>
          </a:prstGeom>
        </p:spPr>
      </p:pic>
      <p:pic>
        <p:nvPicPr>
          <p:cNvPr id="26" name="Picture 25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6CB15329-A5E2-34E1-1682-4548323AB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13" y="4094216"/>
            <a:ext cx="3048000" cy="2286000"/>
          </a:xfrm>
          <a:prstGeom prst="rect">
            <a:avLst/>
          </a:prstGeom>
        </p:spPr>
      </p:pic>
      <p:pic>
        <p:nvPicPr>
          <p:cNvPr id="28" name="Picture 27" descr="A close-up of a beamformed data&#10;&#10;Description automatically generated">
            <a:extLst>
              <a:ext uri="{FF2B5EF4-FFF2-40B4-BE49-F238E27FC236}">
                <a16:creationId xmlns:a16="http://schemas.microsoft.com/office/drawing/2014/main" id="{BBFD0525-AFA1-5D9E-1D5D-FED28C5AD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0" y="409898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0764-CC24-E046-7353-3925312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Ultrasound Imaging: Inside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C462-CB92-F1AC-A508-21F0F5C1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read the chapters below to understand Ultrasound imaging.</a:t>
            </a:r>
          </a:p>
          <a:p>
            <a:r>
              <a:rPr lang="en-US" dirty="0"/>
              <a:t>Chapter 6 Beamforming 6.1-6.6</a:t>
            </a:r>
          </a:p>
          <a:p>
            <a:r>
              <a:rPr lang="en-US" dirty="0"/>
              <a:t>Chapter 7 Array Beamforming 7.1-7.4</a:t>
            </a:r>
          </a:p>
          <a:p>
            <a:r>
              <a:rPr lang="en-US" dirty="0"/>
              <a:t>Chapter 8 Wave Scattering and Imaging. (especially 8.4)</a:t>
            </a:r>
          </a:p>
          <a:p>
            <a:r>
              <a:rPr lang="en-US" dirty="0"/>
              <a:t>Chapter 10.12.2 Plane-wave Compounding 411</a:t>
            </a:r>
          </a:p>
        </p:txBody>
      </p:sp>
    </p:spTree>
    <p:extLst>
      <p:ext uri="{BB962C8B-B14F-4D97-AF65-F5344CB8AC3E}">
        <p14:creationId xmlns:p14="http://schemas.microsoft.com/office/powerpoint/2010/main" val="42914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256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CPWC Ultrasound Simulation with DAS Beamforming</vt:lpstr>
      <vt:lpstr>Simulation Data</vt:lpstr>
      <vt:lpstr>Channel Data (64 elements and 128 elements)</vt:lpstr>
      <vt:lpstr>Diagnostic Ultrasound Imaging: Inside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Data</dc:title>
  <dc:creator>Junjun Huan</dc:creator>
  <cp:lastModifiedBy>Junjun Huan</cp:lastModifiedBy>
  <cp:revision>19</cp:revision>
  <dcterms:created xsi:type="dcterms:W3CDTF">2023-06-26T17:01:11Z</dcterms:created>
  <dcterms:modified xsi:type="dcterms:W3CDTF">2023-07-11T17:09:09Z</dcterms:modified>
</cp:coreProperties>
</file>