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OOXDiagramDataRels1_7.svg" ContentType="image/svg"/>
  <Override PartName="/ppt/media/image1.png" ContentType="image/png"/>
  <Override PartName="/ppt/media/OOXDiagramDataRels1_2.png" ContentType="image/png"/>
  <Override PartName="/ppt/media/image2.png" ContentType="image/png"/>
  <Override PartName="/ppt/media/image3.svg" ContentType="image/svg"/>
  <Override PartName="/ppt/media/OOXDiagramDataRels1_0.png" ContentType="image/png"/>
  <Override PartName="/ppt/media/OOXDiagramDataRels1_4.png" ContentType="image/png"/>
  <Override PartName="/ppt/media/OOXDiagramDataRels1_1.svg" ContentType="image/svg"/>
  <Override PartName="/ppt/media/OOXDiagramDataRels1_3.svg" ContentType="image/svg"/>
  <Override PartName="/ppt/media/OOXDiagramDataRels1_5.svg" ContentType="image/svg"/>
  <Override PartName="/ppt/media/OOXDiagramDataRels1_6.png" ContentType="image/png"/>
  <Override PartName="/ppt/media/OOXDiagramDrawingRels1_0.png" ContentType="image/pn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media/OOXDiagramDrawingRels1_5.svg" ContentType="image/svg"/>
  <Override PartName="/ppt/media/OOXDiagramDrawingRels1_6.png" ContentType="image/png"/>
  <Override PartName="/ppt/media/OOXDiagramDrawingRels1_7.svg" ContentType="image/svg"/>
  <Override PartName="/ppt/media/image5.png" ContentType="image/png"/>
  <Override PartName="/ppt/media/image6.png" ContentType="image/png"/>
  <Override PartName="/ppt/media/image9.png" ContentType="image/png"/>
  <Override PartName="/ppt/media/image11.png" ContentType="image/png"/>
  <Override PartName="/ppt/media/image14.wmf" ContentType="image/x-wmf"/>
  <Override PartName="/ppt/media/image16.png" ContentType="image/png"/>
  <Override PartName="/ppt/media/image17.svg" ContentType="image/sv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presProps.xml" ContentType="application/vnd.openxmlformats-officedocument.presentationml.presProps+xml"/>
  <Override PartName="/ppt/media/image15.jpeg" ContentType="image/jpeg"/>
  <Override PartName="/ppt/media/image13.jpeg" ContentType="image/jpeg"/>
  <Override PartName="/ppt/media/image18.jpeg" ContentType="image/jpeg"/>
  <Override PartName="/ppt/media/image12.png" ContentType="image/png"/>
  <Override PartName="/ppt/media/image8.png" ContentType="image/png"/>
  <Override PartName="/ppt/media/image7.png" ContentType="image/png"/>
  <Override PartName="/ppt/media/image4.png" ContentType="image/png"/>
  <Override PartName="/ppt/media/image10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notesMaster" Target="notesMasters/notesMaster1.xml"/><Relationship Id="rId25" Type="http://schemas.openxmlformats.org/officeDocument/2006/relationships/slide" Target="slides/slide8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" Target="slides/slide3.xml"/><Relationship Id="rId29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7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2.xml"/><Relationship Id="rId31" Type="http://schemas.openxmlformats.org/officeDocument/2006/relationships/customXml" Target="../customXml/item3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customXml" Target="../customXml/item2.xml"/>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<Relationship Id="rId7" Type="http://schemas.openxmlformats.org/officeDocument/2006/relationships/image" Target="../media/OOXDiagramDataRels1_6.png"/><Relationship Id="rId8" Type="http://schemas.openxmlformats.org/officeDocument/2006/relationships/image" Target="../media/OOXDiagramDataRels1_7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<Relationship Id="rId7" Type="http://schemas.openxmlformats.org/officeDocument/2006/relationships/image" Target="../media/OOXDiagramDrawingRels1_6.png"/><Relationship Id="rId8" Type="http://schemas.openxmlformats.org/officeDocument/2006/relationships/image" Target="../media/OOXDiagramDrawingRels1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DESENVOLVIMENTO DE ESTRUTURA RELACIONAL DE TABELAS COM BASE NOS DADOS DISPONIBILIZADOS</a:t>
          </a:r>
          <a:endParaRPr lang="en-US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DOCUMENTAÇÃO NO GITHUB E GESTÃO DO PROJETO DESENVOLVIDA NO JIRA SOFTWARE</a:t>
          </a:r>
          <a:endParaRPr lang="en-US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DOCUMENTAÇÃO DO PROJETO DE FORMA CLARA E DE FÁCIL ACESSO</a:t>
          </a:r>
          <a:endParaRPr lang="en-US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APLICAÇÃO DO MODELO DE OTIMIZAÇÃO</a:t>
          </a:r>
          <a:endParaRPr lang="pt-BR" dirty="0"/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7BA90EAA-9172-4131-89C5-0C595DC3A757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341EB44A-159E-42F2-906F-CFA66E668BDF}" type="pres">
      <dgm:prSet presAssocID="{A619A15E-C432-435C-AADB-1A5A99276336}" presName="compNode" presStyleCnt="0"/>
      <dgm:spPr/>
    </dgm:pt>
    <dgm:pt modelId="{5AE5596C-7AB2-415A-B073-1D7EF97615AF}" type="pres">
      <dgm:prSet presAssocID="{A619A15E-C432-435C-AADB-1A5A99276336}" presName="iconBgRect" presStyleLbl="bgShp" presStyleIdx="0" presStyleCnt="4"/>
      <dgm:spPr/>
    </dgm:pt>
    <dgm:pt modelId="{54F53EB2-9E14-472B-B026-43BC052B6D61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0CD964-45F0-4F03-AC78-148C3D1153BE}" type="pres">
      <dgm:prSet presAssocID="{A619A15E-C432-435C-AADB-1A5A99276336}" presName="spaceRect" presStyleCnt="0"/>
      <dgm:spPr/>
    </dgm:pt>
    <dgm:pt modelId="{84ECEBBE-19A8-4C5B-8C70-7E8EE1DC9984}" type="pres">
      <dgm:prSet presAssocID="{A619A15E-C432-435C-AADB-1A5A99276336}" presName="textRect" presStyleLbl="revTx" presStyleIdx="0" presStyleCnt="4">
        <dgm:presLayoutVars>
          <dgm:chMax val="1"/>
          <dgm:chPref val="1"/>
        </dgm:presLayoutVars>
      </dgm:prSet>
      <dgm:spPr/>
    </dgm:pt>
    <dgm:pt modelId="{5358DCFF-467F-497A-BA80-0D2DCD53446D}" type="pres">
      <dgm:prSet presAssocID="{ABA69C06-318D-45D6-98F8-6C9D5BBEF010}" presName="sibTrans" presStyleCnt="0"/>
      <dgm:spPr/>
    </dgm:pt>
    <dgm:pt modelId="{834385BF-F799-4BBF-9368-7B47CB2A923F}" type="pres">
      <dgm:prSet presAssocID="{548C23D6-9D57-4478-85B2-599310A80175}" presName="compNode" presStyleCnt="0"/>
      <dgm:spPr/>
    </dgm:pt>
    <dgm:pt modelId="{81E87C6B-781A-41E2-A28D-0307BD6823B2}" type="pres">
      <dgm:prSet presAssocID="{548C23D6-9D57-4478-85B2-599310A80175}" presName="iconBgRect" presStyleLbl="bgShp" presStyleIdx="1" presStyleCnt="4"/>
      <dgm:spPr/>
    </dgm:pt>
    <dgm:pt modelId="{E9B13B52-FCFE-4108-99FA-384DD0C4856B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837884-12DE-4CF5-91E9-FCCF18F5CA57}" type="pres">
      <dgm:prSet presAssocID="{548C23D6-9D57-4478-85B2-599310A80175}" presName="spaceRect" presStyleCnt="0"/>
      <dgm:spPr/>
    </dgm:pt>
    <dgm:pt modelId="{AEAAEF0C-FE93-46B2-AB9B-6AE7B0976F1A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094A2938-E48F-4298-9B2B-9D88B4F7CB9B}" type="pres">
      <dgm:prSet presAssocID="{C46429B5-9022-4AD4-B7E1-B35E45BBC0CA}" presName="sibTrans" presStyleCnt="0"/>
      <dgm:spPr/>
    </dgm:pt>
    <dgm:pt modelId="{6E67CC79-57DC-466D-B1B6-0890F2F75577}" type="pres">
      <dgm:prSet presAssocID="{1705B5EC-9192-49F4-BE09-47D6724DDC91}" presName="compNode" presStyleCnt="0"/>
      <dgm:spPr/>
    </dgm:pt>
    <dgm:pt modelId="{7631536F-7F79-4579-B683-48CD0BB37655}" type="pres">
      <dgm:prSet presAssocID="{1705B5EC-9192-49F4-BE09-47D6724DDC91}" presName="iconBgRect" presStyleLbl="bgShp" presStyleIdx="2" presStyleCnt="4"/>
      <dgm:spPr/>
    </dgm:pt>
    <dgm:pt modelId="{6C075026-0C88-4B70-BBD0-761A6E799C42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FE7745-991B-44E8-B271-F25D4D22F774}" type="pres">
      <dgm:prSet presAssocID="{1705B5EC-9192-49F4-BE09-47D6724DDC91}" presName="spaceRect" presStyleCnt="0"/>
      <dgm:spPr/>
    </dgm:pt>
    <dgm:pt modelId="{9571D851-27D4-415F-8FCD-E82F4FDF8501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B7657726-F395-4D0A-8B24-BA6EA5986015}" type="pres">
      <dgm:prSet presAssocID="{510F4C03-479C-4B60-8A06-137545A0E3F1}" presName="sibTrans" presStyleCnt="0"/>
      <dgm:spPr/>
    </dgm:pt>
    <dgm:pt modelId="{EAE56E8F-DD44-44AA-BA4E-289F2E310882}" type="pres">
      <dgm:prSet presAssocID="{8A6CA951-B798-4F2E-83EE-102CD8AFF83E}" presName="compNode" presStyleCnt="0"/>
      <dgm:spPr/>
    </dgm:pt>
    <dgm:pt modelId="{A8C155F3-7474-41D8-9C19-ED09ED0D8CC1}" type="pres">
      <dgm:prSet presAssocID="{8A6CA951-B798-4F2E-83EE-102CD8AFF83E}" presName="iconBgRect" presStyleLbl="bgShp" presStyleIdx="3" presStyleCnt="4"/>
      <dgm:spPr/>
    </dgm:pt>
    <dgm:pt modelId="{E575C0AA-0E66-4CF6-8853-753469E8AC43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7C92F0-CB10-4C52-BCC3-9B0D461C85D3}" type="pres">
      <dgm:prSet presAssocID="{8A6CA951-B798-4F2E-83EE-102CD8AFF83E}" presName="spaceRect" presStyleCnt="0"/>
      <dgm:spPr/>
    </dgm:pt>
    <dgm:pt modelId="{FEB14AB4-40A3-43B5-BD5B-B77CDFE504F0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B9D53718-3EC7-8D44-9FF8-7EFE89C02BAB}" type="presOf" srcId="{D1A59B01-224C-43DE-B537-DB9FFC21D5E4}" destId="{7BA90EAA-9172-4131-89C5-0C595DC3A757}" srcOrd="0" destOrd="0" presId="urn:microsoft.com/office/officeart/2018/5/layout/IconCircleLabelList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9EF5FF6E-D600-954F-B64F-515C61206F9A}" type="presOf" srcId="{548C23D6-9D57-4478-85B2-599310A80175}" destId="{AEAAEF0C-FE93-46B2-AB9B-6AE7B0976F1A}" srcOrd="0" destOrd="0" presId="urn:microsoft.com/office/officeart/2018/5/layout/IconCircleLabelList"/>
    <dgm:cxn modelId="{136B566F-219A-3348-B1D4-B22D16DD8CC8}" type="presOf" srcId="{A619A15E-C432-435C-AADB-1A5A99276336}" destId="{84ECEBBE-19A8-4C5B-8C70-7E8EE1DC9984}" srcOrd="0" destOrd="0" presId="urn:microsoft.com/office/officeart/2018/5/layout/IconCircleLabelList"/>
    <dgm:cxn modelId="{9C12D1BA-1EA6-834E-8B96-999461F006E5}" type="presOf" srcId="{1705B5EC-9192-49F4-BE09-47D6724DDC91}" destId="{9571D851-27D4-415F-8FCD-E82F4FDF8501}" srcOrd="0" destOrd="0" presId="urn:microsoft.com/office/officeart/2018/5/layout/IconCircleLabelList"/>
    <dgm:cxn modelId="{AF90E0C4-0E1F-4548-A29D-169ED78145E6}" type="presOf" srcId="{8A6CA951-B798-4F2E-83EE-102CD8AFF83E}" destId="{FEB14AB4-40A3-43B5-BD5B-B77CDFE504F0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C3E00C91-CEBB-8045-B5C1-C40AFE173A40}" type="presParOf" srcId="{7BA90EAA-9172-4131-89C5-0C595DC3A757}" destId="{341EB44A-159E-42F2-906F-CFA66E668BDF}" srcOrd="0" destOrd="0" presId="urn:microsoft.com/office/officeart/2018/5/layout/IconCircleLabelList"/>
    <dgm:cxn modelId="{DF9D67EB-7A95-8044-80F1-85CC79D208E7}" type="presParOf" srcId="{341EB44A-159E-42F2-906F-CFA66E668BDF}" destId="{5AE5596C-7AB2-415A-B073-1D7EF97615AF}" srcOrd="0" destOrd="0" presId="urn:microsoft.com/office/officeart/2018/5/layout/IconCircleLabelList"/>
    <dgm:cxn modelId="{48F20927-F413-AA40-9301-21CABC5E672E}" type="presParOf" srcId="{341EB44A-159E-42F2-906F-CFA66E668BDF}" destId="{54F53EB2-9E14-472B-B026-43BC052B6D61}" srcOrd="1" destOrd="0" presId="urn:microsoft.com/office/officeart/2018/5/layout/IconCircleLabelList"/>
    <dgm:cxn modelId="{6E09BDDE-6A37-3E47-930B-5DC232493234}" type="presParOf" srcId="{341EB44A-159E-42F2-906F-CFA66E668BDF}" destId="{EE0CD964-45F0-4F03-AC78-148C3D1153BE}" srcOrd="2" destOrd="0" presId="urn:microsoft.com/office/officeart/2018/5/layout/IconCircleLabelList"/>
    <dgm:cxn modelId="{FBED76F1-232B-5444-8592-00B5D1ABD756}" type="presParOf" srcId="{341EB44A-159E-42F2-906F-CFA66E668BDF}" destId="{84ECEBBE-19A8-4C5B-8C70-7E8EE1DC9984}" srcOrd="3" destOrd="0" presId="urn:microsoft.com/office/officeart/2018/5/layout/IconCircleLabelList"/>
    <dgm:cxn modelId="{189C5C0C-7839-6443-9837-25105B29D1EA}" type="presParOf" srcId="{7BA90EAA-9172-4131-89C5-0C595DC3A757}" destId="{5358DCFF-467F-497A-BA80-0D2DCD53446D}" srcOrd="1" destOrd="0" presId="urn:microsoft.com/office/officeart/2018/5/layout/IconCircleLabelList"/>
    <dgm:cxn modelId="{07D12E01-4D5C-C143-865A-CA12AFF5E3A6}" type="presParOf" srcId="{7BA90EAA-9172-4131-89C5-0C595DC3A757}" destId="{834385BF-F799-4BBF-9368-7B47CB2A923F}" srcOrd="2" destOrd="0" presId="urn:microsoft.com/office/officeart/2018/5/layout/IconCircleLabelList"/>
    <dgm:cxn modelId="{0A62531D-52E3-0C48-8AF9-F2D90C032588}" type="presParOf" srcId="{834385BF-F799-4BBF-9368-7B47CB2A923F}" destId="{81E87C6B-781A-41E2-A28D-0307BD6823B2}" srcOrd="0" destOrd="0" presId="urn:microsoft.com/office/officeart/2018/5/layout/IconCircleLabelList"/>
    <dgm:cxn modelId="{613E11A2-D832-574D-9920-077F68BF9015}" type="presParOf" srcId="{834385BF-F799-4BBF-9368-7B47CB2A923F}" destId="{E9B13B52-FCFE-4108-99FA-384DD0C4856B}" srcOrd="1" destOrd="0" presId="urn:microsoft.com/office/officeart/2018/5/layout/IconCircleLabelList"/>
    <dgm:cxn modelId="{0A175FA0-3521-6D4E-856A-F28F5CBF9C4F}" type="presParOf" srcId="{834385BF-F799-4BBF-9368-7B47CB2A923F}" destId="{D0837884-12DE-4CF5-91E9-FCCF18F5CA57}" srcOrd="2" destOrd="0" presId="urn:microsoft.com/office/officeart/2018/5/layout/IconCircleLabelList"/>
    <dgm:cxn modelId="{1312F0D5-6FF1-E84F-BB3B-5074D6511029}" type="presParOf" srcId="{834385BF-F799-4BBF-9368-7B47CB2A923F}" destId="{AEAAEF0C-FE93-46B2-AB9B-6AE7B0976F1A}" srcOrd="3" destOrd="0" presId="urn:microsoft.com/office/officeart/2018/5/layout/IconCircleLabelList"/>
    <dgm:cxn modelId="{331A657D-8666-F84E-BEEC-80FDF53D286A}" type="presParOf" srcId="{7BA90EAA-9172-4131-89C5-0C595DC3A757}" destId="{094A2938-E48F-4298-9B2B-9D88B4F7CB9B}" srcOrd="3" destOrd="0" presId="urn:microsoft.com/office/officeart/2018/5/layout/IconCircleLabelList"/>
    <dgm:cxn modelId="{2A517215-7869-AC4F-B93E-E323EC627FAB}" type="presParOf" srcId="{7BA90EAA-9172-4131-89C5-0C595DC3A757}" destId="{6E67CC79-57DC-466D-B1B6-0890F2F75577}" srcOrd="4" destOrd="0" presId="urn:microsoft.com/office/officeart/2018/5/layout/IconCircleLabelList"/>
    <dgm:cxn modelId="{35074789-5060-E847-AEC6-5860F198E820}" type="presParOf" srcId="{6E67CC79-57DC-466D-B1B6-0890F2F75577}" destId="{7631536F-7F79-4579-B683-48CD0BB37655}" srcOrd="0" destOrd="0" presId="urn:microsoft.com/office/officeart/2018/5/layout/IconCircleLabelList"/>
    <dgm:cxn modelId="{25F3B47D-7E1A-2B40-AB37-C9D29DCFA5B1}" type="presParOf" srcId="{6E67CC79-57DC-466D-B1B6-0890F2F75577}" destId="{6C075026-0C88-4B70-BBD0-761A6E799C42}" srcOrd="1" destOrd="0" presId="urn:microsoft.com/office/officeart/2018/5/layout/IconCircleLabelList"/>
    <dgm:cxn modelId="{7537A982-9696-E544-A485-9F95BDA755FA}" type="presParOf" srcId="{6E67CC79-57DC-466D-B1B6-0890F2F75577}" destId="{5FFE7745-991B-44E8-B271-F25D4D22F774}" srcOrd="2" destOrd="0" presId="urn:microsoft.com/office/officeart/2018/5/layout/IconCircleLabelList"/>
    <dgm:cxn modelId="{E9CFA8A4-DA75-C64E-863E-FE834B9DCFE4}" type="presParOf" srcId="{6E67CC79-57DC-466D-B1B6-0890F2F75577}" destId="{9571D851-27D4-415F-8FCD-E82F4FDF8501}" srcOrd="3" destOrd="0" presId="urn:microsoft.com/office/officeart/2018/5/layout/IconCircleLabelList"/>
    <dgm:cxn modelId="{1592C326-F028-E34D-A0F0-325880519C3E}" type="presParOf" srcId="{7BA90EAA-9172-4131-89C5-0C595DC3A757}" destId="{B7657726-F395-4D0A-8B24-BA6EA5986015}" srcOrd="5" destOrd="0" presId="urn:microsoft.com/office/officeart/2018/5/layout/IconCircleLabelList"/>
    <dgm:cxn modelId="{C9EFD432-0972-D44F-ACD1-8FD2586DB095}" type="presParOf" srcId="{7BA90EAA-9172-4131-89C5-0C595DC3A757}" destId="{EAE56E8F-DD44-44AA-BA4E-289F2E310882}" srcOrd="6" destOrd="0" presId="urn:microsoft.com/office/officeart/2018/5/layout/IconCircleLabelList"/>
    <dgm:cxn modelId="{437BE3F6-A5C0-6D4E-82E0-8C007897392A}" type="presParOf" srcId="{EAE56E8F-DD44-44AA-BA4E-289F2E310882}" destId="{A8C155F3-7474-41D8-9C19-ED09ED0D8CC1}" srcOrd="0" destOrd="0" presId="urn:microsoft.com/office/officeart/2018/5/layout/IconCircleLabelList"/>
    <dgm:cxn modelId="{88FC188F-9A5D-A349-BB7E-98AF35AB47B3}" type="presParOf" srcId="{EAE56E8F-DD44-44AA-BA4E-289F2E310882}" destId="{E575C0AA-0E66-4CF6-8853-753469E8AC43}" srcOrd="1" destOrd="0" presId="urn:microsoft.com/office/officeart/2018/5/layout/IconCircleLabelList"/>
    <dgm:cxn modelId="{C1DC0F3A-1246-BB49-A456-6432CBF6DEC0}" type="presParOf" srcId="{EAE56E8F-DD44-44AA-BA4E-289F2E310882}" destId="{5F7C92F0-CB10-4C52-BCC3-9B0D461C85D3}" srcOrd="2" destOrd="0" presId="urn:microsoft.com/office/officeart/2018/5/layout/IconCircleLabelList"/>
    <dgm:cxn modelId="{87847A06-F1B6-1341-8015-ADEC630B38BC}" type="presParOf" srcId="{EAE56E8F-DD44-44AA-BA4E-289F2E310882}" destId="{FEB14AB4-40A3-43B5-BD5B-B77CDFE504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596C-7AB2-415A-B073-1D7EF97615AF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53EB2-9E14-472B-B026-43BC052B6D6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EBBE-19A8-4C5B-8C70-7E8EE1DC998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DESENVOLVIMENTO DE ESTRUTURA RELACIONAL DE TABELAS COM BASE NOS DADOS DISPONIBILIZADOS</a:t>
          </a:r>
          <a:endParaRPr lang="en-US" sz="1200" kern="1200"/>
        </a:p>
      </dsp:txBody>
      <dsp:txXfrm>
        <a:off x="100682" y="2684598"/>
        <a:ext cx="2370489" cy="720000"/>
      </dsp:txXfrm>
    </dsp:sp>
    <dsp:sp modelId="{81E87C6B-781A-41E2-A28D-0307BD6823B2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13B52-FCFE-4108-99FA-384DD0C4856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AEF0C-FE93-46B2-AB9B-6AE7B0976F1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0" kern="1200" dirty="0"/>
            <a:t>APLICAÇÃO DO MODELO DE OTIMIZAÇÃO</a:t>
          </a:r>
          <a:endParaRPr lang="pt-BR" sz="1200" kern="1200" dirty="0"/>
        </a:p>
      </dsp:txBody>
      <dsp:txXfrm>
        <a:off x="2886007" y="2684598"/>
        <a:ext cx="2370489" cy="720000"/>
      </dsp:txXfrm>
    </dsp:sp>
    <dsp:sp modelId="{7631536F-7F79-4579-B683-48CD0BB3765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75026-0C88-4B70-BBD0-761A6E799C4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D851-27D4-415F-8FCD-E82F4FDF850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DOCUMENTAÇÃO NO GITHUB E GESTÃO DO PROJETO DESENVOLVIDA NO JIRA SOFTWARE</a:t>
          </a:r>
          <a:endParaRPr lang="en-US" sz="1200" kern="1200"/>
        </a:p>
      </dsp:txBody>
      <dsp:txXfrm>
        <a:off x="5671332" y="2684598"/>
        <a:ext cx="2370489" cy="720000"/>
      </dsp:txXfrm>
    </dsp:sp>
    <dsp:sp modelId="{A8C155F3-7474-41D8-9C19-ED09ED0D8CC1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5C0AA-0E66-4CF6-8853-753469E8AC4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14AB4-40A3-43B5-BD5B-B77CDFE504F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DOCUMENTAÇÃO DO PROJETO DE FORMA CLARA E DE FÁCIL ACESSO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4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4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 idx="4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192C093-6113-42A6-B2A2-23A95A953F4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042DD3-5E4D-4D8C-BC46-166344706893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0B6028-CB5E-4DF2-9EAD-AF7BC806BFF3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60CC08-B906-4281-B36C-E0DFEB89149F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15F56-EA2C-4EE5-BAE9-6CC9793D26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18B1CA1-416E-4C84-B022-9387A6657C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55248B1-C3EA-43E2-92E0-4335E718CB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50EC782-CAFC-48FB-9485-B7AAA16403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FD3A178-9BDE-4DA3-A66F-93243D3D39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E6DE119-BEA0-4B9C-8100-DECF036AB6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94EC8F7-591E-4CF9-9108-5C7331A4D2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060418-04B8-46B6-B668-C669C02F38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91900D-22D5-448D-B88A-E7ABD7D766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8FF499-C307-4953-8B77-A99D76B29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BEF0D0-FA82-4680-8CFA-EC2BA11B3E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1FECEDF-5F98-4817-A0F9-1709D2D4A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2CD3CEA-587E-471E-98C8-875C7CC625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D3514A6-95D5-4AF9-805C-04A91CA8D3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67B75D2-0F76-440E-A78C-1DF1028CBA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462CCB-D61A-4AA5-A5F4-96ECBCA82FAF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E7CC99-0545-421E-BEC2-189EF7596D6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A4BD9B-9D09-4EAF-B916-89999CBD52C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0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3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3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36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0E55E87-868A-48B1-9E20-3700B332402B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8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3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3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39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6A801D8-F56A-48C8-83D2-044549570D2E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7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 idx="4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 idx="4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 idx="42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B96B2AA-BD3D-4F0D-882B-78B12EA7D758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7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98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dt" idx="4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en-GB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4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5"/>
          </p:nvPr>
        </p:nvSpPr>
        <p:spPr>
          <a:xfrm>
            <a:off x="11412000" y="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4AF0847-49B7-4380-A2EF-D00D1B59A05F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E07A10-F338-4EE7-B061-4E55861F26DA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A784C9-8312-45EC-B807-89CC3A5C7D13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7E48FF-32C5-41C2-8049-AC0FEF8225C2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53C67B-ED5F-459C-A6C9-FFAA1CB9644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51BA39-A25D-440C-A224-E7D33E9790B9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206B2B-21AB-460C-9C66-A72A168CDA0F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DBF807-6B02-4CF9-9E0B-DE9395A5B0C2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1A884D-BA79-4721-BFB4-95B263294E6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sv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80960" y="0"/>
            <a:ext cx="7661520" cy="6857640"/>
          </a:xfrm>
          <a:prstGeom prst="rect">
            <a:avLst/>
          </a:prstGeom>
          <a:gradFill rotWithShape="0">
            <a:gsLst>
              <a:gs pos="0">
                <a:srgbClr val="2f5597">
                  <a:alpha val="45000"/>
                </a:srgbClr>
              </a:gs>
              <a:gs pos="100000">
                <a:srgbClr val="000000">
                  <a:alpha val="29000"/>
                </a:srgbClr>
              </a:gs>
            </a:gsLst>
            <a:lin ang="20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81320" y="360"/>
            <a:ext cx="11710800" cy="640980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27160" y="857160"/>
            <a:ext cx="4746960" cy="309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800" spc="-1" strike="noStrike">
                <a:solidFill>
                  <a:srgbClr val="ffffff"/>
                </a:solidFill>
                <a:latin typeface="Calibri Light"/>
              </a:rPr>
              <a:t>KICK-OFF API 3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Rectangl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844880" y="-488520"/>
            <a:ext cx="250200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24000"/>
                </a:srgbClr>
              </a:gs>
              <a:gs pos="78000">
                <a:srgbClr val="203864">
                  <a:alpha val="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127160" y="4756320"/>
            <a:ext cx="4393080" cy="12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Cliente: Parceria interna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val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720" y="1062720"/>
            <a:ext cx="4755960" cy="4755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6" name="Imagem 7" descr="Uma imagem contendo placar, comida&#10;&#10;Descrição gerada automaticamente"/>
          <p:cNvPicPr/>
          <p:nvPr/>
        </p:nvPicPr>
        <p:blipFill>
          <a:blip r:embed="rId1"/>
          <a:stretch/>
        </p:blipFill>
        <p:spPr>
          <a:xfrm>
            <a:off x="7190280" y="2502360"/>
            <a:ext cx="3197160" cy="15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116680" y="516960"/>
            <a:ext cx="5977440" cy="166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000" spc="-52" strike="noStrike">
                <a:solidFill>
                  <a:srgbClr val="ffffff"/>
                </a:solidFill>
                <a:latin typeface="Calibri Light"/>
              </a:rPr>
              <a:t>Soft Skills avaliadas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7" name="Picture 5" descr="Mãos em cima umas das outras"/>
          <p:cNvPicPr/>
          <p:nvPr/>
        </p:nvPicPr>
        <p:blipFill>
          <a:blip r:embed="rId1"/>
          <a:srcRect l="56741" t="0" r="14042" b="0"/>
          <a:stretch/>
        </p:blipFill>
        <p:spPr>
          <a:xfrm>
            <a:off x="0" y="0"/>
            <a:ext cx="45795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8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00560" y="2353320"/>
            <a:ext cx="5669640" cy="360"/>
          </a:xfrm>
          <a:prstGeom prst="straightConnector1">
            <a:avLst/>
          </a:prstGeom>
          <a:ln w="19050">
            <a:solidFill>
              <a:srgbClr val="45afaf"/>
            </a:solidFill>
            <a:round/>
          </a:ln>
        </p:spPr>
      </p:cxn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116680" y="2546280"/>
            <a:ext cx="5977440" cy="33422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Adaptabilidade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Colaboração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Comunicação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Autonomia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799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Proatividade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5323320" cy="16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chemeClr val="dk1"/>
                </a:solidFill>
                <a:latin typeface="Calibri Light"/>
              </a:rPr>
              <a:t>PROJETO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56680" y="1990080"/>
            <a:ext cx="5314680" cy="39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  <a:ea typeface="Calibri"/>
              </a:rPr>
              <a:t>Análise de produtividade de veículos, de otimização de distribuição e de custo de rotas de uma empresa embarcadora de carga com: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  <a:ea typeface="Calibri"/>
              </a:rPr>
              <a:t>criação e modelagem de um banco de dados em SQL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  <a:ea typeface="Calibri"/>
              </a:rPr>
              <a:t>criação de um visualizador de indicadores em BI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  <a:ea typeface="Calibri"/>
              </a:rPr>
              <a:t>aplicação do método de transportes para otimização da distribuição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Rectangl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040" y="360"/>
            <a:ext cx="4092120" cy="6857640"/>
          </a:xfrm>
          <a:prstGeom prst="rect">
            <a:avLst/>
          </a:prstGeom>
          <a:gradFill rotWithShape="0">
            <a:gsLst>
              <a:gs pos="8000">
                <a:srgbClr val="000000">
                  <a:alpha val="94000"/>
                </a:srgbClr>
              </a:gs>
              <a:gs pos="100000">
                <a:srgbClr val="4472c4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1" name="Rectangle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040" y="360"/>
            <a:ext cx="4092120" cy="6400080"/>
          </a:xfrm>
          <a:prstGeom prst="rect">
            <a:avLst/>
          </a:prstGeom>
          <a:gradFill rotWithShape="0">
            <a:gsLst>
              <a:gs pos="31000">
                <a:srgbClr val="203864">
                  <a:alpha val="0"/>
                </a:srgbClr>
              </a:gs>
              <a:gs pos="100000">
                <a:srgbClr val="203864">
                  <a:alpha val="26000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Rectangle 9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040" y="360"/>
            <a:ext cx="4068360" cy="640008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72000">
                <a:srgbClr val="000000">
                  <a:alpha val="21000"/>
                </a:srgbClr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040" y="360"/>
            <a:ext cx="3611160" cy="685764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93000">
                <a:srgbClr val="000000">
                  <a:alpha val="29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4" name="Graphic 13" descr="Estatística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075800" y="1359720"/>
            <a:ext cx="417024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23000">
                <a:srgbClr val="4472c4">
                  <a:alpha val="0"/>
                </a:srgbClr>
              </a:gs>
              <a:gs pos="99000">
                <a:srgbClr val="000000">
                  <a:alpha val="7400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alibri Light"/>
              </a:rPr>
              <a:t>Requisitos Básicos do Projeto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52716252"/>
              </p:ext>
            </p:extLst>
          </p:nvPr>
        </p:nvGraphicFramePr>
        <p:xfrm>
          <a:off x="644040" y="2112480"/>
          <a:ext cx="10927440" cy="419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Rect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2" name="Picture 8" descr="A yellow logo with a cylinder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6719400" y="192960"/>
            <a:ext cx="1923840" cy="10681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5" descr="A close-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4147920" y="1415520"/>
            <a:ext cx="2954160" cy="7725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3" descr="A yellow and black sign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8609760" y="1356840"/>
            <a:ext cx="3238920" cy="10515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1" descr="Logo, company name&#10;&#10;Description automatically generated"/>
          <p:cNvPicPr/>
          <p:nvPr/>
        </p:nvPicPr>
        <p:blipFill>
          <a:blip r:embed="rId4"/>
          <a:srcRect l="0" t="0" r="9304" b="0"/>
          <a:stretch/>
        </p:blipFill>
        <p:spPr>
          <a:xfrm>
            <a:off x="4127400" y="2652840"/>
            <a:ext cx="2539800" cy="21967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2" descr="A black and white logo&#10;&#10;Description automatically generated"/>
          <p:cNvPicPr/>
          <p:nvPr/>
        </p:nvPicPr>
        <p:blipFill>
          <a:blip r:embed="rId5"/>
          <a:stretch/>
        </p:blipFill>
        <p:spPr>
          <a:xfrm>
            <a:off x="4127400" y="4908600"/>
            <a:ext cx="2539800" cy="98244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6" descr="Logotipo&#10;&#10;Descrição gerada automaticamente"/>
          <p:cNvPicPr/>
          <p:nvPr/>
        </p:nvPicPr>
        <p:blipFill>
          <a:blip r:embed="rId6"/>
          <a:stretch/>
        </p:blipFill>
        <p:spPr>
          <a:xfrm>
            <a:off x="6727680" y="2652840"/>
            <a:ext cx="4409640" cy="17506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A close-up of a logo&#10;&#10;Description automatically generated"/>
          <p:cNvPicPr/>
          <p:nvPr/>
        </p:nvPicPr>
        <p:blipFill>
          <a:blip r:embed="rId7"/>
          <a:stretch/>
        </p:blipFill>
        <p:spPr>
          <a:xfrm>
            <a:off x="6727680" y="4462560"/>
            <a:ext cx="4409640" cy="14266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Tecnologias Digitais Obrigatórias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20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203864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5360" y="1080"/>
            <a:ext cx="4303080" cy="1575000"/>
          </a:xfrm>
          <a:prstGeom prst="rect">
            <a:avLst/>
          </a:prstGeom>
          <a:gradFill rotWithShape="0">
            <a:gsLst>
              <a:gs pos="0">
                <a:srgbClr val="4472c4">
                  <a:alpha val="17000"/>
                </a:srgbClr>
              </a:gs>
              <a:gs pos="74000">
                <a:srgbClr val="203864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9840" y="353160"/>
            <a:ext cx="7090920" cy="8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Conceitos específicos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6" name="Picture 7" descr="A text on a piece of paper&#10;&#10;Description automatically generated"/>
          <p:cNvPicPr/>
          <p:nvPr/>
        </p:nvPicPr>
        <p:blipFill>
          <a:blip r:embed="rId1"/>
          <a:stretch/>
        </p:blipFill>
        <p:spPr>
          <a:xfrm>
            <a:off x="715680" y="2365200"/>
            <a:ext cx="5130720" cy="3629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3" descr="A text on a page&#10;&#10;Description automatically generated"/>
          <p:cNvPicPr/>
          <p:nvPr/>
        </p:nvPicPr>
        <p:blipFill>
          <a:blip r:embed="rId2"/>
          <a:stretch/>
        </p:blipFill>
        <p:spPr>
          <a:xfrm>
            <a:off x="6345000" y="2217960"/>
            <a:ext cx="3137760" cy="39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53640" y="548640"/>
            <a:ext cx="6798240" cy="16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BR" sz="4000" spc="-1" strike="noStrike">
                <a:solidFill>
                  <a:schemeClr val="dk1"/>
                </a:solidFill>
                <a:latin typeface="Calibri Light"/>
              </a:rPr>
              <a:t>Requisitos Funcionais do projeto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0" name="Picture 112" descr="Caixa de armazenamento"/>
          <p:cNvPicPr/>
          <p:nvPr/>
        </p:nvPicPr>
        <p:blipFill>
          <a:blip r:embed="rId1"/>
          <a:srcRect l="31509" t="0" r="27798" b="0"/>
          <a:stretch/>
        </p:blipFill>
        <p:spPr>
          <a:xfrm>
            <a:off x="0" y="0"/>
            <a:ext cx="4196160" cy="685764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53640" y="2409840"/>
            <a:ext cx="6798240" cy="370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Uma estrutura de banco de dados relacional</a:t>
            </a: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Uma tela de BI mostre a produtividade mensal dos veículos (relação entre outputs e inputs) e indicadores gerais</a:t>
            </a: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Uma tela BI com evolução dos custos por km de cada rota, filtrando por fábricas</a:t>
            </a: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Uma tela BI com evolução dos custos por unidade transportada de cada rota, filtrando por fábricas</a:t>
            </a: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9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0">
                <a:srgbClr val="4472c4">
                  <a:alpha val="41000"/>
                </a:srgbClr>
              </a:gs>
              <a:gs pos="74000">
                <a:srgbClr val="8faadc">
                  <a:alpha val="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78000">
                <a:srgbClr val="4472c4">
                  <a:alpha val="15000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Papel das disciplinas na API 3 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7" name="Imagem 3" descr=""/>
          <p:cNvPicPr/>
          <p:nvPr/>
        </p:nvPicPr>
        <p:blipFill>
          <a:blip r:embed="rId1"/>
          <a:stretch/>
        </p:blipFill>
        <p:spPr>
          <a:xfrm>
            <a:off x="0" y="2751840"/>
            <a:ext cx="12191760" cy="17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Slide 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61760" y="251280"/>
            <a:ext cx="5333760" cy="170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chemeClr val="dk1"/>
                </a:solidFill>
                <a:latin typeface="Calibri Light"/>
              </a:rPr>
              <a:t>O que se espera ao final da API3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61760" y="1793160"/>
            <a:ext cx="5333760" cy="444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550"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Demonstrar conhecimento dos conceitos de custos logísticos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Aplicar conhecimento de produtividade em contexto real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Desenvolver modelagem para problema de otimização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Aplicar linguagem da programação (Python) para resolver problemas de otimização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Saber usar (com ajuda ou autonomia) as tecnologias para capturar, tratar, organizar, armazenar e apresentar dados característicos 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1" name="Picture 31" descr="Escritório com itens de produtividade"/>
          <p:cNvPicPr/>
          <p:nvPr/>
        </p:nvPicPr>
        <p:blipFill>
          <a:blip r:embed="rId1"/>
          <a:srcRect l="31707" t="0" r="16458" b="0"/>
          <a:stretch/>
        </p:blipFill>
        <p:spPr>
          <a:xfrm>
            <a:off x="6857640" y="-10800"/>
            <a:ext cx="5333760" cy="6868440"/>
          </a:xfrm>
          <a:prstGeom prst="rect">
            <a:avLst/>
          </a:prstGeom>
          <a:ln w="0">
            <a:noFill/>
          </a:ln>
          <a:effectLst>
            <a:outerShdw algn="r" blurRad="127080" dir="10800000" dist="50760" rotWithShape="0" sx="99000" sy="99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1"/>
          <p:cNvSpPr/>
          <p:nvPr/>
        </p:nvSpPr>
        <p:spPr>
          <a:xfrm>
            <a:off x="6411960" y="501480"/>
            <a:ext cx="439488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5600" spc="-52" strike="noStrike">
                <a:solidFill>
                  <a:schemeClr val="dk1"/>
                </a:solidFill>
                <a:latin typeface="Calibri Light"/>
              </a:rPr>
              <a:t>Avaliação</a:t>
            </a:r>
            <a:endParaRPr b="0" lang="en-GB" sz="5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raphic 16" descr="Head with Gear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79000" y="818280"/>
            <a:ext cx="5221440" cy="522144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"/>
          <p:cNvSpPr/>
          <p:nvPr/>
        </p:nvSpPr>
        <p:spPr>
          <a:xfrm>
            <a:off x="6392520" y="1508040"/>
            <a:ext cx="4434480" cy="48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Para as Hard Skills, cada sprint possui um peso específico para a média do aluno, sendo: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7240"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1 = 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2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3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4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Hard Skills com os pesos de cada Sprint = 7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Soft Skills = 3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F7FA4588C42047A7A8C6EB4A16C8B1" ma:contentTypeVersion="4" ma:contentTypeDescription="Crie um novo documento." ma:contentTypeScope="" ma:versionID="2d02edbf8e46b7c48a7b59ab796bdc05">
  <xsd:schema xmlns:xsd="http://www.w3.org/2001/XMLSchema" xmlns:xs="http://www.w3.org/2001/XMLSchema" xmlns:p="http://schemas.microsoft.com/office/2006/metadata/properties" xmlns:ns2="59b5e346-5bcb-4104-a8e0-c676fd44131d" targetNamespace="http://schemas.microsoft.com/office/2006/metadata/properties" ma:root="true" ma:fieldsID="6e5f851404237254cbcf0ab27cb27da1" ns2:_="">
    <xsd:import namespace="59b5e346-5bcb-4104-a8e0-c676fd441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5e346-5bcb-4104-a8e0-c676fd441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50E09-584B-441B-8FC1-F2C3DBF84DEA}"/>
</file>

<file path=customXml/itemProps2.xml><?xml version="1.0" encoding="utf-8"?>
<ds:datastoreItem xmlns:ds="http://schemas.openxmlformats.org/officeDocument/2006/customXml" ds:itemID="{46AF3C98-7F15-4F3A-97D0-6C2E257687FF}"/>
</file>

<file path=customXml/itemProps3.xml><?xml version="1.0" encoding="utf-8"?>
<ds:datastoreItem xmlns:ds="http://schemas.openxmlformats.org/officeDocument/2006/customXml" ds:itemID="{1AA4A659-B9F0-4500-80F3-90D31240F2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LibreOffice/24.2.5.2$Windows_X86_64 LibreOffice_project/bffef4ea93e59bebbeaf7f431bb02b1a39ee8a59</Application>
  <AppVersion>15.0000</AppVersion>
  <Words>303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subject/>
  <dc:creator>MARCUS VINICIUS DO NASCIMENTO</dc:creator>
  <dc:description/>
  <cp:lastModifiedBy/>
  <cp:revision>31</cp:revision>
  <dcterms:created xsi:type="dcterms:W3CDTF">2022-08-13T22:32:47Z</dcterms:created>
  <dcterms:modified xsi:type="dcterms:W3CDTF">2024-08-30T17:52:29Z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  <property fmtid="{D5CDD505-2E9C-101B-9397-08002B2CF9AE}" pid="5" name="ContentTypeId">
    <vt:lpwstr>0x0101009AF7FA4588C42047A7A8C6EB4A16C8B1</vt:lpwstr>
  </property>
</Properties>
</file>