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5" r:id="rId6"/>
    <p:sldId id="270" r:id="rId7"/>
    <p:sldId id="266" r:id="rId8"/>
    <p:sldId id="267" r:id="rId9"/>
    <p:sldId id="271" r:id="rId10"/>
    <p:sldId id="257" r:id="rId11"/>
    <p:sldId id="268" r:id="rId12"/>
    <p:sldId id="261" r:id="rId13"/>
    <p:sldId id="260" r:id="rId14"/>
    <p:sldId id="263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554FB-BEAA-4A2F-8831-B8BB8A02E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D7DED-634D-4695-B00E-4B7282D72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86A17-C37A-434B-BE8E-64757F22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C3BF-9E47-47C0-B0FF-234622F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5F3CA-195B-4D94-8748-9D3A239F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2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F192-EA3A-4B00-A49F-59CE8FE5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2E1E8D-55EA-4B02-BDFF-D4A3D9D11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DDFBC-7A37-41B0-A27B-8204A2E5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5D833-BA79-42BC-951A-1175F0A1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1416E-934A-4BDB-9D60-ED5C35EE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0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315210-BA33-4600-989D-882DC61F2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212589-6355-496B-BE80-DDDDFB80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0B0D3-D436-498A-A219-398493F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878E7-0512-4B55-8D00-0913DFDC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6A17B-62A0-4758-8400-59E8A5A7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1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B12BF-7762-4A94-8892-C389C51B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C035E-3F0D-455F-B486-77E10890B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EB3FB-24F9-4A4E-937C-CAF2F05E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A41B7-69EA-4DE4-8ECD-5C74906D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2359A-0D41-476C-97A9-13EC47E5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CA06E-0E5D-48AD-9621-E3A7974A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DDE1D-7AA6-4926-812A-66B0B93A8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1D0AE-6E08-419E-B7CB-88FFC2AC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E334E-3F34-4751-ADBE-0525A7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B7B73-A661-43CC-8FCD-36195CBC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B1A10-E32B-4735-8FAA-D3603F8F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B005F-443C-4BCF-B638-75AF5366E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CED24-17BE-49F0-9E02-5869DDE1C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79746-F4B1-47DA-A24E-3150FC1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B0720-9AFF-447E-9DAC-1162C1B3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EDF18-D214-4C4E-B4E0-EFD1D40A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C5518-5CA7-4926-BDCC-D69BD946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04112-82D4-440B-9C2B-E9BF622C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16D7-9D3B-42FB-B5A2-FEFAF2C60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95948-304B-45D5-ADC2-00E49BB6E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68671C-EAF9-48E2-8434-D89137D3D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983858-DE13-4910-9012-EB637A9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1A7CFF-6CB4-4119-AAF0-18F0BB46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26BF28-29EC-44BE-9319-7EE2210C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2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2AD8-2901-422D-989E-CDE49DEE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CFB4F1-E12E-43A5-AB55-20E689C5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8D86E-1D12-43DF-A66D-DFD1E109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6DED9C-4B8B-495A-B4C2-E1C7768C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0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F9D6C4-C133-4A8E-A2EB-7380B777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3CAE00-31B4-4D71-ABB3-DF18CDCC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215A3-F6D6-4D21-9852-1FA73778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1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94FEE-23E3-462D-9D85-836CE6E2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DFA76-4F18-4662-922E-5C3AD7234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D2CC0-C69B-4CFC-B9AF-069CA5D88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1E656-EF87-45C2-BACA-B4CFB78A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7205B-A7FD-4425-B9E2-8CB037E7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CAE3F-9203-4DB9-B3DE-276F6BDF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2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CB58A-B8A0-40CC-9B75-77287E34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7973F0-BA88-4466-A110-F5AD9A4BB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B3DEC-5DF6-4BBA-8B3D-60F0F8E8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A25C4-338E-4655-803F-6FFD2F8C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79-C25B-41C2-9C4B-3C4454CEAC5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86641-FAAD-4EAF-AD5D-E1DDF3E8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B0FB9-A22B-4AEA-BFDA-A46B80EB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764B6A-CBBC-43FB-BEC2-CFAE9FCC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B6DEE-A317-4486-B31A-C79E340C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CB866-56E5-4E27-8868-5F54E6575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3179-C25B-41C2-9C4B-3C4454CEAC5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48439-1768-412A-8414-9B04A8FEB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F90A2-D13F-4015-A82D-A1B0DBA2E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72BD-4B0A-4EE4-BB74-99C3B101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1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bii.github.io/UnitySDK/eyetracking-features#extended-view" TargetMode="External"/><Relationship Id="rId2" Type="http://schemas.openxmlformats.org/officeDocument/2006/relationships/hyperlink" Target="https://developer.tobii.com/pc-gaming/unity-sdk/scripting-api#headpo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obii.com/pc-gaming/unity-sdk/scripting-api#gazepoi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CC8BC-044E-4C04-BE5A-9D0CF8E6C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TobiiAPI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B1387-1E9E-4879-BB7C-EEFAB87A7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1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70C3F-096F-4B25-9859-B0ED0158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323436"/>
                </a:solidFill>
                <a:latin typeface="Arial" panose="020B0604020202020204" pitchFamily="34" charset="0"/>
                <a:ea typeface="Helvetica Neue"/>
              </a:rPr>
              <a:t>헤드 포즈 데이터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0A2E05-427E-493F-B103-D406A663E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52605"/>
            <a:ext cx="10488449" cy="10734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latinLnBrk="0">
              <a:lnSpc>
                <a:spcPct val="150000"/>
              </a:lnSpc>
              <a:buNone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HeadPose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lang="ko-KR" altLang="ko-KR" sz="1200" dirty="0">
                <a:solidFill>
                  <a:srgbClr val="323436"/>
                </a:solidFill>
                <a:ea typeface="Roboto"/>
              </a:rPr>
              <a:t> 데이터</a:t>
            </a:r>
            <a:r>
              <a:rPr lang="ko-KR" altLang="en-US" sz="1200" dirty="0">
                <a:solidFill>
                  <a:srgbClr val="323436"/>
                </a:solidFill>
                <a:ea typeface="Roboto"/>
              </a:rPr>
              <a:t>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lang="ko-KR" altLang="ko-KR" sz="1200" dirty="0">
                <a:solidFill>
                  <a:srgbClr val="323436"/>
                </a:solidFill>
                <a:ea typeface="Roboto"/>
              </a:rPr>
              <a:t> </a:t>
            </a:r>
            <a:r>
              <a:rPr lang="ko-KR" altLang="ko-KR" sz="1200" dirty="0">
                <a:solidFill>
                  <a:srgbClr val="009ACF"/>
                </a:solidFill>
                <a:ea typeface="Roboto"/>
                <a:hlinkClick r:id="rId3"/>
              </a:rPr>
              <a:t>확장</a:t>
            </a:r>
            <a:r>
              <a:rPr lang="ko-KR" altLang="en-US" sz="1200" dirty="0">
                <a:solidFill>
                  <a:srgbClr val="009ACF"/>
                </a:solidFill>
                <a:ea typeface="Roboto"/>
                <a:hlinkClick r:id="rId3"/>
              </a:rPr>
              <a:t>된 뷰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와 같은 </a:t>
            </a:r>
            <a:r>
              <a:rPr lang="ko-KR" altLang="ko-KR" sz="1200" dirty="0">
                <a:solidFill>
                  <a:srgbClr val="323436"/>
                </a:solidFill>
                <a:ea typeface="Roboto"/>
              </a:rPr>
              <a:t> 무한 스크린 경험 개선</a:t>
            </a:r>
            <a:r>
              <a:rPr lang="ko-KR" altLang="en-US" sz="1200" dirty="0">
                <a:solidFill>
                  <a:srgbClr val="323436"/>
                </a:solidFill>
                <a:ea typeface="Roboto"/>
              </a:rPr>
              <a:t>을 위해</a:t>
            </a:r>
            <a:r>
              <a:rPr lang="en-US" altLang="ko-KR" sz="1200" dirty="0">
                <a:solidFill>
                  <a:srgbClr val="323436"/>
                </a:solidFill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4"/>
              </a:rPr>
              <a:t>GazePoint의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lang="ko-KR" altLang="ko-KR" sz="1200" dirty="0">
                <a:solidFill>
                  <a:srgbClr val="323436"/>
                </a:solidFill>
                <a:ea typeface="Roboto"/>
              </a:rPr>
              <a:t>데이터를 보완 </a:t>
            </a:r>
            <a:r>
              <a:rPr lang="ko-KR" altLang="en-US" sz="1200" dirty="0">
                <a:solidFill>
                  <a:srgbClr val="323436"/>
                </a:solidFill>
                <a:ea typeface="Roboto"/>
              </a:rPr>
              <a:t>하는데 사용될</a:t>
            </a:r>
            <a:r>
              <a:rPr lang="ko-KR" altLang="ko-KR" sz="1200" dirty="0">
                <a:solidFill>
                  <a:srgbClr val="323436"/>
                </a:solidFill>
                <a:ea typeface="Roboto"/>
              </a:rPr>
              <a:t> 수 있습니다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HeadPose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 는 사용자 머리의 위치와 방향을 나타내는 데이터 형식입니다. 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23436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은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스크린 아이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트래커가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장착 된 중간에 대해 밀리미터 단위로 측정됩니다.</a:t>
            </a:r>
            <a:r>
              <a:rPr lang="en-US" altLang="ko-KR" sz="1200" dirty="0">
                <a:solidFill>
                  <a:srgbClr val="323436"/>
                </a:solidFill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위치는 헤드가 회전하는 공간의 지점입니다.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latinLnBrk="0">
              <a:lnSpc>
                <a:spcPct val="150000"/>
              </a:lnSpc>
              <a:buNone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Rotation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은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Quaternion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사용하여 표현 된 사용자 머리의 회전을 나타냅니다.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Quaternion</a:t>
            </a:r>
            <a:r>
              <a:rPr lang="ko-KR" altLang="en-US" sz="1200" dirty="0" err="1">
                <a:solidFill>
                  <a:srgbClr val="323436"/>
                </a:solidFill>
                <a:latin typeface="Arial Unicode MS"/>
                <a:ea typeface="Monaco"/>
              </a:rPr>
              <a:t>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오일러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각도로 변환 하려면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eulerAngles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속성을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사용하십시오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05AE4D-F853-40E7-ABF8-9D4634D21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76944"/>
            <a:ext cx="10213886" cy="135081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HeadPose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can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used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complement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4"/>
              </a:rPr>
              <a:t>GazePoint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further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improve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infinite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experiences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like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3"/>
              </a:rPr>
              <a:t>Extended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3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3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9ACF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HeadPose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representing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and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orientation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user’s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head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23436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being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measured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millimeters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relative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middle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eye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tracker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mounted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23436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point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space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around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which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head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rotated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Rotation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represents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rotation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head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user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expressed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using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Quaternion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eulerAngles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property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onaco"/>
              </a:rPr>
              <a:t>Quaternion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convert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euler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angles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23436"/>
                </a:solidFill>
                <a:effectLst/>
                <a:ea typeface="Roboto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1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TobiiAPI.GetHeadPosesSince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public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 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static</a:t>
            </a:r>
            <a:r>
              <a:rPr lang="ko-KR" altLang="ko-KR" sz="3200" dirty="0">
                <a:solidFill>
                  <a:srgbClr val="0070C0"/>
                </a:solidFill>
                <a:ea typeface="Roboto"/>
              </a:rPr>
              <a:t> 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IEnumerable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&lt;</a:t>
            </a:r>
            <a:r>
              <a:rPr lang="en-US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HeadPose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&gt; 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Get</a:t>
            </a:r>
            <a:r>
              <a:rPr lang="en-US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HeadPoses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Since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(</a:t>
            </a:r>
            <a:r>
              <a:rPr lang="en-US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HeadPose</a:t>
            </a:r>
            <a:r>
              <a:rPr lang="ko-KR" altLang="ko-KR" sz="3200" dirty="0">
                <a:solidFill>
                  <a:srgbClr val="0070C0"/>
                </a:solidFill>
                <a:ea typeface="Roboto"/>
              </a:rPr>
              <a:t> </a:t>
            </a:r>
            <a:r>
              <a:rPr lang="en-US" altLang="ko-KR" sz="2000" dirty="0">
                <a:solidFill>
                  <a:srgbClr val="0070C0"/>
                </a:solidFill>
                <a:latin typeface="Arial Unicode MS"/>
                <a:ea typeface="Roboto"/>
              </a:rPr>
              <a:t>head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P</a:t>
            </a:r>
            <a:r>
              <a:rPr lang="en-US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ose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)</a:t>
            </a:r>
            <a:r>
              <a:rPr lang="ko-KR" altLang="ko-KR" sz="1600" dirty="0">
                <a:solidFill>
                  <a:srgbClr val="0070C0"/>
                </a:solidFill>
              </a:rPr>
              <a:t> </a:t>
            </a:r>
            <a:endParaRPr lang="ko-KR" altLang="ko-KR" sz="4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ko-KR" sz="1600" dirty="0" err="1">
                <a:latin typeface="+mj-lt"/>
              </a:rPr>
              <a:t>HeadPose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이후 </a:t>
            </a:r>
            <a:r>
              <a:rPr lang="ko-KR" altLang="en-US" sz="1600" dirty="0"/>
              <a:t>이미 수신된 </a:t>
            </a:r>
            <a:r>
              <a:rPr lang="en-US" altLang="ko-KR" sz="1600" dirty="0"/>
              <a:t>500ms </a:t>
            </a:r>
            <a:r>
              <a:rPr lang="ko-KR" altLang="en-US" sz="1600" dirty="0"/>
              <a:t>이하의 모든 것을</a:t>
            </a:r>
            <a:r>
              <a:rPr lang="ko-KR" altLang="en-US" sz="1600" dirty="0">
                <a:latin typeface="+mj-lt"/>
              </a:rPr>
              <a:t> 가져옴</a:t>
            </a:r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r>
              <a:rPr lang="en-US" altLang="ko-KR" sz="1600" dirty="0">
                <a:latin typeface="+mj-lt"/>
              </a:rPr>
              <a:t>Data</a:t>
            </a:r>
            <a:r>
              <a:rPr lang="ko-KR" altLang="en-US" sz="1600" dirty="0">
                <a:latin typeface="+mj-lt"/>
              </a:rPr>
              <a:t>를 직접 필터링하고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모든 응시점을 계산에 포함하려는 경우에 유용함</a:t>
            </a:r>
            <a:endParaRPr lang="en-US" altLang="ko-KR" sz="12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A9A21E-FCB5-420C-883F-85A3D765E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522" y="3201872"/>
            <a:ext cx="6994479" cy="33547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using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System.Collections.Generic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ExampleClass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MonoBehaviour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Monaco"/>
              </a:rPr>
              <a:t>HeadPose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lastHandledPoint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= 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HeadPose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Update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()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{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IEnumerable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&lt;</a:t>
            </a:r>
            <a:r>
              <a:rPr lang="en-US" altLang="ko-KR" sz="1200" dirty="0" err="1">
                <a:latin typeface="Arial" panose="020B0604020202020204" pitchFamily="34" charset="0"/>
                <a:ea typeface="Monaco"/>
              </a:rPr>
              <a:t>HeadPose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pointsSinceLastHandled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TobiiAPI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.Get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Head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ose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sSince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lastHandledPoint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pointsSinceLastHandled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handle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point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that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has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arrived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since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previous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Update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()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// ...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lastHandledPoint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pointsSinceLastHandled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.Last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7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TobiiAPI.GetUserPresence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0070C0"/>
                </a:solidFill>
              </a:rPr>
              <a:t>UserPresence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</a:rPr>
              <a:t>GetUserPresence</a:t>
            </a:r>
            <a:r>
              <a:rPr lang="en-US" altLang="ko-KR" sz="2000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ko-KR" sz="1600" dirty="0" err="1"/>
              <a:t>UserPresence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다른 사용자 존재 상태를 나타냄</a:t>
            </a:r>
            <a:endParaRPr lang="en-US" altLang="ko-KR" sz="1600" dirty="0"/>
          </a:p>
          <a:p>
            <a:pPr lvl="2"/>
            <a:r>
              <a:rPr lang="en-US" altLang="ko-KR" sz="1400" dirty="0" err="1"/>
              <a:t>UserPresence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)</a:t>
            </a:r>
          </a:p>
          <a:p>
            <a:pPr lvl="3"/>
            <a:r>
              <a:rPr lang="en-US" altLang="ko-KR" sz="1400" dirty="0"/>
              <a:t>Unknown = 0 </a:t>
            </a:r>
          </a:p>
          <a:p>
            <a:pPr lvl="3"/>
            <a:r>
              <a:rPr lang="en-US" altLang="ko-KR" sz="1400" dirty="0"/>
              <a:t>Present = 1</a:t>
            </a:r>
          </a:p>
          <a:p>
            <a:pPr lvl="3"/>
            <a:r>
              <a:rPr lang="en-US" altLang="ko-KR" sz="1400" dirty="0" err="1"/>
              <a:t>NotPresent</a:t>
            </a:r>
            <a:r>
              <a:rPr lang="en-US" altLang="ko-KR" sz="1400" dirty="0"/>
              <a:t> = 2</a:t>
            </a:r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Bool </a:t>
            </a:r>
            <a:r>
              <a:rPr lang="en-US" altLang="ko-KR" sz="1600" dirty="0" err="1"/>
              <a:t>IsUserPresent</a:t>
            </a:r>
            <a:r>
              <a:rPr lang="en-US" altLang="ko-KR" sz="1600" dirty="0"/>
              <a:t>(~)</a:t>
            </a:r>
          </a:p>
          <a:p>
            <a:pPr lvl="3"/>
            <a:r>
              <a:rPr lang="en-US" altLang="ko-KR" sz="1400" dirty="0"/>
              <a:t>Present</a:t>
            </a:r>
            <a:r>
              <a:rPr lang="ko-KR" altLang="en-US" sz="1400" dirty="0"/>
              <a:t>일 때 </a:t>
            </a:r>
            <a:r>
              <a:rPr lang="en-US" altLang="ko-KR" sz="1400" dirty="0"/>
              <a:t>true </a:t>
            </a:r>
            <a:r>
              <a:rPr lang="ko-KR" altLang="en-US" sz="1400" dirty="0"/>
              <a:t>값 반환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419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TobiiAPI.IsConnected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inherit"/>
              </a:rPr>
              <a:t>Tobii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inherit"/>
              </a:rPr>
              <a:t> 소프트웨어가 설치되어 있고 장치가 연결되어 있는지 확인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lang="en-US" altLang="ko-KR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 err="1">
                <a:latin typeface="+mj-lt"/>
              </a:rPr>
              <a:t>ITobiiHost.cs</a:t>
            </a:r>
            <a:r>
              <a:rPr lang="en-US" altLang="ko-KR" sz="2000" dirty="0">
                <a:latin typeface="+mj-lt"/>
              </a:rPr>
              <a:t> (</a:t>
            </a:r>
            <a:r>
              <a:rPr lang="ko-KR" altLang="en-US" sz="2000" dirty="0">
                <a:latin typeface="+mj-lt"/>
              </a:rPr>
              <a:t>인터페이스</a:t>
            </a:r>
            <a:r>
              <a:rPr lang="en-US" altLang="ko-KR" sz="2000" dirty="0">
                <a:latin typeface="+mj-lt"/>
              </a:rPr>
              <a:t>)</a:t>
            </a:r>
          </a:p>
          <a:p>
            <a:pPr lvl="1"/>
            <a:r>
              <a:rPr lang="en-US" altLang="ko-KR" sz="1600" dirty="0">
                <a:latin typeface="+mj-lt"/>
              </a:rPr>
              <a:t>bool </a:t>
            </a:r>
            <a:r>
              <a:rPr lang="en-US" altLang="ko-KR" sz="1600" dirty="0" err="1">
                <a:latin typeface="+mj-lt"/>
              </a:rPr>
              <a:t>IsConnected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368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2600" cy="1325563"/>
          </a:xfrm>
        </p:spPr>
        <p:txBody>
          <a:bodyPr/>
          <a:lstStyle/>
          <a:p>
            <a:r>
              <a:rPr lang="en-US" altLang="ko-KR" dirty="0" err="1"/>
              <a:t>TobiiAPI.SetCurrentUserViewPointCamera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public static void </a:t>
            </a:r>
            <a:r>
              <a:rPr lang="en-US" altLang="ko-KR" sz="2000" dirty="0" err="1"/>
              <a:t>SetCurrentUserViewPointCamera</a:t>
            </a:r>
            <a:r>
              <a:rPr lang="en-US" altLang="ko-KR" sz="2000" dirty="0"/>
              <a:t>(Camera camera)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  <a:ea typeface="inherit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22222"/>
                </a:solidFill>
                <a:latin typeface="+mj-lt"/>
                <a:ea typeface="inherit"/>
              </a:rPr>
              <a:t>사용자의 현재 시점을 정의하는 카메라를 설정 </a:t>
            </a:r>
            <a:r>
              <a:rPr lang="en-US" altLang="ko-KR" sz="2000" dirty="0">
                <a:solidFill>
                  <a:srgbClr val="222222"/>
                </a:solidFill>
                <a:latin typeface="+mj-lt"/>
                <a:ea typeface="inherit"/>
              </a:rPr>
              <a:t>(</a:t>
            </a:r>
            <a:r>
              <a:rPr lang="ko-KR" altLang="en-US" sz="2000" dirty="0">
                <a:solidFill>
                  <a:srgbClr val="222222"/>
                </a:solidFill>
                <a:latin typeface="+mj-lt"/>
                <a:ea typeface="inherit"/>
              </a:rPr>
              <a:t>시선 초점 감지에 사용</a:t>
            </a:r>
            <a:r>
              <a:rPr lang="en-US" altLang="ko-KR" sz="2000" dirty="0">
                <a:solidFill>
                  <a:srgbClr val="222222"/>
                </a:solidFill>
                <a:latin typeface="+mj-lt"/>
                <a:ea typeface="inherit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lt"/>
              </a:rPr>
              <a:t>2</a:t>
            </a:r>
            <a:r>
              <a:rPr lang="ko-KR" altLang="en-US" sz="2000" dirty="0">
                <a:latin typeface="+mj-lt"/>
              </a:rPr>
              <a:t>가지 조건을 만족해야 함</a:t>
            </a:r>
            <a:endParaRPr lang="en-US" altLang="ko-KR" sz="20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1. </a:t>
            </a:r>
            <a:r>
              <a:rPr lang="ko-KR" altLang="en-US" sz="1600" dirty="0">
                <a:latin typeface="+mj-lt"/>
              </a:rPr>
              <a:t>현재 </a:t>
            </a:r>
            <a:r>
              <a:rPr lang="en-US" altLang="ko-KR" sz="1600" dirty="0" err="1">
                <a:latin typeface="+mj-lt"/>
              </a:rPr>
              <a:t>GazePoint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 err="1">
                <a:latin typeface="+mj-lt"/>
              </a:rPr>
              <a:t>gazePoint</a:t>
            </a:r>
            <a:r>
              <a:rPr lang="ko-KR" altLang="en-US" sz="1600" dirty="0">
                <a:latin typeface="+mj-lt"/>
              </a:rPr>
              <a:t>가 주어졌을 때</a:t>
            </a:r>
            <a:endParaRPr lang="en-US" altLang="ko-KR" sz="16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2. </a:t>
            </a:r>
            <a:r>
              <a:rPr lang="en-US" altLang="ko-KR" sz="1600" dirty="0" err="1">
                <a:latin typeface="+mj-lt"/>
              </a:rPr>
              <a:t>camera.ScreenPointToRay</a:t>
            </a:r>
            <a:r>
              <a:rPr lang="en-US" altLang="ko-KR" sz="1600" dirty="0">
                <a:latin typeface="+mj-lt"/>
              </a:rPr>
              <a:t> (</a:t>
            </a:r>
            <a:r>
              <a:rPr lang="en-US" altLang="ko-KR" sz="1600" dirty="0" err="1">
                <a:latin typeface="+mj-lt"/>
              </a:rPr>
              <a:t>gazePoint.Screen</a:t>
            </a:r>
            <a:r>
              <a:rPr lang="en-US" altLang="ko-KR" sz="1600" dirty="0">
                <a:latin typeface="+mj-lt"/>
              </a:rPr>
              <a:t>)</a:t>
            </a:r>
            <a:r>
              <a:rPr lang="ko-KR" altLang="en-US" sz="1600" dirty="0">
                <a:latin typeface="+mj-lt"/>
              </a:rPr>
              <a:t>이 불리고 있을 때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02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Components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CDEA-E51D-430E-B3ED-CE8491EF2C54}"/>
              </a:ext>
            </a:extLst>
          </p:cNvPr>
          <p:cNvSpPr txBox="1"/>
          <p:nvPr/>
        </p:nvSpPr>
        <p:spPr>
          <a:xfrm>
            <a:off x="838200" y="1405462"/>
            <a:ext cx="102520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GazeAware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Tobii.Gaming</a:t>
            </a:r>
            <a:r>
              <a:rPr lang="en-US" altLang="ko-KR" dirty="0"/>
              <a:t> </a:t>
            </a:r>
            <a:r>
              <a:rPr lang="ko-KR" altLang="en-US" dirty="0"/>
              <a:t>네임스페이스의 클래스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bool</a:t>
            </a:r>
            <a:r>
              <a:rPr lang="ko-KR" altLang="en-US" dirty="0"/>
              <a:t> </a:t>
            </a:r>
            <a:r>
              <a:rPr lang="en-US" altLang="ko-KR" dirty="0" err="1"/>
              <a:t>HasGazeFocus</a:t>
            </a:r>
            <a:r>
              <a:rPr lang="en-US" altLang="ko-KR" dirty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오브젝트에 시선 초점이 있으면 </a:t>
            </a:r>
            <a:r>
              <a:rPr lang="en-US" altLang="ko-KR" dirty="0"/>
              <a:t>true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아닐 경우에 </a:t>
            </a:r>
            <a:r>
              <a:rPr lang="en-US" altLang="ko-KR" dirty="0"/>
              <a:t>false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857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BCDEA-E51D-430E-B3ED-CE8491EF2C54}"/>
              </a:ext>
            </a:extLst>
          </p:cNvPr>
          <p:cNvSpPr txBox="1"/>
          <p:nvPr/>
        </p:nvSpPr>
        <p:spPr>
          <a:xfrm>
            <a:off x="838200" y="1405462"/>
            <a:ext cx="102520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Using </a:t>
            </a:r>
            <a:r>
              <a:rPr lang="en-US" altLang="ko-KR" dirty="0" err="1"/>
              <a:t>Tobii.Gaming</a:t>
            </a:r>
            <a:r>
              <a:rPr lang="en-US" altLang="ko-KR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정적 함수 및 속성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F3FFE7-3F13-41AA-961C-86335A7A8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5199"/>
            <a:ext cx="10904221" cy="33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9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TobiiAPI.GetDisplayInfo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static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Roboto"/>
              </a:rPr>
              <a:t> </a:t>
            </a:r>
            <a:r>
              <a:rPr lang="ko-KR" altLang="ko-KR" sz="2000" dirty="0" err="1">
                <a:solidFill>
                  <a:srgbClr val="0070C0"/>
                </a:solidFill>
                <a:latin typeface="+mj-lt"/>
                <a:ea typeface="Monaco"/>
              </a:rPr>
              <a:t>DisplayInfo</a:t>
            </a:r>
            <a:r>
              <a:rPr lang="en-US" altLang="ko-KR" sz="3200" dirty="0">
                <a:solidFill>
                  <a:srgbClr val="0070C0"/>
                </a:solidFill>
                <a:latin typeface="+mj-lt"/>
                <a:ea typeface="Monac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GetDisplayInfo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+mj-lt"/>
            </a:endParaRPr>
          </a:p>
          <a:p>
            <a:pPr lvl="1"/>
            <a:r>
              <a:rPr lang="en-US" altLang="ko-KR" sz="1600" dirty="0" err="1">
                <a:latin typeface="+mj-lt"/>
              </a:rPr>
              <a:t>DisplayInfo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:</a:t>
            </a:r>
            <a:r>
              <a:rPr lang="ko-KR" altLang="en-US" sz="1600" dirty="0">
                <a:latin typeface="+mj-lt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inherit"/>
              </a:rPr>
              <a:t>시선 추적 모니터에 대한 정보를 가져</a:t>
            </a:r>
            <a:r>
              <a:rPr lang="ko-KR" altLang="en-US" sz="1600" dirty="0">
                <a:solidFill>
                  <a:srgbClr val="222222"/>
                </a:solidFill>
                <a:latin typeface="+mj-lt"/>
                <a:ea typeface="inherit"/>
              </a:rPr>
              <a:t>옴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lang="en-US" altLang="ko-KR" sz="1600" dirty="0">
              <a:latin typeface="+mj-lt"/>
            </a:endParaRPr>
          </a:p>
          <a:p>
            <a:pPr lvl="2"/>
            <a:r>
              <a:rPr lang="en-US" altLang="ko-KR" sz="1400" dirty="0">
                <a:latin typeface="+mj-lt"/>
              </a:rPr>
              <a:t>float </a:t>
            </a:r>
            <a:r>
              <a:rPr lang="en-US" altLang="ko-KR" sz="1400" dirty="0" err="1">
                <a:latin typeface="+mj-lt"/>
              </a:rPr>
              <a:t>DisplayWidthMm</a:t>
            </a:r>
            <a:r>
              <a:rPr lang="en-US" altLang="ko-KR" sz="1400" dirty="0">
                <a:latin typeface="+mj-lt"/>
              </a:rPr>
              <a:t> : </a:t>
            </a:r>
            <a:r>
              <a:rPr lang="ko-KR" altLang="en-US" sz="1400" dirty="0">
                <a:latin typeface="+mj-lt"/>
              </a:rPr>
              <a:t>눈 추적 디스플레이 모니터의 너비 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밀리미터</a:t>
            </a:r>
            <a:r>
              <a:rPr lang="en-US" altLang="ko-KR" sz="1400" dirty="0">
                <a:latin typeface="+mj-lt"/>
              </a:rPr>
              <a:t>)</a:t>
            </a:r>
          </a:p>
          <a:p>
            <a:pPr lvl="2"/>
            <a:r>
              <a:rPr lang="en-US" altLang="ko-KR" sz="1400" dirty="0">
                <a:latin typeface="+mj-lt"/>
              </a:rPr>
              <a:t>float </a:t>
            </a:r>
            <a:r>
              <a:rPr lang="en-US" altLang="ko-KR" sz="1400" dirty="0" err="1">
                <a:latin typeface="+mj-lt"/>
              </a:rPr>
              <a:t>DisplayHeightMm</a:t>
            </a:r>
            <a:r>
              <a:rPr lang="en-US" altLang="ko-KR" sz="1400" dirty="0">
                <a:latin typeface="+mj-lt"/>
              </a:rPr>
              <a:t> : </a:t>
            </a:r>
            <a:r>
              <a:rPr lang="ko-KR" altLang="en-US" sz="1400" dirty="0">
                <a:latin typeface="+mj-lt"/>
              </a:rPr>
              <a:t>눈 추적 디스플레이 모니터의 높이 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밀리미터</a:t>
            </a:r>
            <a:r>
              <a:rPr lang="en-US" altLang="ko-KR" sz="1400" dirty="0">
                <a:latin typeface="+mj-lt"/>
              </a:rPr>
              <a:t>)</a:t>
            </a:r>
          </a:p>
          <a:p>
            <a:pPr lvl="2"/>
            <a:r>
              <a:rPr lang="en-US" altLang="ko-KR" sz="1400" dirty="0">
                <a:latin typeface="+mj-lt"/>
              </a:rPr>
              <a:t>bool </a:t>
            </a:r>
            <a:r>
              <a:rPr lang="en-US" altLang="ko-KR" sz="1400" dirty="0" err="1">
                <a:latin typeface="+mj-lt"/>
              </a:rPr>
              <a:t>IsValid</a:t>
            </a:r>
            <a:r>
              <a:rPr lang="en-US" altLang="ko-KR" sz="1400" dirty="0">
                <a:latin typeface="+mj-lt"/>
              </a:rPr>
              <a:t> : </a:t>
            </a:r>
            <a:r>
              <a:rPr lang="ko-KR" altLang="en-US" sz="1400" dirty="0">
                <a:latin typeface="+mj-lt"/>
              </a:rPr>
              <a:t>정보 객체</a:t>
            </a:r>
            <a:r>
              <a:rPr lang="en-US" altLang="ko-KR" sz="1400" dirty="0">
                <a:latin typeface="+mj-lt"/>
              </a:rPr>
              <a:t> </a:t>
            </a:r>
            <a:r>
              <a:rPr lang="ko-KR" altLang="en-US" sz="1400" dirty="0">
                <a:latin typeface="+mj-lt"/>
              </a:rPr>
              <a:t>유효 여부 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37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TobiiAPI.GetFocusedObject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Roboto"/>
              </a:rPr>
              <a:t> 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Roboto"/>
              </a:rPr>
              <a:t>UnityEngine.GameObject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Get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FocusedObject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ea typeface="Monac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+mj-lt"/>
            </a:endParaRPr>
          </a:p>
          <a:p>
            <a:pPr lvl="1"/>
            <a:r>
              <a:rPr lang="ko-KR" altLang="en-US" sz="1600" dirty="0">
                <a:latin typeface="+mj-lt"/>
              </a:rPr>
              <a:t>사용자가 보고있는 대상 </a:t>
            </a:r>
            <a:r>
              <a:rPr lang="en-US" altLang="ko-KR" sz="1600" dirty="0">
                <a:latin typeface="+mj-lt"/>
              </a:rPr>
              <a:t>(</a:t>
            </a:r>
            <a:r>
              <a:rPr lang="ko-KR" altLang="en-US" sz="1600" dirty="0">
                <a:latin typeface="+mj-lt"/>
              </a:rPr>
              <a:t>시선 포커스가 있는 게임 개체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없으면 </a:t>
            </a:r>
            <a:r>
              <a:rPr lang="en-US" altLang="ko-KR" sz="1600" dirty="0">
                <a:latin typeface="+mj-lt"/>
              </a:rPr>
              <a:t>null </a:t>
            </a:r>
            <a:r>
              <a:rPr lang="ko-KR" altLang="en-US" sz="1600" dirty="0">
                <a:latin typeface="+mj-lt"/>
              </a:rPr>
              <a:t>반환</a:t>
            </a:r>
            <a:r>
              <a:rPr lang="en-US" altLang="ko-KR" sz="1600" dirty="0">
                <a:latin typeface="+mj-lt"/>
              </a:rPr>
              <a:t>)</a:t>
            </a:r>
          </a:p>
          <a:p>
            <a:pPr lvl="1"/>
            <a:r>
              <a:rPr lang="ko-KR" altLang="en-US" sz="1600" dirty="0">
                <a:latin typeface="+mj-lt"/>
              </a:rPr>
              <a:t>시선을 인식하는 게임 개체만 시선 초점 감지</a:t>
            </a:r>
            <a:endParaRPr lang="en-US" altLang="ko-KR" sz="1600" dirty="0">
              <a:latin typeface="+mj-lt"/>
            </a:endParaRPr>
          </a:p>
          <a:p>
            <a:pPr lvl="2"/>
            <a:r>
              <a:rPr lang="ko-KR" altLang="en-US" sz="1200" dirty="0">
                <a:latin typeface="+mj-lt"/>
              </a:rPr>
              <a:t>게임 오브젝트에 </a:t>
            </a:r>
            <a:r>
              <a:rPr lang="en-US" altLang="ko-KR" sz="1200" dirty="0" err="1">
                <a:latin typeface="+mj-lt"/>
              </a:rPr>
              <a:t>GazeAware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>
                <a:latin typeface="+mj-lt"/>
              </a:rPr>
              <a:t>컴포넌트 추가</a:t>
            </a:r>
            <a:endParaRPr lang="en-US" altLang="ko-KR" sz="1200" dirty="0">
              <a:latin typeface="+mj-lt"/>
            </a:endParaRPr>
          </a:p>
          <a:p>
            <a:pPr lvl="2"/>
            <a:r>
              <a:rPr lang="en-US" altLang="ko-KR" sz="1200" dirty="0" err="1">
                <a:latin typeface="+mj-lt"/>
              </a:rPr>
              <a:t>IGazeFocusable</a:t>
            </a:r>
            <a:r>
              <a:rPr lang="en-US" altLang="ko-KR" sz="1200" dirty="0">
                <a:latin typeface="+mj-lt"/>
              </a:rPr>
              <a:t> : </a:t>
            </a:r>
            <a:r>
              <a:rPr lang="ko-KR" altLang="en-US" sz="1200" dirty="0">
                <a:latin typeface="+mj-lt"/>
              </a:rPr>
              <a:t>사용자 정의 시선 인식 구성 요소 구현</a:t>
            </a:r>
            <a:endParaRPr lang="en-US" altLang="ko-KR" sz="1200" dirty="0">
              <a:latin typeface="+mj-lt"/>
            </a:endParaRPr>
          </a:p>
          <a:p>
            <a:pPr lvl="2"/>
            <a:endParaRPr lang="en-US" altLang="ko-KR" sz="12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847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TobiiAPI.GetGazePoint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public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 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static</a:t>
            </a:r>
            <a:r>
              <a:rPr lang="ko-KR" altLang="ko-KR" sz="3200" dirty="0">
                <a:solidFill>
                  <a:srgbClr val="0070C0"/>
                </a:solidFill>
                <a:ea typeface="Roboto"/>
              </a:rPr>
              <a:t> 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GazePoint</a:t>
            </a:r>
            <a:r>
              <a:rPr lang="ko-KR" altLang="ko-KR" sz="3200" dirty="0">
                <a:solidFill>
                  <a:srgbClr val="0070C0"/>
                </a:solidFill>
                <a:ea typeface="Roboto"/>
              </a:rPr>
              <a:t> 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GetGazePoint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()</a:t>
            </a:r>
            <a:r>
              <a:rPr lang="ko-KR" altLang="ko-KR" sz="1600" dirty="0">
                <a:solidFill>
                  <a:srgbClr val="0070C0"/>
                </a:solidFill>
              </a:rPr>
              <a:t> </a:t>
            </a:r>
            <a:endParaRPr lang="en-US" altLang="ko-KR" sz="2000" dirty="0">
              <a:solidFill>
                <a:srgbClr val="0070C0"/>
              </a:solidFill>
              <a:latin typeface="+mj-lt"/>
            </a:endParaRPr>
          </a:p>
          <a:p>
            <a:pPr lvl="1"/>
            <a:r>
              <a:rPr lang="en-US" altLang="ko-KR" sz="1600" dirty="0" err="1">
                <a:latin typeface="+mj-lt"/>
              </a:rPr>
              <a:t>GazePoint</a:t>
            </a:r>
            <a:r>
              <a:rPr lang="ko-KR" altLang="en-US" sz="1600" dirty="0">
                <a:latin typeface="+mj-lt"/>
              </a:rPr>
              <a:t>의 마지막을 가져옴</a:t>
            </a:r>
            <a:endParaRPr lang="en-US" altLang="ko-KR" sz="1600" dirty="0">
              <a:latin typeface="+mj-lt"/>
            </a:endParaRPr>
          </a:p>
          <a:p>
            <a:pPr lvl="1"/>
            <a:endParaRPr lang="en-US" altLang="ko-KR" sz="12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2422F4-7ACC-4C1A-BE27-699968341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19" y="2949701"/>
            <a:ext cx="6409190" cy="14619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solidFill>
                  <a:srgbClr val="333333"/>
                </a:solidFill>
                <a:latin typeface="Arial Unicode MS"/>
                <a:ea typeface="Monaco"/>
              </a:rPr>
              <a:t>  ex)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solidFill>
                  <a:srgbClr val="333333"/>
                </a:solidFill>
                <a:latin typeface="Arial Unicode MS"/>
                <a:ea typeface="Monaco"/>
              </a:rPr>
              <a:t>  </a:t>
            </a:r>
            <a:r>
              <a:rPr lang="en-US" altLang="ko-KR" sz="1050" dirty="0" err="1">
                <a:solidFill>
                  <a:srgbClr val="333333"/>
                </a:solidFill>
                <a:latin typeface="Arial Unicode MS"/>
                <a:ea typeface="Monaco"/>
              </a:rPr>
              <a:t>GazePoint</a:t>
            </a:r>
            <a:r>
              <a:rPr lang="en-US" altLang="ko-KR" sz="1050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ko-KR" sz="1050" dirty="0" err="1">
                <a:solidFill>
                  <a:srgbClr val="333333"/>
                </a:solidFill>
                <a:latin typeface="Arial Unicode MS"/>
                <a:ea typeface="Monaco"/>
              </a:rPr>
              <a:t>gazePoint</a:t>
            </a:r>
            <a:r>
              <a:rPr lang="en-US" altLang="ko-KR" sz="1050" dirty="0">
                <a:solidFill>
                  <a:srgbClr val="333333"/>
                </a:solidFill>
                <a:latin typeface="Arial Unicode MS"/>
                <a:ea typeface="Monaco"/>
              </a:rPr>
              <a:t> = </a:t>
            </a:r>
            <a:r>
              <a:rPr lang="en-US" altLang="ko-KR" sz="1050" dirty="0" err="1">
                <a:solidFill>
                  <a:srgbClr val="333333"/>
                </a:solidFill>
                <a:latin typeface="Arial Unicode MS"/>
                <a:ea typeface="Monaco"/>
              </a:rPr>
              <a:t>TobiiAPI.GetGazePoint</a:t>
            </a:r>
            <a:r>
              <a:rPr lang="en-US" altLang="ko-KR" sz="1050" dirty="0">
                <a:solidFill>
                  <a:srgbClr val="333333"/>
                </a:solidFill>
                <a:latin typeface="Arial Unicode MS"/>
                <a:ea typeface="Monac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 if (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gazePoint.IsRecent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 {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Gaze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point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Screen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(X,Y): "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gazePoint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+ ", "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gazePoint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);</a:t>
            </a:r>
            <a:endParaRPr lang="en-US" altLang="ko-KR" sz="1050" dirty="0">
              <a:solidFill>
                <a:srgbClr val="333333"/>
              </a:solidFill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 }</a:t>
            </a: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2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TobiiAPI.GetGazePoint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public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 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static</a:t>
            </a:r>
            <a:r>
              <a:rPr lang="ko-KR" altLang="ko-KR" sz="3200" dirty="0">
                <a:solidFill>
                  <a:srgbClr val="0070C0"/>
                </a:solidFill>
                <a:ea typeface="Roboto"/>
              </a:rPr>
              <a:t> 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GazePoint</a:t>
            </a:r>
            <a:r>
              <a:rPr lang="ko-KR" altLang="ko-KR" sz="3200" dirty="0">
                <a:solidFill>
                  <a:srgbClr val="0070C0"/>
                </a:solidFill>
                <a:ea typeface="Roboto"/>
              </a:rPr>
              <a:t> 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GetGazePoint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()</a:t>
            </a:r>
            <a:r>
              <a:rPr lang="ko-KR" altLang="ko-KR" sz="1600" dirty="0">
                <a:solidFill>
                  <a:srgbClr val="0070C0"/>
                </a:solidFill>
              </a:rPr>
              <a:t> </a:t>
            </a:r>
            <a:endParaRPr lang="en-US" altLang="ko-KR" sz="2000" dirty="0">
              <a:solidFill>
                <a:srgbClr val="0070C0"/>
              </a:solidFill>
              <a:latin typeface="+mj-lt"/>
            </a:endParaRPr>
          </a:p>
          <a:p>
            <a:pPr lvl="1"/>
            <a:r>
              <a:rPr lang="en-US" altLang="ko-KR" sz="1600" dirty="0" err="1">
                <a:latin typeface="+mj-lt"/>
              </a:rPr>
              <a:t>GazePoint</a:t>
            </a:r>
            <a:r>
              <a:rPr lang="en-US" altLang="ko-KR" sz="1600" dirty="0">
                <a:latin typeface="+mj-lt"/>
              </a:rPr>
              <a:t> : </a:t>
            </a:r>
            <a:r>
              <a:rPr lang="ko-KR" altLang="en-US" sz="1600" dirty="0">
                <a:latin typeface="+mj-lt"/>
              </a:rPr>
              <a:t>사용자가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보고 있는 화면의 지점</a:t>
            </a:r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2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EF1F2-3B61-45B1-BA95-F74E3AC6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0" y="2710840"/>
            <a:ext cx="6832792" cy="2420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A64250-EA6B-4900-B889-40F61FFAD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0" y="5257616"/>
            <a:ext cx="7529078" cy="12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6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TobiiAPI.GetGazePointsSince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public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 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static</a:t>
            </a:r>
            <a:r>
              <a:rPr lang="ko-KR" altLang="ko-KR" sz="3200" dirty="0">
                <a:solidFill>
                  <a:srgbClr val="0070C0"/>
                </a:solidFill>
                <a:ea typeface="Roboto"/>
              </a:rPr>
              <a:t> 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IEnumerable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&lt;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GazePoint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&gt; 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GetGazePointsSince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(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GazePoi</a:t>
            </a:r>
            <a:r>
              <a:rPr lang="en-US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n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t</a:t>
            </a:r>
            <a:r>
              <a:rPr lang="ko-KR" altLang="ko-KR" sz="3200" dirty="0">
                <a:solidFill>
                  <a:srgbClr val="0070C0"/>
                </a:solidFill>
                <a:ea typeface="Roboto"/>
              </a:rPr>
              <a:t> 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gazePoint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)</a:t>
            </a:r>
            <a:r>
              <a:rPr lang="ko-KR" altLang="ko-KR" sz="1600" dirty="0">
                <a:solidFill>
                  <a:srgbClr val="0070C0"/>
                </a:solidFill>
              </a:rPr>
              <a:t> </a:t>
            </a:r>
            <a:endParaRPr lang="ko-KR" altLang="ko-KR" sz="4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ko-KR" sz="1600" dirty="0" err="1">
                <a:latin typeface="+mj-lt"/>
              </a:rPr>
              <a:t>GazePoint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이후 </a:t>
            </a:r>
            <a:r>
              <a:rPr lang="ko-KR" altLang="en-US" sz="1600" dirty="0"/>
              <a:t>이미 수신된 </a:t>
            </a:r>
            <a:r>
              <a:rPr lang="en-US" altLang="ko-KR" sz="1600" dirty="0"/>
              <a:t>500ms </a:t>
            </a:r>
            <a:r>
              <a:rPr lang="ko-KR" altLang="en-US" sz="1600" dirty="0"/>
              <a:t>이하의 모든 응시점을</a:t>
            </a:r>
            <a:r>
              <a:rPr lang="ko-KR" altLang="en-US" sz="1600" dirty="0">
                <a:latin typeface="+mj-lt"/>
              </a:rPr>
              <a:t> 가져옴</a:t>
            </a:r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r>
              <a:rPr lang="en-US" altLang="ko-KR" sz="1600" dirty="0">
                <a:latin typeface="+mj-lt"/>
              </a:rPr>
              <a:t>Data</a:t>
            </a:r>
            <a:r>
              <a:rPr lang="ko-KR" altLang="en-US" sz="1600" dirty="0">
                <a:latin typeface="+mj-lt"/>
              </a:rPr>
              <a:t>를 직접 필터링하고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모든 응시점을 계산에 포함하려는 경우에 유용함</a:t>
            </a:r>
            <a:endParaRPr lang="en-US" altLang="ko-KR" sz="12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A9A21E-FCB5-420C-883F-85A3D765E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522" y="3201872"/>
            <a:ext cx="6996082" cy="33547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using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System.Collections.Generic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ExampleClass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MonoBehaviour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GazePoint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lastHandledPoint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GazePoint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Update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()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{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IEnumerable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GazePoint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pointsSinceLastHandled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TobiiAPI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.GetGazePointsSince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lastHandledPoint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pointsSinceLastHandled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handle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point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that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has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arrived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since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previous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Update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()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// ...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lastHandledPoint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pointsSinceLastHandled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.Last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2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TobiiAPI.GetHeadPose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public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 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static</a:t>
            </a:r>
            <a:r>
              <a:rPr lang="ko-KR" altLang="ko-KR" sz="3200" dirty="0">
                <a:solidFill>
                  <a:srgbClr val="0070C0"/>
                </a:solidFill>
                <a:ea typeface="Roboto"/>
              </a:rPr>
              <a:t> </a:t>
            </a:r>
            <a:r>
              <a:rPr lang="en-US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HeadPose</a:t>
            </a:r>
            <a:r>
              <a:rPr lang="ko-KR" altLang="ko-KR" sz="3200" dirty="0">
                <a:solidFill>
                  <a:srgbClr val="0070C0"/>
                </a:solidFill>
                <a:ea typeface="Roboto"/>
              </a:rPr>
              <a:t> 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Get</a:t>
            </a:r>
            <a:r>
              <a:rPr lang="en-US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HeadPose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()</a:t>
            </a:r>
            <a:r>
              <a:rPr lang="ko-KR" altLang="ko-KR" sz="1600" dirty="0">
                <a:solidFill>
                  <a:srgbClr val="0070C0"/>
                </a:solidFill>
              </a:rPr>
              <a:t> </a:t>
            </a:r>
            <a:endParaRPr lang="en-US" altLang="ko-KR" sz="2000" dirty="0">
              <a:solidFill>
                <a:srgbClr val="0070C0"/>
              </a:solidFill>
              <a:latin typeface="+mj-lt"/>
            </a:endParaRPr>
          </a:p>
          <a:p>
            <a:pPr lvl="1"/>
            <a:r>
              <a:rPr lang="en-US" altLang="ko-KR" sz="1600" dirty="0" err="1">
                <a:latin typeface="+mj-lt"/>
              </a:rPr>
              <a:t>HeadPose</a:t>
            </a:r>
            <a:r>
              <a:rPr lang="ko-KR" altLang="en-US" sz="1600" dirty="0">
                <a:latin typeface="+mj-lt"/>
              </a:rPr>
              <a:t>의 마지막을 가져옴</a:t>
            </a:r>
            <a:endParaRPr lang="en-US" altLang="ko-KR" sz="1600" dirty="0">
              <a:latin typeface="+mj-lt"/>
            </a:endParaRPr>
          </a:p>
          <a:p>
            <a:pPr lvl="1"/>
            <a:endParaRPr lang="en-US" altLang="ko-KR" sz="12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D784EF-C353-481F-A0DF-9EC20FA6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83" y="3321665"/>
            <a:ext cx="10054034" cy="15450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HeadPose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headPose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TobiiAPI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.GetHeadPose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headPose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.IsRecent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())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{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print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HeadPose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(X,Y,Z): "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headPose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+ ", "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headPose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+ ", "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headPose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print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HeadPose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Rotation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(X,Y,Z): "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headPose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Rotation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eulerAngles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+ ", "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headPose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Rotation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eulerAngles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+ ", "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headPose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Rotation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eulerAngles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0273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11A6-A86F-4F19-A33C-65393F0D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TobiiAPI.GetHeadPose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BC8C-58AF-4F54-A129-ADFBCE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public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 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static</a:t>
            </a:r>
            <a:r>
              <a:rPr lang="ko-KR" altLang="ko-KR" sz="3200" dirty="0">
                <a:solidFill>
                  <a:srgbClr val="0070C0"/>
                </a:solidFill>
                <a:ea typeface="Roboto"/>
              </a:rPr>
              <a:t> </a:t>
            </a:r>
            <a:r>
              <a:rPr lang="en-US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HeadPose</a:t>
            </a:r>
            <a:r>
              <a:rPr lang="ko-KR" altLang="ko-KR" sz="3200" dirty="0">
                <a:solidFill>
                  <a:srgbClr val="0070C0"/>
                </a:solidFill>
                <a:ea typeface="Roboto"/>
              </a:rPr>
              <a:t> </a:t>
            </a:r>
            <a:r>
              <a:rPr lang="ko-KR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Get</a:t>
            </a:r>
            <a:r>
              <a:rPr lang="en-US" altLang="ko-KR" sz="2000" dirty="0" err="1">
                <a:solidFill>
                  <a:srgbClr val="0070C0"/>
                </a:solidFill>
                <a:latin typeface="Arial Unicode MS"/>
                <a:ea typeface="Monaco"/>
              </a:rPr>
              <a:t>HeadPose</a:t>
            </a:r>
            <a:r>
              <a:rPr lang="ko-KR" altLang="ko-KR" sz="2000" dirty="0">
                <a:solidFill>
                  <a:srgbClr val="0070C0"/>
                </a:solidFill>
                <a:latin typeface="Arial Unicode MS"/>
                <a:ea typeface="Monaco"/>
              </a:rPr>
              <a:t>()</a:t>
            </a:r>
            <a:r>
              <a:rPr lang="ko-KR" altLang="ko-KR" sz="1600" dirty="0">
                <a:solidFill>
                  <a:srgbClr val="0070C0"/>
                </a:solidFill>
              </a:rPr>
              <a:t> 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lvl="1"/>
            <a:r>
              <a:rPr lang="en-US" altLang="ko-KR" sz="1600" dirty="0" err="1"/>
              <a:t>HeadPo</a:t>
            </a:r>
            <a:r>
              <a:rPr lang="en-US" altLang="ko-KR" sz="1600" dirty="0" err="1">
                <a:latin typeface="+mj-lt"/>
              </a:rPr>
              <a:t>se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:</a:t>
            </a:r>
            <a:r>
              <a:rPr lang="ko-KR" altLang="en-US" sz="1600" dirty="0">
                <a:latin typeface="+mj-lt"/>
              </a:rPr>
              <a:t> 사용자의 머리 위치와 회전을 나타냄</a:t>
            </a:r>
            <a:endParaRPr lang="en-US" altLang="ko-KR" sz="1600" dirty="0">
              <a:latin typeface="+mj-lt"/>
            </a:endParaRPr>
          </a:p>
          <a:p>
            <a:pPr lvl="1"/>
            <a:endParaRPr lang="en-US" altLang="ko-KR" sz="12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F298D0-B465-4C30-AC31-53A09CDA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0" y="2689706"/>
            <a:ext cx="8243531" cy="23478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62CA48-D7D5-4C09-94F5-206B1F82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0" y="5132159"/>
            <a:ext cx="7411194" cy="11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7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843</Words>
  <Application>Microsoft Office PowerPoint</Application>
  <PresentationFormat>와이드스크린</PresentationFormat>
  <Paragraphs>122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 Unicode MS</vt:lpstr>
      <vt:lpstr>맑은 고딕</vt:lpstr>
      <vt:lpstr>Arial</vt:lpstr>
      <vt:lpstr>Office 테마</vt:lpstr>
      <vt:lpstr>TobiiAPI</vt:lpstr>
      <vt:lpstr>TobiiAPI</vt:lpstr>
      <vt:lpstr>TobiiAPI.GetDisplayInfo()</vt:lpstr>
      <vt:lpstr>TobiiAPI.GetFocusedObject()</vt:lpstr>
      <vt:lpstr>TobiiAPI.GetGazePoint</vt:lpstr>
      <vt:lpstr>TobiiAPI.GetGazePoint</vt:lpstr>
      <vt:lpstr>TobiiAPI.GetGazePointsSince</vt:lpstr>
      <vt:lpstr>TobiiAPI.GetHeadPose</vt:lpstr>
      <vt:lpstr>TobiiAPI.GetHeadPose</vt:lpstr>
      <vt:lpstr>헤드 포즈 데이터</vt:lpstr>
      <vt:lpstr>TobiiAPI.GetHeadPosesSince</vt:lpstr>
      <vt:lpstr>TobiiAPI.GetUserPresence()</vt:lpstr>
      <vt:lpstr>TobiiAPI.IsConnected</vt:lpstr>
      <vt:lpstr>TobiiAPI.SetCurrentUserViewPointCamera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Tobii HeadPose Data</dc:title>
  <dc:creator>JIYOUNG</dc:creator>
  <cp:lastModifiedBy>JIYOUNG</cp:lastModifiedBy>
  <cp:revision>12</cp:revision>
  <dcterms:created xsi:type="dcterms:W3CDTF">2020-06-01T00:48:12Z</dcterms:created>
  <dcterms:modified xsi:type="dcterms:W3CDTF">2020-06-05T07:47:17Z</dcterms:modified>
</cp:coreProperties>
</file>