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 showGuides="1">
      <p:cViewPr varScale="1">
        <p:scale>
          <a:sx n="127" d="100"/>
          <a:sy n="127" d="100"/>
        </p:scale>
        <p:origin x="216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2DB97-3E71-4F8E-A926-4B90B4480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8A301A-6519-431E-B40B-CCA963522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3A30A2-87EA-401F-BC65-8FFAED873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4FB1-FAA3-4B09-9C5D-A7F583E6AF59}" type="datetimeFigureOut">
              <a:rPr lang="ko-KR" altLang="en-US" smtClean="0"/>
              <a:t>2023. 3. 19.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FEAFD9-1E28-45DB-AC7C-E36553D58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3DF53D-E626-4792-8136-D4101F57A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78B7-C22F-4751-8717-D896F537C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22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A329B-D10E-43F4-AEE3-C6D1AD601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7D5FF2-EB53-4689-A955-08C6A1E8E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63D370-D963-4A12-957A-B187758E1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4FB1-FAA3-4B09-9C5D-A7F583E6AF59}" type="datetimeFigureOut">
              <a:rPr lang="ko-KR" altLang="en-US" smtClean="0"/>
              <a:t>2023. 3. 19.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E17FF-2813-443E-9114-183D9323D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D72D8C-1DEF-4048-93D1-109CAD397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78B7-C22F-4751-8717-D896F537C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74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8ADB67-C597-4680-AF19-0D7B91888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E9764B-56B3-4C0E-BBEB-D8191E5C0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C61AE8-07A0-4705-B4DA-24F3E4FC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4FB1-FAA3-4B09-9C5D-A7F583E6AF59}" type="datetimeFigureOut">
              <a:rPr lang="ko-KR" altLang="en-US" smtClean="0"/>
              <a:t>2023. 3. 19.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34A711-8B7B-40B6-ACBB-CFB42D927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2BE3A3-E496-482C-A78C-BC3EA839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78B7-C22F-4751-8717-D896F537C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638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7E83B-3F36-4D00-AFF2-E224D42C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91EE51-F35B-4574-80F5-ADD9AF433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663530-2FFF-433C-9DA4-4D58A1F50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4FB1-FAA3-4B09-9C5D-A7F583E6AF59}" type="datetimeFigureOut">
              <a:rPr lang="ko-KR" altLang="en-US" smtClean="0"/>
              <a:t>2023. 3. 19.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D747F2-A902-466D-971F-E5EC2282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EBC10C-B7F7-4DEA-BD87-CB2F1338E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78B7-C22F-4751-8717-D896F537C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94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9275F-8042-4037-9174-D3B057507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CFE4F4-A641-479B-85AE-B37B4098B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8F164E-4483-4768-B318-AA891E047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4FB1-FAA3-4B09-9C5D-A7F583E6AF59}" type="datetimeFigureOut">
              <a:rPr lang="ko-KR" altLang="en-US" smtClean="0"/>
              <a:t>2023. 3. 19.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4E7124-1E34-4528-820F-05C8DFA42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D9C4F-6202-4A3B-99E9-4C69E37EC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78B7-C22F-4751-8717-D896F537C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29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215C4-FAE6-434E-977F-790F9E427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3595D0-0762-46C1-8158-143A956CA2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AB62E7-A4E1-47E7-99EC-1583FA65B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CE24D8-184D-4077-AB1C-939B8C5F2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4FB1-FAA3-4B09-9C5D-A7F583E6AF59}" type="datetimeFigureOut">
              <a:rPr lang="ko-KR" altLang="en-US" smtClean="0"/>
              <a:t>2023. 3. 19.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7CA4DA-A205-47E5-8CED-0EA39762C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DB74B4-9055-471F-A891-7D21CEAA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78B7-C22F-4751-8717-D896F537C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62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4220F-8F55-4982-8EB3-D0CE46512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E0E463-9D75-4BD1-8F04-E40D548A3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855B5D-8DA9-498F-94E6-828317DFE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5B5CA2-D9B1-4F88-B5F6-9FB49871C1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43E954-C82B-43AE-95EB-51367341E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13F9FE-FCE5-418C-9B2A-70920B54E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4FB1-FAA3-4B09-9C5D-A7F583E6AF59}" type="datetimeFigureOut">
              <a:rPr lang="ko-KR" altLang="en-US" smtClean="0"/>
              <a:t>2023. 3. 19.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F053E4-E83D-4180-88DC-7D1E115FE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D26EBF-A0D2-4BFA-A036-89475AA03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78B7-C22F-4751-8717-D896F537C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76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579C1-AF59-4869-9FFC-562A5B6DB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6694E1-FDB2-4EF3-A44E-4076E7DB7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4FB1-FAA3-4B09-9C5D-A7F583E6AF59}" type="datetimeFigureOut">
              <a:rPr lang="ko-KR" altLang="en-US" smtClean="0"/>
              <a:t>2023. 3. 19.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980B8A-E972-4AB1-BD1B-E12BA995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AC61E0-FD2A-46D1-96BD-9C6E4B45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78B7-C22F-4751-8717-D896F537C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78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791278-4C77-4C95-820E-1DE04C2E8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4FB1-FAA3-4B09-9C5D-A7F583E6AF59}" type="datetimeFigureOut">
              <a:rPr lang="ko-KR" altLang="en-US" smtClean="0"/>
              <a:t>2023. 3. 19.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55CC0B-D564-4163-A03B-89BE90769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6F2A68-FB16-4161-8A6F-D4904FB70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78B7-C22F-4751-8717-D896F537C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517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90526-047A-492F-AE65-9EFA33BF3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097A9-B6CD-4A2F-828D-6BA8D8D6A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DDFB85-5D1C-466E-A5BF-656F26828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AF1A60-51E2-45A2-A2DD-C81CF8A0A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4FB1-FAA3-4B09-9C5D-A7F583E6AF59}" type="datetimeFigureOut">
              <a:rPr lang="ko-KR" altLang="en-US" smtClean="0"/>
              <a:t>2023. 3. 19.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6EBAB0-2BA9-4F0D-8E08-77F0C89B5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A13FFF-F402-4671-81D4-2A3E93CC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78B7-C22F-4751-8717-D896F537C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71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238BF7-CD0D-4731-A238-709F82047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A4D302-952C-40BB-A597-58EA34009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D8B13F-6388-4B06-B6B4-4A0FF4A9E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08DDBC-812B-4AAE-84BE-523A1CC6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4FB1-FAA3-4B09-9C5D-A7F583E6AF59}" type="datetimeFigureOut">
              <a:rPr lang="ko-KR" altLang="en-US" smtClean="0"/>
              <a:t>2023. 3. 19.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265CDE-9E7B-41C3-9689-20DDA2F0D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ADBF32-B8A4-4E96-BDF1-35986DCE2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78B7-C22F-4751-8717-D896F537C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252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7BD145-F0E7-459D-BB16-8E027CDEA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4F4FF8-F180-453A-A084-17CECAA26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E10937-D35C-4E58-8732-4728F5F16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44FB1-FAA3-4B09-9C5D-A7F583E6AF59}" type="datetimeFigureOut">
              <a:rPr lang="ko-KR" altLang="en-US" smtClean="0"/>
              <a:t>2023. 3. 19.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6E2EB0-526D-4D4F-9861-29F66836F5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2906B-85DE-4E8A-BCD5-941974A7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678B7-C22F-4751-8717-D896F537C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33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67A4F7F-56FA-43FE-AC4D-5C8D91B443DE}"/>
              </a:ext>
            </a:extLst>
          </p:cNvPr>
          <p:cNvGrpSpPr/>
          <p:nvPr/>
        </p:nvGrpSpPr>
        <p:grpSpPr>
          <a:xfrm>
            <a:off x="857551" y="930817"/>
            <a:ext cx="9773601" cy="3910214"/>
            <a:chOff x="1184123" y="1742581"/>
            <a:chExt cx="9773601" cy="3910214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DE30C344-8D57-45C7-BD2B-C9D3B2F1C07C}"/>
                </a:ext>
              </a:extLst>
            </p:cNvPr>
            <p:cNvSpPr/>
            <p:nvPr/>
          </p:nvSpPr>
          <p:spPr>
            <a:xfrm>
              <a:off x="1184123" y="1742581"/>
              <a:ext cx="3132666" cy="389466"/>
            </a:xfrm>
            <a:prstGeom prst="roundRect">
              <a:avLst/>
            </a:prstGeom>
            <a:solidFill>
              <a:srgbClr val="C00000">
                <a:alpha val="20000"/>
              </a:srgb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Define Task</a:t>
              </a:r>
              <a:endPara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E60EBD12-F0B7-4E56-8A59-B8D295AEAC15}"/>
                </a:ext>
              </a:extLst>
            </p:cNvPr>
            <p:cNvSpPr/>
            <p:nvPr/>
          </p:nvSpPr>
          <p:spPr>
            <a:xfrm>
              <a:off x="1184123" y="2622768"/>
              <a:ext cx="3132666" cy="389466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Define Learner</a:t>
              </a:r>
              <a:endPara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B151E519-AAD2-4FAB-BF8B-F60977D04D0C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2750456" y="2132047"/>
              <a:ext cx="0" cy="490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1EF62F62-53F0-444A-8253-6F13468C2678}"/>
                </a:ext>
              </a:extLst>
            </p:cNvPr>
            <p:cNvSpPr/>
            <p:nvPr/>
          </p:nvSpPr>
          <p:spPr>
            <a:xfrm>
              <a:off x="1184123" y="3502955"/>
              <a:ext cx="3132666" cy="389466"/>
            </a:xfrm>
            <a:prstGeom prst="roundRect">
              <a:avLst/>
            </a:prstGeom>
            <a:solidFill>
              <a:schemeClr val="accent4">
                <a:alpha val="2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Train Model</a:t>
              </a:r>
              <a:endPara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96BA5251-9D65-488E-B343-6B762BF1B80F}"/>
                </a:ext>
              </a:extLst>
            </p:cNvPr>
            <p:cNvCxnSpPr>
              <a:endCxn id="8" idx="0"/>
            </p:cNvCxnSpPr>
            <p:nvPr/>
          </p:nvCxnSpPr>
          <p:spPr>
            <a:xfrm>
              <a:off x="2750456" y="3012234"/>
              <a:ext cx="0" cy="490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75A11F86-D5F7-4BCF-8EBA-41E108017E38}"/>
                </a:ext>
              </a:extLst>
            </p:cNvPr>
            <p:cNvSpPr/>
            <p:nvPr/>
          </p:nvSpPr>
          <p:spPr>
            <a:xfrm>
              <a:off x="1184123" y="4383142"/>
              <a:ext cx="3132666" cy="389466"/>
            </a:xfrm>
            <a:prstGeom prst="roundRect">
              <a:avLst/>
            </a:prstGeom>
            <a:solidFill>
              <a:schemeClr val="accent6">
                <a:alpha val="2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Predict</a:t>
              </a:r>
              <a:endPara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82302DDC-FD55-419F-90AB-705BFAAEE160}"/>
                </a:ext>
              </a:extLst>
            </p:cNvPr>
            <p:cNvCxnSpPr>
              <a:endCxn id="11" idx="0"/>
            </p:cNvCxnSpPr>
            <p:nvPr/>
          </p:nvCxnSpPr>
          <p:spPr>
            <a:xfrm>
              <a:off x="2750456" y="3892421"/>
              <a:ext cx="0" cy="490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EB597E-5671-4E1C-8214-431650C03BFF}"/>
                </a:ext>
              </a:extLst>
            </p:cNvPr>
            <p:cNvSpPr txBox="1"/>
            <p:nvPr/>
          </p:nvSpPr>
          <p:spPr>
            <a:xfrm>
              <a:off x="4394717" y="1798814"/>
              <a:ext cx="65630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2800" indent="-17280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분석에 사용할 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Training Dataset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과 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Target, 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그리고 문제 유형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회귀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분류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생존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군집 등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 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282EC93-11C0-4D8A-8695-DFEBF3EA2864}"/>
                </a:ext>
              </a:extLst>
            </p:cNvPr>
            <p:cNvSpPr txBox="1"/>
            <p:nvPr/>
          </p:nvSpPr>
          <p:spPr>
            <a:xfrm>
              <a:off x="4394715" y="2679001"/>
              <a:ext cx="61238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2800" indent="-17280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사용하고자 하는 </a:t>
              </a:r>
              <a:r>
                <a:rPr lang="ko-KR" altLang="en-US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머신러닝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알고리듬과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초모수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값을 포함한 학습에 필요한 요소 정의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1A2BB04-E5F1-4583-B567-9ECF6A93CB05}"/>
                </a:ext>
              </a:extLst>
            </p:cNvPr>
            <p:cNvSpPr txBox="1"/>
            <p:nvPr/>
          </p:nvSpPr>
          <p:spPr>
            <a:xfrm>
              <a:off x="4394717" y="3559188"/>
              <a:ext cx="1725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2800" indent="-17280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예측 모형 생성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2F9CBD5-1688-4A0E-8FB8-A68AC292B7A6}"/>
                </a:ext>
              </a:extLst>
            </p:cNvPr>
            <p:cNvSpPr txBox="1"/>
            <p:nvPr/>
          </p:nvSpPr>
          <p:spPr>
            <a:xfrm>
              <a:off x="4394715" y="4439375"/>
              <a:ext cx="48087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2800" indent="-17280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생성된 예측 모형을 이용하여 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Test Dataset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 대한 예측 수행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54D83B70-365A-44AD-98BD-FC826C78724E}"/>
                </a:ext>
              </a:extLst>
            </p:cNvPr>
            <p:cNvSpPr/>
            <p:nvPr/>
          </p:nvSpPr>
          <p:spPr>
            <a:xfrm>
              <a:off x="1184123" y="5263329"/>
              <a:ext cx="3132666" cy="38946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Evaluate</a:t>
              </a:r>
              <a:endPara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0A8990D0-4C6E-4106-A751-4ABE5ACFE550}"/>
                </a:ext>
              </a:extLst>
            </p:cNvPr>
            <p:cNvCxnSpPr>
              <a:endCxn id="19" idx="0"/>
            </p:cNvCxnSpPr>
            <p:nvPr/>
          </p:nvCxnSpPr>
          <p:spPr>
            <a:xfrm>
              <a:off x="2750456" y="4772608"/>
              <a:ext cx="0" cy="490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3821E3-B84C-4243-B99E-B9F3331E2EDF}"/>
                </a:ext>
              </a:extLst>
            </p:cNvPr>
            <p:cNvSpPr txBox="1"/>
            <p:nvPr/>
          </p:nvSpPr>
          <p:spPr>
            <a:xfrm>
              <a:off x="4394715" y="5319562"/>
              <a:ext cx="58566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2800" indent="-17280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Test Dataset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</a:t>
              </a:r>
              <a:r>
                <a:rPr lang="ko-KR" altLang="en-US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실제값과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예측 결과를 비교하여 생성된 예측 모형의 성능 평가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2204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67A4F7F-56FA-43FE-AC4D-5C8D91B443DE}"/>
              </a:ext>
            </a:extLst>
          </p:cNvPr>
          <p:cNvGrpSpPr/>
          <p:nvPr/>
        </p:nvGrpSpPr>
        <p:grpSpPr>
          <a:xfrm>
            <a:off x="1128922" y="1862915"/>
            <a:ext cx="6801492" cy="1269653"/>
            <a:chOff x="1184123" y="1742581"/>
            <a:chExt cx="6801492" cy="1269653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DE30C344-8D57-45C7-BD2B-C9D3B2F1C07C}"/>
                </a:ext>
              </a:extLst>
            </p:cNvPr>
            <p:cNvSpPr/>
            <p:nvPr/>
          </p:nvSpPr>
          <p:spPr>
            <a:xfrm>
              <a:off x="1184123" y="1742581"/>
              <a:ext cx="3132666" cy="389466"/>
            </a:xfrm>
            <a:prstGeom prst="roundRect">
              <a:avLst/>
            </a:prstGeom>
            <a:solidFill>
              <a:srgbClr val="C00000">
                <a:alpha val="20000"/>
              </a:srgb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Define Resampling Strategy</a:t>
              </a:r>
              <a:endPara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E60EBD12-F0B7-4E56-8A59-B8D295AEAC15}"/>
                </a:ext>
              </a:extLst>
            </p:cNvPr>
            <p:cNvSpPr/>
            <p:nvPr/>
          </p:nvSpPr>
          <p:spPr>
            <a:xfrm>
              <a:off x="1184123" y="2622768"/>
              <a:ext cx="3132666" cy="389466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Perform Resampling</a:t>
              </a:r>
              <a:endPara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B151E519-AAD2-4FAB-BF8B-F60977D04D0C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2750456" y="2132047"/>
              <a:ext cx="0" cy="490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EB597E-5671-4E1C-8214-431650C03BFF}"/>
                </a:ext>
              </a:extLst>
            </p:cNvPr>
            <p:cNvSpPr txBox="1"/>
            <p:nvPr/>
          </p:nvSpPr>
          <p:spPr>
            <a:xfrm>
              <a:off x="4394719" y="1798814"/>
              <a:ext cx="35908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2800" indent="-17280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Resampling 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방법을 포함한 필요한 정보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282EC93-11C0-4D8A-8695-DFEBF3EA2864}"/>
                </a:ext>
              </a:extLst>
            </p:cNvPr>
            <p:cNvSpPr txBox="1"/>
            <p:nvPr/>
          </p:nvSpPr>
          <p:spPr>
            <a:xfrm>
              <a:off x="4394718" y="2679001"/>
              <a:ext cx="1624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2800" indent="-17280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Resampling 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4666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그룹 90">
            <a:extLst>
              <a:ext uri="{FF2B5EF4-FFF2-40B4-BE49-F238E27FC236}">
                <a16:creationId xmlns:a16="http://schemas.microsoft.com/office/drawing/2014/main" id="{E95EC4A4-18C4-4664-84FF-3C22872FF196}"/>
              </a:ext>
            </a:extLst>
          </p:cNvPr>
          <p:cNvGrpSpPr/>
          <p:nvPr/>
        </p:nvGrpSpPr>
        <p:grpSpPr>
          <a:xfrm>
            <a:off x="-750012" y="-734083"/>
            <a:ext cx="13611898" cy="8326165"/>
            <a:chOff x="-1959687" y="486942"/>
            <a:chExt cx="13611898" cy="8326165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1C501CAD-5795-4F06-92E6-5B6593CAD5F1}"/>
                </a:ext>
              </a:extLst>
            </p:cNvPr>
            <p:cNvSpPr/>
            <p:nvPr/>
          </p:nvSpPr>
          <p:spPr>
            <a:xfrm>
              <a:off x="1800225" y="497558"/>
              <a:ext cx="3132666" cy="389466"/>
            </a:xfrm>
            <a:prstGeom prst="roundRect">
              <a:avLst/>
            </a:prstGeom>
            <a:solidFill>
              <a:srgbClr val="C00000">
                <a:alpha val="20000"/>
              </a:srgb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Define Task</a:t>
              </a:r>
              <a:endPara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0E08784A-E833-4DD1-973C-554D2476E0C9}"/>
                </a:ext>
              </a:extLst>
            </p:cNvPr>
            <p:cNvSpPr/>
            <p:nvPr/>
          </p:nvSpPr>
          <p:spPr>
            <a:xfrm>
              <a:off x="1800225" y="1377745"/>
              <a:ext cx="3132666" cy="389466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Define Search Space</a:t>
              </a:r>
              <a:endPara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AEE9B173-69AE-4519-964B-3151B3FEDB52}"/>
                </a:ext>
              </a:extLst>
            </p:cNvPr>
            <p:cNvCxnSpPr>
              <a:stCxn id="55" idx="2"/>
              <a:endCxn id="56" idx="0"/>
            </p:cNvCxnSpPr>
            <p:nvPr/>
          </p:nvCxnSpPr>
          <p:spPr>
            <a:xfrm>
              <a:off x="3366558" y="887024"/>
              <a:ext cx="0" cy="490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875368BD-9C32-4221-B65F-642338F9041E}"/>
                </a:ext>
              </a:extLst>
            </p:cNvPr>
            <p:cNvSpPr/>
            <p:nvPr/>
          </p:nvSpPr>
          <p:spPr>
            <a:xfrm>
              <a:off x="1800225" y="2257932"/>
              <a:ext cx="3132666" cy="389466"/>
            </a:xfrm>
            <a:prstGeom prst="roundRect">
              <a:avLst/>
            </a:prstGeom>
            <a:solidFill>
              <a:schemeClr val="accent4">
                <a:alpha val="2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Define Tuning Method</a:t>
              </a:r>
              <a:endPara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95D8FBEA-8625-42AF-9673-AB650C3D9C2A}"/>
                </a:ext>
              </a:extLst>
            </p:cNvPr>
            <p:cNvCxnSpPr>
              <a:endCxn id="58" idx="0"/>
            </p:cNvCxnSpPr>
            <p:nvPr/>
          </p:nvCxnSpPr>
          <p:spPr>
            <a:xfrm>
              <a:off x="3366558" y="1767211"/>
              <a:ext cx="0" cy="490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129E8A02-59C1-494E-973A-69FC88A0230E}"/>
                </a:ext>
              </a:extLst>
            </p:cNvPr>
            <p:cNvSpPr/>
            <p:nvPr/>
          </p:nvSpPr>
          <p:spPr>
            <a:xfrm>
              <a:off x="1800225" y="3138119"/>
              <a:ext cx="3132666" cy="389466"/>
            </a:xfrm>
            <a:prstGeom prst="roundRect">
              <a:avLst/>
            </a:prstGeom>
            <a:solidFill>
              <a:schemeClr val="accent6">
                <a:alpha val="2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Define Resampling Strategy</a:t>
              </a:r>
              <a:endPara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E112B301-303E-4D0F-A78D-3E5D6B5A2EC6}"/>
                </a:ext>
              </a:extLst>
            </p:cNvPr>
            <p:cNvCxnSpPr>
              <a:endCxn id="60" idx="0"/>
            </p:cNvCxnSpPr>
            <p:nvPr/>
          </p:nvCxnSpPr>
          <p:spPr>
            <a:xfrm>
              <a:off x="3366558" y="2647398"/>
              <a:ext cx="0" cy="490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D53B92E-55C7-4721-8654-9D2D1B44DA08}"/>
                </a:ext>
              </a:extLst>
            </p:cNvPr>
            <p:cNvSpPr txBox="1"/>
            <p:nvPr/>
          </p:nvSpPr>
          <p:spPr>
            <a:xfrm>
              <a:off x="5010818" y="553791"/>
              <a:ext cx="66413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2800" indent="-17280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분석에 사용할 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Training Dataset 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과 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Target, 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그리고 문제 유형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회귀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분류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생존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군집 등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 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정의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B741AF6-461F-45EF-A7EF-A9C42A2A5F99}"/>
                </a:ext>
              </a:extLst>
            </p:cNvPr>
            <p:cNvSpPr txBox="1"/>
            <p:nvPr/>
          </p:nvSpPr>
          <p:spPr>
            <a:xfrm>
              <a:off x="5010820" y="1433978"/>
              <a:ext cx="44755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2800" indent="-172800">
                <a:buFont typeface="Arial" panose="020B0604020202020204" pitchFamily="34" charset="0"/>
                <a:buChar char="•"/>
              </a:pPr>
              <a:r>
                <a:rPr lang="ko-KR" altLang="en-US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초모수의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검색 범위 정의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AA23C43-18DE-44A8-B4C8-8D9C422683D3}"/>
                </a:ext>
              </a:extLst>
            </p:cNvPr>
            <p:cNvSpPr txBox="1"/>
            <p:nvPr/>
          </p:nvSpPr>
          <p:spPr>
            <a:xfrm>
              <a:off x="5010818" y="2314165"/>
              <a:ext cx="33355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2800" indent="-17280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그리드 검색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랜덤 검색 등 튜닝 방법 정의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8E826B5-B37F-4C43-9FC5-F30F1C4D6AEA}"/>
                </a:ext>
              </a:extLst>
            </p:cNvPr>
            <p:cNvSpPr txBox="1"/>
            <p:nvPr/>
          </p:nvSpPr>
          <p:spPr>
            <a:xfrm>
              <a:off x="5010817" y="3194352"/>
              <a:ext cx="35810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2800" indent="-17280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Resampling 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방법을 포함한 필요한 정보 정의</a:t>
              </a: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7B839710-7FB7-4BB3-941E-2DA7C6AC899B}"/>
                </a:ext>
              </a:extLst>
            </p:cNvPr>
            <p:cNvSpPr/>
            <p:nvPr/>
          </p:nvSpPr>
          <p:spPr>
            <a:xfrm>
              <a:off x="1800225" y="4018306"/>
              <a:ext cx="3132666" cy="38946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Perform Tuning</a:t>
              </a:r>
              <a:endPara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97B111D1-18BB-4C75-A052-15A4B64EA491}"/>
                </a:ext>
              </a:extLst>
            </p:cNvPr>
            <p:cNvCxnSpPr>
              <a:endCxn id="66" idx="0"/>
            </p:cNvCxnSpPr>
            <p:nvPr/>
          </p:nvCxnSpPr>
          <p:spPr>
            <a:xfrm>
              <a:off x="3366558" y="3527585"/>
              <a:ext cx="0" cy="490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8F997A8-E039-488C-9E1F-C237ABF828CB}"/>
                </a:ext>
              </a:extLst>
            </p:cNvPr>
            <p:cNvSpPr txBox="1"/>
            <p:nvPr/>
          </p:nvSpPr>
          <p:spPr>
            <a:xfrm>
              <a:off x="5010817" y="4074539"/>
              <a:ext cx="40493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2800" indent="-17280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Resampling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이용하여 최적의 </a:t>
              </a:r>
              <a:r>
                <a:rPr lang="ko-KR" altLang="en-US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초모수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값 찾기</a:t>
              </a: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582EDB86-C004-492C-9FB5-2819E1BEE532}"/>
                </a:ext>
              </a:extLst>
            </p:cNvPr>
            <p:cNvCxnSpPr>
              <a:cxnSpLocks/>
            </p:cNvCxnSpPr>
            <p:nvPr/>
          </p:nvCxnSpPr>
          <p:spPr>
            <a:xfrm>
              <a:off x="3366558" y="4405336"/>
              <a:ext cx="0" cy="490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73F02E4-56D6-4B7F-8A7D-8A9EBC86E3BB}"/>
                </a:ext>
              </a:extLst>
            </p:cNvPr>
            <p:cNvGrpSpPr/>
            <p:nvPr/>
          </p:nvGrpSpPr>
          <p:grpSpPr>
            <a:xfrm>
              <a:off x="1800225" y="4902893"/>
              <a:ext cx="9781648" cy="3910214"/>
              <a:chOff x="1184123" y="1742581"/>
              <a:chExt cx="9781648" cy="3910214"/>
            </a:xfrm>
          </p:grpSpPr>
          <p:sp>
            <p:nvSpPr>
              <p:cNvPr id="73" name="사각형: 둥근 모서리 72">
                <a:extLst>
                  <a:ext uri="{FF2B5EF4-FFF2-40B4-BE49-F238E27FC236}">
                    <a16:creationId xmlns:a16="http://schemas.microsoft.com/office/drawing/2014/main" id="{DB756E6A-F3B3-40C1-811B-869CDAE6B3B0}"/>
                  </a:ext>
                </a:extLst>
              </p:cNvPr>
              <p:cNvSpPr/>
              <p:nvPr/>
            </p:nvSpPr>
            <p:spPr>
              <a:xfrm>
                <a:off x="1184123" y="1742581"/>
                <a:ext cx="3132666" cy="389466"/>
              </a:xfrm>
              <a:prstGeom prst="roundRect">
                <a:avLst/>
              </a:prstGeom>
              <a:solidFill>
                <a:srgbClr val="C00000">
                  <a:alpha val="20000"/>
                </a:srgb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Define Task</a:t>
                </a:r>
                <a:endParaRPr lang="ko-KR" altLang="en-US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74" name="사각형: 둥근 모서리 73">
                <a:extLst>
                  <a:ext uri="{FF2B5EF4-FFF2-40B4-BE49-F238E27FC236}">
                    <a16:creationId xmlns:a16="http://schemas.microsoft.com/office/drawing/2014/main" id="{66AC1803-448A-4088-A621-3182924D82E9}"/>
                  </a:ext>
                </a:extLst>
              </p:cNvPr>
              <p:cNvSpPr/>
              <p:nvPr/>
            </p:nvSpPr>
            <p:spPr>
              <a:xfrm>
                <a:off x="1184123" y="2622768"/>
                <a:ext cx="3132666" cy="389466"/>
              </a:xfrm>
              <a:prstGeom prst="roundRect">
                <a:avLst/>
              </a:prstGeom>
              <a:solidFill>
                <a:schemeClr val="accent2">
                  <a:alpha val="20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Define Learner</a:t>
                </a:r>
                <a:endParaRPr lang="ko-KR" altLang="en-US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75" name="직선 화살표 연결선 74">
                <a:extLst>
                  <a:ext uri="{FF2B5EF4-FFF2-40B4-BE49-F238E27FC236}">
                    <a16:creationId xmlns:a16="http://schemas.microsoft.com/office/drawing/2014/main" id="{A9384552-2951-4438-88A0-C2FD9B876CE8}"/>
                  </a:ext>
                </a:extLst>
              </p:cNvPr>
              <p:cNvCxnSpPr>
                <a:stCxn id="73" idx="2"/>
                <a:endCxn id="74" idx="0"/>
              </p:cNvCxnSpPr>
              <p:nvPr/>
            </p:nvCxnSpPr>
            <p:spPr>
              <a:xfrm>
                <a:off x="2750456" y="2132047"/>
                <a:ext cx="0" cy="4907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DF899517-7E23-4A3E-AEAA-49EBC424FBD8}"/>
                  </a:ext>
                </a:extLst>
              </p:cNvPr>
              <p:cNvSpPr/>
              <p:nvPr/>
            </p:nvSpPr>
            <p:spPr>
              <a:xfrm>
                <a:off x="1184123" y="3502955"/>
                <a:ext cx="3132666" cy="389466"/>
              </a:xfrm>
              <a:prstGeom prst="roundRect">
                <a:avLst/>
              </a:prstGeom>
              <a:solidFill>
                <a:schemeClr val="accent4">
                  <a:alpha val="20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Train Model</a:t>
                </a:r>
                <a:endParaRPr lang="ko-KR" altLang="en-US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77" name="직선 화살표 연결선 76">
                <a:extLst>
                  <a:ext uri="{FF2B5EF4-FFF2-40B4-BE49-F238E27FC236}">
                    <a16:creationId xmlns:a16="http://schemas.microsoft.com/office/drawing/2014/main" id="{2F1BA67F-9CF4-44BC-8EB5-D39660F2850F}"/>
                  </a:ext>
                </a:extLst>
              </p:cNvPr>
              <p:cNvCxnSpPr>
                <a:endCxn id="76" idx="0"/>
              </p:cNvCxnSpPr>
              <p:nvPr/>
            </p:nvCxnSpPr>
            <p:spPr>
              <a:xfrm>
                <a:off x="2750456" y="3012234"/>
                <a:ext cx="0" cy="4907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8" name="사각형: 둥근 모서리 77">
                <a:extLst>
                  <a:ext uri="{FF2B5EF4-FFF2-40B4-BE49-F238E27FC236}">
                    <a16:creationId xmlns:a16="http://schemas.microsoft.com/office/drawing/2014/main" id="{347FA472-171E-46E8-BE97-6C1FC66AA64E}"/>
                  </a:ext>
                </a:extLst>
              </p:cNvPr>
              <p:cNvSpPr/>
              <p:nvPr/>
            </p:nvSpPr>
            <p:spPr>
              <a:xfrm>
                <a:off x="1184123" y="4383142"/>
                <a:ext cx="3132666" cy="389466"/>
              </a:xfrm>
              <a:prstGeom prst="roundRect">
                <a:avLst/>
              </a:prstGeom>
              <a:solidFill>
                <a:schemeClr val="accent6">
                  <a:alpha val="20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Predict</a:t>
                </a:r>
                <a:endParaRPr lang="ko-KR" altLang="en-US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79" name="직선 화살표 연결선 78">
                <a:extLst>
                  <a:ext uri="{FF2B5EF4-FFF2-40B4-BE49-F238E27FC236}">
                    <a16:creationId xmlns:a16="http://schemas.microsoft.com/office/drawing/2014/main" id="{F8904C54-210D-4465-B3D0-9B25C0100003}"/>
                  </a:ext>
                </a:extLst>
              </p:cNvPr>
              <p:cNvCxnSpPr>
                <a:endCxn id="78" idx="0"/>
              </p:cNvCxnSpPr>
              <p:nvPr/>
            </p:nvCxnSpPr>
            <p:spPr>
              <a:xfrm>
                <a:off x="2750456" y="3892421"/>
                <a:ext cx="0" cy="4907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DA59D07-8903-4F76-8FFA-87384AD687AE}"/>
                  </a:ext>
                </a:extLst>
              </p:cNvPr>
              <p:cNvSpPr txBox="1"/>
              <p:nvPr/>
            </p:nvSpPr>
            <p:spPr>
              <a:xfrm>
                <a:off x="4394716" y="1798814"/>
                <a:ext cx="6571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2800" indent="-172800">
                  <a:buFont typeface="Arial" panose="020B0604020202020204" pitchFamily="34" charset="0"/>
                  <a:buChar char="•"/>
                </a:pPr>
                <a:r>
                  <a:rPr lang="ko-KR" altLang="en-US" sz="1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분석에 사용할 </a:t>
                </a:r>
                <a:r>
                  <a:rPr lang="en-US" altLang="ko-KR" sz="1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Training Dataset</a:t>
                </a:r>
                <a:r>
                  <a:rPr lang="ko-KR" altLang="en-US" sz="1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과 </a:t>
                </a:r>
                <a:r>
                  <a:rPr lang="en-US" altLang="ko-KR" sz="1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Target, </a:t>
                </a:r>
                <a:r>
                  <a:rPr lang="ko-KR" altLang="en-US" sz="1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그리고 문제 유형</a:t>
                </a:r>
                <a:r>
                  <a:rPr lang="en-US" altLang="ko-KR" sz="1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</a:t>
                </a:r>
                <a:r>
                  <a:rPr lang="ko-KR" altLang="en-US" sz="1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회귀</a:t>
                </a:r>
                <a:r>
                  <a:rPr lang="en-US" altLang="ko-KR" sz="1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sz="1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분류</a:t>
                </a:r>
                <a:r>
                  <a:rPr lang="en-US" altLang="ko-KR" sz="1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sz="1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생존</a:t>
                </a:r>
                <a:r>
                  <a:rPr lang="en-US" altLang="ko-KR" sz="1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sz="1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군집 등</a:t>
                </a:r>
                <a:r>
                  <a:rPr lang="en-US" altLang="ko-KR" sz="1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 </a:t>
                </a:r>
                <a:r>
                  <a:rPr lang="ko-KR" altLang="en-US" sz="1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정의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CB1DE42-6AA4-4F72-A781-7214351FF6EE}"/>
                  </a:ext>
                </a:extLst>
              </p:cNvPr>
              <p:cNvSpPr txBox="1"/>
              <p:nvPr/>
            </p:nvSpPr>
            <p:spPr>
              <a:xfrm>
                <a:off x="4394718" y="2552043"/>
                <a:ext cx="6118757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2800" indent="-172800">
                  <a:buFont typeface="Arial" panose="020B0604020202020204" pitchFamily="34" charset="0"/>
                  <a:buChar char="•"/>
                </a:pPr>
                <a:r>
                  <a:rPr lang="ko-KR" altLang="en-US" sz="1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사용하고자 하는 </a:t>
                </a:r>
                <a:r>
                  <a:rPr lang="ko-KR" altLang="en-US" sz="1200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머신러닝</a:t>
                </a:r>
                <a:r>
                  <a:rPr lang="ko-KR" altLang="en-US" sz="1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200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알고리듬과</a:t>
                </a:r>
                <a:r>
                  <a:rPr lang="ko-KR" altLang="en-US" sz="1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200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초모수</a:t>
                </a:r>
                <a:r>
                  <a:rPr lang="ko-KR" altLang="en-US" sz="1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값을 포함한 학습에 필요한 요소 정의</a:t>
                </a:r>
              </a:p>
              <a:p>
                <a:pPr marL="172800" indent="-1728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Resampling</a:t>
                </a:r>
                <a:r>
                  <a:rPr lang="ko-KR" altLang="en-US" sz="1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을 이용하여 찾은 최적의 </a:t>
                </a:r>
                <a:r>
                  <a:rPr lang="ko-KR" altLang="en-US" sz="1200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초모수</a:t>
                </a:r>
                <a:r>
                  <a:rPr lang="ko-KR" altLang="en-US" sz="1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값 지정 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EB223B0-F6E3-4FF6-B009-20A3FB2E110C}"/>
                  </a:ext>
                </a:extLst>
              </p:cNvPr>
              <p:cNvSpPr txBox="1"/>
              <p:nvPr/>
            </p:nvSpPr>
            <p:spPr>
              <a:xfrm>
                <a:off x="4394716" y="3559188"/>
                <a:ext cx="34166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2800" indent="-172800">
                  <a:buFont typeface="Arial" panose="020B0604020202020204" pitchFamily="34" charset="0"/>
                  <a:buChar char="•"/>
                </a:pPr>
                <a:r>
                  <a:rPr lang="ko-KR" altLang="en-US" sz="1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최적의 </a:t>
                </a:r>
                <a:r>
                  <a:rPr lang="ko-KR" altLang="en-US" sz="1200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초모수</a:t>
                </a:r>
                <a:r>
                  <a:rPr lang="ko-KR" altLang="en-US" sz="1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값을 가진 예측 모형 생성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A6722C7-FB4F-4B7E-A7E2-D5AAA67AC0EE}"/>
                  </a:ext>
                </a:extLst>
              </p:cNvPr>
              <p:cNvSpPr txBox="1"/>
              <p:nvPr/>
            </p:nvSpPr>
            <p:spPr>
              <a:xfrm>
                <a:off x="4394715" y="4439375"/>
                <a:ext cx="48036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2800" indent="-172800">
                  <a:buFont typeface="Arial" panose="020B0604020202020204" pitchFamily="34" charset="0"/>
                  <a:buChar char="•"/>
                </a:pPr>
                <a:r>
                  <a:rPr lang="ko-KR" altLang="en-US" sz="1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생성된 예측 모형을 이용하여 </a:t>
                </a:r>
                <a:r>
                  <a:rPr lang="en-US" altLang="ko-KR" sz="1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Test Dataset</a:t>
                </a:r>
                <a:r>
                  <a:rPr lang="ko-KR" altLang="en-US" sz="1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에 대한 예측 수행</a:t>
                </a:r>
              </a:p>
            </p:txBody>
          </p:sp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F282A28D-CD2E-49AE-8BEF-9203EC7EF338}"/>
                  </a:ext>
                </a:extLst>
              </p:cNvPr>
              <p:cNvSpPr/>
              <p:nvPr/>
            </p:nvSpPr>
            <p:spPr>
              <a:xfrm>
                <a:off x="1184123" y="5263329"/>
                <a:ext cx="3132666" cy="389466"/>
              </a:xfrm>
              <a:prstGeom prst="roundRect">
                <a:avLst/>
              </a:prstGeom>
              <a:solidFill>
                <a:schemeClr val="accent1">
                  <a:alpha val="20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Evaluate</a:t>
                </a:r>
                <a:endParaRPr lang="ko-KR" altLang="en-US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85" name="직선 화살표 연결선 84">
                <a:extLst>
                  <a:ext uri="{FF2B5EF4-FFF2-40B4-BE49-F238E27FC236}">
                    <a16:creationId xmlns:a16="http://schemas.microsoft.com/office/drawing/2014/main" id="{FCF1A2A5-0C26-4083-937A-5B830967DF18}"/>
                  </a:ext>
                </a:extLst>
              </p:cNvPr>
              <p:cNvCxnSpPr>
                <a:endCxn id="84" idx="0"/>
              </p:cNvCxnSpPr>
              <p:nvPr/>
            </p:nvCxnSpPr>
            <p:spPr>
              <a:xfrm>
                <a:off x="2750456" y="4772608"/>
                <a:ext cx="0" cy="4907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F525654-6B67-46CE-9330-C836FF08FD05}"/>
                  </a:ext>
                </a:extLst>
              </p:cNvPr>
              <p:cNvSpPr txBox="1"/>
              <p:nvPr/>
            </p:nvSpPr>
            <p:spPr>
              <a:xfrm>
                <a:off x="4394715" y="5319562"/>
                <a:ext cx="57386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2800" indent="-17280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Test Dataset</a:t>
                </a:r>
                <a:r>
                  <a:rPr lang="ko-KR" altLang="en-US" sz="1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의 </a:t>
                </a:r>
                <a:r>
                  <a:rPr lang="ko-KR" altLang="en-US" sz="1200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실제값과</a:t>
                </a:r>
                <a:r>
                  <a:rPr lang="ko-KR" altLang="en-US" sz="1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예측 결과를 비교하여 생성된 예측 모형의 성능 평가</a:t>
                </a:r>
              </a:p>
            </p:txBody>
          </p:sp>
        </p:grpSp>
        <p:sp>
          <p:nvSpPr>
            <p:cNvPr id="87" name="왼쪽 중괄호 86">
              <a:extLst>
                <a:ext uri="{FF2B5EF4-FFF2-40B4-BE49-F238E27FC236}">
                  <a16:creationId xmlns:a16="http://schemas.microsoft.com/office/drawing/2014/main" id="{1A794033-87BE-4F8C-92CE-6DD651932856}"/>
                </a:ext>
              </a:extLst>
            </p:cNvPr>
            <p:cNvSpPr/>
            <p:nvPr/>
          </p:nvSpPr>
          <p:spPr>
            <a:xfrm>
              <a:off x="1456623" y="486942"/>
              <a:ext cx="355491" cy="3907778"/>
            </a:xfrm>
            <a:prstGeom prst="leftBrac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A8D7648-1AE1-47F6-BA04-620D918DCFB8}"/>
                </a:ext>
              </a:extLst>
            </p:cNvPr>
            <p:cNvSpPr txBox="1"/>
            <p:nvPr/>
          </p:nvSpPr>
          <p:spPr>
            <a:xfrm>
              <a:off x="-1605352" y="2008311"/>
              <a:ext cx="3288631" cy="888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rgbClr val="7030A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Resampling</a:t>
              </a:r>
              <a:r>
                <a:rPr lang="ko-KR" altLang="en-US" dirty="0">
                  <a:solidFill>
                    <a:srgbClr val="7030A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이용한 최적의 </a:t>
              </a:r>
              <a:r>
                <a:rPr lang="ko-KR" altLang="en-US" dirty="0" err="1">
                  <a:solidFill>
                    <a:srgbClr val="7030A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초모수</a:t>
              </a:r>
              <a:r>
                <a:rPr lang="ko-KR" altLang="en-US" dirty="0">
                  <a:solidFill>
                    <a:srgbClr val="7030A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값 찾기</a:t>
              </a:r>
            </a:p>
          </p:txBody>
        </p:sp>
        <p:sp>
          <p:nvSpPr>
            <p:cNvPr id="89" name="왼쪽 중괄호 88">
              <a:extLst>
                <a:ext uri="{FF2B5EF4-FFF2-40B4-BE49-F238E27FC236}">
                  <a16:creationId xmlns:a16="http://schemas.microsoft.com/office/drawing/2014/main" id="{91C48D92-63EC-4387-BC80-832C8C3FC74D}"/>
                </a:ext>
              </a:extLst>
            </p:cNvPr>
            <p:cNvSpPr/>
            <p:nvPr/>
          </p:nvSpPr>
          <p:spPr>
            <a:xfrm>
              <a:off x="1449298" y="4905329"/>
              <a:ext cx="355491" cy="3907778"/>
            </a:xfrm>
            <a:prstGeom prst="leftBrac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27821BC-0C8D-49B9-8593-AEA32498E2D0}"/>
                </a:ext>
              </a:extLst>
            </p:cNvPr>
            <p:cNvSpPr txBox="1"/>
            <p:nvPr/>
          </p:nvSpPr>
          <p:spPr>
            <a:xfrm>
              <a:off x="-1959687" y="6598577"/>
              <a:ext cx="3526020" cy="454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rgbClr val="7030A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최적의 </a:t>
              </a:r>
              <a:r>
                <a:rPr lang="ko-KR" altLang="en-US" dirty="0" err="1">
                  <a:solidFill>
                    <a:srgbClr val="7030A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초모수</a:t>
              </a:r>
              <a:r>
                <a:rPr lang="ko-KR" altLang="en-US" dirty="0">
                  <a:solidFill>
                    <a:srgbClr val="7030A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값과 함께 모델링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3515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227</Words>
  <Application>Microsoft Macintosh PowerPoint</Application>
  <PresentationFormat>와이드스크린</PresentationFormat>
  <Paragraphs>37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jygn0006@naver.com</cp:lastModifiedBy>
  <cp:revision>32</cp:revision>
  <dcterms:created xsi:type="dcterms:W3CDTF">2023-03-15T06:04:43Z</dcterms:created>
  <dcterms:modified xsi:type="dcterms:W3CDTF">2023-03-19T09:33:37Z</dcterms:modified>
</cp:coreProperties>
</file>