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34E2-6030-4601-96CB-EF3BB44BF64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57E-3711-40D2-A6DC-F1555CCD4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2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34E2-6030-4601-96CB-EF3BB44BF64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57E-3711-40D2-A6DC-F1555CCD4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0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34E2-6030-4601-96CB-EF3BB44BF64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57E-3711-40D2-A6DC-F1555CCD4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9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34E2-6030-4601-96CB-EF3BB44BF64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57E-3711-40D2-A6DC-F1555CCD4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7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34E2-6030-4601-96CB-EF3BB44BF64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57E-3711-40D2-A6DC-F1555CCD4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34E2-6030-4601-96CB-EF3BB44BF64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57E-3711-40D2-A6DC-F1555CCD4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5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34E2-6030-4601-96CB-EF3BB44BF64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57E-3711-40D2-A6DC-F1555CCD4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1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34E2-6030-4601-96CB-EF3BB44BF64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57E-3711-40D2-A6DC-F1555CCD4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34E2-6030-4601-96CB-EF3BB44BF64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57E-3711-40D2-A6DC-F1555CCD4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5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34E2-6030-4601-96CB-EF3BB44BF64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57E-3711-40D2-A6DC-F1555CCD4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34E2-6030-4601-96CB-EF3BB44BF64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57E-3711-40D2-A6DC-F1555CCD4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34E2-6030-4601-96CB-EF3BB44BF64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657E-3711-40D2-A6DC-F1555CCD4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4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95597" y="974848"/>
            <a:ext cx="7727653" cy="4209883"/>
            <a:chOff x="495597" y="974848"/>
            <a:chExt cx="7727653" cy="420988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597" y="1547640"/>
              <a:ext cx="4711733" cy="3491394"/>
            </a:xfrm>
            <a:prstGeom prst="rect">
              <a:avLst/>
            </a:prstGeom>
          </p:spPr>
        </p:pic>
        <p:sp>
          <p:nvSpPr>
            <p:cNvPr id="6" name="사각형: 둥근 모서리 18">
              <a:extLst>
                <a:ext uri="{FF2B5EF4-FFF2-40B4-BE49-F238E27FC236}">
                  <a16:creationId xmlns:a16="http://schemas.microsoft.com/office/drawing/2014/main" id="{66229DCC-9919-4101-8038-D9632D86BF73}"/>
                </a:ext>
              </a:extLst>
            </p:cNvPr>
            <p:cNvSpPr/>
            <p:nvPr/>
          </p:nvSpPr>
          <p:spPr>
            <a:xfrm>
              <a:off x="2652637" y="1644732"/>
              <a:ext cx="397651" cy="223455"/>
            </a:xfrm>
            <a:prstGeom prst="round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18">
              <a:extLst>
                <a:ext uri="{FF2B5EF4-FFF2-40B4-BE49-F238E27FC236}">
                  <a16:creationId xmlns:a16="http://schemas.microsoft.com/office/drawing/2014/main" id="{66229DCC-9919-4101-8038-D9632D86BF73}"/>
                </a:ext>
              </a:extLst>
            </p:cNvPr>
            <p:cNvSpPr/>
            <p:nvPr/>
          </p:nvSpPr>
          <p:spPr>
            <a:xfrm>
              <a:off x="4170699" y="1644731"/>
              <a:ext cx="397651" cy="223455"/>
            </a:xfrm>
            <a:prstGeom prst="round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8A0290-97DF-4F6A-AA02-4ADD7CD0F02C}"/>
                </a:ext>
              </a:extLst>
            </p:cNvPr>
            <p:cNvSpPr txBox="1"/>
            <p:nvPr/>
          </p:nvSpPr>
          <p:spPr>
            <a:xfrm>
              <a:off x="793751" y="2591616"/>
              <a:ext cx="4292706" cy="5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2606" y="974848"/>
              <a:ext cx="1450877" cy="524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rgbClr val="00B0F0"/>
                  </a:solidFill>
                </a:rPr>
                <a:t>DF</a:t>
              </a:r>
              <a:r>
                <a:rPr lang="ko-KR" altLang="en-US" sz="1000" dirty="0" smtClean="0">
                  <a:solidFill>
                    <a:srgbClr val="00B0F0"/>
                  </a:solidFill>
                </a:rPr>
                <a:t>가 클수록 흔하게 사용한 일반적인 단어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1672" y="974848"/>
              <a:ext cx="1450877" cy="524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rgbClr val="00B0F0"/>
                  </a:solidFill>
                </a:rPr>
                <a:t>IDF</a:t>
              </a:r>
              <a:r>
                <a:rPr lang="ko-KR" altLang="en-US" sz="1000" dirty="0" smtClean="0">
                  <a:solidFill>
                    <a:srgbClr val="00B0F0"/>
                  </a:solidFill>
                </a:rPr>
                <a:t>가 클수록 드물게 사용한 특이한 단어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D6B764C-DD93-4382-99F5-AF112535B9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6021" y="1481138"/>
              <a:ext cx="3978" cy="147719"/>
            </a:xfrm>
            <a:prstGeom prst="straightConnector1">
              <a:avLst/>
            </a:prstGeom>
            <a:ln w="25400">
              <a:solidFill>
                <a:srgbClr val="00B0F0">
                  <a:alpha val="50000"/>
                </a:srgb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D6B764C-DD93-4382-99F5-AF112535B9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5144" y="1480387"/>
              <a:ext cx="3978" cy="147719"/>
            </a:xfrm>
            <a:prstGeom prst="straightConnector1">
              <a:avLst/>
            </a:prstGeom>
            <a:ln w="25400">
              <a:solidFill>
                <a:srgbClr val="00B0F0">
                  <a:alpha val="50000"/>
                </a:srgb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3ACCCFF-8FF0-4E4A-8BFB-C70AC28B0182}"/>
                </a:ext>
              </a:extLst>
            </p:cNvPr>
            <p:cNvCxnSpPr>
              <a:cxnSpLocks/>
            </p:cNvCxnSpPr>
            <p:nvPr/>
          </p:nvCxnSpPr>
          <p:spPr>
            <a:xfrm>
              <a:off x="5162549" y="2861616"/>
              <a:ext cx="395288" cy="8407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57837" y="2492483"/>
              <a:ext cx="2665413" cy="75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rgbClr val="0070C0"/>
                  </a:solidFill>
                </a:rPr>
                <a:t>‘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스카이다이빙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’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을 사용한 텍스트는 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1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개밖에 없으므로 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IDF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가 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1.1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로 높음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sz="1000" dirty="0" smtClean="0">
                  <a:solidFill>
                    <a:srgbClr val="0070C0"/>
                  </a:solidFill>
                </a:rPr>
                <a:t>→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 ‘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스카이다이빙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'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은 흔하지 않은 단어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8A0290-97DF-4F6A-AA02-4ADD7CD0F02C}"/>
                </a:ext>
              </a:extLst>
            </p:cNvPr>
            <p:cNvSpPr txBox="1"/>
            <p:nvPr/>
          </p:nvSpPr>
          <p:spPr>
            <a:xfrm>
              <a:off x="793751" y="4499034"/>
              <a:ext cx="4292705" cy="5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3ACCCFF-8FF0-4E4A-8BFB-C70AC28B0182}"/>
                </a:ext>
              </a:extLst>
            </p:cNvPr>
            <p:cNvCxnSpPr>
              <a:cxnSpLocks/>
            </p:cNvCxnSpPr>
            <p:nvPr/>
          </p:nvCxnSpPr>
          <p:spPr>
            <a:xfrm>
              <a:off x="5162549" y="4769034"/>
              <a:ext cx="395288" cy="8407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57837" y="4399901"/>
              <a:ext cx="26654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rgbClr val="0070C0"/>
                  </a:solidFill>
                </a:rPr>
                <a:t>‘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배낭여행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’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을 사용한 텍스트는 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3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개</a:t>
              </a:r>
              <a:r>
                <a:rPr lang="ko-KR" altLang="en-US" sz="1000" dirty="0">
                  <a:solidFill>
                    <a:srgbClr val="0070C0"/>
                  </a:solidFill>
                </a:rPr>
                <a:t>이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므로 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IDF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가 </a:t>
              </a:r>
              <a:r>
                <a:rPr lang="en-US" altLang="ko-KR" sz="1000" dirty="0">
                  <a:solidFill>
                    <a:srgbClr val="0070C0"/>
                  </a:solidFill>
                </a:rPr>
                <a:t>0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로 낮음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sz="1000" dirty="0" smtClean="0">
                  <a:solidFill>
                    <a:srgbClr val="0070C0"/>
                  </a:solidFill>
                </a:rPr>
                <a:t>→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 ‘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배낭여행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’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은 흔한 단어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9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16812" y="144895"/>
            <a:ext cx="9148762" cy="5684325"/>
            <a:chOff x="452438" y="1225549"/>
            <a:chExt cx="9148762" cy="56843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438" y="1225549"/>
              <a:ext cx="6940636" cy="406082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8A0290-97DF-4F6A-AA02-4ADD7CD0F02C}"/>
                </a:ext>
              </a:extLst>
            </p:cNvPr>
            <p:cNvSpPr txBox="1"/>
            <p:nvPr/>
          </p:nvSpPr>
          <p:spPr>
            <a:xfrm>
              <a:off x="689716" y="1728016"/>
              <a:ext cx="6581034" cy="5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3ACCCFF-8FF0-4E4A-8BFB-C70AC28B0182}"/>
                </a:ext>
              </a:extLst>
            </p:cNvPr>
            <p:cNvCxnSpPr>
              <a:cxnSpLocks/>
            </p:cNvCxnSpPr>
            <p:nvPr/>
          </p:nvCxnSpPr>
          <p:spPr>
            <a:xfrm>
              <a:off x="7310384" y="2009199"/>
              <a:ext cx="395288" cy="8407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05672" y="1662950"/>
              <a:ext cx="189552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rgbClr val="0070C0"/>
                  </a:solidFill>
                </a:rPr>
                <a:t>모든 자기소개서에서 가장 많이 사용한 단어</a:t>
              </a:r>
              <a:endParaRPr lang="ko-KR" altLang="en-US" sz="1300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8A0290-97DF-4F6A-AA02-4ADD7CD0F02C}"/>
                </a:ext>
              </a:extLst>
            </p:cNvPr>
            <p:cNvSpPr txBox="1"/>
            <p:nvPr/>
          </p:nvSpPr>
          <p:spPr>
            <a:xfrm>
              <a:off x="2016866" y="2440782"/>
              <a:ext cx="1602634" cy="540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8A0290-97DF-4F6A-AA02-4ADD7CD0F02C}"/>
                </a:ext>
              </a:extLst>
            </p:cNvPr>
            <p:cNvSpPr txBox="1"/>
            <p:nvPr/>
          </p:nvSpPr>
          <p:spPr>
            <a:xfrm>
              <a:off x="3826616" y="3913982"/>
              <a:ext cx="1462934" cy="540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8A0290-97DF-4F6A-AA02-4ADD7CD0F02C}"/>
                </a:ext>
              </a:extLst>
            </p:cNvPr>
            <p:cNvSpPr txBox="1"/>
            <p:nvPr/>
          </p:nvSpPr>
          <p:spPr>
            <a:xfrm>
              <a:off x="5699866" y="3913982"/>
              <a:ext cx="1570884" cy="540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3ACCCFF-8FF0-4E4A-8BFB-C70AC28B0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1013" y="3016514"/>
              <a:ext cx="12774" cy="253520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46885" y="5551714"/>
              <a:ext cx="3740422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rgbClr val="C00000"/>
                  </a:solidFill>
                </a:rPr>
                <a:t>자기소개서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A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에서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TF-IDF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가 가장 높은 단어는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‘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스카이다이빙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’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으로 해당 단어가 자기소개서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A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의 특징을 가장 잘 드러낸다고 할 수 있음</a:t>
              </a:r>
              <a:endParaRPr lang="ko-KR" altLang="en-US" sz="1300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3ACCCFF-8FF0-4E4A-8BFB-C70AC28B0182}"/>
                </a:ext>
              </a:extLst>
            </p:cNvPr>
            <p:cNvCxnSpPr>
              <a:cxnSpLocks/>
            </p:cNvCxnSpPr>
            <p:nvPr/>
          </p:nvCxnSpPr>
          <p:spPr>
            <a:xfrm>
              <a:off x="4499157" y="4521331"/>
              <a:ext cx="942793" cy="1128852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22858" y="5617212"/>
              <a:ext cx="480709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rgbClr val="C00000"/>
                  </a:solidFill>
                </a:rPr>
                <a:t>자기소개서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B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와 </a:t>
              </a:r>
              <a:r>
                <a:rPr lang="en-US" altLang="ko-KR" sz="1300" dirty="0">
                  <a:solidFill>
                    <a:srgbClr val="C00000"/>
                  </a:solidFill>
                </a:rPr>
                <a:t>C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에서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TF-IDF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가 가장 높은 단어는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‘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데이터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’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rgbClr val="C00000"/>
                  </a:solidFill>
                </a:rPr>
                <a:t>하지만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, 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자기소개서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B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는 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자기소개서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C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에 비해 해당 단어를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 더 자주 사용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(B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는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번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, C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는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1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번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)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하였으므로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‘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데이터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’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는 자기소개서 </a:t>
              </a:r>
              <a:r>
                <a:rPr lang="en-US" altLang="ko-KR" sz="1300" dirty="0" smtClean="0">
                  <a:solidFill>
                    <a:srgbClr val="C00000"/>
                  </a:solidFill>
                </a:rPr>
                <a:t>B</a:t>
              </a:r>
              <a:r>
                <a:rPr lang="ko-KR" altLang="en-US" sz="1300" dirty="0" smtClean="0">
                  <a:solidFill>
                    <a:srgbClr val="C00000"/>
                  </a:solidFill>
                </a:rPr>
                <a:t>의 특징을 더 잘 드러내는 단어라고 할 수 있음</a:t>
              </a:r>
              <a:endParaRPr lang="ko-KR" altLang="en-US" sz="1300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3ACCCFF-8FF0-4E4A-8BFB-C70AC28B0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5300" y="4521331"/>
              <a:ext cx="971550" cy="1128852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98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140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2023-08-22T18:32:40Z</dcterms:created>
  <dcterms:modified xsi:type="dcterms:W3CDTF">2023-08-27T09:52:12Z</dcterms:modified>
</cp:coreProperties>
</file>