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1E813-B026-4CAC-99D8-E16908AE46E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808C7-6B39-49EB-9DC2-3FC83EB6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9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56D9-8D78-42A0-8A54-D9CBD20BC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5514E-4B75-43AA-A1B8-F32A4B7B0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EE92-E592-457B-80BD-D72124D7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788A7-B2E1-40F1-8300-F30D000D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47B34-C104-4109-B7B8-C4DCC376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2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90A0B-85D1-4182-AC00-FB492A9F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CEBC5-B1FE-4E7F-A836-22C87B87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887D8-0FA1-4103-9C76-7A869356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4FD3A-97BC-4BE5-8F73-6493E62E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67A0B-37A7-4FCB-9891-C650035E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CEB58-01AB-44AC-9AD9-4A708C7E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63BF6-0E04-470F-842B-E5C0A914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06A2-6745-4185-AE43-D7101723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06660-08C0-492E-899E-1F6E137E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843A-03CF-4D07-AB8C-7D5F0D5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44C70-9D4E-4CD3-8548-0B63D913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12002-65EF-4720-9EB7-71C5D56B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E32E8-AAB9-4424-8534-CB4A1C64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F027A-0CD8-4974-9FB5-0C6D6F70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2172C-DAEC-4CDE-899D-1F0B37B3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B14B-B83B-4F8F-898A-3AD26313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0424C-2B5D-4225-9D7F-517D37B0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20245-AEFC-4341-80B0-E5D10E36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7929B-4E61-485A-88C0-5C45FE4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0F78F-A248-4765-99B2-166D64FB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8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755D2-702B-4E28-856C-EAEA236B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E735D-2C86-4987-A8FA-01DE47AC7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1BEEB-52DB-4161-82C9-5C7D90C7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FAEEE-F0CD-429A-AC7F-087655A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119F6-6FCB-4442-8BD2-CDCA462C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84407-E239-4CB9-80E2-60FABF86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7635F-3CA1-44D9-90C6-DFA621B6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7250-32D1-45CD-B4C0-6A626606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A37337-78D4-4932-98D7-6BF39F07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11041-A4B1-4A51-AC14-4A0F0E2BC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AAC19-00E2-4C01-8E87-CDE450BFA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B1570-2020-444C-BC2C-53236333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F4973-EB70-4F13-A121-7D673852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3699AE-EE78-4219-A897-C994118B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5530-F574-44D4-90D6-CF7FFF8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BD1998-3EE4-41E8-B19A-48F1414D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F9D08-E9F0-4CA2-BCDA-59DB44F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D0449-0280-47F0-AB97-1D46155A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8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116D13-CB12-4F68-BCE3-BA4088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813D0-0338-4DC3-83F0-804EA533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C83B-0D09-4FFE-AF12-323158A8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1BBC0-DEDA-462B-8F8C-DD7A7D77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2CABB-1128-4DC6-9065-81C90B00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7834F-9081-468A-AA09-7F14C2A8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60F96-DBCD-4F31-A407-9584152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24639-7E87-4CE6-AEA7-531051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EF231-9FE7-4583-BB52-74D7859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6755A-7279-45D4-92D9-522220F1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E51BCB-15AF-48AD-B334-9C6D53852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CDE84-7002-43B8-85ED-040BF7B1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E8F67-F64E-4536-A2C6-8E31F3DB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EF662-6DFC-4C79-8C89-1664D3F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0CCF7-562A-4B55-855E-5D1A32D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465083-71C8-43E6-9B7F-F7049369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D7B81-5D83-4C84-9C35-BB257A97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73147-7B6F-4B7F-A5C2-45EF691B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E2E4-AC72-41F9-9500-CAC6B584652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F90DC-E720-4367-BB8C-C17C91B42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5D9AB-2E1F-48C0-B021-82941FA5D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0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1A41A4-CC38-47CC-B8F8-BAD978A8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60217"/>
              </p:ext>
            </p:extLst>
          </p:nvPr>
        </p:nvGraphicFramePr>
        <p:xfrm>
          <a:off x="1574544" y="607218"/>
          <a:ext cx="4084497" cy="33108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99324">
                  <a:extLst>
                    <a:ext uri="{9D8B030D-6E8A-4147-A177-3AD203B41FA5}">
                      <a16:colId xmlns:a16="http://schemas.microsoft.com/office/drawing/2014/main" val="1366569023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1050790416"/>
                    </a:ext>
                  </a:extLst>
                </a:gridCol>
                <a:gridCol w="1129373">
                  <a:extLst>
                    <a:ext uri="{9D8B030D-6E8A-4147-A177-3AD203B41FA5}">
                      <a16:colId xmlns:a16="http://schemas.microsoft.com/office/drawing/2014/main" val="2811470397"/>
                    </a:ext>
                  </a:extLst>
                </a:gridCol>
              </a:tblGrid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9175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country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국가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Character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916333272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Red Meat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8910586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x2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White Meat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678522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Eggs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9010358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Milk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87739401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Fish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25598469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x6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Cereal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83513015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x7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Starch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39735882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Nuts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59070178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x9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Fruits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Vegetables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757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0270A28D-3C15-43A5-8813-080AA6B60E37}"/>
              </a:ext>
            </a:extLst>
          </p:cNvPr>
          <p:cNvGrpSpPr/>
          <p:nvPr/>
        </p:nvGrpSpPr>
        <p:grpSpPr>
          <a:xfrm>
            <a:off x="-348615" y="490063"/>
            <a:ext cx="12464415" cy="5484017"/>
            <a:chOff x="-371475" y="1076803"/>
            <a:chExt cx="12464415" cy="548401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71CC80B-7D68-4636-9B82-3190E23B148D}"/>
                </a:ext>
              </a:extLst>
            </p:cNvPr>
            <p:cNvGrpSpPr/>
            <p:nvPr/>
          </p:nvGrpSpPr>
          <p:grpSpPr>
            <a:xfrm>
              <a:off x="3783330" y="1082333"/>
              <a:ext cx="4000500" cy="4533607"/>
              <a:chOff x="4431030" y="1364272"/>
              <a:chExt cx="4000500" cy="4533607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6476B7D-0D2D-474F-A0EE-A07C8D8538ED}"/>
                  </a:ext>
                </a:extLst>
              </p:cNvPr>
              <p:cNvSpPr/>
              <p:nvPr/>
            </p:nvSpPr>
            <p:spPr>
              <a:xfrm>
                <a:off x="4431030" y="1364272"/>
                <a:ext cx="4000500" cy="453360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131CE6-D0E6-4D41-AFB6-C1E5C55CA37A}"/>
                  </a:ext>
                </a:extLst>
              </p:cNvPr>
              <p:cNvSpPr txBox="1"/>
              <p:nvPr/>
            </p:nvSpPr>
            <p:spPr>
              <a:xfrm>
                <a:off x="5764530" y="1410502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MacQueen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E93EB3-47F9-4D41-8391-F420B2B49F44}"/>
                  </a:ext>
                </a:extLst>
              </p:cNvPr>
              <p:cNvSpPr txBox="1"/>
              <p:nvPr/>
            </p:nvSpPr>
            <p:spPr>
              <a:xfrm>
                <a:off x="4503420" y="1794564"/>
                <a:ext cx="3863340" cy="392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군집의 초기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랜덤하게 설정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군집의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중심값과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들 간의 거리를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가장 가까운 군집에 할당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군집들의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다시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 startAt="5"/>
                </a:pPr>
                <a:r>
                  <a:rPr lang="ko-KR" altLang="en-US" sz="1400" dirty="0">
                    <a:latin typeface="+mn-ea"/>
                  </a:rPr>
                  <a:t>각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에 대해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-1 </a:t>
                </a:r>
                <a:r>
                  <a:rPr lang="ko-KR" altLang="en-US" sz="1400" dirty="0">
                    <a:latin typeface="+mn-ea"/>
                  </a:rPr>
                  <a:t>군집 </a:t>
                </a:r>
                <a:r>
                  <a:rPr lang="ko-KR" altLang="en-US" sz="1400" dirty="0" err="1">
                    <a:latin typeface="+mn-ea"/>
                  </a:rPr>
                  <a:t>중심값들과의</a:t>
                </a:r>
                <a:r>
                  <a:rPr lang="ko-KR" altLang="en-US" sz="1400" dirty="0">
                    <a:latin typeface="+mn-ea"/>
                  </a:rPr>
                  <a:t> 거리를 계산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-2 </a:t>
                </a:r>
                <a:r>
                  <a:rPr lang="ko-KR" altLang="en-US" sz="1400" dirty="0">
                    <a:latin typeface="+mn-ea"/>
                  </a:rPr>
                  <a:t>가장 가까운 군집에 할당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-3 </a:t>
                </a:r>
                <a:r>
                  <a:rPr lang="ko-KR" altLang="en-US" sz="1400" dirty="0">
                    <a:latin typeface="+mn-ea"/>
                  </a:rPr>
                  <a:t>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의 군집이 변경되었다면 군집들의 </a:t>
                </a:r>
                <a:r>
                  <a:rPr lang="ko-KR" altLang="en-US" sz="1400" dirty="0" err="1">
                    <a:latin typeface="+mn-ea"/>
                  </a:rPr>
                  <a:t>중심값을</a:t>
                </a:r>
                <a:r>
                  <a:rPr lang="ko-KR" altLang="en-US" sz="1400" dirty="0">
                    <a:latin typeface="+mn-ea"/>
                  </a:rPr>
                  <a:t> 다시 계산</a:t>
                </a:r>
                <a:endParaRPr lang="en-US" altLang="ko-KR" sz="1400" dirty="0">
                  <a:latin typeface="+mn-ea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 startAt="6"/>
                </a:pPr>
                <a:r>
                  <a:rPr lang="ko-KR" altLang="en-US" sz="1400" dirty="0">
                    <a:latin typeface="+mn-ea"/>
                  </a:rPr>
                  <a:t>모든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에 대해 ⑤번을 수행한 후</a:t>
                </a:r>
                <a:r>
                  <a:rPr lang="en-US" altLang="ko-KR" sz="1400" dirty="0">
                    <a:latin typeface="+mn-ea"/>
                  </a:rPr>
                  <a:t>, </a:t>
                </a:r>
              </a:p>
              <a:p>
                <a:pPr marL="0" lvl="1"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</a:t>
                </a:r>
                <a:r>
                  <a:rPr lang="ko-KR" altLang="en-US" sz="1400" dirty="0">
                    <a:latin typeface="+mn-ea"/>
                  </a:rPr>
                  <a:t>군집들의 중심을 다시 계산</a:t>
                </a:r>
                <a:endParaRPr lang="en-US" altLang="ko-KR" sz="1400" dirty="0">
                  <a:latin typeface="+mn-ea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 startAt="7"/>
                </a:pPr>
                <a:r>
                  <a:rPr lang="ko-KR" altLang="en-US" sz="1400" dirty="0">
                    <a:latin typeface="+mn-ea"/>
                  </a:rPr>
                  <a:t>군집의 변화가 없을 때까지 ⑤번을 반복 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EB87D56-A151-4117-99C3-A2C6C8EFD586}"/>
                </a:ext>
              </a:extLst>
            </p:cNvPr>
            <p:cNvGrpSpPr/>
            <p:nvPr/>
          </p:nvGrpSpPr>
          <p:grpSpPr>
            <a:xfrm>
              <a:off x="-371475" y="1076803"/>
              <a:ext cx="4000500" cy="2352198"/>
              <a:chOff x="-464820" y="2080554"/>
              <a:chExt cx="4000500" cy="2352198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CEC83D7-C201-4C8B-AD3B-12CE3A0C9AAE}"/>
                  </a:ext>
                </a:extLst>
              </p:cNvPr>
              <p:cNvSpPr/>
              <p:nvPr/>
            </p:nvSpPr>
            <p:spPr>
              <a:xfrm>
                <a:off x="-464820" y="2080554"/>
                <a:ext cx="4000500" cy="235219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2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8064E8-4AD5-4544-8D36-1A64279DFA89}"/>
                  </a:ext>
                </a:extLst>
              </p:cNvPr>
              <p:cNvSpPr txBox="1"/>
              <p:nvPr/>
            </p:nvSpPr>
            <p:spPr>
              <a:xfrm>
                <a:off x="-397192" y="2662322"/>
                <a:ext cx="3865245" cy="1681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군집의 초기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랜덤하게 설정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군집의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중심값과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들 간의 거리를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가장 가까운 군집에 할당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군집들의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다시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군집의 변화가 없을 때까지 ②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④번을 반복 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35DC5F-1090-4CE3-AE90-EE11FB7E9864}"/>
                  </a:ext>
                </a:extLst>
              </p:cNvPr>
              <p:cNvSpPr txBox="1"/>
              <p:nvPr/>
            </p:nvSpPr>
            <p:spPr>
              <a:xfrm>
                <a:off x="1164907" y="2132314"/>
                <a:ext cx="741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Lloyd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29024CF-CC40-4C23-9C41-BB69F7C8098C}"/>
                </a:ext>
              </a:extLst>
            </p:cNvPr>
            <p:cNvGrpSpPr/>
            <p:nvPr/>
          </p:nvGrpSpPr>
          <p:grpSpPr>
            <a:xfrm>
              <a:off x="8092440" y="1082333"/>
              <a:ext cx="4000500" cy="5478487"/>
              <a:chOff x="8092440" y="1082333"/>
              <a:chExt cx="4000500" cy="5478487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8F512164-5847-4B71-8267-2441EE8DA89C}"/>
                  </a:ext>
                </a:extLst>
              </p:cNvPr>
              <p:cNvSpPr/>
              <p:nvPr/>
            </p:nvSpPr>
            <p:spPr>
              <a:xfrm>
                <a:off x="8092440" y="1082333"/>
                <a:ext cx="4000500" cy="547848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251BE2-5C8B-4E30-A156-C460CC9C1DEF}"/>
                  </a:ext>
                </a:extLst>
              </p:cNvPr>
              <p:cNvSpPr txBox="1"/>
              <p:nvPr/>
            </p:nvSpPr>
            <p:spPr>
              <a:xfrm>
                <a:off x="9163050" y="1150599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Hartigan-Wong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E8EA95-E7BC-4ACB-94D7-69DCC43C1FE1}"/>
                  </a:ext>
                </a:extLst>
              </p:cNvPr>
              <p:cNvSpPr txBox="1"/>
              <p:nvPr/>
            </p:nvSpPr>
            <p:spPr>
              <a:xfrm>
                <a:off x="8164830" y="1512625"/>
                <a:ext cx="3813810" cy="489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군집의 초기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랜덤하게 설정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군집의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중심값과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들 간의 거리를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가장 가까운 군집에 할당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군집들의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다시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 startAt="5"/>
                </a:pPr>
                <a:r>
                  <a:rPr lang="ko-KR" altLang="en-US" sz="1400" dirty="0">
                    <a:latin typeface="+mn-ea"/>
                  </a:rPr>
                  <a:t>각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에 대해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-1 </a:t>
                </a:r>
                <a:r>
                  <a:rPr lang="ko-KR" altLang="en-US" sz="1400" dirty="0">
                    <a:latin typeface="+mn-ea"/>
                  </a:rPr>
                  <a:t>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의 군집에서 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를 제거한 후 그 군집의 </a:t>
                </a:r>
                <a:r>
                  <a:rPr lang="ko-KR" altLang="en-US" sz="1400" dirty="0" err="1">
                    <a:latin typeface="+mn-ea"/>
                  </a:rPr>
                  <a:t>오차제곱합을</a:t>
                </a: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계산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-2 </a:t>
                </a:r>
                <a:r>
                  <a:rPr lang="ko-KR" altLang="en-US" sz="1400" dirty="0">
                    <a:latin typeface="+mn-ea"/>
                  </a:rPr>
                  <a:t>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가 속하지 않은 군집들에 대해 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가 속해 있다고 가정하여 그 군집들의 </a:t>
                </a:r>
                <a:r>
                  <a:rPr lang="ko-KR" altLang="en-US" sz="1400" dirty="0" err="1">
                    <a:latin typeface="+mn-ea"/>
                  </a:rPr>
                  <a:t>오차제곱합을</a:t>
                </a:r>
                <a:r>
                  <a:rPr lang="ko-KR" altLang="en-US" sz="1400" dirty="0">
                    <a:latin typeface="+mn-ea"/>
                  </a:rPr>
                  <a:t> 계산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-3 </a:t>
                </a:r>
                <a:r>
                  <a:rPr lang="ko-KR" altLang="en-US" sz="1400" dirty="0" err="1">
                    <a:latin typeface="+mn-ea"/>
                  </a:rPr>
                  <a:t>오차제곱합이</a:t>
                </a:r>
                <a:r>
                  <a:rPr lang="ko-KR" altLang="en-US" sz="1400" dirty="0">
                    <a:latin typeface="+mn-ea"/>
                  </a:rPr>
                  <a:t> 가장 작은 군집에 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를 할당</a:t>
                </a:r>
                <a:endParaRPr lang="en-US" altLang="ko-KR" sz="1400" b="1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-4 </a:t>
                </a:r>
                <a:r>
                  <a:rPr lang="ko-KR" altLang="en-US" sz="1400" dirty="0">
                    <a:latin typeface="+mn-ea"/>
                  </a:rPr>
                  <a:t>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의 군집이 변경되었다면 군집들의 </a:t>
                </a:r>
                <a:r>
                  <a:rPr lang="ko-KR" altLang="en-US" sz="1400" dirty="0" err="1">
                    <a:latin typeface="+mn-ea"/>
                  </a:rPr>
                  <a:t>중심값을</a:t>
                </a:r>
                <a:r>
                  <a:rPr lang="ko-KR" altLang="en-US" sz="1400" dirty="0">
                    <a:latin typeface="+mn-ea"/>
                  </a:rPr>
                  <a:t> 다시 계산</a:t>
                </a:r>
                <a:endParaRPr lang="en-US" altLang="ko-KR" sz="1400" dirty="0">
                  <a:latin typeface="+mn-ea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 startAt="6"/>
                </a:pPr>
                <a:r>
                  <a:rPr lang="ko-KR" altLang="en-US" sz="1400" dirty="0">
                    <a:latin typeface="+mn-ea"/>
                  </a:rPr>
                  <a:t>군집의 변화가 없을 때까지 ⑤번을 반복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031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248</Words>
  <Application>Microsoft Office PowerPoint</Application>
  <PresentationFormat>와이드스크린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</cp:revision>
  <dcterms:created xsi:type="dcterms:W3CDTF">2023-02-18T15:55:39Z</dcterms:created>
  <dcterms:modified xsi:type="dcterms:W3CDTF">2023-05-16T04:25:04Z</dcterms:modified>
</cp:coreProperties>
</file>