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7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1E813-B026-4CAC-99D8-E16908AE46ED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808C7-6B39-49EB-9DC2-3FC83EB68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15736"/>
              </p:ext>
            </p:extLst>
          </p:nvPr>
        </p:nvGraphicFramePr>
        <p:xfrm>
          <a:off x="1464477" y="742685"/>
          <a:ext cx="4084497" cy="150495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99324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129373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Murder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만명당 살인 체포 건수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891058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Assault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만명당 폭행 체포 건수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UrbanPop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도시에 거주하는 인구 비율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Rape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만명당 강간 체포 건수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C5F91DA-05F1-4BDD-A162-D950B9376E17}"/>
              </a:ext>
            </a:extLst>
          </p:cNvPr>
          <p:cNvGrpSpPr/>
          <p:nvPr/>
        </p:nvGrpSpPr>
        <p:grpSpPr>
          <a:xfrm>
            <a:off x="-1868103" y="-734084"/>
            <a:ext cx="14729989" cy="6592281"/>
            <a:chOff x="-1868103" y="-734084"/>
            <a:chExt cx="14729989" cy="65922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77C845-0347-43F9-928B-3396543B2427}"/>
                </a:ext>
              </a:extLst>
            </p:cNvPr>
            <p:cNvSpPr txBox="1"/>
            <p:nvPr/>
          </p:nvSpPr>
          <p:spPr>
            <a:xfrm>
              <a:off x="-1868103" y="1399512"/>
              <a:ext cx="4658255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이용한 최적의 </a:t>
              </a:r>
              <a:r>
                <a:rPr lang="ko-KR" altLang="en-US" dirty="0" err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 찾기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F563550-1B19-47CD-BBFA-D31278358515}"/>
                </a:ext>
              </a:extLst>
            </p:cNvPr>
            <p:cNvSpPr/>
            <p:nvPr/>
          </p:nvSpPr>
          <p:spPr>
            <a:xfrm>
              <a:off x="3009900" y="-723467"/>
              <a:ext cx="3132666" cy="389466"/>
            </a:xfrm>
            <a:prstGeom prst="roundRect">
              <a:avLst/>
            </a:prstGeom>
            <a:solidFill>
              <a:srgbClr val="C00000">
                <a:alpha val="2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Task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6E58563-8D4E-41D2-8A8A-C53F4B82BA3A}"/>
                </a:ext>
              </a:extLst>
            </p:cNvPr>
            <p:cNvSpPr/>
            <p:nvPr/>
          </p:nvSpPr>
          <p:spPr>
            <a:xfrm>
              <a:off x="3009900" y="156720"/>
              <a:ext cx="3132666" cy="389466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Learner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D5954AB-ACD0-4512-9B6A-336B8E40F35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576233" y="-334001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1990FD5-F819-4D11-9D2E-0999605A70FE}"/>
                </a:ext>
              </a:extLst>
            </p:cNvPr>
            <p:cNvSpPr/>
            <p:nvPr/>
          </p:nvSpPr>
          <p:spPr>
            <a:xfrm>
              <a:off x="3009900" y="1036907"/>
              <a:ext cx="3132666" cy="389466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Search Space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B994CE0F-06B4-4A82-83BC-7BDCE7F6B564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4576233" y="546186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06FF71C-D247-4C81-AF21-59C5B28FADD1}"/>
                </a:ext>
              </a:extLst>
            </p:cNvPr>
            <p:cNvSpPr/>
            <p:nvPr/>
          </p:nvSpPr>
          <p:spPr>
            <a:xfrm>
              <a:off x="3009900" y="1917094"/>
              <a:ext cx="3132666" cy="389466"/>
            </a:xfrm>
            <a:prstGeom prst="roundRect">
              <a:avLst/>
            </a:prstGeom>
            <a:solidFill>
              <a:schemeClr val="accent6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Tuning Method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081476B-1403-4E96-B033-EE0DCEF90678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4576233" y="1426373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254C8-9A2E-4D87-AC25-4A2A9AA5C543}"/>
                </a:ext>
              </a:extLst>
            </p:cNvPr>
            <p:cNvSpPr txBox="1"/>
            <p:nvPr/>
          </p:nvSpPr>
          <p:spPr>
            <a:xfrm>
              <a:off x="6220493" y="-667234"/>
              <a:ext cx="66413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분석에 사용할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Training Dataset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과 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Target,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그리고 문제 유형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회귀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분류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생존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군집 등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08D9E9-57AA-46DD-9E6A-E31716E94457}"/>
                </a:ext>
              </a:extLst>
            </p:cNvPr>
            <p:cNvSpPr txBox="1"/>
            <p:nvPr/>
          </p:nvSpPr>
          <p:spPr>
            <a:xfrm>
              <a:off x="6220493" y="1149374"/>
              <a:ext cx="44755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검색 범위 정의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94AE30-3C59-4D20-8FF4-F77C435CA17C}"/>
                </a:ext>
              </a:extLst>
            </p:cNvPr>
            <p:cNvSpPr txBox="1"/>
            <p:nvPr/>
          </p:nvSpPr>
          <p:spPr>
            <a:xfrm>
              <a:off x="6220491" y="2029561"/>
              <a:ext cx="3335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그리드 검색</a:t>
              </a: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랜덤 검색 등 튜닝 방법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ACC481-C592-42B3-81BE-82DAE4038753}"/>
                </a:ext>
              </a:extLst>
            </p:cNvPr>
            <p:cNvSpPr txBox="1"/>
            <p:nvPr/>
          </p:nvSpPr>
          <p:spPr>
            <a:xfrm>
              <a:off x="6220490" y="2909748"/>
              <a:ext cx="35810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 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방법을 포함한 필요한 정보 정의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47E7E839-3876-474F-8055-F2E8C1685453}"/>
                </a:ext>
              </a:extLst>
            </p:cNvPr>
            <p:cNvSpPr/>
            <p:nvPr/>
          </p:nvSpPr>
          <p:spPr>
            <a:xfrm>
              <a:off x="3009900" y="2797281"/>
              <a:ext cx="3132666" cy="38946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Define Resampling Strategy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195B2B5-EDAA-4EF7-BD3C-B51DF4E94DA2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4576233" y="2306560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7CD909-264B-45CD-A8C4-70CFC2056D39}"/>
                </a:ext>
              </a:extLst>
            </p:cNvPr>
            <p:cNvSpPr txBox="1"/>
            <p:nvPr/>
          </p:nvSpPr>
          <p:spPr>
            <a:xfrm>
              <a:off x="6220490" y="3789935"/>
              <a:ext cx="4049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이용하여 최적의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 찾기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1D1AC35-FF6E-4F83-8B8B-2E25EC8EE95F}"/>
                </a:ext>
              </a:extLst>
            </p:cNvPr>
            <p:cNvSpPr/>
            <p:nvPr/>
          </p:nvSpPr>
          <p:spPr>
            <a:xfrm>
              <a:off x="3009900" y="4580761"/>
              <a:ext cx="3132666" cy="389466"/>
            </a:xfrm>
            <a:prstGeom prst="roundRect">
              <a:avLst/>
            </a:prstGeom>
            <a:solidFill>
              <a:schemeClr val="accent2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Redefine Learner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73A1F42-A960-44A0-8799-90DCE07142E5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76233" y="4090040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EAB5417-D1C2-4165-84C2-2738EC6E802F}"/>
                </a:ext>
              </a:extLst>
            </p:cNvPr>
            <p:cNvSpPr/>
            <p:nvPr/>
          </p:nvSpPr>
          <p:spPr>
            <a:xfrm>
              <a:off x="3009900" y="5460948"/>
              <a:ext cx="3132666" cy="389466"/>
            </a:xfrm>
            <a:prstGeom prst="roundRect">
              <a:avLst/>
            </a:prstGeom>
            <a:solidFill>
              <a:schemeClr val="accent4">
                <a:alpha val="20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Train Model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DB2330D1-7562-46A0-B3F9-2E81EBF47F22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4576233" y="4970227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8EB527-8DDA-475D-B254-6F5AEA5A950D}"/>
                </a:ext>
              </a:extLst>
            </p:cNvPr>
            <p:cNvSpPr txBox="1"/>
            <p:nvPr/>
          </p:nvSpPr>
          <p:spPr>
            <a:xfrm>
              <a:off x="6267056" y="4606246"/>
              <a:ext cx="6118757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Resampling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이용하여 찾은 최적의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조합을 포함한 학습에 필요한 요소 재정의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C91D0B6-18E5-4FE6-85CC-1CEB8AF47A92}"/>
                </a:ext>
              </a:extLst>
            </p:cNvPr>
            <p:cNvSpPr txBox="1"/>
            <p:nvPr/>
          </p:nvSpPr>
          <p:spPr>
            <a:xfrm>
              <a:off x="6220493" y="5517181"/>
              <a:ext cx="34166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최적의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조합을 가진 예측 모형 생성</a:t>
              </a:r>
            </a:p>
          </p:txBody>
        </p:sp>
        <p:sp>
          <p:nvSpPr>
            <p:cNvPr id="21" name="왼쪽 중괄호 20">
              <a:extLst>
                <a:ext uri="{FF2B5EF4-FFF2-40B4-BE49-F238E27FC236}">
                  <a16:creationId xmlns:a16="http://schemas.microsoft.com/office/drawing/2014/main" id="{557F82B6-8F81-410F-8BB3-8AB989AA1A01}"/>
                </a:ext>
              </a:extLst>
            </p:cNvPr>
            <p:cNvSpPr/>
            <p:nvPr/>
          </p:nvSpPr>
          <p:spPr>
            <a:xfrm>
              <a:off x="2666298" y="-734084"/>
              <a:ext cx="355491" cy="4801017"/>
            </a:xfrm>
            <a:prstGeom prst="lef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1FCD141F-0833-4EF5-8619-940221169E44}"/>
                </a:ext>
              </a:extLst>
            </p:cNvPr>
            <p:cNvSpPr/>
            <p:nvPr/>
          </p:nvSpPr>
          <p:spPr>
            <a:xfrm>
              <a:off x="2720190" y="4606246"/>
              <a:ext cx="301599" cy="1251951"/>
            </a:xfrm>
            <a:prstGeom prst="leftBrac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58AB6A-D3ED-4A0C-9C9F-4A598BB45606}"/>
                </a:ext>
              </a:extLst>
            </p:cNvPr>
            <p:cNvSpPr txBox="1"/>
            <p:nvPr/>
          </p:nvSpPr>
          <p:spPr>
            <a:xfrm>
              <a:off x="-822960" y="4970227"/>
              <a:ext cx="3489258" cy="473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최적의 </a:t>
              </a:r>
              <a:r>
                <a:rPr lang="ko-KR" altLang="en-US" dirty="0" err="1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초모수</a:t>
              </a:r>
              <a:r>
                <a:rPr lang="ko-KR" altLang="en-US" dirty="0">
                  <a:solidFill>
                    <a:srgbClr val="7030A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조합과 함께 모형 훈련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0AED72A8-15DE-4A2E-A5AF-62639A68AF05}"/>
                </a:ext>
              </a:extLst>
            </p:cNvPr>
            <p:cNvSpPr/>
            <p:nvPr/>
          </p:nvSpPr>
          <p:spPr>
            <a:xfrm>
              <a:off x="3009900" y="3677468"/>
              <a:ext cx="3132666" cy="389466"/>
            </a:xfrm>
            <a:prstGeom prst="roundRect">
              <a:avLst/>
            </a:prstGeom>
            <a:solidFill>
              <a:srgbClr val="7030A0">
                <a:alpha val="2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Perform Tuning</a:t>
              </a:r>
              <a:endParaRPr lang="ko-KR" altLang="en-US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FCBA65F-28DA-4997-903D-378D855565AC}"/>
                </a:ext>
              </a:extLst>
            </p:cNvPr>
            <p:cNvCxnSpPr>
              <a:endCxn id="39" idx="0"/>
            </p:cNvCxnSpPr>
            <p:nvPr/>
          </p:nvCxnSpPr>
          <p:spPr>
            <a:xfrm>
              <a:off x="4576233" y="3186747"/>
              <a:ext cx="0" cy="490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3B1CC9-E826-4BDF-8643-25D8D3B75C19}"/>
                </a:ext>
              </a:extLst>
            </p:cNvPr>
            <p:cNvSpPr txBox="1"/>
            <p:nvPr/>
          </p:nvSpPr>
          <p:spPr>
            <a:xfrm>
              <a:off x="6220493" y="224829"/>
              <a:ext cx="5692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2800" indent="-172800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사용하고자 하는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머신러닝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1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알고리듬과</a:t>
              </a:r>
              <a:r>
                <a:rPr lang="ko-KR" altLang="en-US" sz="1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학습에 필요한 요소 정의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8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id="{0270A28D-3C15-43A5-8813-080AA6B60E37}"/>
              </a:ext>
            </a:extLst>
          </p:cNvPr>
          <p:cNvGrpSpPr/>
          <p:nvPr/>
        </p:nvGrpSpPr>
        <p:grpSpPr>
          <a:xfrm>
            <a:off x="-348615" y="490063"/>
            <a:ext cx="12464415" cy="5484017"/>
            <a:chOff x="-371475" y="1076803"/>
            <a:chExt cx="12464415" cy="5484017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71CC80B-7D68-4636-9B82-3190E23B148D}"/>
                </a:ext>
              </a:extLst>
            </p:cNvPr>
            <p:cNvGrpSpPr/>
            <p:nvPr/>
          </p:nvGrpSpPr>
          <p:grpSpPr>
            <a:xfrm>
              <a:off x="3783330" y="1082333"/>
              <a:ext cx="4000500" cy="4533607"/>
              <a:chOff x="4431030" y="1364272"/>
              <a:chExt cx="4000500" cy="4533607"/>
            </a:xfrm>
          </p:grpSpPr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56476B7D-0D2D-474F-A0EE-A07C8D8538ED}"/>
                  </a:ext>
                </a:extLst>
              </p:cNvPr>
              <p:cNvSpPr/>
              <p:nvPr/>
            </p:nvSpPr>
            <p:spPr>
              <a:xfrm>
                <a:off x="4431030" y="1364272"/>
                <a:ext cx="4000500" cy="453360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131CE6-D0E6-4D41-AFB6-C1E5C55CA37A}"/>
                  </a:ext>
                </a:extLst>
              </p:cNvPr>
              <p:cNvSpPr txBox="1"/>
              <p:nvPr/>
            </p:nvSpPr>
            <p:spPr>
              <a:xfrm>
                <a:off x="5764530" y="1410502"/>
                <a:ext cx="1333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MacQueen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3E93EB3-47F9-4D41-8391-F420B2B49F44}"/>
                  </a:ext>
                </a:extLst>
              </p:cNvPr>
              <p:cNvSpPr txBox="1"/>
              <p:nvPr/>
            </p:nvSpPr>
            <p:spPr>
              <a:xfrm>
                <a:off x="4503420" y="1794564"/>
                <a:ext cx="3863340" cy="392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5"/>
                </a:pPr>
                <a:r>
                  <a:rPr lang="ko-KR" altLang="en-US" sz="1400" dirty="0">
                    <a:latin typeface="+mn-ea"/>
                  </a:rPr>
                  <a:t>각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-1 </a:t>
                </a:r>
                <a:r>
                  <a:rPr lang="ko-KR" altLang="en-US" sz="1400" dirty="0">
                    <a:latin typeface="+mn-ea"/>
                  </a:rPr>
                  <a:t>군집 </a:t>
                </a:r>
                <a:r>
                  <a:rPr lang="ko-KR" altLang="en-US" sz="1400" dirty="0" err="1">
                    <a:latin typeface="+mn-ea"/>
                  </a:rPr>
                  <a:t>중심값들과의</a:t>
                </a:r>
                <a:r>
                  <a:rPr lang="ko-KR" altLang="en-US" sz="1400" dirty="0">
                    <a:latin typeface="+mn-ea"/>
                  </a:rPr>
                  <a:t> 거리를 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-2 </a:t>
                </a:r>
                <a:r>
                  <a:rPr lang="ko-KR" altLang="en-US" sz="1400" dirty="0">
                    <a:latin typeface="+mn-ea"/>
                  </a:rPr>
                  <a:t>가장 가까운 군집에 할당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-3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군집이 변경되었다면 군집들의 </a:t>
                </a:r>
                <a:r>
                  <a:rPr lang="ko-KR" altLang="en-US" sz="1400" dirty="0" err="1">
                    <a:latin typeface="+mn-ea"/>
                  </a:rPr>
                  <a:t>중심값을</a:t>
                </a:r>
                <a:r>
                  <a:rPr lang="ko-KR" altLang="en-US" sz="1400" dirty="0">
                    <a:latin typeface="+mn-ea"/>
                  </a:rPr>
                  <a:t>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6"/>
                </a:pPr>
                <a:r>
                  <a:rPr lang="ko-KR" altLang="en-US" sz="1400" dirty="0">
                    <a:latin typeface="+mn-ea"/>
                  </a:rPr>
                  <a:t>모든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 ⑤번을 수행한 후</a:t>
                </a:r>
                <a:r>
                  <a:rPr lang="en-US" altLang="ko-KR" sz="1400" dirty="0">
                    <a:latin typeface="+mn-ea"/>
                  </a:rPr>
                  <a:t>, </a:t>
                </a:r>
              </a:p>
              <a:p>
                <a:pPr marL="0" lvl="1">
                  <a:lnSpc>
                    <a:spcPct val="150000"/>
                  </a:lnSpc>
                </a:pPr>
                <a:r>
                  <a:rPr lang="en-US" altLang="ko-KR" sz="1400" dirty="0">
                    <a:latin typeface="+mn-ea"/>
                  </a:rPr>
                  <a:t>    </a:t>
                </a:r>
                <a:r>
                  <a:rPr lang="ko-KR" altLang="en-US" sz="1400" dirty="0">
                    <a:latin typeface="+mn-ea"/>
                  </a:rPr>
                  <a:t>군집들의 중심을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7"/>
                </a:pPr>
                <a:r>
                  <a:rPr lang="ko-KR" altLang="en-US" sz="1400" dirty="0">
                    <a:latin typeface="+mn-ea"/>
                  </a:rPr>
                  <a:t>군집의 변화가 없을 때까지 ⑤번을 반복 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EEB87D56-A151-4117-99C3-A2C6C8EFD586}"/>
                </a:ext>
              </a:extLst>
            </p:cNvPr>
            <p:cNvGrpSpPr/>
            <p:nvPr/>
          </p:nvGrpSpPr>
          <p:grpSpPr>
            <a:xfrm>
              <a:off x="-371475" y="1076803"/>
              <a:ext cx="4000500" cy="2352198"/>
              <a:chOff x="-464820" y="2080554"/>
              <a:chExt cx="4000500" cy="2352198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CEC83D7-C201-4C8B-AD3B-12CE3A0C9AAE}"/>
                  </a:ext>
                </a:extLst>
              </p:cNvPr>
              <p:cNvSpPr/>
              <p:nvPr/>
            </p:nvSpPr>
            <p:spPr>
              <a:xfrm>
                <a:off x="-464820" y="2080554"/>
                <a:ext cx="4000500" cy="2352198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88064E8-4AD5-4544-8D36-1A64279DFA89}"/>
                  </a:ext>
                </a:extLst>
              </p:cNvPr>
              <p:cNvSpPr txBox="1"/>
              <p:nvPr/>
            </p:nvSpPr>
            <p:spPr>
              <a:xfrm>
                <a:off x="-397192" y="2662322"/>
                <a:ext cx="3865245" cy="1681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군집의 변화가 없을 때까지 ②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-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④번을 반복 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D35DC5F-1090-4CE3-AE90-EE11FB7E9864}"/>
                  </a:ext>
                </a:extLst>
              </p:cNvPr>
              <p:cNvSpPr txBox="1"/>
              <p:nvPr/>
            </p:nvSpPr>
            <p:spPr>
              <a:xfrm>
                <a:off x="1164907" y="2132314"/>
                <a:ext cx="741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Lloyd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29024CF-CC40-4C23-9C41-BB69F7C8098C}"/>
                </a:ext>
              </a:extLst>
            </p:cNvPr>
            <p:cNvGrpSpPr/>
            <p:nvPr/>
          </p:nvGrpSpPr>
          <p:grpSpPr>
            <a:xfrm>
              <a:off x="8092440" y="1082333"/>
              <a:ext cx="4000500" cy="5478487"/>
              <a:chOff x="8092440" y="1082333"/>
              <a:chExt cx="4000500" cy="5478487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8F512164-5847-4B71-8267-2441EE8DA89C}"/>
                  </a:ext>
                </a:extLst>
              </p:cNvPr>
              <p:cNvSpPr/>
              <p:nvPr/>
            </p:nvSpPr>
            <p:spPr>
              <a:xfrm>
                <a:off x="8092440" y="1082333"/>
                <a:ext cx="4000500" cy="547848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  <a:alpha val="2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251BE2-5C8B-4E30-A156-C460CC9C1DEF}"/>
                  </a:ext>
                </a:extLst>
              </p:cNvPr>
              <p:cNvSpPr txBox="1"/>
              <p:nvPr/>
            </p:nvSpPr>
            <p:spPr>
              <a:xfrm>
                <a:off x="9163050" y="1150599"/>
                <a:ext cx="185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Hartigan-Wong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3E8EA95-E7BC-4ACB-94D7-69DCC43C1FE1}"/>
                  </a:ext>
                </a:extLst>
              </p:cNvPr>
              <p:cNvSpPr txBox="1"/>
              <p:nvPr/>
            </p:nvSpPr>
            <p:spPr>
              <a:xfrm>
                <a:off x="8164830" y="1512625"/>
                <a:ext cx="3813810" cy="4898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k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개 군집의 초기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랜덤하게 설정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군집의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중심값과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들 간의 거리를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각 </a:t>
                </a:r>
                <a:r>
                  <a:rPr lang="en-US" altLang="ko-KR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case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를 가장 가까운 군집에 할당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군집들의 </a:t>
                </a:r>
                <a:r>
                  <a:rPr lang="ko-KR" altLang="en-US" sz="1400" dirty="0" err="1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중심값을</a:t>
                </a:r>
                <a:r>
                  <a:rPr lang="ko-KR" altLang="en-US" sz="1400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 다시 계산</a:t>
                </a:r>
                <a:endParaRPr lang="en-US" altLang="ko-KR" sz="1400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5"/>
                </a:pPr>
                <a:r>
                  <a:rPr lang="ko-KR" altLang="en-US" sz="1400" dirty="0">
                    <a:latin typeface="+mn-ea"/>
                  </a:rPr>
                  <a:t>각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에 대해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-1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군집에서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를 제거한 후 그 군집의 </a:t>
                </a:r>
                <a:r>
                  <a:rPr lang="ko-KR" altLang="en-US" sz="1400" dirty="0" err="1">
                    <a:latin typeface="+mn-ea"/>
                  </a:rPr>
                  <a:t>오차제곱합을</a:t>
                </a:r>
                <a:r>
                  <a:rPr lang="en-US" altLang="ko-KR" sz="1400" dirty="0">
                    <a:latin typeface="+mn-ea"/>
                  </a:rPr>
                  <a:t> </a:t>
                </a:r>
                <a:r>
                  <a:rPr lang="ko-KR" altLang="en-US" sz="1400" dirty="0">
                    <a:latin typeface="+mn-ea"/>
                  </a:rPr>
                  <a:t>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-2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가 속하지 않은 군집들에 대해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가 속해 있다고 가정하여 그 군집들의 </a:t>
                </a:r>
                <a:r>
                  <a:rPr lang="ko-KR" altLang="en-US" sz="1400" dirty="0" err="1">
                    <a:latin typeface="+mn-ea"/>
                  </a:rPr>
                  <a:t>오차제곱합을</a:t>
                </a:r>
                <a:r>
                  <a:rPr lang="ko-KR" altLang="en-US" sz="1400" dirty="0">
                    <a:latin typeface="+mn-ea"/>
                  </a:rPr>
                  <a:t> 계산</a:t>
                </a:r>
                <a:endParaRPr lang="en-US" altLang="ko-KR" sz="1400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-3 </a:t>
                </a:r>
                <a:r>
                  <a:rPr lang="ko-KR" altLang="en-US" sz="1400" dirty="0" err="1">
                    <a:latin typeface="+mn-ea"/>
                  </a:rPr>
                  <a:t>오차제곱합이</a:t>
                </a:r>
                <a:r>
                  <a:rPr lang="ko-KR" altLang="en-US" sz="1400" dirty="0">
                    <a:latin typeface="+mn-ea"/>
                  </a:rPr>
                  <a:t> 가장 작은 군집에 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를 할당</a:t>
                </a:r>
                <a:endParaRPr lang="en-US" altLang="ko-KR" sz="1400" b="1" dirty="0">
                  <a:latin typeface="+mn-ea"/>
                </a:endParaRPr>
              </a:p>
              <a:p>
                <a:pPr marL="532800" lvl="1" indent="-280800">
                  <a:lnSpc>
                    <a:spcPct val="150000"/>
                  </a:lnSpc>
                  <a:buNone/>
                </a:pPr>
                <a:r>
                  <a:rPr lang="ko-KR" altLang="en-US" sz="1400" dirty="0">
                    <a:latin typeface="+mn-ea"/>
                  </a:rPr>
                  <a:t>⑤</a:t>
                </a:r>
                <a:r>
                  <a:rPr lang="en-US" altLang="ko-KR" sz="1400" dirty="0">
                    <a:latin typeface="+mn-ea"/>
                  </a:rPr>
                  <a:t>-4 </a:t>
                </a:r>
                <a:r>
                  <a:rPr lang="ko-KR" altLang="en-US" sz="1400" dirty="0">
                    <a:latin typeface="+mn-ea"/>
                  </a:rPr>
                  <a:t>해당 </a:t>
                </a:r>
                <a:r>
                  <a:rPr lang="en-US" altLang="ko-KR" sz="1400" dirty="0">
                    <a:latin typeface="+mn-ea"/>
                  </a:rPr>
                  <a:t>case</a:t>
                </a:r>
                <a:r>
                  <a:rPr lang="ko-KR" altLang="en-US" sz="1400" dirty="0">
                    <a:latin typeface="+mn-ea"/>
                  </a:rPr>
                  <a:t>의 군집이 변경되었다면 군집들의 </a:t>
                </a:r>
                <a:r>
                  <a:rPr lang="ko-KR" altLang="en-US" sz="1400" dirty="0" err="1">
                    <a:latin typeface="+mn-ea"/>
                  </a:rPr>
                  <a:t>중심값을</a:t>
                </a:r>
                <a:r>
                  <a:rPr lang="ko-KR" altLang="en-US" sz="1400" dirty="0">
                    <a:latin typeface="+mn-ea"/>
                  </a:rPr>
                  <a:t> 다시 계산</a:t>
                </a:r>
                <a:endParaRPr lang="en-US" altLang="ko-KR" sz="1400" dirty="0">
                  <a:latin typeface="+mn-ea"/>
                </a:endParaRPr>
              </a:p>
              <a:p>
                <a:pPr marL="172800" lvl="1" indent="-280800">
                  <a:lnSpc>
                    <a:spcPct val="150000"/>
                  </a:lnSpc>
                  <a:buFont typeface="+mj-ea"/>
                  <a:buAutoNum type="circleNumDbPlain" startAt="6"/>
                </a:pPr>
                <a:r>
                  <a:rPr lang="ko-KR" altLang="en-US" sz="1400" dirty="0">
                    <a:latin typeface="+mn-ea"/>
                  </a:rPr>
                  <a:t>군집의 변화가 없을 때까지 ⑤번을 반복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031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347</Words>
  <Application>Microsoft Office PowerPoint</Application>
  <PresentationFormat>와이드스크린</PresentationFormat>
  <Paragraphs>62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2023-02-18T15:55:39Z</dcterms:created>
  <dcterms:modified xsi:type="dcterms:W3CDTF">2023-05-07T15:40:27Z</dcterms:modified>
</cp:coreProperties>
</file>