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notesMasterIdLst>
    <p:notesMasterId r:id="rId31"/>
  </p:notesMasterIdLst>
  <p:sldIdLst>
    <p:sldId id="256" r:id="rId2"/>
    <p:sldId id="257" r:id="rId3"/>
    <p:sldId id="286" r:id="rId4"/>
    <p:sldId id="258" r:id="rId5"/>
    <p:sldId id="259" r:id="rId6"/>
    <p:sldId id="261" r:id="rId7"/>
    <p:sldId id="262" r:id="rId8"/>
    <p:sldId id="263" r:id="rId9"/>
    <p:sldId id="260" r:id="rId10"/>
    <p:sldId id="265" r:id="rId11"/>
    <p:sldId id="264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82" r:id="rId20"/>
    <p:sldId id="283" r:id="rId21"/>
    <p:sldId id="285" r:id="rId22"/>
    <p:sldId id="273" r:id="rId23"/>
    <p:sldId id="280" r:id="rId24"/>
    <p:sldId id="274" r:id="rId25"/>
    <p:sldId id="275" r:id="rId26"/>
    <p:sldId id="276" r:id="rId27"/>
    <p:sldId id="277" r:id="rId28"/>
    <p:sldId id="278" r:id="rId29"/>
    <p:sldId id="279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456" autoAdjust="0"/>
    <p:restoredTop sz="85194" autoAdjust="0"/>
  </p:normalViewPr>
  <p:slideViewPr>
    <p:cSldViewPr snapToGrid="0">
      <p:cViewPr varScale="1">
        <p:scale>
          <a:sx n="114" d="100"/>
          <a:sy n="114" d="100"/>
        </p:scale>
        <p:origin x="36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7E2924-9166-4D8A-BCBE-CC8C2522A71F}" type="datetimeFigureOut">
              <a:rPr lang="en-US" smtClean="0"/>
              <a:t>8/7/19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44A05C-AF2B-43BD-B08C-EE7E75FE5A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7153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44A05C-AF2B-43BD-B08C-EE7E75FE5A4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0456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newCachedThreadPool</a:t>
            </a:r>
            <a:r>
              <a:rPr lang="en-US" dirty="0"/>
              <a:t> – thread will die if not been used for 60 seconds;  </a:t>
            </a:r>
            <a:r>
              <a:rPr lang="en-US" dirty="0" err="1"/>
              <a:t>NewFixedThreadPool</a:t>
            </a:r>
            <a:r>
              <a:rPr lang="en-US" dirty="0"/>
              <a:t> – thread will exist forever</a:t>
            </a:r>
          </a:p>
          <a:p>
            <a:r>
              <a:rPr lang="en-US" dirty="0"/>
              <a:t>Execute(runnable) vs Submit(callable) – invoke(callable)</a:t>
            </a:r>
          </a:p>
          <a:p>
            <a:endParaRPr lang="en-US" dirty="0"/>
          </a:p>
          <a:p>
            <a:r>
              <a:rPr lang="en-US" dirty="0"/>
              <a:t>Future&lt;String&gt; future = </a:t>
            </a:r>
            <a:r>
              <a:rPr lang="en-US" dirty="0" err="1"/>
              <a:t>executorService.submit</a:t>
            </a:r>
            <a:r>
              <a:rPr lang="en-US" dirty="0"/>
              <a:t>();</a:t>
            </a:r>
          </a:p>
          <a:p>
            <a:r>
              <a:rPr lang="en-US" dirty="0"/>
              <a:t>String result = </a:t>
            </a:r>
            <a:r>
              <a:rPr lang="en-US" dirty="0" err="1"/>
              <a:t>future.get</a:t>
            </a:r>
            <a:r>
              <a:rPr lang="en-US" dirty="0"/>
              <a:t>(); ---------- use get() to get the object returned.</a:t>
            </a:r>
          </a:p>
          <a:p>
            <a:endParaRPr lang="en-US" dirty="0"/>
          </a:p>
          <a:p>
            <a:r>
              <a:rPr lang="en-US" dirty="0"/>
              <a:t>Remember to shutdown()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44A05C-AF2B-43BD-B08C-EE7E75FE5A4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3338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 Semaphore(*)  cannot be empty in constructor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44A05C-AF2B-43BD-B08C-EE7E75FE5A4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800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Predicate : a special function which only returns true or false – a judgement function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44A05C-AF2B-43BD-B08C-EE7E75FE5A4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7166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44A05C-AF2B-43BD-B08C-EE7E75FE5A4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2428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44A05C-AF2B-43BD-B08C-EE7E75FE5A4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2633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S1 == S2 ?</a:t>
            </a:r>
          </a:p>
          <a:p>
            <a:r>
              <a:rPr lang="en-US" dirty="0"/>
              <a:t>S1 == S3?</a:t>
            </a:r>
          </a:p>
          <a:p>
            <a:r>
              <a:rPr lang="en-US"/>
              <a:t>S1.equals(S3)?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44A05C-AF2B-43BD-B08C-EE7E75FE5A4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5935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44A05C-AF2B-43BD-B08C-EE7E75FE5A4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9447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VendingMachine</a:t>
            </a:r>
            <a:r>
              <a:rPr lang="en-US" dirty="0"/>
              <a:t>(List&lt;&gt; items,  double balance, 1. </a:t>
            </a:r>
            <a:r>
              <a:rPr lang="en-US" dirty="0" err="1"/>
              <a:t>getPriceForItem</a:t>
            </a:r>
            <a:r>
              <a:rPr lang="en-US" dirty="0"/>
              <a:t>(), 2. </a:t>
            </a:r>
            <a:r>
              <a:rPr lang="en-US" dirty="0" err="1"/>
              <a:t>vendingItem</a:t>
            </a:r>
            <a:r>
              <a:rPr lang="en-US" dirty="0"/>
              <a:t>(), 3.insertPayment(), 4. refund() 5. Exchange())</a:t>
            </a:r>
          </a:p>
          <a:p>
            <a:r>
              <a:rPr lang="en-US" dirty="0"/>
              <a:t>Item(type, price)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44A05C-AF2B-43BD-B08C-EE7E75FE5A4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6613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44A05C-AF2B-43BD-B08C-EE7E75FE5A4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4280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44A05C-AF2B-43BD-B08C-EE7E75FE5A4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919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44A05C-AF2B-43BD-B08C-EE7E75FE5A4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373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44A05C-AF2B-43BD-B08C-EE7E75FE5A4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056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C03EF-C4F1-4412-BBEB-80E4A4A353C2}" type="datetimeFigureOut">
              <a:rPr lang="en-US" smtClean="0"/>
              <a:t>8/7/19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4C53E-2F2D-4048-8A3F-B6A03696D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023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C03EF-C4F1-4412-BBEB-80E4A4A353C2}" type="datetimeFigureOut">
              <a:rPr lang="en-US" smtClean="0"/>
              <a:t>8/7/19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4C53E-2F2D-4048-8A3F-B6A03696D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129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C03EF-C4F1-4412-BBEB-80E4A4A353C2}" type="datetimeFigureOut">
              <a:rPr lang="en-US" smtClean="0"/>
              <a:t>8/7/19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4C53E-2F2D-4048-8A3F-B6A03696D5D1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777568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C03EF-C4F1-4412-BBEB-80E4A4A353C2}" type="datetimeFigureOut">
              <a:rPr lang="en-US" smtClean="0"/>
              <a:t>8/7/19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4C53E-2F2D-4048-8A3F-B6A03696D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1008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C03EF-C4F1-4412-BBEB-80E4A4A353C2}" type="datetimeFigureOut">
              <a:rPr lang="en-US" smtClean="0"/>
              <a:t>8/7/19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4C53E-2F2D-4048-8A3F-B6A03696D5D1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474894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C03EF-C4F1-4412-BBEB-80E4A4A353C2}" type="datetimeFigureOut">
              <a:rPr lang="en-US" smtClean="0"/>
              <a:t>8/7/19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4C53E-2F2D-4048-8A3F-B6A03696D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2025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C03EF-C4F1-4412-BBEB-80E4A4A353C2}" type="datetimeFigureOut">
              <a:rPr lang="en-US" smtClean="0"/>
              <a:t>8/7/19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4C53E-2F2D-4048-8A3F-B6A03696D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5380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C03EF-C4F1-4412-BBEB-80E4A4A353C2}" type="datetimeFigureOut">
              <a:rPr lang="en-US" smtClean="0"/>
              <a:t>8/7/19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4C53E-2F2D-4048-8A3F-B6A03696D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102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C03EF-C4F1-4412-BBEB-80E4A4A353C2}" type="datetimeFigureOut">
              <a:rPr lang="en-US" smtClean="0"/>
              <a:t>8/7/19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4C53E-2F2D-4048-8A3F-B6A03696D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036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C03EF-C4F1-4412-BBEB-80E4A4A353C2}" type="datetimeFigureOut">
              <a:rPr lang="en-US" smtClean="0"/>
              <a:t>8/7/19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4C53E-2F2D-4048-8A3F-B6A03696D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439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C03EF-C4F1-4412-BBEB-80E4A4A353C2}" type="datetimeFigureOut">
              <a:rPr lang="en-US" smtClean="0"/>
              <a:t>8/7/19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4C53E-2F2D-4048-8A3F-B6A03696D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240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C03EF-C4F1-4412-BBEB-80E4A4A353C2}" type="datetimeFigureOut">
              <a:rPr lang="en-US" smtClean="0"/>
              <a:t>8/7/19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4C53E-2F2D-4048-8A3F-B6A03696D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519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C03EF-C4F1-4412-BBEB-80E4A4A353C2}" type="datetimeFigureOut">
              <a:rPr lang="en-US" smtClean="0"/>
              <a:t>8/7/19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4C53E-2F2D-4048-8A3F-B6A03696D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862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C03EF-C4F1-4412-BBEB-80E4A4A353C2}" type="datetimeFigureOut">
              <a:rPr lang="en-US" smtClean="0"/>
              <a:t>8/7/19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4C53E-2F2D-4048-8A3F-B6A03696D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896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C03EF-C4F1-4412-BBEB-80E4A4A353C2}" type="datetimeFigureOut">
              <a:rPr lang="en-US" smtClean="0"/>
              <a:t>8/7/19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4C53E-2F2D-4048-8A3F-B6A03696D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132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C03EF-C4F1-4412-BBEB-80E4A4A353C2}" type="datetimeFigureOut">
              <a:rPr lang="en-US" smtClean="0"/>
              <a:t>8/7/19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4C53E-2F2D-4048-8A3F-B6A03696D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223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CC03EF-C4F1-4412-BBEB-80E4A4A353C2}" type="datetimeFigureOut">
              <a:rPr lang="en-US" smtClean="0"/>
              <a:t>8/7/19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EC4C53E-2F2D-4048-8A3F-B6A03696D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347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E639D-C83A-460D-AE32-25C40F6AF0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Core Java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90F210-C528-42E0-A5CF-6EFB0940B0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7432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CF63B-3EC1-4EBB-BA73-AFEB68361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26237"/>
          </a:xfrm>
        </p:spPr>
        <p:txBody>
          <a:bodyPr/>
          <a:lstStyle/>
          <a:p>
            <a:r>
              <a:rPr lang="en-US" dirty="0"/>
              <a:t>Topic: OOP(PIE)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C9990-86C1-4EF4-A55F-E72288340B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81700"/>
            <a:ext cx="8596668" cy="3880773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E</a:t>
            </a:r>
            <a:r>
              <a:rPr lang="en-US" dirty="0"/>
              <a:t>ncapsulation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ED62C2-D3F4-4C0D-B685-64A470A13200}"/>
              </a:ext>
            </a:extLst>
          </p:cNvPr>
          <p:cNvSpPr txBox="1"/>
          <p:nvPr/>
        </p:nvSpPr>
        <p:spPr>
          <a:xfrm>
            <a:off x="5519790" y="4462819"/>
            <a:ext cx="50626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Tips: use getter/setter instead of direct access</a:t>
            </a:r>
          </a:p>
          <a:p>
            <a:endParaRPr lang="en-US" dirty="0"/>
          </a:p>
          <a:p>
            <a:r>
              <a:rPr lang="en-US" dirty="0"/>
              <a:t>Industry standard code structure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1085D0B-01E2-4C63-BBED-A10A62E7DA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326" y="1695526"/>
            <a:ext cx="4441168" cy="480930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58E643C-F895-47E4-9A42-BCAFC2FF36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3251" y="1695526"/>
            <a:ext cx="6133221" cy="2077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1921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55BC4-A6C1-41E8-89D8-35EE1306A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57561"/>
          </a:xfrm>
        </p:spPr>
        <p:txBody>
          <a:bodyPr/>
          <a:lstStyle/>
          <a:p>
            <a:r>
              <a:rPr lang="en-US" dirty="0"/>
              <a:t>Topic: Design Pattern (Singleton)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65695C-CB08-4277-AD39-00BCF1253E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39074" y="1488613"/>
            <a:ext cx="4352925" cy="3880773"/>
          </a:xfrm>
        </p:spPr>
        <p:txBody>
          <a:bodyPr/>
          <a:lstStyle/>
          <a:p>
            <a:r>
              <a:rPr lang="en-US" dirty="0"/>
              <a:t>Steps to make singleton</a:t>
            </a:r>
          </a:p>
          <a:p>
            <a:pPr lvl="1"/>
            <a:r>
              <a:rPr lang="en-US" dirty="0"/>
              <a:t>1. private Constructor</a:t>
            </a:r>
          </a:p>
          <a:p>
            <a:pPr lvl="1"/>
            <a:r>
              <a:rPr lang="en-US" dirty="0"/>
              <a:t>2. static </a:t>
            </a:r>
            <a:r>
              <a:rPr lang="en-US" dirty="0" err="1"/>
              <a:t>getInstance</a:t>
            </a:r>
            <a:r>
              <a:rPr lang="en-US" dirty="0"/>
              <a:t> method</a:t>
            </a:r>
          </a:p>
          <a:p>
            <a:pPr lvl="1"/>
            <a:r>
              <a:rPr lang="en-US" dirty="0"/>
              <a:t>3. synchronized</a:t>
            </a:r>
          </a:p>
          <a:p>
            <a:pPr lvl="1"/>
            <a:r>
              <a:rPr lang="en-US" dirty="0"/>
              <a:t>4. override clone() method</a:t>
            </a:r>
          </a:p>
          <a:p>
            <a:pPr lvl="1"/>
            <a:endParaRPr lang="en-US" dirty="0"/>
          </a:p>
          <a:p>
            <a:r>
              <a:rPr lang="en-US" dirty="0"/>
              <a:t>Disadvantage of Singleton</a:t>
            </a:r>
          </a:p>
          <a:p>
            <a:pPr lvl="1"/>
            <a:r>
              <a:rPr lang="en-US" dirty="0"/>
              <a:t>1. it carries state of object</a:t>
            </a:r>
          </a:p>
          <a:p>
            <a:pPr lvl="1"/>
            <a:r>
              <a:rPr lang="en-US" dirty="0"/>
              <a:t>2. it prevents dependency injection and cannot be unit tested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5C64BD-DE51-429A-AD7E-D17182CD4E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367161"/>
            <a:ext cx="6819900" cy="4533900"/>
          </a:xfrm>
          <a:prstGeom prst="rect">
            <a:avLst/>
          </a:prstGeom>
        </p:spPr>
      </p:pic>
      <p:sp>
        <p:nvSpPr>
          <p:cNvPr id="6" name="Heptagon 5">
            <a:extLst>
              <a:ext uri="{FF2B5EF4-FFF2-40B4-BE49-F238E27FC236}">
                <a16:creationId xmlns:a16="http://schemas.microsoft.com/office/drawing/2014/main" id="{F3A71774-C577-4B18-8F5A-5D4306C3B2E0}"/>
              </a:ext>
            </a:extLst>
          </p:cNvPr>
          <p:cNvSpPr/>
          <p:nvPr/>
        </p:nvSpPr>
        <p:spPr>
          <a:xfrm>
            <a:off x="2055108" y="2282162"/>
            <a:ext cx="295275" cy="217225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7" name="Heptagon 6">
            <a:extLst>
              <a:ext uri="{FF2B5EF4-FFF2-40B4-BE49-F238E27FC236}">
                <a16:creationId xmlns:a16="http://schemas.microsoft.com/office/drawing/2014/main" id="{6AC8E6D5-5259-46E0-89B0-6E063288E212}"/>
              </a:ext>
            </a:extLst>
          </p:cNvPr>
          <p:cNvSpPr/>
          <p:nvPr/>
        </p:nvSpPr>
        <p:spPr>
          <a:xfrm>
            <a:off x="3091129" y="2282161"/>
            <a:ext cx="295275" cy="217225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8" name="Heptagon 7">
            <a:extLst>
              <a:ext uri="{FF2B5EF4-FFF2-40B4-BE49-F238E27FC236}">
                <a16:creationId xmlns:a16="http://schemas.microsoft.com/office/drawing/2014/main" id="{E96DCC58-2E27-4475-BB06-984204142050}"/>
              </a:ext>
            </a:extLst>
          </p:cNvPr>
          <p:cNvSpPr/>
          <p:nvPr/>
        </p:nvSpPr>
        <p:spPr>
          <a:xfrm>
            <a:off x="849224" y="2016109"/>
            <a:ext cx="295275" cy="217225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9" name="Heptagon 8">
            <a:extLst>
              <a:ext uri="{FF2B5EF4-FFF2-40B4-BE49-F238E27FC236}">
                <a16:creationId xmlns:a16="http://schemas.microsoft.com/office/drawing/2014/main" id="{EC6AB682-8C1B-4D04-9544-65E56B9E9147}"/>
              </a:ext>
            </a:extLst>
          </p:cNvPr>
          <p:cNvSpPr/>
          <p:nvPr/>
        </p:nvSpPr>
        <p:spPr>
          <a:xfrm>
            <a:off x="2350383" y="4250001"/>
            <a:ext cx="295275" cy="217225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40244378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55BC4-A6C1-41E8-89D8-35EE1306A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57561"/>
          </a:xfrm>
        </p:spPr>
        <p:txBody>
          <a:bodyPr/>
          <a:lstStyle/>
          <a:p>
            <a:r>
              <a:rPr lang="en-US" dirty="0"/>
              <a:t>Topic: Design Pattern (Factory)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65695C-CB08-4277-AD39-00BCF1253E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1434" y="1367161"/>
            <a:ext cx="4613804" cy="535305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EAC302-C673-45AC-82A8-54EB7AA4D9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762" y="1367161"/>
            <a:ext cx="5419725" cy="535305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E145AEF-B9BA-4E91-8B6E-75DA93CEDCE5}"/>
              </a:ext>
            </a:extLst>
          </p:cNvPr>
          <p:cNvCxnSpPr/>
          <p:nvPr/>
        </p:nvCxnSpPr>
        <p:spPr>
          <a:xfrm flipH="1">
            <a:off x="3476625" y="4152900"/>
            <a:ext cx="1114425" cy="466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83993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55BC4-A6C1-41E8-89D8-35EE1306A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en-US"/>
              <a:t>Topic: Design Pattern (Observer)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ABB85C-F4A4-4DC2-B648-D27ED9FB87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941" y="1930400"/>
            <a:ext cx="4856490" cy="349667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3594686-BD58-4646-8BF7-FB327D4A32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1129" y="1241332"/>
            <a:ext cx="3886883" cy="523485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65695C-CB08-4277-AD39-00BCF1253E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47362" y="609600"/>
            <a:ext cx="2944638" cy="3880773"/>
          </a:xfrm>
        </p:spPr>
        <p:txBody>
          <a:bodyPr>
            <a:normAutofit/>
          </a:bodyPr>
          <a:lstStyle/>
          <a:p>
            <a:r>
              <a:rPr lang="en-US" sz="1500"/>
              <a:t>It is similar to “subscribe” in Angular/Redux and Reactive Programming</a:t>
            </a:r>
          </a:p>
          <a:p>
            <a:pPr marL="0" indent="0">
              <a:buNone/>
            </a:pPr>
            <a:endParaRPr lang="en-US" sz="150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126DACF-8686-4C52-AB3A-AC2C0DC261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47362" y="2549985"/>
            <a:ext cx="2882140" cy="1596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5963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55BC4-A6C1-41E8-89D8-35EE1306A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57561"/>
          </a:xfrm>
        </p:spPr>
        <p:txBody>
          <a:bodyPr/>
          <a:lstStyle/>
          <a:p>
            <a:r>
              <a:rPr lang="en-US" dirty="0"/>
              <a:t>Topic: Design Pattern (Others)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65695C-CB08-4277-AD39-00BCF1253E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Popular Design Pattern to choose:</a:t>
            </a:r>
          </a:p>
          <a:p>
            <a:pPr lvl="1"/>
            <a:r>
              <a:rPr lang="en-US" dirty="0"/>
              <a:t>Decorator, Façade, Strategy, Builder, Composite </a:t>
            </a:r>
            <a:r>
              <a:rPr lang="en-US" dirty="0" err="1"/>
              <a:t>etc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DO NOT SAY “MVC”</a:t>
            </a:r>
          </a:p>
        </p:txBody>
      </p:sp>
    </p:spTree>
    <p:extLst>
      <p:ext uri="{BB962C8B-B14F-4D97-AF65-F5344CB8AC3E}">
        <p14:creationId xmlns:p14="http://schemas.microsoft.com/office/powerpoint/2010/main" val="23872895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57520-D9E0-469E-99B0-95DE9BB40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Topic: R</a:t>
            </a:r>
            <a:r>
              <a:rPr lang="en-US" altLang="zh-CN" dirty="0"/>
              <a:t>eal Scenario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CCA450-0F50-41FA-9E60-AF62CBD5A8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Design a Vending Machine</a:t>
            </a:r>
          </a:p>
          <a:p>
            <a:r>
              <a:rPr lang="en-US" dirty="0"/>
              <a:t>2. Design an Elevator System</a:t>
            </a:r>
          </a:p>
        </p:txBody>
      </p:sp>
    </p:spTree>
    <p:extLst>
      <p:ext uri="{BB962C8B-B14F-4D97-AF65-F5344CB8AC3E}">
        <p14:creationId xmlns:p14="http://schemas.microsoft.com/office/powerpoint/2010/main" val="37254530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92789-5FA9-4B54-A6F9-C000992A5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0928"/>
          </a:xfrm>
        </p:spPr>
        <p:txBody>
          <a:bodyPr/>
          <a:lstStyle/>
          <a:p>
            <a:r>
              <a:rPr lang="en-US" dirty="0"/>
              <a:t>Topic: Collections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7750B8-993E-486C-98C7-FFFFC36580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40529"/>
            <a:ext cx="8596668" cy="4700834"/>
          </a:xfrm>
        </p:spPr>
        <p:txBody>
          <a:bodyPr/>
          <a:lstStyle/>
          <a:p>
            <a:r>
              <a:rPr lang="en-US" dirty="0"/>
              <a:t>List (Vector, </a:t>
            </a:r>
            <a:r>
              <a:rPr lang="en-US" dirty="0" err="1"/>
              <a:t>ArrayList</a:t>
            </a:r>
            <a:r>
              <a:rPr lang="en-US" dirty="0"/>
              <a:t>, Set, LinkedList)</a:t>
            </a:r>
          </a:p>
          <a:p>
            <a:r>
              <a:rPr lang="en-US" dirty="0"/>
              <a:t>HashMap, </a:t>
            </a:r>
            <a:r>
              <a:rPr lang="en-US" dirty="0" err="1"/>
              <a:t>ConcurrentHashMap</a:t>
            </a:r>
            <a:r>
              <a:rPr lang="en-US" dirty="0"/>
              <a:t>, </a:t>
            </a:r>
            <a:r>
              <a:rPr lang="en-US" dirty="0" err="1"/>
              <a:t>TreeMap</a:t>
            </a:r>
            <a:r>
              <a:rPr lang="en-US" dirty="0"/>
              <a:t>(comparator), </a:t>
            </a:r>
            <a:r>
              <a:rPr lang="en-US" dirty="0" err="1"/>
              <a:t>HashTable</a:t>
            </a:r>
            <a:endParaRPr lang="en-US" dirty="0"/>
          </a:p>
          <a:p>
            <a:r>
              <a:rPr lang="en-US" dirty="0"/>
              <a:t>Principle of HashMap – How HashMap works</a:t>
            </a:r>
          </a:p>
          <a:p>
            <a:r>
              <a:rPr lang="en-US" dirty="0"/>
              <a:t>Equals() and </a:t>
            </a:r>
            <a:r>
              <a:rPr lang="en-US" dirty="0" err="1"/>
              <a:t>HashCode</a:t>
            </a:r>
            <a:r>
              <a:rPr lang="en-US" dirty="0"/>
              <a:t>()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4637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0133E-B25E-4C1F-9C00-126928C4B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19705"/>
          </a:xfrm>
        </p:spPr>
        <p:txBody>
          <a:bodyPr/>
          <a:lstStyle/>
          <a:p>
            <a:r>
              <a:rPr lang="en-US" dirty="0"/>
              <a:t>Topic: Iterator vs Enumeration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2A6500-AF51-4B2C-B42B-9C7F733ED2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8534" y="1429305"/>
            <a:ext cx="6572250" cy="444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1576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53B9D-F798-40E9-B377-E4ECAAC45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Topic: Exception Handling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44CA7E-0E27-4A96-ACA7-98BFC8E712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6028065"/>
            <a:ext cx="7284411" cy="829935"/>
          </a:xfrm>
        </p:spPr>
        <p:txBody>
          <a:bodyPr/>
          <a:lstStyle/>
          <a:p>
            <a:r>
              <a:rPr lang="en-US" dirty="0"/>
              <a:t>See Example (</a:t>
            </a:r>
            <a:r>
              <a:rPr lang="en-US" dirty="0" err="1"/>
              <a:t>rtime</a:t>
            </a:r>
            <a:r>
              <a:rPr lang="en-US" dirty="0"/>
              <a:t>) project for customizing exception</a:t>
            </a:r>
          </a:p>
        </p:txBody>
      </p:sp>
      <p:pic>
        <p:nvPicPr>
          <p:cNvPr id="1026" name="Picture 2" descr="Related image">
            <a:extLst>
              <a:ext uri="{FF2B5EF4-FFF2-40B4-BE49-F238E27FC236}">
                <a16:creationId xmlns:a16="http://schemas.microsoft.com/office/drawing/2014/main" id="{D345BBAD-1DA7-4337-86B0-DE5A1FDB7E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1884218"/>
            <a:ext cx="5993652" cy="3577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84663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56AB8-7B5B-42DA-9666-D292970AE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82305"/>
          </a:xfrm>
        </p:spPr>
        <p:txBody>
          <a:bodyPr>
            <a:normAutofit/>
          </a:bodyPr>
          <a:lstStyle/>
          <a:p>
            <a:r>
              <a:rPr lang="en-US" dirty="0"/>
              <a:t>Topic: Multithreading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60CE51A-A058-45E5-816A-0B1F0F1543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5" y="1468118"/>
            <a:ext cx="5246388" cy="5067300"/>
          </a:xfrm>
        </p:spPr>
        <p:txBody>
          <a:bodyPr>
            <a:normAutofit/>
          </a:bodyPr>
          <a:lstStyle/>
          <a:p>
            <a:r>
              <a:rPr lang="en-US" dirty="0"/>
              <a:t>1. Create a thread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2. Thread vs Process</a:t>
            </a:r>
          </a:p>
          <a:p>
            <a:pPr marL="0" indent="0">
              <a:buNone/>
            </a:pPr>
            <a:r>
              <a:rPr lang="en-US" dirty="0"/>
              <a:t>	A: a process can contains multiple threads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762BE95-243F-4182-84C2-76EB9F1E1A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481" y="1905000"/>
            <a:ext cx="4152900" cy="12192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554FAFD-512F-4A64-A9C0-2E1608A181A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540" b="-2400"/>
          <a:stretch/>
        </p:blipFill>
        <p:spPr>
          <a:xfrm>
            <a:off x="928481" y="3300413"/>
            <a:ext cx="4152900" cy="1219200"/>
          </a:xfrm>
          <a:prstGeom prst="rect">
            <a:avLst/>
          </a:prstGeom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DA079368-53AF-4B0B-ADE3-AF9621461270}"/>
              </a:ext>
            </a:extLst>
          </p:cNvPr>
          <p:cNvSpPr txBox="1">
            <a:spLocks/>
          </p:cNvSpPr>
          <p:nvPr/>
        </p:nvSpPr>
        <p:spPr>
          <a:xfrm>
            <a:off x="5829117" y="1468558"/>
            <a:ext cx="6030085" cy="50673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3. Start() vs Run()</a:t>
            </a:r>
          </a:p>
          <a:p>
            <a:pPr marL="0" indent="0">
              <a:buNone/>
            </a:pPr>
            <a:r>
              <a:rPr lang="en-US" dirty="0"/>
              <a:t>	A: </a:t>
            </a:r>
            <a:r>
              <a:rPr lang="en-US" dirty="0" err="1"/>
              <a:t>t.start</a:t>
            </a:r>
            <a:r>
              <a:rPr lang="en-US" dirty="0"/>
              <a:t>() create and run a new thread. </a:t>
            </a:r>
            <a:r>
              <a:rPr lang="en-US" dirty="0" err="1"/>
              <a:t>t.run</a:t>
            </a:r>
            <a:r>
              <a:rPr lang="en-US" dirty="0"/>
              <a:t>() run 	the thread in current thread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4. sleep() vs wait() vs yield()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A: sleep() suspend current thread for given time. All other threads cannot run. This thread still occupies the lane.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wait() will suspend current thread and let other thread run. This thread only restart when hear notify()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Yield() suspend current thread. Other thread may run or may not. – rarely used.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5.ThreadLocal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vs Volatile</a:t>
            </a:r>
          </a:p>
          <a:p>
            <a:pPr marL="457200" lvl="1" indent="0">
              <a:buNone/>
            </a:pPr>
            <a:r>
              <a:rPr lang="en-US" dirty="0"/>
              <a:t>A: </a:t>
            </a:r>
            <a:r>
              <a:rPr lang="en-US" dirty="0" err="1"/>
              <a:t>threadlocal</a:t>
            </a:r>
            <a:r>
              <a:rPr lang="en-US" dirty="0"/>
              <a:t> make object thread-safe, every thread gets its own copy, not shared.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Volatile objects is completely shared between threads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E2940F6-B70D-405F-A6EB-54A039232D5A}"/>
              </a:ext>
            </a:extLst>
          </p:cNvPr>
          <p:cNvCxnSpPr/>
          <p:nvPr/>
        </p:nvCxnSpPr>
        <p:spPr>
          <a:xfrm>
            <a:off x="5744817" y="1345407"/>
            <a:ext cx="0" cy="50156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641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E0990-E711-408F-9E84-4958CDBA1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97150"/>
            <a:ext cx="8596668" cy="722050"/>
          </a:xfrm>
        </p:spPr>
        <p:txBody>
          <a:bodyPr>
            <a:normAutofit/>
          </a:bodyPr>
          <a:lstStyle/>
          <a:p>
            <a:r>
              <a:rPr lang="en-US" dirty="0"/>
              <a:t>Topic : String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67CF5-CC5D-4D50-9011-59452E7AA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19200"/>
            <a:ext cx="10837332" cy="5364480"/>
          </a:xfrm>
        </p:spPr>
        <p:txBody>
          <a:bodyPr/>
          <a:lstStyle/>
          <a:p>
            <a:r>
              <a:rPr lang="en-US" dirty="0"/>
              <a:t>String is immutable</a:t>
            </a:r>
          </a:p>
          <a:p>
            <a:pPr lvl="1"/>
            <a:r>
              <a:rPr lang="en-US" dirty="0"/>
              <a:t>String </a:t>
            </a:r>
            <a:r>
              <a:rPr lang="en-US" i="1" dirty="0"/>
              <a:t>str1</a:t>
            </a:r>
            <a:r>
              <a:rPr lang="en-US" dirty="0"/>
              <a:t> = “</a:t>
            </a:r>
            <a:r>
              <a:rPr lang="en-US" dirty="0" err="1"/>
              <a:t>abc</a:t>
            </a:r>
            <a:r>
              <a:rPr lang="en-US" dirty="0"/>
              <a:t>”;   String </a:t>
            </a:r>
            <a:r>
              <a:rPr lang="en-US" i="1" dirty="0"/>
              <a:t>str2</a:t>
            </a:r>
            <a:r>
              <a:rPr lang="en-US" dirty="0"/>
              <a:t> = new String(“</a:t>
            </a:r>
            <a:r>
              <a:rPr lang="en-US" dirty="0" err="1"/>
              <a:t>abc</a:t>
            </a:r>
            <a:r>
              <a:rPr lang="en-US" dirty="0"/>
              <a:t>”);  String </a:t>
            </a:r>
            <a:r>
              <a:rPr lang="en-US" i="1" dirty="0"/>
              <a:t>str3</a:t>
            </a:r>
            <a:r>
              <a:rPr lang="en-US" dirty="0"/>
              <a:t> = “</a:t>
            </a:r>
            <a:r>
              <a:rPr lang="en-US" dirty="0" err="1"/>
              <a:t>abc</a:t>
            </a:r>
            <a:r>
              <a:rPr lang="en-US" dirty="0"/>
              <a:t>”;  String </a:t>
            </a:r>
            <a:r>
              <a:rPr lang="en-US" i="1" dirty="0"/>
              <a:t>str4</a:t>
            </a:r>
            <a:r>
              <a:rPr lang="en-US" dirty="0"/>
              <a:t> = str1 + str2;</a:t>
            </a:r>
          </a:p>
          <a:p>
            <a:pPr lvl="2"/>
            <a:r>
              <a:rPr lang="en-US" dirty="0"/>
              <a:t>Reference vs Value:	 1) str1 == str2 ?    2) Str1.equals(str2) ?       3) str1.compareTo(str2)</a:t>
            </a:r>
          </a:p>
          <a:p>
            <a:pPr lvl="2"/>
            <a:r>
              <a:rPr lang="en-US" dirty="0"/>
              <a:t>Constant Pool:	How many objects ? (Pool)</a:t>
            </a:r>
          </a:p>
          <a:p>
            <a:pPr lvl="2"/>
            <a:r>
              <a:rPr lang="en-US" dirty="0"/>
              <a:t>Built-in Functions:	</a:t>
            </a:r>
            <a:r>
              <a:rPr lang="en-US" dirty="0" err="1"/>
              <a:t>charAt</a:t>
            </a:r>
            <a:r>
              <a:rPr lang="en-US" dirty="0"/>
              <a:t>(), length(), substring(,), contains(), equals(), </a:t>
            </a:r>
            <a:r>
              <a:rPr lang="en-US" dirty="0" err="1"/>
              <a:t>toUpperCase</a:t>
            </a:r>
            <a:r>
              <a:rPr lang="en-US" dirty="0"/>
              <a:t>()</a:t>
            </a:r>
          </a:p>
          <a:p>
            <a:r>
              <a:rPr lang="en-US" dirty="0"/>
              <a:t>StringBuilder &amp; </a:t>
            </a:r>
            <a:r>
              <a:rPr lang="en-US" dirty="0" err="1"/>
              <a:t>StringBuffer</a:t>
            </a:r>
            <a:endParaRPr lang="en-US" dirty="0"/>
          </a:p>
          <a:p>
            <a:pPr lvl="1"/>
            <a:r>
              <a:rPr lang="en-US" dirty="0"/>
              <a:t>StringBuilder sb = new StringBuilder(“</a:t>
            </a:r>
            <a:r>
              <a:rPr lang="en-US" dirty="0" err="1"/>
              <a:t>abc</a:t>
            </a:r>
            <a:r>
              <a:rPr lang="en-US" dirty="0"/>
              <a:t>”);  </a:t>
            </a:r>
            <a:r>
              <a:rPr lang="en-US" dirty="0" err="1"/>
              <a:t>sb.append</a:t>
            </a:r>
            <a:r>
              <a:rPr lang="en-US" dirty="0"/>
              <a:t>(“</a:t>
            </a:r>
            <a:r>
              <a:rPr lang="en-US" dirty="0" err="1"/>
              <a:t>abc</a:t>
            </a:r>
            <a:r>
              <a:rPr lang="en-US" dirty="0"/>
              <a:t>”);</a:t>
            </a:r>
          </a:p>
          <a:p>
            <a:pPr lvl="2"/>
            <a:r>
              <a:rPr lang="en-US" dirty="0" err="1"/>
              <a:t>sb.append</a:t>
            </a:r>
            <a:r>
              <a:rPr lang="en-US" dirty="0"/>
              <a:t>(“</a:t>
            </a:r>
            <a:r>
              <a:rPr lang="en-US" dirty="0" err="1"/>
              <a:t>abc</a:t>
            </a:r>
            <a:r>
              <a:rPr lang="en-US" dirty="0"/>
              <a:t>”);	</a:t>
            </a:r>
            <a:r>
              <a:rPr lang="en-US" dirty="0" err="1"/>
              <a:t>sb.reverse</a:t>
            </a:r>
            <a:r>
              <a:rPr lang="en-US" dirty="0"/>
              <a:t>();   </a:t>
            </a:r>
            <a:r>
              <a:rPr lang="en-US" dirty="0" err="1"/>
              <a:t>sb.delete</a:t>
            </a:r>
            <a:r>
              <a:rPr lang="en-US" dirty="0"/>
              <a:t>(</a:t>
            </a:r>
            <a:r>
              <a:rPr lang="en-US" dirty="0" err="1"/>
              <a:t>startIndex</a:t>
            </a:r>
            <a:r>
              <a:rPr lang="en-US" dirty="0"/>
              <a:t>, </a:t>
            </a:r>
            <a:r>
              <a:rPr lang="en-US" dirty="0" err="1"/>
              <a:t>endIndex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Mutable</a:t>
            </a:r>
          </a:p>
          <a:p>
            <a:pPr lvl="2"/>
            <a:r>
              <a:rPr lang="en-US" dirty="0" err="1"/>
              <a:t>toString</a:t>
            </a:r>
            <a:r>
              <a:rPr lang="en-US" dirty="0"/>
              <a:t>()</a:t>
            </a:r>
          </a:p>
          <a:p>
            <a:pPr lvl="2"/>
            <a:r>
              <a:rPr lang="en-US" dirty="0"/>
              <a:t>Synchronized vs non-synchronized</a:t>
            </a:r>
          </a:p>
          <a:p>
            <a:r>
              <a:rPr lang="en-US" dirty="0" err="1"/>
              <a:t>StringTokenizer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83779D-E8E2-4D97-B6FE-8DC1B6FE49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3365" y="5430285"/>
            <a:ext cx="8534400" cy="13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8713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56AB8-7B5B-42DA-9666-D292970AE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82305"/>
          </a:xfrm>
        </p:spPr>
        <p:txBody>
          <a:bodyPr>
            <a:normAutofit/>
          </a:bodyPr>
          <a:lstStyle/>
          <a:p>
            <a:r>
              <a:rPr lang="en-US"/>
              <a:t>Topic: Multithreading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60CE51A-A058-45E5-816A-0B1F0F1543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5" y="1468118"/>
            <a:ext cx="5246388" cy="5067300"/>
          </a:xfrm>
        </p:spPr>
        <p:txBody>
          <a:bodyPr>
            <a:normAutofit/>
          </a:bodyPr>
          <a:lstStyle/>
          <a:p>
            <a:r>
              <a:rPr lang="en-US" dirty="0"/>
              <a:t>6. join(</a:t>
            </a:r>
            <a:r>
              <a:rPr lang="en-US" i="1" dirty="0"/>
              <a:t>s</a:t>
            </a:r>
            <a:r>
              <a:rPr lang="en-US" dirty="0"/>
              <a:t>) tells other threads to wait until this thread is completed or just wait for the given </a:t>
            </a:r>
            <a:r>
              <a:rPr lang="en-US" i="1" dirty="0"/>
              <a:t>s</a:t>
            </a:r>
            <a:r>
              <a:rPr lang="en-US" dirty="0"/>
              <a:t> seconds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i="1" u="sng" dirty="0"/>
              <a:t>Question</a:t>
            </a:r>
            <a:r>
              <a:rPr lang="en-US" dirty="0"/>
              <a:t>: Given three threads, how to let them run in order?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DA079368-53AF-4B0B-ADE3-AF9621461270}"/>
              </a:ext>
            </a:extLst>
          </p:cNvPr>
          <p:cNvSpPr txBox="1">
            <a:spLocks/>
          </p:cNvSpPr>
          <p:nvPr/>
        </p:nvSpPr>
        <p:spPr>
          <a:xfrm>
            <a:off x="5829117" y="1468558"/>
            <a:ext cx="6030085" cy="5067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EA87569-9931-48CA-9A24-A3A24EF858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8184" y="322142"/>
            <a:ext cx="4171950" cy="614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6440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179CCA-4305-489E-8169-7F402D2FC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Topic: Synchronized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C2DD77-66BF-4389-9C18-6B11E50BDD5F}"/>
              </a:ext>
            </a:extLst>
          </p:cNvPr>
          <p:cNvSpPr txBox="1"/>
          <p:nvPr/>
        </p:nvSpPr>
        <p:spPr>
          <a:xfrm>
            <a:off x="673754" y="2160590"/>
            <a:ext cx="3973943" cy="34401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dirty="0">
              <a:solidFill>
                <a:schemeClr val="bg1"/>
              </a:solidFill>
            </a:endParaRP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chemeClr val="bg1"/>
                </a:solidFill>
              </a:rPr>
              <a:t>  Synchronized lock on instance;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chemeClr val="bg1"/>
                </a:solidFill>
              </a:rPr>
              <a:t>  Static synchronized lock on class;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dirty="0">
              <a:solidFill>
                <a:schemeClr val="bg1"/>
              </a:solidFill>
            </a:endParaRP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dirty="0">
              <a:solidFill>
                <a:schemeClr val="bg1"/>
              </a:solidFill>
            </a:endParaRP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dirty="0">
              <a:solidFill>
                <a:schemeClr val="bg1"/>
              </a:solidFill>
            </a:endParaRP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chemeClr val="bg1"/>
                </a:solidFill>
              </a:rPr>
              <a:t>Analyze 4 scenarios: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C24BE75-758E-488F-9567-9979E8136D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9126" y="972608"/>
            <a:ext cx="4557250" cy="4900269"/>
          </a:xfrm>
          <a:prstGeom prst="rect">
            <a:avLst/>
          </a:prstGeom>
        </p:spPr>
      </p:pic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9701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56AB8-7B5B-42DA-9666-D292970AE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82305"/>
          </a:xfrm>
        </p:spPr>
        <p:txBody>
          <a:bodyPr>
            <a:normAutofit fontScale="90000"/>
          </a:bodyPr>
          <a:lstStyle/>
          <a:p>
            <a:r>
              <a:rPr lang="en-US" dirty="0"/>
              <a:t>Topic: Concurrency </a:t>
            </a:r>
            <a:br>
              <a:rPr lang="en-US" dirty="0"/>
            </a:br>
            <a:r>
              <a:rPr lang="en-US" dirty="0"/>
              <a:t>-- 1) </a:t>
            </a:r>
            <a:r>
              <a:rPr lang="en-US" dirty="0" err="1"/>
              <a:t>ExecutorService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7049C9-59EE-440C-B40D-05A8201484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46368"/>
            <a:ext cx="5613223" cy="6565263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60CE51A-A058-45E5-816A-0B1F0F1543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083254"/>
            <a:ext cx="5161491" cy="5067300"/>
          </a:xfrm>
        </p:spPr>
        <p:txBody>
          <a:bodyPr/>
          <a:lstStyle/>
          <a:p>
            <a:r>
              <a:rPr lang="en-US" sz="1200" dirty="0" err="1"/>
              <a:t>ExecutorService</a:t>
            </a:r>
            <a:r>
              <a:rPr lang="en-US" sz="1200" dirty="0"/>
              <a:t> maintains thread pool</a:t>
            </a:r>
          </a:p>
          <a:p>
            <a:r>
              <a:rPr lang="en-US" sz="1200" dirty="0" err="1"/>
              <a:t>Executors.</a:t>
            </a:r>
            <a:r>
              <a:rPr lang="en-US" sz="1200" i="1" dirty="0" err="1"/>
              <a:t>newCachedThreadPool</a:t>
            </a:r>
            <a:r>
              <a:rPr lang="en-US" sz="1200" i="1" dirty="0"/>
              <a:t>()</a:t>
            </a:r>
          </a:p>
          <a:p>
            <a:pPr marL="0" indent="0">
              <a:buNone/>
            </a:pPr>
            <a:r>
              <a:rPr lang="en-US" sz="1200" dirty="0"/>
              <a:t>     			</a:t>
            </a:r>
            <a:r>
              <a:rPr lang="en-US" sz="1200" i="1" dirty="0" err="1"/>
              <a:t>newFixedThreadPool</a:t>
            </a:r>
            <a:r>
              <a:rPr lang="en-US" sz="1200" i="1" dirty="0"/>
              <a:t>()</a:t>
            </a:r>
          </a:p>
          <a:p>
            <a:r>
              <a:rPr lang="en-US" sz="1200" dirty="0"/>
              <a:t>Execute(), submit(), </a:t>
            </a:r>
            <a:r>
              <a:rPr lang="en-US" sz="1200" dirty="0" err="1"/>
              <a:t>invokeAny</a:t>
            </a:r>
            <a:r>
              <a:rPr lang="en-US" sz="1200" dirty="0"/>
              <a:t>(), </a:t>
            </a:r>
            <a:r>
              <a:rPr lang="en-US" sz="1200" dirty="0" err="1"/>
              <a:t>invokeAll</a:t>
            </a:r>
            <a:r>
              <a:rPr lang="en-US" sz="1200" dirty="0"/>
              <a:t>()</a:t>
            </a:r>
          </a:p>
          <a:p>
            <a:r>
              <a:rPr lang="en-US" sz="1200" dirty="0"/>
              <a:t>Runnable vs Callable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1200" dirty="0" err="1"/>
              <a:t>Future.get</a:t>
            </a:r>
            <a:r>
              <a:rPr lang="en-US" sz="1200" dirty="0"/>
              <a:t>(*time), </a:t>
            </a:r>
            <a:r>
              <a:rPr lang="en-US" sz="1200" dirty="0" err="1"/>
              <a:t>Future.isDone</a:t>
            </a:r>
            <a:r>
              <a:rPr lang="en-US" sz="1200" dirty="0"/>
              <a:t>(), </a:t>
            </a:r>
            <a:r>
              <a:rPr lang="en-US" sz="1200" dirty="0" err="1"/>
              <a:t>Future.cancel</a:t>
            </a:r>
            <a:r>
              <a:rPr lang="en-US" sz="1200" dirty="0"/>
              <a:t>()</a:t>
            </a:r>
          </a:p>
          <a:p>
            <a:r>
              <a:rPr lang="en-US" sz="1200" dirty="0" err="1"/>
              <a:t>Executor.shutdown</a:t>
            </a:r>
            <a:r>
              <a:rPr lang="en-US" sz="1200" dirty="0"/>
              <a:t>()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82613F2-0254-45A9-AC43-AF12F991B580}"/>
              </a:ext>
            </a:extLst>
          </p:cNvPr>
          <p:cNvCxnSpPr/>
          <p:nvPr/>
        </p:nvCxnSpPr>
        <p:spPr>
          <a:xfrm flipH="1">
            <a:off x="10677525" y="1009650"/>
            <a:ext cx="4476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833F8BA-A284-497E-A9AD-E63467AAF953}"/>
              </a:ext>
            </a:extLst>
          </p:cNvPr>
          <p:cNvCxnSpPr/>
          <p:nvPr/>
        </p:nvCxnSpPr>
        <p:spPr>
          <a:xfrm flipH="1">
            <a:off x="10029825" y="1981200"/>
            <a:ext cx="114300" cy="419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70E4F0EC-B77B-4653-88B9-1D0AA2DF3F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1615" y="3624942"/>
            <a:ext cx="4051041" cy="1143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8AD5324-3270-4688-914A-3B68D9C7F6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1616" y="4903480"/>
            <a:ext cx="4051041" cy="1121569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ECD30B5-CADE-497E-89D5-5EBC28688EC3}"/>
              </a:ext>
            </a:extLst>
          </p:cNvPr>
          <p:cNvCxnSpPr/>
          <p:nvPr/>
        </p:nvCxnSpPr>
        <p:spPr>
          <a:xfrm flipH="1">
            <a:off x="8534400" y="3228975"/>
            <a:ext cx="7396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DB16C81-690B-4F05-B740-ED74CB0DED64}"/>
              </a:ext>
            </a:extLst>
          </p:cNvPr>
          <p:cNvCxnSpPr/>
          <p:nvPr/>
        </p:nvCxnSpPr>
        <p:spPr>
          <a:xfrm flipH="1">
            <a:off x="8553450" y="5543550"/>
            <a:ext cx="7205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99452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56AB8-7B5B-42DA-9666-D292970AE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82305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Topic: Concurrency </a:t>
            </a:r>
            <a:b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-- 2) Semaphore and Mutex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EF114A-F2AE-4798-A9F4-E962EE5905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5966062" cy="3880773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Semaphore – limits the number of threads to access one resource concurrently</a:t>
            </a:r>
          </a:p>
          <a:p>
            <a:pPr marL="0" indent="0">
              <a:buNone/>
            </a:pPr>
            <a:r>
              <a:rPr lang="en-US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	Semaphore </a:t>
            </a:r>
            <a:r>
              <a:rPr lang="en-US" i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semaphore</a:t>
            </a:r>
            <a:r>
              <a:rPr lang="en-US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= new Semaphore(4)</a:t>
            </a:r>
          </a:p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Mutex – limits only 1 thread to access one resource concurrently</a:t>
            </a:r>
          </a:p>
          <a:p>
            <a:pPr marL="0" indent="0">
              <a:buNone/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en-US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Mutex is not native in java, Semaphore(1) is Mutex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69EED6-33B1-4A55-925C-B877141F0F70}"/>
              </a:ext>
            </a:extLst>
          </p:cNvPr>
          <p:cNvSpPr txBox="1"/>
          <p:nvPr/>
        </p:nvSpPr>
        <p:spPr>
          <a:xfrm>
            <a:off x="6988628" y="609599"/>
            <a:ext cx="5075854" cy="609397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000" dirty="0"/>
              <a:t>package </a:t>
            </a:r>
            <a:r>
              <a:rPr lang="en-US" sz="1000" dirty="0" err="1"/>
              <a:t>com.bht.aop.main</a:t>
            </a:r>
            <a:r>
              <a:rPr lang="en-US" sz="1000" dirty="0"/>
              <a:t>;</a:t>
            </a:r>
          </a:p>
          <a:p>
            <a:r>
              <a:rPr lang="en-US" sz="1000" dirty="0"/>
              <a:t>import </a:t>
            </a:r>
            <a:r>
              <a:rPr lang="en-US" sz="1000" dirty="0" err="1"/>
              <a:t>java.util.concurrent.Semaphore</a:t>
            </a:r>
            <a:r>
              <a:rPr lang="en-US" sz="1000" dirty="0"/>
              <a:t>;</a:t>
            </a:r>
          </a:p>
          <a:p>
            <a:endParaRPr lang="en-US" sz="1000" dirty="0"/>
          </a:p>
          <a:p>
            <a:r>
              <a:rPr lang="en-US" sz="1000" dirty="0"/>
              <a:t>public class </a:t>
            </a:r>
            <a:r>
              <a:rPr lang="en-US" sz="1000" dirty="0" err="1"/>
              <a:t>SemaphoreMain</a:t>
            </a:r>
            <a:r>
              <a:rPr lang="en-US" sz="1000" dirty="0"/>
              <a:t> {</a:t>
            </a:r>
          </a:p>
          <a:p>
            <a:r>
              <a:rPr lang="en-US" sz="1000" dirty="0"/>
              <a:t>    static Semaphore </a:t>
            </a:r>
            <a:r>
              <a:rPr lang="en-US" sz="1000" dirty="0" err="1"/>
              <a:t>semaphore</a:t>
            </a:r>
            <a:r>
              <a:rPr lang="en-US" sz="1000" dirty="0"/>
              <a:t> = new Semaphore(3);</a:t>
            </a:r>
          </a:p>
          <a:p>
            <a:r>
              <a:rPr lang="en-US" sz="1000" dirty="0"/>
              <a:t>   //static Semaphore </a:t>
            </a:r>
            <a:r>
              <a:rPr lang="en-US" sz="1000" dirty="0" err="1"/>
              <a:t>semaphore</a:t>
            </a:r>
            <a:r>
              <a:rPr lang="en-US" sz="1000" dirty="0"/>
              <a:t> = new Semaphore(1);</a:t>
            </a:r>
          </a:p>
          <a:p>
            <a:r>
              <a:rPr lang="en-US" sz="1000" dirty="0"/>
              <a:t>    static class </a:t>
            </a:r>
            <a:r>
              <a:rPr lang="en-US" sz="1000" dirty="0" err="1"/>
              <a:t>MyATMThread</a:t>
            </a:r>
            <a:r>
              <a:rPr lang="en-US" sz="1000" dirty="0"/>
              <a:t> extends Thread {</a:t>
            </a:r>
          </a:p>
          <a:p>
            <a:r>
              <a:rPr lang="en-US" sz="1000" dirty="0"/>
              <a:t>        String name;</a:t>
            </a:r>
          </a:p>
          <a:p>
            <a:r>
              <a:rPr lang="en-US" sz="1000" dirty="0"/>
              <a:t>        </a:t>
            </a:r>
            <a:r>
              <a:rPr lang="en-US" sz="1000" dirty="0" err="1"/>
              <a:t>MyATMThread</a:t>
            </a:r>
            <a:r>
              <a:rPr lang="en-US" sz="1000" dirty="0"/>
              <a:t>(String name){ this.name = name; }</a:t>
            </a:r>
          </a:p>
          <a:p>
            <a:r>
              <a:rPr lang="en-US" sz="1000" dirty="0"/>
              <a:t>        public void run(){</a:t>
            </a:r>
          </a:p>
          <a:p>
            <a:r>
              <a:rPr lang="en-US" sz="1000" dirty="0"/>
              <a:t>            try{</a:t>
            </a:r>
          </a:p>
          <a:p>
            <a:r>
              <a:rPr lang="en-US" sz="1000" dirty="0"/>
              <a:t>                </a:t>
            </a:r>
            <a:r>
              <a:rPr lang="en-US" sz="1000" dirty="0" err="1"/>
              <a:t>semaphore.acquire</a:t>
            </a:r>
            <a:r>
              <a:rPr lang="en-US" sz="1000" dirty="0"/>
              <a:t>();</a:t>
            </a:r>
          </a:p>
          <a:p>
            <a:r>
              <a:rPr lang="en-US" sz="1000" dirty="0"/>
              <a:t>                </a:t>
            </a:r>
            <a:r>
              <a:rPr lang="en-US" sz="1000" dirty="0" err="1"/>
              <a:t>System.out.println</a:t>
            </a:r>
            <a:r>
              <a:rPr lang="en-US" sz="1000" dirty="0"/>
              <a:t>(name + " : got the permit!");</a:t>
            </a:r>
          </a:p>
          <a:p>
            <a:r>
              <a:rPr lang="en-US" sz="1000" dirty="0"/>
              <a:t>                try{</a:t>
            </a:r>
          </a:p>
          <a:p>
            <a:r>
              <a:rPr lang="en-US" sz="1000" dirty="0"/>
              <a:t>                    </a:t>
            </a:r>
            <a:r>
              <a:rPr lang="en-US" sz="1000" dirty="0" err="1"/>
              <a:t>System.out.println</a:t>
            </a:r>
            <a:r>
              <a:rPr lang="en-US" sz="1000" dirty="0"/>
              <a:t>(name + " is doing work now! ");</a:t>
            </a:r>
          </a:p>
          <a:p>
            <a:r>
              <a:rPr lang="en-US" sz="1000" dirty="0"/>
              <a:t>                    </a:t>
            </a:r>
            <a:r>
              <a:rPr lang="en-US" sz="1000" dirty="0" err="1"/>
              <a:t>Thread.sleep</a:t>
            </a:r>
            <a:r>
              <a:rPr lang="en-US" sz="1000" dirty="0"/>
              <a:t>(5000);</a:t>
            </a:r>
          </a:p>
          <a:p>
            <a:r>
              <a:rPr lang="en-US" sz="1000" dirty="0"/>
              <a:t>                }finally {</a:t>
            </a:r>
          </a:p>
          <a:p>
            <a:r>
              <a:rPr lang="en-US" sz="1000" dirty="0"/>
              <a:t>                    </a:t>
            </a:r>
            <a:r>
              <a:rPr lang="en-US" sz="1000" dirty="0" err="1"/>
              <a:t>System.out.println</a:t>
            </a:r>
            <a:r>
              <a:rPr lang="en-US" sz="1000" dirty="0"/>
              <a:t>(name + " : releasing lock...");</a:t>
            </a:r>
          </a:p>
          <a:p>
            <a:r>
              <a:rPr lang="en-US" sz="1000" dirty="0"/>
              <a:t>                    </a:t>
            </a:r>
            <a:r>
              <a:rPr lang="en-US" sz="1000" dirty="0" err="1"/>
              <a:t>semaphore.release</a:t>
            </a:r>
            <a:r>
              <a:rPr lang="en-US" sz="1000" dirty="0"/>
              <a:t>();</a:t>
            </a:r>
          </a:p>
          <a:p>
            <a:r>
              <a:rPr lang="en-US" sz="1000" dirty="0"/>
              <a:t>                }</a:t>
            </a:r>
          </a:p>
          <a:p>
            <a:r>
              <a:rPr lang="en-US" sz="1000" dirty="0"/>
              <a:t>            }catch (</a:t>
            </a:r>
            <a:r>
              <a:rPr lang="en-US" sz="1000" dirty="0" err="1"/>
              <a:t>InterruptedException</a:t>
            </a:r>
            <a:r>
              <a:rPr lang="en-US" sz="1000" dirty="0"/>
              <a:t> e){</a:t>
            </a:r>
            <a:r>
              <a:rPr lang="en-US" sz="1000" dirty="0" err="1"/>
              <a:t>e.printStackTrace</a:t>
            </a:r>
            <a:r>
              <a:rPr lang="en-US" sz="1000" dirty="0"/>
              <a:t>();}</a:t>
            </a:r>
          </a:p>
          <a:p>
            <a:r>
              <a:rPr lang="en-US" sz="1000" dirty="0"/>
              <a:t>        }</a:t>
            </a:r>
          </a:p>
          <a:p>
            <a:r>
              <a:rPr lang="en-US" sz="1000" dirty="0"/>
              <a:t>    }</a:t>
            </a:r>
          </a:p>
          <a:p>
            <a:endParaRPr lang="en-US" sz="1000" dirty="0"/>
          </a:p>
          <a:p>
            <a:r>
              <a:rPr lang="en-US" sz="1000" dirty="0"/>
              <a:t>    public static void main(String[] </a:t>
            </a:r>
            <a:r>
              <a:rPr lang="en-US" sz="1000" dirty="0" err="1"/>
              <a:t>args</a:t>
            </a:r>
            <a:r>
              <a:rPr lang="en-US" sz="1000" dirty="0"/>
              <a:t>) {</a:t>
            </a:r>
          </a:p>
          <a:p>
            <a:r>
              <a:rPr lang="en-US" sz="1000" dirty="0"/>
              <a:t>        </a:t>
            </a:r>
            <a:r>
              <a:rPr lang="en-US" sz="1000" dirty="0" err="1"/>
              <a:t>System.out.println</a:t>
            </a:r>
            <a:r>
              <a:rPr lang="en-US" sz="1000" dirty="0"/>
              <a:t>("Total available Semaphore permits :" + </a:t>
            </a:r>
            <a:r>
              <a:rPr lang="en-US" sz="1000" dirty="0" err="1"/>
              <a:t>semaphore.availablePermits</a:t>
            </a:r>
            <a:r>
              <a:rPr lang="en-US" sz="1000" dirty="0"/>
              <a:t>());</a:t>
            </a:r>
          </a:p>
          <a:p>
            <a:r>
              <a:rPr lang="en-US" sz="1000" dirty="0"/>
              <a:t>        </a:t>
            </a:r>
            <a:r>
              <a:rPr lang="en-US" sz="1000" dirty="0" err="1"/>
              <a:t>MyATMThread</a:t>
            </a:r>
            <a:r>
              <a:rPr lang="en-US" sz="1000" dirty="0"/>
              <a:t> t1 = new </a:t>
            </a:r>
            <a:r>
              <a:rPr lang="en-US" sz="1000" dirty="0" err="1"/>
              <a:t>MyATMThread</a:t>
            </a:r>
            <a:r>
              <a:rPr lang="en-US" sz="1000" dirty="0"/>
              <a:t>("A");</a:t>
            </a:r>
          </a:p>
          <a:p>
            <a:r>
              <a:rPr lang="en-US" sz="1000" dirty="0"/>
              <a:t>        t1.start();</a:t>
            </a:r>
          </a:p>
          <a:p>
            <a:r>
              <a:rPr lang="en-US" sz="1000" dirty="0"/>
              <a:t>        </a:t>
            </a:r>
            <a:r>
              <a:rPr lang="en-US" sz="1000" dirty="0" err="1"/>
              <a:t>MyATMThread</a:t>
            </a:r>
            <a:r>
              <a:rPr lang="en-US" sz="1000" dirty="0"/>
              <a:t> t2 = new </a:t>
            </a:r>
            <a:r>
              <a:rPr lang="en-US" sz="1000" dirty="0" err="1"/>
              <a:t>MyATMThread</a:t>
            </a:r>
            <a:r>
              <a:rPr lang="en-US" sz="1000" dirty="0"/>
              <a:t>("B");</a:t>
            </a:r>
          </a:p>
          <a:p>
            <a:r>
              <a:rPr lang="en-US" sz="1000" dirty="0"/>
              <a:t>        t2.start();</a:t>
            </a:r>
          </a:p>
          <a:p>
            <a:r>
              <a:rPr lang="en-US" sz="1000" dirty="0"/>
              <a:t>        </a:t>
            </a:r>
            <a:r>
              <a:rPr lang="en-US" sz="1000" dirty="0" err="1"/>
              <a:t>MyATMThread</a:t>
            </a:r>
            <a:r>
              <a:rPr lang="en-US" sz="1000" dirty="0"/>
              <a:t> t3 = new </a:t>
            </a:r>
            <a:r>
              <a:rPr lang="en-US" sz="1000" dirty="0" err="1"/>
              <a:t>MyATMThread</a:t>
            </a:r>
            <a:r>
              <a:rPr lang="en-US" sz="1000" dirty="0"/>
              <a:t>("C");</a:t>
            </a:r>
          </a:p>
          <a:p>
            <a:r>
              <a:rPr lang="en-US" sz="1000" dirty="0"/>
              <a:t>        t3.start();</a:t>
            </a:r>
          </a:p>
          <a:p>
            <a:r>
              <a:rPr lang="en-US" sz="1000" dirty="0"/>
              <a:t>        </a:t>
            </a:r>
            <a:r>
              <a:rPr lang="en-US" sz="1000" dirty="0" err="1"/>
              <a:t>MyATMThread</a:t>
            </a:r>
            <a:r>
              <a:rPr lang="en-US" sz="1000" dirty="0"/>
              <a:t> t4 = new </a:t>
            </a:r>
            <a:r>
              <a:rPr lang="en-US" sz="1000" dirty="0" err="1"/>
              <a:t>MyATMThread</a:t>
            </a:r>
            <a:r>
              <a:rPr lang="en-US" sz="1000" dirty="0"/>
              <a:t>("D");</a:t>
            </a:r>
          </a:p>
          <a:p>
            <a:r>
              <a:rPr lang="en-US" sz="1000" dirty="0"/>
              <a:t>        t4.start();</a:t>
            </a:r>
          </a:p>
          <a:p>
            <a:r>
              <a:rPr lang="en-US" sz="1000" dirty="0"/>
              <a:t>        </a:t>
            </a:r>
            <a:r>
              <a:rPr lang="en-US" sz="1000" dirty="0" err="1"/>
              <a:t>MyATMThread</a:t>
            </a:r>
            <a:r>
              <a:rPr lang="en-US" sz="1000" dirty="0"/>
              <a:t> t5 = new </a:t>
            </a:r>
            <a:r>
              <a:rPr lang="en-US" sz="1000" dirty="0" err="1"/>
              <a:t>MyATMThread</a:t>
            </a:r>
            <a:r>
              <a:rPr lang="en-US" sz="1000" dirty="0"/>
              <a:t>("E");</a:t>
            </a:r>
          </a:p>
          <a:p>
            <a:r>
              <a:rPr lang="en-US" sz="1000" dirty="0"/>
              <a:t>        t5.start();</a:t>
            </a:r>
          </a:p>
          <a:p>
            <a:r>
              <a:rPr lang="en-US" sz="1000" dirty="0"/>
              <a:t>    }</a:t>
            </a:r>
          </a:p>
          <a:p>
            <a:r>
              <a:rPr lang="en-US" sz="1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731412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C0590-5352-40AA-BCD0-DC2176574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04850"/>
          </a:xfrm>
        </p:spPr>
        <p:txBody>
          <a:bodyPr/>
          <a:lstStyle/>
          <a:p>
            <a:r>
              <a:rPr lang="en-US" dirty="0"/>
              <a:t>Topic: Java 8(default &amp; static methods)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193DE4-CF07-4459-A196-45268AAFE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14449"/>
            <a:ext cx="10733616" cy="5746108"/>
          </a:xfrm>
        </p:spPr>
        <p:txBody>
          <a:bodyPr/>
          <a:lstStyle/>
          <a:p>
            <a:r>
              <a:rPr lang="en-US" dirty="0"/>
              <a:t>Problem with java interfaces: children must implements all methods in interface, if adding new definitions to interface, all children have to update.</a:t>
            </a:r>
          </a:p>
          <a:p>
            <a:r>
              <a:rPr lang="en-US" dirty="0"/>
              <a:t>Solution: </a:t>
            </a:r>
            <a:r>
              <a:rPr lang="en-US" b="1" i="1" u="sng" dirty="0"/>
              <a:t>default</a:t>
            </a:r>
            <a:r>
              <a:rPr lang="en-US" dirty="0"/>
              <a:t> methods in interface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Problem: multiple implementations –&gt; override</a:t>
            </a:r>
          </a:p>
          <a:p>
            <a:r>
              <a:rPr lang="en-US" b="1" i="1" dirty="0"/>
              <a:t>Static</a:t>
            </a:r>
            <a:r>
              <a:rPr lang="en-US" dirty="0"/>
              <a:t> methods: the same as defaults method, </a:t>
            </a:r>
          </a:p>
          <a:p>
            <a:pPr marL="0" indent="0">
              <a:buNone/>
            </a:pPr>
            <a:r>
              <a:rPr lang="en-US" dirty="0"/>
              <a:t>	but does not allow override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1A0E60-51CE-47B3-B4E4-DA9BE78A6D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815" y="2517914"/>
            <a:ext cx="4362450" cy="28098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4282943-3AED-4E5B-BA8B-66D8BF3502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0896" y="2038350"/>
            <a:ext cx="4419600" cy="421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9308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C0590-5352-40AA-BCD0-DC2176574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04850"/>
          </a:xfrm>
        </p:spPr>
        <p:txBody>
          <a:bodyPr/>
          <a:lstStyle/>
          <a:p>
            <a:r>
              <a:rPr lang="en-US" dirty="0"/>
              <a:t>Topic: Java 8(lambda)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3FC8475-A09F-4DE8-9D96-8723D00831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81075" y="1314450"/>
            <a:ext cx="6255820" cy="488061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61D6815-D2F5-446E-855C-B583E71927D8}"/>
              </a:ext>
            </a:extLst>
          </p:cNvPr>
          <p:cNvSpPr txBox="1"/>
          <p:nvPr/>
        </p:nvSpPr>
        <p:spPr>
          <a:xfrm>
            <a:off x="775251" y="1600200"/>
            <a:ext cx="5158409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Why introducing lambda?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To replace anonymous inner class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Can rewrite any methods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Work with functional interface (next slide)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r>
              <a:rPr lang="en-US" dirty="0"/>
              <a:t>Scope of lambda: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Enclosing block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r>
              <a:rPr lang="en-US" dirty="0"/>
              <a:t>Tooltips: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Avoid large block of code and “return”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Avoid () around single input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Avoid input type</a:t>
            </a:r>
          </a:p>
        </p:txBody>
      </p:sp>
    </p:spTree>
    <p:extLst>
      <p:ext uri="{BB962C8B-B14F-4D97-AF65-F5344CB8AC3E}">
        <p14:creationId xmlns:p14="http://schemas.microsoft.com/office/powerpoint/2010/main" val="16218576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C0590-5352-40AA-BCD0-DC2176574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04850"/>
          </a:xfrm>
        </p:spPr>
        <p:txBody>
          <a:bodyPr/>
          <a:lstStyle/>
          <a:p>
            <a:r>
              <a:rPr lang="en-US" dirty="0"/>
              <a:t>Topic: Java 8(Functional Interface)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3D1AB8-34FD-4026-A4DD-4DFD6940D0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97110"/>
            <a:ext cx="4232596" cy="3880773"/>
          </a:xfrm>
        </p:spPr>
        <p:txBody>
          <a:bodyPr/>
          <a:lstStyle/>
          <a:p>
            <a:r>
              <a:rPr lang="en-US" dirty="0"/>
              <a:t>has one Single Abstract Method</a:t>
            </a:r>
          </a:p>
          <a:p>
            <a:r>
              <a:rPr lang="en-US" dirty="0"/>
              <a:t>@</a:t>
            </a:r>
            <a:r>
              <a:rPr lang="en-US" dirty="0" err="1"/>
              <a:t>FunctionalInterface</a:t>
            </a:r>
            <a:r>
              <a:rPr lang="en-US" dirty="0"/>
              <a:t> – for sanity check</a:t>
            </a:r>
          </a:p>
          <a:p>
            <a:r>
              <a:rPr lang="en-US" dirty="0"/>
              <a:t>Can have default methods</a:t>
            </a:r>
          </a:p>
          <a:p>
            <a:endParaRPr lang="en-US" dirty="0"/>
          </a:p>
          <a:p>
            <a:r>
              <a:rPr lang="en-US" dirty="0"/>
              <a:t>Lambda is the implementation of the abstract method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FDCAB5-7710-47B1-AF7D-C55E35BAC4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6871" y="1650823"/>
            <a:ext cx="5429111" cy="131231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F534217-1C42-4E9F-82ED-C70DA8015A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6871" y="3385284"/>
            <a:ext cx="5435482" cy="2260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8151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3F749-355E-445D-AF79-24A4AE300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56238"/>
            <a:ext cx="8596668" cy="660400"/>
          </a:xfrm>
        </p:spPr>
        <p:txBody>
          <a:bodyPr/>
          <a:lstStyle/>
          <a:p>
            <a:r>
              <a:rPr lang="en-US" dirty="0"/>
              <a:t>Topic: Java 8(</a:t>
            </a:r>
            <a:r>
              <a:rPr lang="en-US" dirty="0" err="1"/>
              <a:t>forEach</a:t>
            </a:r>
            <a:r>
              <a:rPr lang="en-US" dirty="0"/>
              <a:t>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5C8568-045E-40C7-8C06-7192696A6F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402" y="815312"/>
            <a:ext cx="5673598" cy="58864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A266142-E580-411A-81D8-703C500DE3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8072" y="0"/>
            <a:ext cx="4921724" cy="685800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12D04B0-809D-4008-A489-B1AAC2C1C6E8}"/>
              </a:ext>
            </a:extLst>
          </p:cNvPr>
          <p:cNvCxnSpPr/>
          <p:nvPr/>
        </p:nvCxnSpPr>
        <p:spPr>
          <a:xfrm>
            <a:off x="6562725" y="815312"/>
            <a:ext cx="0" cy="56902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06267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55A73-8E51-4446-AA90-CCA2B1828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56238"/>
            <a:ext cx="8596668" cy="598771"/>
          </a:xfrm>
        </p:spPr>
        <p:txBody>
          <a:bodyPr>
            <a:normAutofit fontScale="90000"/>
          </a:bodyPr>
          <a:lstStyle/>
          <a:p>
            <a:r>
              <a:rPr lang="en-US" dirty="0"/>
              <a:t>Topic: Java 8(stream)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C01B19-FD66-45D6-A71B-3C2BD20C7B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755009"/>
            <a:ext cx="8596668" cy="3880773"/>
          </a:xfrm>
        </p:spPr>
        <p:txBody>
          <a:bodyPr/>
          <a:lstStyle/>
          <a:p>
            <a:r>
              <a:rPr lang="en-US" dirty="0"/>
              <a:t>filter											map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0E9AA7-0E77-4999-B003-57D671EE04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010" y="1123950"/>
            <a:ext cx="4938932" cy="53911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7F8754A-FAD9-4C5E-AEBB-592237FB55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99" y="1106203"/>
            <a:ext cx="4849923" cy="5408897"/>
          </a:xfrm>
          <a:prstGeom prst="rect">
            <a:avLst/>
          </a:prstGeom>
        </p:spPr>
      </p:pic>
      <p:sp>
        <p:nvSpPr>
          <p:cNvPr id="7" name="Speech Bubble: Oval 6">
            <a:extLst>
              <a:ext uri="{FF2B5EF4-FFF2-40B4-BE49-F238E27FC236}">
                <a16:creationId xmlns:a16="http://schemas.microsoft.com/office/drawing/2014/main" id="{7BDB776B-8981-465F-B008-9305F50EF937}"/>
              </a:ext>
            </a:extLst>
          </p:cNvPr>
          <p:cNvSpPr/>
          <p:nvPr/>
        </p:nvSpPr>
        <p:spPr>
          <a:xfrm>
            <a:off x="3755255" y="3737500"/>
            <a:ext cx="1802166" cy="497149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Predicate</a:t>
            </a:r>
          </a:p>
        </p:txBody>
      </p:sp>
      <p:sp>
        <p:nvSpPr>
          <p:cNvPr id="8" name="Speech Bubble: Oval 7">
            <a:extLst>
              <a:ext uri="{FF2B5EF4-FFF2-40B4-BE49-F238E27FC236}">
                <a16:creationId xmlns:a16="http://schemas.microsoft.com/office/drawing/2014/main" id="{5B55B019-23A3-4601-BA03-E2B1435C8DB4}"/>
              </a:ext>
            </a:extLst>
          </p:cNvPr>
          <p:cNvSpPr/>
          <p:nvPr/>
        </p:nvSpPr>
        <p:spPr>
          <a:xfrm>
            <a:off x="9645824" y="2931851"/>
            <a:ext cx="1802166" cy="497149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Function</a:t>
            </a:r>
          </a:p>
        </p:txBody>
      </p:sp>
    </p:spTree>
    <p:extLst>
      <p:ext uri="{BB962C8B-B14F-4D97-AF65-F5344CB8AC3E}">
        <p14:creationId xmlns:p14="http://schemas.microsoft.com/office/powerpoint/2010/main" val="5094675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55A73-8E51-4446-AA90-CCA2B1828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56238"/>
            <a:ext cx="8596668" cy="598771"/>
          </a:xfrm>
        </p:spPr>
        <p:txBody>
          <a:bodyPr>
            <a:normAutofit fontScale="90000"/>
          </a:bodyPr>
          <a:lstStyle/>
          <a:p>
            <a:r>
              <a:rPr lang="en-US" dirty="0"/>
              <a:t>Topic: Java 8(optional)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C01B19-FD66-45D6-A71B-3C2BD20C7B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755009"/>
            <a:ext cx="8596668" cy="3880773"/>
          </a:xfrm>
        </p:spPr>
        <p:txBody>
          <a:bodyPr/>
          <a:lstStyle/>
          <a:p>
            <a:r>
              <a:rPr lang="en-US" dirty="0"/>
              <a:t>To avoid Null checks and run time </a:t>
            </a:r>
            <a:r>
              <a:rPr lang="en-US" dirty="0" err="1"/>
              <a:t>NullPointerExceptions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8DB35A9-89DB-4AB8-BF8E-1AD2FE3FA0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1914525"/>
            <a:ext cx="4705350" cy="30289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268A05D-4D99-4AE2-8449-D90E4EA623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2566" y="1353780"/>
            <a:ext cx="5372100" cy="469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057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211E32-97D5-4E6C-B377-61979D8B1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Topic: String constant pool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7C9C8A-EF95-4585-82ED-353B4AD1DF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4" y="2160590"/>
            <a:ext cx="3973943" cy="3440110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b="1" dirty="0">
                <a:solidFill>
                  <a:schemeClr val="bg1"/>
                </a:solidFill>
              </a:rPr>
              <a:t>Constant pool is a heap memory for literal string value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b="1" dirty="0">
                <a:solidFill>
                  <a:schemeClr val="bg1"/>
                </a:solidFill>
              </a:rPr>
              <a:t>New String will create a new heap memory</a:t>
            </a:r>
          </a:p>
          <a:p>
            <a:pPr marL="0" indent="0">
              <a:lnSpc>
                <a:spcPct val="90000"/>
              </a:lnSpc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dirty="0">
                <a:solidFill>
                  <a:schemeClr val="bg1"/>
                </a:solidFill>
              </a:rPr>
              <a:t>String employee = “Edgar Allen Poe”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dirty="0">
                <a:solidFill>
                  <a:schemeClr val="bg1"/>
                </a:solidFill>
              </a:rPr>
              <a:t>String employee2 = “Edgar Allen Poe”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dirty="0">
                <a:solidFill>
                  <a:schemeClr val="bg1"/>
                </a:solidFill>
              </a:rPr>
              <a:t>String employee3 = new String(“Edgar Allen Poe”)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36B298-EB6D-4B7E-9228-71C9331827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1" y="1834687"/>
            <a:ext cx="5143500" cy="3176110"/>
          </a:xfrm>
          <a:prstGeom prst="rect">
            <a:avLst/>
          </a:prstGeom>
        </p:spPr>
      </p:pic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5977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946E6-4964-4CE8-83A3-583857589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81740"/>
            <a:ext cx="8596668" cy="772357"/>
          </a:xfrm>
        </p:spPr>
        <p:txBody>
          <a:bodyPr>
            <a:normAutofit/>
          </a:bodyPr>
          <a:lstStyle/>
          <a:p>
            <a:r>
              <a:rPr lang="en-US" dirty="0"/>
              <a:t>Topic: final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BCC489-02DE-4077-8F37-B1C68AA343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992559"/>
            <a:ext cx="8596668" cy="5945451"/>
          </a:xfrm>
        </p:spPr>
        <p:txBody>
          <a:bodyPr/>
          <a:lstStyle/>
          <a:p>
            <a:r>
              <a:rPr lang="en-US" dirty="0"/>
              <a:t>Variable : </a:t>
            </a:r>
          </a:p>
          <a:p>
            <a:pPr lvl="1"/>
            <a:r>
              <a:rPr lang="en-US" dirty="0"/>
              <a:t>public static final String APP_NAME=“</a:t>
            </a:r>
            <a:r>
              <a:rPr lang="en-US" dirty="0" err="1"/>
              <a:t>testApp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Purpose: define constants</a:t>
            </a:r>
          </a:p>
          <a:p>
            <a:pPr lvl="1"/>
            <a:endParaRPr lang="en-US" dirty="0"/>
          </a:p>
          <a:p>
            <a:r>
              <a:rPr lang="en-US" dirty="0"/>
              <a:t>Method:</a:t>
            </a:r>
          </a:p>
          <a:p>
            <a:pPr lvl="1"/>
            <a:r>
              <a:rPr lang="en-US" dirty="0"/>
              <a:t>public final int add(int a, int b){ return a + b; }</a:t>
            </a:r>
          </a:p>
          <a:p>
            <a:pPr lvl="1"/>
            <a:r>
              <a:rPr lang="en-US" dirty="0"/>
              <a:t>Purpose: prevent override</a:t>
            </a:r>
          </a:p>
          <a:p>
            <a:pPr lvl="1"/>
            <a:endParaRPr lang="en-US" dirty="0"/>
          </a:p>
          <a:p>
            <a:r>
              <a:rPr lang="en-US" dirty="0"/>
              <a:t>Class:</a:t>
            </a:r>
          </a:p>
          <a:p>
            <a:pPr lvl="1"/>
            <a:r>
              <a:rPr lang="en-US" dirty="0"/>
              <a:t>final class </a:t>
            </a:r>
            <a:r>
              <a:rPr lang="en-US" dirty="0" err="1"/>
              <a:t>MyClass</a:t>
            </a:r>
            <a:r>
              <a:rPr lang="en-US" dirty="0"/>
              <a:t>(){}</a:t>
            </a:r>
          </a:p>
          <a:p>
            <a:pPr lvl="1"/>
            <a:r>
              <a:rPr lang="en-US" dirty="0"/>
              <a:t>Purpose: 1) prevent inheritance, like Integer, String </a:t>
            </a:r>
            <a:r>
              <a:rPr lang="en-US" dirty="0" err="1"/>
              <a:t>etc</a:t>
            </a:r>
            <a:r>
              <a:rPr lang="en-US" dirty="0"/>
              <a:t>;  2) Make class immutable</a:t>
            </a:r>
          </a:p>
          <a:p>
            <a:pPr lvl="1"/>
            <a:endParaRPr lang="en-US" dirty="0"/>
          </a:p>
          <a:p>
            <a:r>
              <a:rPr lang="en-US" dirty="0"/>
              <a:t>Difference: final, finally, finalize</a:t>
            </a:r>
          </a:p>
        </p:txBody>
      </p:sp>
    </p:spTree>
    <p:extLst>
      <p:ext uri="{BB962C8B-B14F-4D97-AF65-F5344CB8AC3E}">
        <p14:creationId xmlns:p14="http://schemas.microsoft.com/office/powerpoint/2010/main" val="2065624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0DB25-67A6-47E7-872D-3F1C44780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47700"/>
          </a:xfrm>
        </p:spPr>
        <p:txBody>
          <a:bodyPr/>
          <a:lstStyle/>
          <a:p>
            <a:r>
              <a:rPr lang="en-US" dirty="0"/>
              <a:t>Topic: static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C0849-43AF-4A84-8299-141E21DD55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69049"/>
            <a:ext cx="8596668" cy="3880773"/>
          </a:xfrm>
        </p:spPr>
        <p:txBody>
          <a:bodyPr/>
          <a:lstStyle/>
          <a:p>
            <a:r>
              <a:rPr lang="en-US" dirty="0"/>
              <a:t>Blocks; </a:t>
            </a:r>
            <a:r>
              <a:rPr lang="en-US" dirty="0" err="1"/>
              <a:t>Variales</a:t>
            </a:r>
            <a:r>
              <a:rPr lang="en-US" dirty="0"/>
              <a:t>; Methods; Nested Classes</a:t>
            </a:r>
          </a:p>
          <a:p>
            <a:r>
              <a:rPr lang="en-US" dirty="0"/>
              <a:t>Only One Instance!</a:t>
            </a:r>
          </a:p>
          <a:p>
            <a:r>
              <a:rPr lang="en-US" dirty="0"/>
              <a:t>1) Static Block/Variable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969974-C721-4793-834B-FDF9E40EA7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025" y="2645645"/>
            <a:ext cx="5933925" cy="332061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6020B2A-1E40-4CAF-827E-4C788EDEFD0C}"/>
              </a:ext>
            </a:extLst>
          </p:cNvPr>
          <p:cNvSpPr txBox="1"/>
          <p:nvPr/>
        </p:nvSpPr>
        <p:spPr>
          <a:xfrm>
            <a:off x="7639050" y="2028825"/>
            <a:ext cx="32031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Question</a:t>
            </a:r>
          </a:p>
          <a:p>
            <a:r>
              <a:rPr lang="en-US" dirty="0"/>
              <a:t>	1. Java Variable Scope ?</a:t>
            </a:r>
          </a:p>
          <a:p>
            <a:r>
              <a:rPr lang="en-US" dirty="0"/>
              <a:t>	2. scope of static block ?</a:t>
            </a:r>
          </a:p>
        </p:txBody>
      </p:sp>
    </p:spTree>
    <p:extLst>
      <p:ext uri="{BB962C8B-B14F-4D97-AF65-F5344CB8AC3E}">
        <p14:creationId xmlns:p14="http://schemas.microsoft.com/office/powerpoint/2010/main" val="6381356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0DB25-67A6-47E7-872D-3F1C44780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47700"/>
          </a:xfrm>
        </p:spPr>
        <p:txBody>
          <a:bodyPr/>
          <a:lstStyle/>
          <a:p>
            <a:r>
              <a:rPr lang="en-US" dirty="0"/>
              <a:t>Topic: static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C0849-43AF-4A84-8299-141E21DD55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69049"/>
            <a:ext cx="8596668" cy="3880773"/>
          </a:xfrm>
        </p:spPr>
        <p:txBody>
          <a:bodyPr/>
          <a:lstStyle/>
          <a:p>
            <a:r>
              <a:rPr lang="en-US" dirty="0"/>
              <a:t>2) Static Method										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95F056-61EB-4BA8-B297-83985C40A4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485" y="1957617"/>
            <a:ext cx="4676792" cy="415940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4397AF0-F90C-45E1-AD4D-825BDC3CA04B}"/>
              </a:ext>
            </a:extLst>
          </p:cNvPr>
          <p:cNvSpPr txBox="1"/>
          <p:nvPr/>
        </p:nvSpPr>
        <p:spPr>
          <a:xfrm>
            <a:off x="5511966" y="2197685"/>
            <a:ext cx="668003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Question:</a:t>
            </a:r>
          </a:p>
          <a:p>
            <a:r>
              <a:rPr lang="en-US" dirty="0"/>
              <a:t> 	1) Can static method access non-static variables ?</a:t>
            </a:r>
          </a:p>
          <a:p>
            <a:r>
              <a:rPr lang="en-US" dirty="0"/>
              <a:t>	2) How to call static method in/outside of enclosing class?</a:t>
            </a:r>
          </a:p>
          <a:p>
            <a:r>
              <a:rPr lang="en-US" dirty="0"/>
              <a:t>	3) Common Static Methods?</a:t>
            </a:r>
          </a:p>
          <a:p>
            <a:r>
              <a:rPr lang="en-US" dirty="0"/>
              <a:t>	4) When to use static Methods?</a:t>
            </a:r>
          </a:p>
        </p:txBody>
      </p:sp>
    </p:spTree>
    <p:extLst>
      <p:ext uri="{BB962C8B-B14F-4D97-AF65-F5344CB8AC3E}">
        <p14:creationId xmlns:p14="http://schemas.microsoft.com/office/powerpoint/2010/main" val="12139483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0DB25-67A6-47E7-872D-3F1C44780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47700"/>
          </a:xfrm>
        </p:spPr>
        <p:txBody>
          <a:bodyPr/>
          <a:lstStyle/>
          <a:p>
            <a:r>
              <a:rPr lang="en-US" dirty="0"/>
              <a:t>Topic: static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C0849-43AF-4A84-8299-141E21DD55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69049"/>
            <a:ext cx="8596668" cy="3880773"/>
          </a:xfrm>
        </p:spPr>
        <p:txBody>
          <a:bodyPr/>
          <a:lstStyle/>
          <a:p>
            <a:r>
              <a:rPr lang="en-US" dirty="0"/>
              <a:t>3) Static Class									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17C2612-397B-40A3-84A3-D3DFD5E47C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4836" y="262779"/>
            <a:ext cx="7236956" cy="384787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B171C10-6138-48E9-9A35-2528C0F050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3010" y="4179359"/>
            <a:ext cx="9118782" cy="2415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3499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CF63B-3EC1-4EBB-BA73-AFEB68361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26237"/>
          </a:xfrm>
        </p:spPr>
        <p:txBody>
          <a:bodyPr/>
          <a:lstStyle/>
          <a:p>
            <a:r>
              <a:rPr lang="en-US" dirty="0"/>
              <a:t>Topic: OOP(PIE)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C9990-86C1-4EF4-A55F-E72288340B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81700"/>
            <a:ext cx="8596668" cy="3880773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nheritance</a:t>
            </a:r>
          </a:p>
          <a:p>
            <a:pPr marL="457200" lvl="1" indent="0">
              <a:buNone/>
            </a:pPr>
            <a:r>
              <a:rPr lang="en-US" dirty="0"/>
              <a:t>Extends: Class</a:t>
            </a:r>
          </a:p>
          <a:p>
            <a:pPr marL="457200" lvl="1" indent="0">
              <a:buNone/>
            </a:pPr>
            <a:r>
              <a:rPr lang="en-US" dirty="0"/>
              <a:t>Implements: Interface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D274C1-08B8-4486-8122-3E511C60E3DC}"/>
              </a:ext>
            </a:extLst>
          </p:cNvPr>
          <p:cNvSpPr txBox="1"/>
          <p:nvPr/>
        </p:nvSpPr>
        <p:spPr>
          <a:xfrm>
            <a:off x="7028076" y="1281700"/>
            <a:ext cx="41697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Question:</a:t>
            </a:r>
          </a:p>
          <a:p>
            <a:r>
              <a:rPr lang="en-US" dirty="0"/>
              <a:t>	1. Abstract Class</a:t>
            </a:r>
          </a:p>
          <a:p>
            <a:r>
              <a:rPr lang="en-US" dirty="0"/>
              <a:t>	2. Abstract class vs Interface</a:t>
            </a:r>
          </a:p>
          <a:p>
            <a:r>
              <a:rPr lang="en-US" dirty="0"/>
              <a:t>	3. Marker Interface (Serialization)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266B96-1753-4528-9C26-E3A901AE07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583278"/>
            <a:ext cx="4899129" cy="407284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C311C47-711C-4DD1-8AE3-5B88CB75CC64}"/>
              </a:ext>
            </a:extLst>
          </p:cNvPr>
          <p:cNvSpPr txBox="1"/>
          <p:nvPr/>
        </p:nvSpPr>
        <p:spPr>
          <a:xfrm>
            <a:off x="5983550" y="3568823"/>
            <a:ext cx="547778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Tips: </a:t>
            </a:r>
          </a:p>
          <a:p>
            <a:r>
              <a:rPr lang="en-US" dirty="0">
                <a:solidFill>
                  <a:srgbClr val="FF0000"/>
                </a:solidFill>
              </a:rPr>
              <a:t>&gt; Multiple Inheritance (extends) is not allowed</a:t>
            </a:r>
          </a:p>
          <a:p>
            <a:r>
              <a:rPr lang="en-US" dirty="0">
                <a:solidFill>
                  <a:srgbClr val="FF0000"/>
                </a:solidFill>
              </a:rPr>
              <a:t>&gt; Multiple Implementation (implements) is allowed</a:t>
            </a:r>
          </a:p>
          <a:p>
            <a:r>
              <a:rPr lang="en-US" dirty="0">
                <a:solidFill>
                  <a:srgbClr val="FF0000"/>
                </a:solidFill>
              </a:rPr>
              <a:t>&gt; Use “super()” to access parent class</a:t>
            </a:r>
          </a:p>
        </p:txBody>
      </p:sp>
    </p:spTree>
    <p:extLst>
      <p:ext uri="{BB962C8B-B14F-4D97-AF65-F5344CB8AC3E}">
        <p14:creationId xmlns:p14="http://schemas.microsoft.com/office/powerpoint/2010/main" val="10286141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CF63B-3EC1-4EBB-BA73-AFEB68361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26237"/>
          </a:xfrm>
        </p:spPr>
        <p:txBody>
          <a:bodyPr/>
          <a:lstStyle/>
          <a:p>
            <a:r>
              <a:rPr lang="en-US" dirty="0"/>
              <a:t>Topic: OOP(PIE)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C9990-86C1-4EF4-A55F-E72288340B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81700"/>
            <a:ext cx="8596668" cy="3880773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P</a:t>
            </a:r>
            <a:r>
              <a:rPr lang="en-US" dirty="0"/>
              <a:t>olymorphism</a:t>
            </a:r>
          </a:p>
          <a:p>
            <a:pPr lvl="1"/>
            <a:r>
              <a:rPr lang="en-US" dirty="0"/>
              <a:t>Static Polymorphism		/	Dynamic Polymorphism</a:t>
            </a:r>
          </a:p>
          <a:p>
            <a:pPr lvl="1"/>
            <a:r>
              <a:rPr lang="en-US" dirty="0"/>
              <a:t>Overload (same class)		/	Override (child class)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042812-1960-4A59-B929-BA953FFBE1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210" y="2432696"/>
            <a:ext cx="5952066" cy="443475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C62AD60-4A66-4D46-ABD4-37EE5EE2B7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1729" y="2449156"/>
            <a:ext cx="4663546" cy="188513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2ED62C2-D3F4-4C0D-B685-64A470A13200}"/>
              </a:ext>
            </a:extLst>
          </p:cNvPr>
          <p:cNvSpPr txBox="1"/>
          <p:nvPr/>
        </p:nvSpPr>
        <p:spPr>
          <a:xfrm>
            <a:off x="7191375" y="5010150"/>
            <a:ext cx="3204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Question:  output from test()</a:t>
            </a:r>
          </a:p>
        </p:txBody>
      </p:sp>
    </p:spTree>
    <p:extLst>
      <p:ext uri="{BB962C8B-B14F-4D97-AF65-F5344CB8AC3E}">
        <p14:creationId xmlns:p14="http://schemas.microsoft.com/office/powerpoint/2010/main" val="98440258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483</TotalTime>
  <Words>1151</Words>
  <Application>Microsoft Macintosh PowerPoint</Application>
  <PresentationFormat>Widescreen</PresentationFormat>
  <Paragraphs>278</Paragraphs>
  <Slides>29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Calibri</vt:lpstr>
      <vt:lpstr>Trebuchet MS</vt:lpstr>
      <vt:lpstr>Wingdings</vt:lpstr>
      <vt:lpstr>Wingdings 3</vt:lpstr>
      <vt:lpstr>Facet</vt:lpstr>
      <vt:lpstr>Core Java</vt:lpstr>
      <vt:lpstr>Topic : String</vt:lpstr>
      <vt:lpstr>Topic: String constant pool</vt:lpstr>
      <vt:lpstr>Topic: final </vt:lpstr>
      <vt:lpstr>Topic: static</vt:lpstr>
      <vt:lpstr>Topic: static</vt:lpstr>
      <vt:lpstr>Topic: static </vt:lpstr>
      <vt:lpstr>Topic: OOP(PIE)</vt:lpstr>
      <vt:lpstr>Topic: OOP(PIE)</vt:lpstr>
      <vt:lpstr>Topic: OOP(PIE)</vt:lpstr>
      <vt:lpstr>Topic: Design Pattern (Singleton)</vt:lpstr>
      <vt:lpstr>Topic: Design Pattern (Factory)</vt:lpstr>
      <vt:lpstr>Topic: Design Pattern (Observer)</vt:lpstr>
      <vt:lpstr>Topic: Design Pattern (Others)</vt:lpstr>
      <vt:lpstr>Topic: Real Scenario </vt:lpstr>
      <vt:lpstr>Topic: Collections</vt:lpstr>
      <vt:lpstr>Topic: Iterator vs Enumeration</vt:lpstr>
      <vt:lpstr>Topic: Exception Handling</vt:lpstr>
      <vt:lpstr>Topic: Multithreading</vt:lpstr>
      <vt:lpstr>Topic: Multithreading</vt:lpstr>
      <vt:lpstr>Topic: Synchronized</vt:lpstr>
      <vt:lpstr>Topic: Concurrency  -- 1) ExecutorService</vt:lpstr>
      <vt:lpstr>Topic: Concurrency  -- 2) Semaphore and Mutex</vt:lpstr>
      <vt:lpstr>Topic: Java 8(default &amp; static methods)</vt:lpstr>
      <vt:lpstr>Topic: Java 8(lambda)</vt:lpstr>
      <vt:lpstr>Topic: Java 8(Functional Interface)</vt:lpstr>
      <vt:lpstr>Topic: Java 8(forEach)</vt:lpstr>
      <vt:lpstr>Topic: Java 8(stream)</vt:lpstr>
      <vt:lpstr>Topic: Java 8(optional)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Core Java</dc:title>
  <dc:creator>Andy Chen</dc:creator>
  <cp:lastModifiedBy>James Zhang - Vendor</cp:lastModifiedBy>
  <cp:revision>17</cp:revision>
  <cp:lastPrinted>2019-08-07T17:18:54Z</cp:lastPrinted>
  <dcterms:created xsi:type="dcterms:W3CDTF">2019-03-14T14:29:12Z</dcterms:created>
  <dcterms:modified xsi:type="dcterms:W3CDTF">2019-08-08T01:22:11Z</dcterms:modified>
</cp:coreProperties>
</file>