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8"/>
    <p:restoredTop sz="94720"/>
  </p:normalViewPr>
  <p:slideViewPr>
    <p:cSldViewPr snapToGrid="0">
      <p:cViewPr varScale="1">
        <p:scale>
          <a:sx n="215" d="100"/>
          <a:sy n="215" d="100"/>
        </p:scale>
        <p:origin x="5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9642-C330-9271-3203-B9F3BC9D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770D-8521-24D9-3413-B056BD68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390C-C9C9-8A95-2082-E54E8CA2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B439-D551-C6DF-2542-29D0EDA1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CD5A-C232-F6CA-D0F4-21F454BF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9F9-56FF-8F19-6586-D2593AF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21C6-7D89-5079-5912-34F7DF98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8A30-2CC8-CF61-79DF-8F80E02B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DE61-51F6-388C-404E-C7CA7371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CFF5-AB94-03E8-3EB1-31F5A81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E3409-8DA0-CC5E-276A-D65D2C611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A5C5-7F42-E416-3794-68B7B06E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8E3C-F7BB-649E-C99A-56927FF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A9DD-24F0-EF7D-2C2B-CD4D32F3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445-14CC-4307-E9C7-AACCA1C1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4F0F-16AA-0C43-B56E-4CF122F7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61CD-1A93-86E8-6071-3039BD2C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546F-2CAF-E38E-A6E4-FAC3B4B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AC0E-D9BD-4D9A-34D9-ECD6878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CCF4-40B2-20A3-E431-E5D0F275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0C9-0B91-2504-8428-CFE93D78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C2F9-222F-69EB-F055-9A4C4FF9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C93F-9E57-B7FE-5A33-9185347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036D-EFB8-9998-716F-C6A976C1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0330-7C3D-68AE-2431-1248C96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F5F-F69A-F565-5155-FC46C344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C017-1D8F-8115-8965-73C132772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9A00F-2429-8DC4-3470-A345D3F0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6093-9D87-6346-9008-BF5F2EF2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F5CC-D734-22C6-D528-393B51CA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48DC1-5768-E8FD-C7FF-A73F57E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D28F-17E8-7CB9-AE4B-AAA12144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6E70-3EF8-34F2-A1FF-F643E5B2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204C-C52C-CB48-6865-9FF05D30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BB169-2359-A7D8-C78E-0D13F1E1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888FD-E80D-40C5-7D57-5D0B9B17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DBE9B-D07C-B086-4D3A-D96BF1BE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ACC45-668A-1BB4-A8AD-A3D0E1C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096A6-B564-08AC-CED0-4C6CE21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495-7731-9C29-B153-CA6F466F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4381B-77C7-933C-FC1C-2DE9747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70F19-A16C-DBDB-DC0D-CA4DC80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5680-3D8F-98AE-F501-68604D2E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7C7EF-01BD-EEBA-342B-2B4E187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82400-46B2-B107-76B8-58411071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4CBF-68D1-09BB-D03C-B9EA5C6C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FBF3-9227-6C87-1901-2EF4A81D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C8F9-37CA-265B-820A-7D351076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D2C8-667E-EB9A-DBFE-D4B7910B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3BDB-F170-A24C-8577-AE0F91BB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81DE-9F2C-A4E2-DE15-8C51EDF0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53E9-D9E6-8763-F701-2465393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B01-7FF1-1178-6360-78CA246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52E1D-F0D9-B7CA-1E57-7FB5E8C39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1A3E-20E0-ACDC-772A-CF0A75B7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E81-6766-40B3-53B4-6EB97AD6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BB21-740E-14D4-1E29-0C3930F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4250F-C0F2-1B5E-0B13-D1AD24CA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F6308-E8CF-4A3D-3E0E-FB28C847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AF38E-1166-623D-D3ED-D53C1EFE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51EE-D189-F379-64C1-D59E2086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8793-2E4B-FF43-BC2D-88A6F018B21F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E0C0-3437-2C58-62DD-D696DED5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1785-0707-5081-6BA7-D42031E2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0092-9821-EE44-ACFD-6338B93A4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A4F-77B7-216C-96B0-EC25EE173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5BC2-0B9D-1A89-CFB5-8E6AAE090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Asif Imran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CSUSM</a:t>
            </a:r>
          </a:p>
        </p:txBody>
      </p:sp>
    </p:spTree>
    <p:extLst>
      <p:ext uri="{BB962C8B-B14F-4D97-AF65-F5344CB8AC3E}">
        <p14:creationId xmlns:p14="http://schemas.microsoft.com/office/powerpoint/2010/main" val="257409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02F-C88A-C737-2BBB-A21329B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25265E"/>
                </a:solidFill>
                <a:effectLst/>
                <a:latin typeface="euclid_circular_a"/>
              </a:rPr>
              <a:t>super Keyword in Java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205D-4C28-B67C-0EEA-4E6419DE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euclid_circular_a"/>
              </a:rPr>
              <a:t>Previously we saw that the same method in the subclass overrides the method in superclass.</a:t>
            </a:r>
          </a:p>
          <a:p>
            <a:pPr marL="0" indent="0" algn="l">
              <a:buNone/>
            </a:pPr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 such a situation, the super keyword is used to call the method of the parent class from the method of the child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115F-2DDA-6093-A3AB-0215F2E4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0BA0-1244-0D1F-0350-E41FA89D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slides have been prepared based on information from </a:t>
            </a:r>
            <a:r>
              <a:rPr lang="en-US" dirty="0" err="1"/>
              <a:t>www.programmiz.com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95F1-4037-FD5B-1A58-E44E374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B022-3E46-562A-C364-46EE574A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on last class’s task</a:t>
            </a:r>
          </a:p>
          <a:p>
            <a:r>
              <a:rPr lang="en-US" dirty="0"/>
              <a:t>Discuss about project related activities</a:t>
            </a:r>
          </a:p>
          <a:p>
            <a:r>
              <a:rPr lang="en-US" dirty="0"/>
              <a:t>Learn about the java inheritance</a:t>
            </a:r>
          </a:p>
          <a:p>
            <a:r>
              <a:rPr lang="en-US" dirty="0"/>
              <a:t>Run some codes to get idea on java inheritance</a:t>
            </a:r>
          </a:p>
        </p:txBody>
      </p:sp>
    </p:spTree>
    <p:extLst>
      <p:ext uri="{BB962C8B-B14F-4D97-AF65-F5344CB8AC3E}">
        <p14:creationId xmlns:p14="http://schemas.microsoft.com/office/powerpoint/2010/main" val="16580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9A8-3A69-D6E2-2B26-D3011353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A987-771A-6269-3DA2-5D5C18C8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end of this week try to make sure you have a project team</a:t>
            </a:r>
          </a:p>
          <a:p>
            <a:r>
              <a:rPr lang="en-US" dirty="0"/>
              <a:t>Refer to canvas for important documents</a:t>
            </a:r>
          </a:p>
          <a:p>
            <a:r>
              <a:rPr lang="en-US" dirty="0"/>
              <a:t>Project proposal template</a:t>
            </a:r>
          </a:p>
          <a:p>
            <a:r>
              <a:rPr lang="en-US" dirty="0"/>
              <a:t>Link to form to put names of the team members</a:t>
            </a:r>
          </a:p>
          <a:p>
            <a:r>
              <a:rPr lang="en-US" dirty="0"/>
              <a:t>Specify time for 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38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AE60-AF63-A632-65A5-4459C889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C5EA-04D6-A35A-9EAC-7A52BA53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Inheritance is one of the key features of OOP that allows us to create a new class from an existing class.</a:t>
            </a:r>
          </a:p>
          <a:p>
            <a:pPr algn="l"/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The new class that is created is known as </a:t>
            </a:r>
            <a:r>
              <a:rPr lang="en-US" b="1" i="0" u="none" strike="noStrike" dirty="0">
                <a:effectLst/>
                <a:latin typeface="euclid_circular_a"/>
              </a:rPr>
              <a:t>subclass</a:t>
            </a:r>
            <a:r>
              <a:rPr lang="en-US" b="0" i="0" u="none" strike="noStrike" dirty="0">
                <a:effectLst/>
                <a:latin typeface="euclid_circular_a"/>
              </a:rPr>
              <a:t> (child or derived class) and the existing class from where the child class is derived is known as </a:t>
            </a:r>
            <a:r>
              <a:rPr lang="en-US" b="1" i="0" u="none" strike="noStrike" dirty="0">
                <a:effectLst/>
                <a:latin typeface="euclid_circular_a"/>
              </a:rPr>
              <a:t>superclass</a:t>
            </a:r>
            <a:r>
              <a:rPr lang="en-US" b="0" i="0" u="none" strike="noStrike" dirty="0">
                <a:effectLst/>
                <a:latin typeface="euclid_circular_a"/>
              </a:rPr>
              <a:t> (parent or base class).</a:t>
            </a:r>
          </a:p>
          <a:p>
            <a:pPr algn="l"/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The extends keyword is used to perform inheritance in Java. 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Let us see a small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977-88FD-8394-5555-7D19544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0E3-58AC-E046-41B8-B38D453F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 the example, the </a:t>
            </a:r>
            <a:r>
              <a:rPr lang="en-US" b="0" i="0" u="none" strike="noStrike" dirty="0">
                <a:effectLst/>
                <a:latin typeface="Droid Sans Mono"/>
              </a:rPr>
              <a:t>Dog</a:t>
            </a:r>
            <a:r>
              <a:rPr lang="en-US" b="0" i="0" u="none" strike="noStrike" dirty="0">
                <a:effectLst/>
                <a:latin typeface="euclid_circular_a"/>
              </a:rPr>
              <a:t> class is created by inheriting the methods and fields from the </a:t>
            </a:r>
            <a:r>
              <a:rPr lang="en-US" b="0" i="0" u="none" strike="noStrike" dirty="0">
                <a:effectLst/>
                <a:latin typeface="Droid Sans Mono"/>
              </a:rPr>
              <a:t>Animal</a:t>
            </a:r>
            <a:r>
              <a:rPr lang="en-US" b="0" i="0" u="none" strike="noStrike" dirty="0">
                <a:effectLst/>
                <a:latin typeface="euclid_circular_a"/>
              </a:rPr>
              <a:t> class.</a:t>
            </a: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Here, </a:t>
            </a:r>
            <a:r>
              <a:rPr lang="en-US" b="0" i="0" u="none" strike="noStrike" dirty="0">
                <a:effectLst/>
                <a:latin typeface="Droid Sans Mono"/>
              </a:rPr>
              <a:t>Dog</a:t>
            </a:r>
            <a:r>
              <a:rPr lang="en-US" b="0" i="0" u="none" strike="noStrike" dirty="0">
                <a:effectLst/>
                <a:latin typeface="euclid_circular_a"/>
              </a:rPr>
              <a:t> is the subclass and </a:t>
            </a:r>
            <a:r>
              <a:rPr lang="en-US" b="0" i="0" u="none" strike="noStrike" dirty="0">
                <a:effectLst/>
                <a:latin typeface="Droid Sans Mono"/>
              </a:rPr>
              <a:t>Animal</a:t>
            </a:r>
            <a:r>
              <a:rPr lang="en-US" b="0" i="0" u="none" strike="noStrike" dirty="0">
                <a:effectLst/>
                <a:latin typeface="euclid_circular_a"/>
              </a:rPr>
              <a:t> is the superclass.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BF2-4F0B-7EC2-8588-2102582F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FE6A-C0B2-7E57-C692-24328B16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 the example, </a:t>
            </a:r>
            <a:r>
              <a:rPr lang="en-US" b="0" i="0" u="none" strike="noStrike" dirty="0" err="1">
                <a:effectLst/>
                <a:latin typeface="Droid Sans Mono"/>
              </a:rPr>
              <a:t>labrador</a:t>
            </a:r>
            <a:r>
              <a:rPr lang="en-US" b="0" i="0" u="none" strike="noStrike" dirty="0">
                <a:effectLst/>
                <a:latin typeface="euclid_circular_a"/>
              </a:rPr>
              <a:t> was an object of </a:t>
            </a:r>
            <a:r>
              <a:rPr lang="en-US" b="0" i="0" u="none" strike="noStrike" dirty="0">
                <a:effectLst/>
                <a:latin typeface="Droid Sans Mono"/>
              </a:rPr>
              <a:t>Dog</a:t>
            </a:r>
            <a:r>
              <a:rPr lang="en-US" b="0" i="0" u="none" strike="noStrike" dirty="0">
                <a:effectLst/>
                <a:latin typeface="euclid_circular_a"/>
              </a:rPr>
              <a:t>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However, </a:t>
            </a:r>
            <a:r>
              <a:rPr lang="en-US" b="0" i="0" u="none" strike="noStrike" dirty="0">
                <a:effectLst/>
                <a:latin typeface="Droid Sans Mono"/>
              </a:rPr>
              <a:t>name</a:t>
            </a:r>
            <a:r>
              <a:rPr lang="en-US" b="0" i="0" u="none" strike="noStrike" dirty="0">
                <a:effectLst/>
                <a:latin typeface="euclid_circular_a"/>
              </a:rPr>
              <a:t> and eat() were the members of the </a:t>
            </a:r>
            <a:r>
              <a:rPr lang="en-US" b="0" i="0" u="none" strike="noStrike" dirty="0">
                <a:effectLst/>
                <a:latin typeface="Droid Sans Mono"/>
              </a:rPr>
              <a:t>Animal</a:t>
            </a:r>
            <a:r>
              <a:rPr lang="en-US" b="0" i="0" u="none" strike="noStrike" dirty="0">
                <a:effectLst/>
                <a:latin typeface="euclid_circular_a"/>
              </a:rPr>
              <a:t> class.</a:t>
            </a:r>
          </a:p>
          <a:p>
            <a:pPr algn="l"/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Since </a:t>
            </a:r>
            <a:r>
              <a:rPr lang="en-US" b="0" i="0" u="none" strike="noStrike" dirty="0">
                <a:effectLst/>
                <a:latin typeface="Droid Sans Mono"/>
              </a:rPr>
              <a:t>Dog</a:t>
            </a:r>
            <a:r>
              <a:rPr lang="en-US" b="0" i="0" u="none" strike="noStrike" dirty="0">
                <a:effectLst/>
                <a:latin typeface="euclid_circular_a"/>
              </a:rPr>
              <a:t> inherited the field and method from </a:t>
            </a:r>
            <a:r>
              <a:rPr lang="en-US" b="0" i="0" u="none" strike="noStrike" dirty="0">
                <a:effectLst/>
                <a:latin typeface="Droid Sans Mono"/>
              </a:rPr>
              <a:t>Animal</a:t>
            </a:r>
            <a:r>
              <a:rPr lang="en-US" b="0" i="0" u="none" strike="noStrike" dirty="0">
                <a:effectLst/>
                <a:latin typeface="euclid_circular_a"/>
              </a:rPr>
              <a:t>, we </a:t>
            </a:r>
            <a:r>
              <a:rPr lang="en-US" dirty="0">
                <a:latin typeface="euclid_circular_a"/>
              </a:rPr>
              <a:t>we</a:t>
            </a:r>
            <a:r>
              <a:rPr lang="en-US" b="0" i="0" u="none" strike="noStrike" dirty="0">
                <a:effectLst/>
                <a:latin typeface="euclid_circular_a"/>
              </a:rPr>
              <a:t>re able to access the field and method using the object of the </a:t>
            </a:r>
            <a:r>
              <a:rPr lang="en-US" b="0" i="0" u="none" strike="noStrike" dirty="0">
                <a:effectLst/>
                <a:latin typeface="Droid Sans Mono"/>
              </a:rPr>
              <a:t>Dog</a:t>
            </a:r>
            <a:r>
              <a:rPr lang="en-US" b="0" i="0" u="none" strike="noStrike" dirty="0">
                <a:effectLst/>
                <a:latin typeface="euclid_circular_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0D98-F8D9-1E61-BEF3-7FA555F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F8C7-202D-41CB-C5EE-6DE0D6CD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ubclass Dog can access the field and method of the superclass Animal.">
            <a:extLst>
              <a:ext uri="{FF2B5EF4-FFF2-40B4-BE49-F238E27FC236}">
                <a16:creationId xmlns:a16="http://schemas.microsoft.com/office/drawing/2014/main" id="{663E4F78-B7B3-2B6D-80C5-6AA9C536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88" y="2020949"/>
            <a:ext cx="5842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5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044A-786A-7039-AFDA-5F09EDF1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25265E"/>
                </a:solidFill>
                <a:effectLst/>
                <a:latin typeface="euclid_circular_a"/>
              </a:rPr>
              <a:t>is-a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BC32-A4FE-AFD9-01D4-F00601F7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 Java, inheritance is an </a:t>
            </a:r>
            <a:r>
              <a:rPr lang="en-US" b="1" i="0" u="none" strike="noStrike" dirty="0">
                <a:effectLst/>
                <a:latin typeface="euclid_circular_a"/>
              </a:rPr>
              <a:t>is-a</a:t>
            </a:r>
            <a:r>
              <a:rPr lang="en-US" b="0" i="0" u="none" strike="noStrike" dirty="0">
                <a:effectLst/>
                <a:latin typeface="euclid_circular_a"/>
              </a:rPr>
              <a:t> relationship. That is, we use inheritance only if there exists an is-a relationship between two classes.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963E-A543-BDFA-DC28-80E929A0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25265E"/>
                </a:solidFill>
                <a:effectLst/>
                <a:latin typeface="euclid_circular_a"/>
              </a:rPr>
              <a:t>Method Overriding in Java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7E07-FB45-ECE1-2D34-E030203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euclid_circular_a"/>
              </a:rPr>
              <a:t>If the same method is present in both the superclass and subclass, what will happen?</a:t>
            </a:r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endParaRPr lang="en-US" b="0" i="0" u="none" strike="noStrike" dirty="0">
              <a:effectLst/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In this case, the method in the subclass overrides the method in the superclass. This concept is known as method overriding in Java.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r>
              <a:rPr lang="en-US" b="0" i="0" u="none" strike="noStrike" dirty="0">
                <a:effectLst/>
                <a:latin typeface="euclid_circular_a"/>
              </a:rPr>
              <a:t>Let us look at 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8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380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Droid Sans Mono</vt:lpstr>
      <vt:lpstr>euclid_circular_a</vt:lpstr>
      <vt:lpstr>Arial</vt:lpstr>
      <vt:lpstr>Calibri</vt:lpstr>
      <vt:lpstr>Calibri Light</vt:lpstr>
      <vt:lpstr>Office Theme</vt:lpstr>
      <vt:lpstr>Java inheritance</vt:lpstr>
      <vt:lpstr>Overview</vt:lpstr>
      <vt:lpstr>Project proposal</vt:lpstr>
      <vt:lpstr>Java inheritance</vt:lpstr>
      <vt:lpstr>PowerPoint Presentation</vt:lpstr>
      <vt:lpstr>PowerPoint Presentation</vt:lpstr>
      <vt:lpstr>PowerPoint Presentation</vt:lpstr>
      <vt:lpstr>is-a relationship</vt:lpstr>
      <vt:lpstr>Method Overriding in Java Inheritance</vt:lpstr>
      <vt:lpstr>super Keyword in Java Inheritance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class</dc:title>
  <dc:creator>Asif Imran</dc:creator>
  <cp:lastModifiedBy>Asif Imran</cp:lastModifiedBy>
  <cp:revision>5</cp:revision>
  <dcterms:created xsi:type="dcterms:W3CDTF">2023-01-23T18:12:44Z</dcterms:created>
  <dcterms:modified xsi:type="dcterms:W3CDTF">2023-01-25T22:54:19Z</dcterms:modified>
</cp:coreProperties>
</file>