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handoutMasterIdLst>
    <p:handoutMasterId r:id="rId13"/>
  </p:handoutMasterIdLst>
  <p:sldIdLst>
    <p:sldId id="378" r:id="rId2"/>
    <p:sldId id="417" r:id="rId3"/>
    <p:sldId id="435" r:id="rId4"/>
    <p:sldId id="433" r:id="rId5"/>
    <p:sldId id="430" r:id="rId6"/>
    <p:sldId id="429" r:id="rId7"/>
    <p:sldId id="436" r:id="rId8"/>
    <p:sldId id="420" r:id="rId9"/>
    <p:sldId id="421" r:id="rId10"/>
    <p:sldId id="42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FF3300"/>
    <a:srgbClr val="FF9966"/>
    <a:srgbClr val="FF9933"/>
    <a:srgbClr val="FFFF00"/>
    <a:srgbClr val="757E30"/>
    <a:srgbClr val="33CC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88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CEFFFE-32D0-45FA-ADBA-260BA7E4C0C3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A2A7E6-FACA-AF4D-9712-44B506AEF6DA}">
      <dgm:prSet custT="1"/>
      <dgm:spPr/>
      <dgm:t>
        <a:bodyPr/>
        <a:lstStyle/>
        <a:p>
          <a:r>
            <a:rPr lang="zh-CN" sz="2400" b="1" dirty="0" smtClean="0">
              <a:solidFill>
                <a:srgbClr val="FF0000"/>
              </a:solidFill>
            </a:rPr>
            <a:t>了解</a:t>
          </a:r>
          <a:r>
            <a:rPr lang="zh-CN" sz="2400" b="1" dirty="0" smtClean="0">
              <a:solidFill>
                <a:schemeClr val="tx1"/>
              </a:solidFill>
            </a:rPr>
            <a:t>高级程序设计语言的</a:t>
          </a:r>
          <a:r>
            <a:rPr lang="zh-CN" sz="2400" b="1" dirty="0" smtClean="0">
              <a:solidFill>
                <a:srgbClr val="FF0000"/>
              </a:solidFill>
            </a:rPr>
            <a:t>结构</a:t>
          </a:r>
          <a:endParaRPr lang="zh-CN" altLang="en-US" sz="2400" b="1" dirty="0">
            <a:solidFill>
              <a:srgbClr val="FF0000"/>
            </a:solidFill>
            <a:ea typeface="楷体_GB2312" pitchFamily="49" charset="-122"/>
          </a:endParaRPr>
        </a:p>
      </dgm:t>
    </dgm:pt>
    <dgm:pt modelId="{08DAEBA7-A89E-3448-A479-A77E15A363A8}" type="parTrans" cxnId="{93830F9E-70B0-2442-965A-32E90DB4F729}">
      <dgm:prSet/>
      <dgm:spPr/>
      <dgm:t>
        <a:bodyPr/>
        <a:lstStyle/>
        <a:p>
          <a:endParaRPr lang="zh-CN" altLang="en-US"/>
        </a:p>
      </dgm:t>
    </dgm:pt>
    <dgm:pt modelId="{FC517097-5CCB-0341-9A0F-7118A4EA3AC6}" type="sibTrans" cxnId="{93830F9E-70B0-2442-965A-32E90DB4F729}">
      <dgm:prSet/>
      <dgm:spPr/>
      <dgm:t>
        <a:bodyPr/>
        <a:lstStyle/>
        <a:p>
          <a:endParaRPr lang="zh-CN" altLang="en-US"/>
        </a:p>
      </dgm:t>
    </dgm:pt>
    <dgm:pt modelId="{C8DE7173-FA9E-AF4B-A8B7-782C74D23702}">
      <dgm:prSet custT="1"/>
      <dgm:spPr/>
      <dgm:t>
        <a:bodyPr/>
        <a:lstStyle/>
        <a:p>
          <a:r>
            <a:rPr lang="zh-CN" altLang="en-US" sz="2400" b="1" dirty="0" smtClean="0">
              <a:solidFill>
                <a:srgbClr val="FF0000"/>
              </a:solidFill>
            </a:rPr>
            <a:t>理解</a:t>
          </a:r>
          <a:r>
            <a:rPr lang="zh-CN" altLang="en-US" sz="2400" b="1" dirty="0" smtClean="0">
              <a:solidFill>
                <a:srgbClr val="000000"/>
              </a:solidFill>
            </a:rPr>
            <a:t>计算思维</a:t>
          </a:r>
          <a:r>
            <a:rPr lang="zh-CN" sz="2400" b="1" dirty="0" smtClean="0">
              <a:solidFill>
                <a:srgbClr val="000000"/>
              </a:solidFill>
            </a:rPr>
            <a:t>的</a:t>
          </a:r>
          <a:r>
            <a:rPr lang="zh-CN" sz="2400" b="1" dirty="0" smtClean="0">
              <a:solidFill>
                <a:srgbClr val="FF0000"/>
              </a:solidFill>
            </a:rPr>
            <a:t>思想和方法</a:t>
          </a:r>
          <a:endParaRPr lang="zh-CN" altLang="en-US" sz="2400" b="1" dirty="0">
            <a:solidFill>
              <a:srgbClr val="FF0000"/>
            </a:solidFill>
            <a:ea typeface="楷体_GB2312" pitchFamily="49" charset="-122"/>
          </a:endParaRPr>
        </a:p>
      </dgm:t>
    </dgm:pt>
    <dgm:pt modelId="{025C344E-71E5-8E46-B69B-A40727BBDE9B}" type="parTrans" cxnId="{F39DFA9C-C9E9-0049-BF42-73656608B872}">
      <dgm:prSet/>
      <dgm:spPr/>
      <dgm:t>
        <a:bodyPr/>
        <a:lstStyle/>
        <a:p>
          <a:endParaRPr lang="zh-CN" altLang="en-US"/>
        </a:p>
      </dgm:t>
    </dgm:pt>
    <dgm:pt modelId="{8F4F74E7-89F2-734E-AFC8-9AE31CDF51EC}" type="sibTrans" cxnId="{F39DFA9C-C9E9-0049-BF42-73656608B872}">
      <dgm:prSet/>
      <dgm:spPr/>
      <dgm:t>
        <a:bodyPr/>
        <a:lstStyle/>
        <a:p>
          <a:endParaRPr lang="zh-CN" altLang="en-US"/>
        </a:p>
      </dgm:t>
    </dgm:pt>
    <dgm:pt modelId="{E4FC986A-596D-D940-99D5-2A46B11C8A61}">
      <dgm:prSet custT="1"/>
      <dgm:spPr/>
      <dgm:t>
        <a:bodyPr/>
        <a:lstStyle/>
        <a:p>
          <a:r>
            <a:rPr lang="zh-CN" sz="2400" b="1" dirty="0" smtClean="0">
              <a:solidFill>
                <a:srgbClr val="FF0000"/>
              </a:solidFill>
            </a:rPr>
            <a:t>掌握</a:t>
          </a:r>
          <a:r>
            <a:rPr lang="zh-CN" sz="2400" b="1" dirty="0" smtClean="0">
              <a:solidFill>
                <a:srgbClr val="000000"/>
              </a:solidFill>
            </a:rPr>
            <a:t>基本的程序设计</a:t>
          </a:r>
          <a:r>
            <a:rPr lang="zh-CN" sz="2400" b="1" dirty="0" smtClean="0">
              <a:solidFill>
                <a:srgbClr val="FF0000"/>
              </a:solidFill>
            </a:rPr>
            <a:t>过程和技巧</a:t>
          </a:r>
          <a:endParaRPr lang="zh-CN" altLang="en-US" sz="2400" b="1" dirty="0">
            <a:solidFill>
              <a:srgbClr val="FF0000"/>
            </a:solidFill>
            <a:ea typeface="楷体_GB2312" pitchFamily="49" charset="-122"/>
          </a:endParaRPr>
        </a:p>
      </dgm:t>
    </dgm:pt>
    <dgm:pt modelId="{B5A373CB-945A-6047-AE78-A9540B56EFD1}" type="parTrans" cxnId="{3BCDC192-A79F-A546-A7BF-B91537CD8955}">
      <dgm:prSet/>
      <dgm:spPr/>
      <dgm:t>
        <a:bodyPr/>
        <a:lstStyle/>
        <a:p>
          <a:endParaRPr lang="zh-CN" altLang="en-US"/>
        </a:p>
      </dgm:t>
    </dgm:pt>
    <dgm:pt modelId="{DFDB6B5B-7B21-9A45-AAA9-8C9CCF3271B4}" type="sibTrans" cxnId="{3BCDC192-A79F-A546-A7BF-B91537CD8955}">
      <dgm:prSet/>
      <dgm:spPr/>
      <dgm:t>
        <a:bodyPr/>
        <a:lstStyle/>
        <a:p>
          <a:endParaRPr lang="zh-CN" altLang="en-US"/>
        </a:p>
      </dgm:t>
    </dgm:pt>
    <dgm:pt modelId="{FFB238E9-7BD8-A848-8C6A-39C589A52953}">
      <dgm:prSet custT="1"/>
      <dgm:spPr/>
      <dgm:t>
        <a:bodyPr/>
        <a:lstStyle/>
        <a:p>
          <a:r>
            <a:rPr lang="zh-CN" sz="2400" b="1" dirty="0" smtClean="0">
              <a:solidFill>
                <a:srgbClr val="FF0000"/>
              </a:solidFill>
            </a:rPr>
            <a:t>具备</a:t>
          </a:r>
          <a:r>
            <a:rPr lang="zh-CN" sz="2400" b="1" dirty="0" smtClean="0">
              <a:solidFill>
                <a:srgbClr val="000000"/>
              </a:solidFill>
            </a:rPr>
            <a:t>基本的分析问题和利用计算机</a:t>
          </a:r>
          <a:r>
            <a:rPr lang="zh-CN" sz="2400" b="1" dirty="0" smtClean="0">
              <a:solidFill>
                <a:srgbClr val="FF0000"/>
              </a:solidFill>
            </a:rPr>
            <a:t>求解问题的能力</a:t>
          </a:r>
          <a:endParaRPr lang="zh-CN" altLang="en-US" sz="2400" b="1" dirty="0">
            <a:solidFill>
              <a:srgbClr val="FF0000"/>
            </a:solidFill>
            <a:ea typeface="楷体_GB2312" pitchFamily="49" charset="-122"/>
          </a:endParaRPr>
        </a:p>
      </dgm:t>
    </dgm:pt>
    <dgm:pt modelId="{71B038D0-AD53-D94A-B4D5-7B310B0B1A87}" type="parTrans" cxnId="{C2E02389-718F-2843-9C37-18878EBDAA4A}">
      <dgm:prSet/>
      <dgm:spPr/>
      <dgm:t>
        <a:bodyPr/>
        <a:lstStyle/>
        <a:p>
          <a:endParaRPr lang="zh-CN" altLang="en-US"/>
        </a:p>
      </dgm:t>
    </dgm:pt>
    <dgm:pt modelId="{2FF7C20B-C334-CC4C-AB3A-D2EA7EEA17F8}" type="sibTrans" cxnId="{C2E02389-718F-2843-9C37-18878EBDAA4A}">
      <dgm:prSet/>
      <dgm:spPr/>
      <dgm:t>
        <a:bodyPr/>
        <a:lstStyle/>
        <a:p>
          <a:endParaRPr lang="zh-CN" altLang="en-US"/>
        </a:p>
      </dgm:t>
    </dgm:pt>
    <dgm:pt modelId="{EC41FDBF-3C48-49C3-B14C-23053D0915A5}" type="pres">
      <dgm:prSet presAssocID="{7FCEFFFE-32D0-45FA-ADBA-260BA7E4C0C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500069-AF7C-2E4E-B64D-96351E4329CE}" type="pres">
      <dgm:prSet presAssocID="{AEA2A7E6-FACA-AF4D-9712-44B506AEF6DA}" presName="parentLin" presStyleCnt="0"/>
      <dgm:spPr/>
      <dgm:t>
        <a:bodyPr/>
        <a:lstStyle/>
        <a:p>
          <a:endParaRPr lang="zh-CN" altLang="en-US"/>
        </a:p>
      </dgm:t>
    </dgm:pt>
    <dgm:pt modelId="{1CE59DF3-C92C-194F-9223-3B1122F91947}" type="pres">
      <dgm:prSet presAssocID="{AEA2A7E6-FACA-AF4D-9712-44B506AEF6DA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F311F5CF-EF6C-CF4D-AC2B-F2CFE079C7D1}" type="pres">
      <dgm:prSet presAssocID="{AEA2A7E6-FACA-AF4D-9712-44B506AEF6DA}" presName="parentText" presStyleLbl="node1" presStyleIdx="0" presStyleCnt="4" custScaleX="13439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74BF55-C372-F445-8A73-9A9ADBDEB98E}" type="pres">
      <dgm:prSet presAssocID="{AEA2A7E6-FACA-AF4D-9712-44B506AEF6DA}" presName="negativeSpace" presStyleCnt="0"/>
      <dgm:spPr/>
      <dgm:t>
        <a:bodyPr/>
        <a:lstStyle/>
        <a:p>
          <a:endParaRPr lang="zh-CN" altLang="en-US"/>
        </a:p>
      </dgm:t>
    </dgm:pt>
    <dgm:pt modelId="{DF7A230E-C715-2147-AEFF-264BB871A0C0}" type="pres">
      <dgm:prSet presAssocID="{AEA2A7E6-FACA-AF4D-9712-44B506AEF6DA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F4C3D8-327B-3544-909D-067EE3599260}" type="pres">
      <dgm:prSet presAssocID="{FC517097-5CCB-0341-9A0F-7118A4EA3AC6}" presName="spaceBetweenRectangles" presStyleCnt="0"/>
      <dgm:spPr/>
      <dgm:t>
        <a:bodyPr/>
        <a:lstStyle/>
        <a:p>
          <a:endParaRPr lang="zh-CN" altLang="en-US"/>
        </a:p>
      </dgm:t>
    </dgm:pt>
    <dgm:pt modelId="{3EE5270E-9803-C944-80F5-CE5D0D691754}" type="pres">
      <dgm:prSet presAssocID="{C8DE7173-FA9E-AF4B-A8B7-782C74D23702}" presName="parentLin" presStyleCnt="0"/>
      <dgm:spPr/>
      <dgm:t>
        <a:bodyPr/>
        <a:lstStyle/>
        <a:p>
          <a:endParaRPr lang="zh-CN" altLang="en-US"/>
        </a:p>
      </dgm:t>
    </dgm:pt>
    <dgm:pt modelId="{6F622F12-8D13-2F46-95C5-530A2DD336CD}" type="pres">
      <dgm:prSet presAssocID="{C8DE7173-FA9E-AF4B-A8B7-782C74D23702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9A8641BE-4A0E-7240-8799-377F0C83E1BF}" type="pres">
      <dgm:prSet presAssocID="{C8DE7173-FA9E-AF4B-A8B7-782C74D23702}" presName="parentText" presStyleLbl="node1" presStyleIdx="1" presStyleCnt="4" custScaleX="13439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2BEE66-2FCF-8D4B-BAB5-EE0A46230144}" type="pres">
      <dgm:prSet presAssocID="{C8DE7173-FA9E-AF4B-A8B7-782C74D23702}" presName="negativeSpace" presStyleCnt="0"/>
      <dgm:spPr/>
      <dgm:t>
        <a:bodyPr/>
        <a:lstStyle/>
        <a:p>
          <a:endParaRPr lang="zh-CN" altLang="en-US"/>
        </a:p>
      </dgm:t>
    </dgm:pt>
    <dgm:pt modelId="{9D193E50-EEB5-6840-A313-11BD82314768}" type="pres">
      <dgm:prSet presAssocID="{C8DE7173-FA9E-AF4B-A8B7-782C74D23702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5E00CC-E5D4-C24A-93E3-3FF72E925DD1}" type="pres">
      <dgm:prSet presAssocID="{8F4F74E7-89F2-734E-AFC8-9AE31CDF51EC}" presName="spaceBetweenRectangles" presStyleCnt="0"/>
      <dgm:spPr/>
      <dgm:t>
        <a:bodyPr/>
        <a:lstStyle/>
        <a:p>
          <a:endParaRPr lang="zh-CN" altLang="en-US"/>
        </a:p>
      </dgm:t>
    </dgm:pt>
    <dgm:pt modelId="{7D5350FC-2ABB-E440-93B6-64CD5FEDF369}" type="pres">
      <dgm:prSet presAssocID="{E4FC986A-596D-D940-99D5-2A46B11C8A61}" presName="parentLin" presStyleCnt="0"/>
      <dgm:spPr/>
      <dgm:t>
        <a:bodyPr/>
        <a:lstStyle/>
        <a:p>
          <a:endParaRPr lang="zh-CN" altLang="en-US"/>
        </a:p>
      </dgm:t>
    </dgm:pt>
    <dgm:pt modelId="{B9D976B4-9E8C-914A-9155-CBCFB12BD718}" type="pres">
      <dgm:prSet presAssocID="{E4FC986A-596D-D940-99D5-2A46B11C8A61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37E71F9A-41A6-6048-99C9-3C16E9B93C0E}" type="pres">
      <dgm:prSet presAssocID="{E4FC986A-596D-D940-99D5-2A46B11C8A61}" presName="parentText" presStyleLbl="node1" presStyleIdx="2" presStyleCnt="4" custScaleX="13439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EE882A-71F9-2D40-AC07-6BB3FE4ECC06}" type="pres">
      <dgm:prSet presAssocID="{E4FC986A-596D-D940-99D5-2A46B11C8A61}" presName="negativeSpace" presStyleCnt="0"/>
      <dgm:spPr/>
      <dgm:t>
        <a:bodyPr/>
        <a:lstStyle/>
        <a:p>
          <a:endParaRPr lang="zh-CN" altLang="en-US"/>
        </a:p>
      </dgm:t>
    </dgm:pt>
    <dgm:pt modelId="{5C6A3B9D-78B9-7240-80FA-7AD55F19A09F}" type="pres">
      <dgm:prSet presAssocID="{E4FC986A-596D-D940-99D5-2A46B11C8A61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0A8B54-AA46-0647-B6F3-D213A754A689}" type="pres">
      <dgm:prSet presAssocID="{DFDB6B5B-7B21-9A45-AAA9-8C9CCF3271B4}" presName="spaceBetweenRectangles" presStyleCnt="0"/>
      <dgm:spPr/>
      <dgm:t>
        <a:bodyPr/>
        <a:lstStyle/>
        <a:p>
          <a:endParaRPr lang="zh-CN" altLang="en-US"/>
        </a:p>
      </dgm:t>
    </dgm:pt>
    <dgm:pt modelId="{0F25C6E0-FBEC-0B4F-A20D-73B32EDC2E9F}" type="pres">
      <dgm:prSet presAssocID="{FFB238E9-7BD8-A848-8C6A-39C589A52953}" presName="parentLin" presStyleCnt="0"/>
      <dgm:spPr/>
      <dgm:t>
        <a:bodyPr/>
        <a:lstStyle/>
        <a:p>
          <a:endParaRPr lang="zh-CN" altLang="en-US"/>
        </a:p>
      </dgm:t>
    </dgm:pt>
    <dgm:pt modelId="{7C6A017E-7409-114B-BE48-4443E5EC1F8B}" type="pres">
      <dgm:prSet presAssocID="{FFB238E9-7BD8-A848-8C6A-39C589A52953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EAB2BF94-DBE5-734C-9480-699915B7D181}" type="pres">
      <dgm:prSet presAssocID="{FFB238E9-7BD8-A848-8C6A-39C589A52953}" presName="parentText" presStyleLbl="node1" presStyleIdx="3" presStyleCnt="4" custScaleX="13439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9101E3-659B-1C45-9A37-2374FF3D32A8}" type="pres">
      <dgm:prSet presAssocID="{FFB238E9-7BD8-A848-8C6A-39C589A52953}" presName="negativeSpace" presStyleCnt="0"/>
      <dgm:spPr/>
      <dgm:t>
        <a:bodyPr/>
        <a:lstStyle/>
        <a:p>
          <a:endParaRPr lang="zh-CN" altLang="en-US"/>
        </a:p>
      </dgm:t>
    </dgm:pt>
    <dgm:pt modelId="{D5F823B3-67DE-EB4A-8457-7EF7A444ED92}" type="pres">
      <dgm:prSet presAssocID="{FFB238E9-7BD8-A848-8C6A-39C589A52953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2C02685-72CE-B840-BE6A-F6CED44ED493}" type="presOf" srcId="{E4FC986A-596D-D940-99D5-2A46B11C8A61}" destId="{37E71F9A-41A6-6048-99C9-3C16E9B93C0E}" srcOrd="1" destOrd="0" presId="urn:microsoft.com/office/officeart/2005/8/layout/list1"/>
    <dgm:cxn modelId="{C2E02389-718F-2843-9C37-18878EBDAA4A}" srcId="{7FCEFFFE-32D0-45FA-ADBA-260BA7E4C0C3}" destId="{FFB238E9-7BD8-A848-8C6A-39C589A52953}" srcOrd="3" destOrd="0" parTransId="{71B038D0-AD53-D94A-B4D5-7B310B0B1A87}" sibTransId="{2FF7C20B-C334-CC4C-AB3A-D2EA7EEA17F8}"/>
    <dgm:cxn modelId="{1D763A93-E262-A745-8377-C7FF4EC50825}" type="presOf" srcId="{AEA2A7E6-FACA-AF4D-9712-44B506AEF6DA}" destId="{1CE59DF3-C92C-194F-9223-3B1122F91947}" srcOrd="0" destOrd="0" presId="urn:microsoft.com/office/officeart/2005/8/layout/list1"/>
    <dgm:cxn modelId="{35A2FC26-8E36-C244-A2E5-1F4200BCF322}" type="presOf" srcId="{AEA2A7E6-FACA-AF4D-9712-44B506AEF6DA}" destId="{F311F5CF-EF6C-CF4D-AC2B-F2CFE079C7D1}" srcOrd="1" destOrd="0" presId="urn:microsoft.com/office/officeart/2005/8/layout/list1"/>
    <dgm:cxn modelId="{5A1277AC-9505-0C47-8A75-F11B88B0BBCF}" type="presOf" srcId="{C8DE7173-FA9E-AF4B-A8B7-782C74D23702}" destId="{9A8641BE-4A0E-7240-8799-377F0C83E1BF}" srcOrd="1" destOrd="0" presId="urn:microsoft.com/office/officeart/2005/8/layout/list1"/>
    <dgm:cxn modelId="{F39DFA9C-C9E9-0049-BF42-73656608B872}" srcId="{7FCEFFFE-32D0-45FA-ADBA-260BA7E4C0C3}" destId="{C8DE7173-FA9E-AF4B-A8B7-782C74D23702}" srcOrd="1" destOrd="0" parTransId="{025C344E-71E5-8E46-B69B-A40727BBDE9B}" sibTransId="{8F4F74E7-89F2-734E-AFC8-9AE31CDF51EC}"/>
    <dgm:cxn modelId="{3BCDC192-A79F-A546-A7BF-B91537CD8955}" srcId="{7FCEFFFE-32D0-45FA-ADBA-260BA7E4C0C3}" destId="{E4FC986A-596D-D940-99D5-2A46B11C8A61}" srcOrd="2" destOrd="0" parTransId="{B5A373CB-945A-6047-AE78-A9540B56EFD1}" sibTransId="{DFDB6B5B-7B21-9A45-AAA9-8C9CCF3271B4}"/>
    <dgm:cxn modelId="{2DEFDCAA-83F3-594F-A61B-4AE7A52ADC7F}" type="presOf" srcId="{E4FC986A-596D-D940-99D5-2A46B11C8A61}" destId="{B9D976B4-9E8C-914A-9155-CBCFB12BD718}" srcOrd="0" destOrd="0" presId="urn:microsoft.com/office/officeart/2005/8/layout/list1"/>
    <dgm:cxn modelId="{78B63ED3-35F0-0B45-A81F-DB4A607A4D7C}" type="presOf" srcId="{FFB238E9-7BD8-A848-8C6A-39C589A52953}" destId="{7C6A017E-7409-114B-BE48-4443E5EC1F8B}" srcOrd="0" destOrd="0" presId="urn:microsoft.com/office/officeart/2005/8/layout/list1"/>
    <dgm:cxn modelId="{17780C95-0151-0E4C-BA13-53C098FFD17D}" type="presOf" srcId="{7FCEFFFE-32D0-45FA-ADBA-260BA7E4C0C3}" destId="{EC41FDBF-3C48-49C3-B14C-23053D0915A5}" srcOrd="0" destOrd="0" presId="urn:microsoft.com/office/officeart/2005/8/layout/list1"/>
    <dgm:cxn modelId="{93830F9E-70B0-2442-965A-32E90DB4F729}" srcId="{7FCEFFFE-32D0-45FA-ADBA-260BA7E4C0C3}" destId="{AEA2A7E6-FACA-AF4D-9712-44B506AEF6DA}" srcOrd="0" destOrd="0" parTransId="{08DAEBA7-A89E-3448-A479-A77E15A363A8}" sibTransId="{FC517097-5CCB-0341-9A0F-7118A4EA3AC6}"/>
    <dgm:cxn modelId="{BD223104-22C1-3E47-9A9F-F81D93C68532}" type="presOf" srcId="{FFB238E9-7BD8-A848-8C6A-39C589A52953}" destId="{EAB2BF94-DBE5-734C-9480-699915B7D181}" srcOrd="1" destOrd="0" presId="urn:microsoft.com/office/officeart/2005/8/layout/list1"/>
    <dgm:cxn modelId="{9098064E-6B58-7548-922B-4451BAA1475C}" type="presOf" srcId="{C8DE7173-FA9E-AF4B-A8B7-782C74D23702}" destId="{6F622F12-8D13-2F46-95C5-530A2DD336CD}" srcOrd="0" destOrd="0" presId="urn:microsoft.com/office/officeart/2005/8/layout/list1"/>
    <dgm:cxn modelId="{B5059E4F-8398-5742-BB5E-A6EBB2E6979B}" type="presParOf" srcId="{EC41FDBF-3C48-49C3-B14C-23053D0915A5}" destId="{B6500069-AF7C-2E4E-B64D-96351E4329CE}" srcOrd="0" destOrd="0" presId="urn:microsoft.com/office/officeart/2005/8/layout/list1"/>
    <dgm:cxn modelId="{6B0233E6-2DCD-2C4A-A546-A21842C9FF93}" type="presParOf" srcId="{B6500069-AF7C-2E4E-B64D-96351E4329CE}" destId="{1CE59DF3-C92C-194F-9223-3B1122F91947}" srcOrd="0" destOrd="0" presId="urn:microsoft.com/office/officeart/2005/8/layout/list1"/>
    <dgm:cxn modelId="{7F543EB2-6B53-0B46-80F9-E48921A788BD}" type="presParOf" srcId="{B6500069-AF7C-2E4E-B64D-96351E4329CE}" destId="{F311F5CF-EF6C-CF4D-AC2B-F2CFE079C7D1}" srcOrd="1" destOrd="0" presId="urn:microsoft.com/office/officeart/2005/8/layout/list1"/>
    <dgm:cxn modelId="{2D208D80-2295-8848-8DB0-B35DF6BF16D6}" type="presParOf" srcId="{EC41FDBF-3C48-49C3-B14C-23053D0915A5}" destId="{F174BF55-C372-F445-8A73-9A9ADBDEB98E}" srcOrd="1" destOrd="0" presId="urn:microsoft.com/office/officeart/2005/8/layout/list1"/>
    <dgm:cxn modelId="{6EC5AA2E-7EE4-D447-B0C2-22A58F4F3906}" type="presParOf" srcId="{EC41FDBF-3C48-49C3-B14C-23053D0915A5}" destId="{DF7A230E-C715-2147-AEFF-264BB871A0C0}" srcOrd="2" destOrd="0" presId="urn:microsoft.com/office/officeart/2005/8/layout/list1"/>
    <dgm:cxn modelId="{F314FBAD-363A-A74E-B891-044C9F4CC70D}" type="presParOf" srcId="{EC41FDBF-3C48-49C3-B14C-23053D0915A5}" destId="{96F4C3D8-327B-3544-909D-067EE3599260}" srcOrd="3" destOrd="0" presId="urn:microsoft.com/office/officeart/2005/8/layout/list1"/>
    <dgm:cxn modelId="{3BFC78EA-FC4F-9547-979A-166DC6CBE9D1}" type="presParOf" srcId="{EC41FDBF-3C48-49C3-B14C-23053D0915A5}" destId="{3EE5270E-9803-C944-80F5-CE5D0D691754}" srcOrd="4" destOrd="0" presId="urn:microsoft.com/office/officeart/2005/8/layout/list1"/>
    <dgm:cxn modelId="{85B8169D-5500-3746-A182-5DBF85064AA3}" type="presParOf" srcId="{3EE5270E-9803-C944-80F5-CE5D0D691754}" destId="{6F622F12-8D13-2F46-95C5-530A2DD336CD}" srcOrd="0" destOrd="0" presId="urn:microsoft.com/office/officeart/2005/8/layout/list1"/>
    <dgm:cxn modelId="{0BF987D4-2F43-6841-84E0-DB88AC0F393E}" type="presParOf" srcId="{3EE5270E-9803-C944-80F5-CE5D0D691754}" destId="{9A8641BE-4A0E-7240-8799-377F0C83E1BF}" srcOrd="1" destOrd="0" presId="urn:microsoft.com/office/officeart/2005/8/layout/list1"/>
    <dgm:cxn modelId="{F771C58C-404C-5D4A-A437-9D84CAC7FE23}" type="presParOf" srcId="{EC41FDBF-3C48-49C3-B14C-23053D0915A5}" destId="{9A2BEE66-2FCF-8D4B-BAB5-EE0A46230144}" srcOrd="5" destOrd="0" presId="urn:microsoft.com/office/officeart/2005/8/layout/list1"/>
    <dgm:cxn modelId="{44BF515B-8832-6B4F-B68F-4AE1ED31A4C7}" type="presParOf" srcId="{EC41FDBF-3C48-49C3-B14C-23053D0915A5}" destId="{9D193E50-EEB5-6840-A313-11BD82314768}" srcOrd="6" destOrd="0" presId="urn:microsoft.com/office/officeart/2005/8/layout/list1"/>
    <dgm:cxn modelId="{8F973118-A907-2E4D-B6DF-9E18A4A3524E}" type="presParOf" srcId="{EC41FDBF-3C48-49C3-B14C-23053D0915A5}" destId="{D35E00CC-E5D4-C24A-93E3-3FF72E925DD1}" srcOrd="7" destOrd="0" presId="urn:microsoft.com/office/officeart/2005/8/layout/list1"/>
    <dgm:cxn modelId="{EF49405F-052B-444F-9BD8-BD3821DC925A}" type="presParOf" srcId="{EC41FDBF-3C48-49C3-B14C-23053D0915A5}" destId="{7D5350FC-2ABB-E440-93B6-64CD5FEDF369}" srcOrd="8" destOrd="0" presId="urn:microsoft.com/office/officeart/2005/8/layout/list1"/>
    <dgm:cxn modelId="{55AF8F00-C692-434E-94F6-282847D9CDB4}" type="presParOf" srcId="{7D5350FC-2ABB-E440-93B6-64CD5FEDF369}" destId="{B9D976B4-9E8C-914A-9155-CBCFB12BD718}" srcOrd="0" destOrd="0" presId="urn:microsoft.com/office/officeart/2005/8/layout/list1"/>
    <dgm:cxn modelId="{F27EB528-53A9-7643-BDE3-FDE9F2001C68}" type="presParOf" srcId="{7D5350FC-2ABB-E440-93B6-64CD5FEDF369}" destId="{37E71F9A-41A6-6048-99C9-3C16E9B93C0E}" srcOrd="1" destOrd="0" presId="urn:microsoft.com/office/officeart/2005/8/layout/list1"/>
    <dgm:cxn modelId="{3ECF88EC-EF9F-254E-889F-2ED6F457DDC9}" type="presParOf" srcId="{EC41FDBF-3C48-49C3-B14C-23053D0915A5}" destId="{0CEE882A-71F9-2D40-AC07-6BB3FE4ECC06}" srcOrd="9" destOrd="0" presId="urn:microsoft.com/office/officeart/2005/8/layout/list1"/>
    <dgm:cxn modelId="{923A91C5-86B3-6948-A49B-502F38F763B9}" type="presParOf" srcId="{EC41FDBF-3C48-49C3-B14C-23053D0915A5}" destId="{5C6A3B9D-78B9-7240-80FA-7AD55F19A09F}" srcOrd="10" destOrd="0" presId="urn:microsoft.com/office/officeart/2005/8/layout/list1"/>
    <dgm:cxn modelId="{C7E4B58B-C6D5-474E-9D31-7BF5BFDC7C6E}" type="presParOf" srcId="{EC41FDBF-3C48-49C3-B14C-23053D0915A5}" destId="{940A8B54-AA46-0647-B6F3-D213A754A689}" srcOrd="11" destOrd="0" presId="urn:microsoft.com/office/officeart/2005/8/layout/list1"/>
    <dgm:cxn modelId="{2564313F-2C2A-CB4B-B072-F223F7068431}" type="presParOf" srcId="{EC41FDBF-3C48-49C3-B14C-23053D0915A5}" destId="{0F25C6E0-FBEC-0B4F-A20D-73B32EDC2E9F}" srcOrd="12" destOrd="0" presId="urn:microsoft.com/office/officeart/2005/8/layout/list1"/>
    <dgm:cxn modelId="{03701DF8-FE1A-E04A-B1A8-F62A9D836293}" type="presParOf" srcId="{0F25C6E0-FBEC-0B4F-A20D-73B32EDC2E9F}" destId="{7C6A017E-7409-114B-BE48-4443E5EC1F8B}" srcOrd="0" destOrd="0" presId="urn:microsoft.com/office/officeart/2005/8/layout/list1"/>
    <dgm:cxn modelId="{193339D9-3F52-6E47-9481-DE2AF39F7629}" type="presParOf" srcId="{0F25C6E0-FBEC-0B4F-A20D-73B32EDC2E9F}" destId="{EAB2BF94-DBE5-734C-9480-699915B7D181}" srcOrd="1" destOrd="0" presId="urn:microsoft.com/office/officeart/2005/8/layout/list1"/>
    <dgm:cxn modelId="{11011AB1-9978-794A-A892-B03C39301EAB}" type="presParOf" srcId="{EC41FDBF-3C48-49C3-B14C-23053D0915A5}" destId="{C69101E3-659B-1C45-9A37-2374FF3D32A8}" srcOrd="13" destOrd="0" presId="urn:microsoft.com/office/officeart/2005/8/layout/list1"/>
    <dgm:cxn modelId="{C3887C9A-F3B4-D04E-9BF5-6D06A289547A}" type="presParOf" srcId="{EC41FDBF-3C48-49C3-B14C-23053D0915A5}" destId="{D5F823B3-67DE-EB4A-8457-7EF7A444ED9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A230E-C715-2147-AEFF-264BB871A0C0}">
      <dsp:nvSpPr>
        <dsp:cNvPr id="0" name=""/>
        <dsp:cNvSpPr/>
      </dsp:nvSpPr>
      <dsp:spPr>
        <a:xfrm>
          <a:off x="0" y="456912"/>
          <a:ext cx="777686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1F5CF-EF6C-CF4D-AC2B-F2CFE079C7D1}">
      <dsp:nvSpPr>
        <dsp:cNvPr id="0" name=""/>
        <dsp:cNvSpPr/>
      </dsp:nvSpPr>
      <dsp:spPr>
        <a:xfrm>
          <a:off x="388843" y="14112"/>
          <a:ext cx="7316038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dirty="0" smtClean="0">
              <a:solidFill>
                <a:srgbClr val="FF0000"/>
              </a:solidFill>
            </a:rPr>
            <a:t>了解</a:t>
          </a:r>
          <a:r>
            <a:rPr lang="zh-CN" sz="2400" b="1" kern="1200" dirty="0" smtClean="0">
              <a:solidFill>
                <a:schemeClr val="tx1"/>
              </a:solidFill>
            </a:rPr>
            <a:t>高级程序设计语言的</a:t>
          </a:r>
          <a:r>
            <a:rPr lang="zh-CN" sz="2400" b="1" kern="1200" dirty="0" smtClean="0">
              <a:solidFill>
                <a:srgbClr val="FF0000"/>
              </a:solidFill>
            </a:rPr>
            <a:t>结构</a:t>
          </a:r>
          <a:endParaRPr lang="zh-CN" altLang="en-US" sz="2400" b="1" kern="1200" dirty="0">
            <a:solidFill>
              <a:srgbClr val="FF0000"/>
            </a:solidFill>
            <a:ea typeface="楷体_GB2312" pitchFamily="49" charset="-122"/>
          </a:endParaRPr>
        </a:p>
      </dsp:txBody>
      <dsp:txXfrm>
        <a:off x="432074" y="57343"/>
        <a:ext cx="7229576" cy="799138"/>
      </dsp:txXfrm>
    </dsp:sp>
    <dsp:sp modelId="{9D193E50-EEB5-6840-A313-11BD82314768}">
      <dsp:nvSpPr>
        <dsp:cNvPr id="0" name=""/>
        <dsp:cNvSpPr/>
      </dsp:nvSpPr>
      <dsp:spPr>
        <a:xfrm>
          <a:off x="0" y="1817712"/>
          <a:ext cx="777686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641BE-4A0E-7240-8799-377F0C83E1BF}">
      <dsp:nvSpPr>
        <dsp:cNvPr id="0" name=""/>
        <dsp:cNvSpPr/>
      </dsp:nvSpPr>
      <dsp:spPr>
        <a:xfrm>
          <a:off x="388843" y="1374912"/>
          <a:ext cx="7316038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0000"/>
              </a:solidFill>
            </a:rPr>
            <a:t>理解</a:t>
          </a:r>
          <a:r>
            <a:rPr lang="zh-CN" altLang="en-US" sz="2400" b="1" kern="1200" dirty="0" smtClean="0">
              <a:solidFill>
                <a:srgbClr val="000000"/>
              </a:solidFill>
            </a:rPr>
            <a:t>计算思维</a:t>
          </a:r>
          <a:r>
            <a:rPr lang="zh-CN" sz="2400" b="1" kern="1200" dirty="0" smtClean="0">
              <a:solidFill>
                <a:srgbClr val="000000"/>
              </a:solidFill>
            </a:rPr>
            <a:t>的</a:t>
          </a:r>
          <a:r>
            <a:rPr lang="zh-CN" sz="2400" b="1" kern="1200" dirty="0" smtClean="0">
              <a:solidFill>
                <a:srgbClr val="FF0000"/>
              </a:solidFill>
            </a:rPr>
            <a:t>思想和方法</a:t>
          </a:r>
          <a:endParaRPr lang="zh-CN" altLang="en-US" sz="2400" b="1" kern="1200" dirty="0">
            <a:solidFill>
              <a:srgbClr val="FF0000"/>
            </a:solidFill>
            <a:ea typeface="楷体_GB2312" pitchFamily="49" charset="-122"/>
          </a:endParaRPr>
        </a:p>
      </dsp:txBody>
      <dsp:txXfrm>
        <a:off x="432074" y="1418143"/>
        <a:ext cx="7229576" cy="799138"/>
      </dsp:txXfrm>
    </dsp:sp>
    <dsp:sp modelId="{5C6A3B9D-78B9-7240-80FA-7AD55F19A09F}">
      <dsp:nvSpPr>
        <dsp:cNvPr id="0" name=""/>
        <dsp:cNvSpPr/>
      </dsp:nvSpPr>
      <dsp:spPr>
        <a:xfrm>
          <a:off x="0" y="3178513"/>
          <a:ext cx="777686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71F9A-41A6-6048-99C9-3C16E9B93C0E}">
      <dsp:nvSpPr>
        <dsp:cNvPr id="0" name=""/>
        <dsp:cNvSpPr/>
      </dsp:nvSpPr>
      <dsp:spPr>
        <a:xfrm>
          <a:off x="388843" y="2735712"/>
          <a:ext cx="7316038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dirty="0" smtClean="0">
              <a:solidFill>
                <a:srgbClr val="FF0000"/>
              </a:solidFill>
            </a:rPr>
            <a:t>掌握</a:t>
          </a:r>
          <a:r>
            <a:rPr lang="zh-CN" sz="2400" b="1" kern="1200" dirty="0" smtClean="0">
              <a:solidFill>
                <a:srgbClr val="000000"/>
              </a:solidFill>
            </a:rPr>
            <a:t>基本的程序设计</a:t>
          </a:r>
          <a:r>
            <a:rPr lang="zh-CN" sz="2400" b="1" kern="1200" dirty="0" smtClean="0">
              <a:solidFill>
                <a:srgbClr val="FF0000"/>
              </a:solidFill>
            </a:rPr>
            <a:t>过程和技巧</a:t>
          </a:r>
          <a:endParaRPr lang="zh-CN" altLang="en-US" sz="2400" b="1" kern="1200" dirty="0">
            <a:solidFill>
              <a:srgbClr val="FF0000"/>
            </a:solidFill>
            <a:ea typeface="楷体_GB2312" pitchFamily="49" charset="-122"/>
          </a:endParaRPr>
        </a:p>
      </dsp:txBody>
      <dsp:txXfrm>
        <a:off x="432074" y="2778943"/>
        <a:ext cx="7229576" cy="799138"/>
      </dsp:txXfrm>
    </dsp:sp>
    <dsp:sp modelId="{D5F823B3-67DE-EB4A-8457-7EF7A444ED92}">
      <dsp:nvSpPr>
        <dsp:cNvPr id="0" name=""/>
        <dsp:cNvSpPr/>
      </dsp:nvSpPr>
      <dsp:spPr>
        <a:xfrm>
          <a:off x="0" y="4539313"/>
          <a:ext cx="777686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2BF94-DBE5-734C-9480-699915B7D181}">
      <dsp:nvSpPr>
        <dsp:cNvPr id="0" name=""/>
        <dsp:cNvSpPr/>
      </dsp:nvSpPr>
      <dsp:spPr>
        <a:xfrm>
          <a:off x="388843" y="4096513"/>
          <a:ext cx="7316038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dirty="0" smtClean="0">
              <a:solidFill>
                <a:srgbClr val="FF0000"/>
              </a:solidFill>
            </a:rPr>
            <a:t>具备</a:t>
          </a:r>
          <a:r>
            <a:rPr lang="zh-CN" sz="2400" b="1" kern="1200" dirty="0" smtClean="0">
              <a:solidFill>
                <a:srgbClr val="000000"/>
              </a:solidFill>
            </a:rPr>
            <a:t>基本的分析问题和利用计算机</a:t>
          </a:r>
          <a:r>
            <a:rPr lang="zh-CN" sz="2400" b="1" kern="1200" dirty="0" smtClean="0">
              <a:solidFill>
                <a:srgbClr val="FF0000"/>
              </a:solidFill>
            </a:rPr>
            <a:t>求解问题的能力</a:t>
          </a:r>
          <a:endParaRPr lang="zh-CN" altLang="en-US" sz="2400" b="1" kern="1200" dirty="0">
            <a:solidFill>
              <a:srgbClr val="FF0000"/>
            </a:solidFill>
            <a:ea typeface="楷体_GB2312" pitchFamily="49" charset="-122"/>
          </a:endParaRPr>
        </a:p>
      </dsp:txBody>
      <dsp:txXfrm>
        <a:off x="432074" y="4139744"/>
        <a:ext cx="7229576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fld id="{9D807312-2395-304A-BF9B-732BB68CE1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385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fld id="{00B5DEC9-9D3E-514F-8048-B6FCABE413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47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</p:grpSp>
      </p:grpSp>
      <p:sp>
        <p:nvSpPr>
          <p:cNvPr id="275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75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45192-4EA9-FF4D-8672-209903DF3F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86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06797-7B73-1F4D-9A03-37EF52ED3F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11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AB51D-32DC-A742-9B4A-E4B26DEAE0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749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B2E95-2AC8-A040-887F-6C87D36BD7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45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A1A17-86F4-774F-9A1A-AAE5798D2C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84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18ED7-BA61-FF47-A320-4B3FDE3EB9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65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57187-8208-6242-A1A3-B86C1760FE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0AAD4-0090-9A45-95C8-46AE22E33B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77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02308-A04D-DA4E-9A39-DCAE473D04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69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0D2BA-A605-2E46-B840-DC42ED1B70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29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C2EA2-2AFC-1E45-9F2E-570DDA56D4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87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</a:defRPr>
            </a:lvl1pPr>
          </a:lstStyle>
          <a:p>
            <a:pPr>
              <a:defRPr/>
            </a:pPr>
            <a:fld id="{A9681535-AA1C-3F4A-B7FF-B674EDD99B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4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courses.cn" TargetMode="External"/><Relationship Id="rId3" Type="http://schemas.openxmlformats.org/officeDocument/2006/relationships/hyperlink" Target="http://pta.patest.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02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语言程序设计</a:t>
            </a:r>
          </a:p>
        </p:txBody>
      </p:sp>
      <p:sp>
        <p:nvSpPr>
          <p:cNvPr id="15362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2483768" y="4653136"/>
            <a:ext cx="6227762" cy="17287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 smtClean="0">
                <a:latin typeface="Arial" charset="0"/>
                <a:ea typeface="宋体" charset="0"/>
              </a:rPr>
              <a:t>教师</a:t>
            </a:r>
            <a:endParaRPr lang="en-US" altLang="zh-CN" dirty="0" smtClean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 smtClean="0">
                <a:latin typeface="Arial" charset="0"/>
                <a:ea typeface="宋体" charset="0"/>
              </a:rPr>
              <a:t>学校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教材和参考书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28775"/>
            <a:ext cx="8352928" cy="5040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800" dirty="0">
                <a:latin typeface="Arial" charset="0"/>
                <a:ea typeface="宋体" charset="0"/>
                <a:cs typeface="Arial" charset="0"/>
              </a:rPr>
              <a:t>C</a:t>
            </a:r>
            <a:r>
              <a:rPr lang="zh-CN" altLang="en-US" sz="2800" dirty="0">
                <a:latin typeface="Arial" charset="0"/>
                <a:ea typeface="宋体" charset="0"/>
                <a:cs typeface="Arial" charset="0"/>
              </a:rPr>
              <a:t>语言程序设计，高等教育出版社，何钦铭、颜晖，</a:t>
            </a:r>
            <a:r>
              <a:rPr lang="en-US" altLang="zh-CN" sz="2800" dirty="0">
                <a:latin typeface="Arial" charset="0"/>
                <a:ea typeface="宋体" charset="0"/>
                <a:cs typeface="Arial" charset="0"/>
              </a:rPr>
              <a:t>2015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800" dirty="0">
                <a:latin typeface="Arial" charset="0"/>
                <a:ea typeface="宋体" charset="0"/>
                <a:cs typeface="Arial" charset="0"/>
              </a:rPr>
              <a:t>C</a:t>
            </a:r>
            <a:r>
              <a:rPr lang="zh-CN" altLang="en-US" sz="2800" dirty="0">
                <a:latin typeface="Arial" charset="0"/>
                <a:ea typeface="宋体" charset="0"/>
                <a:cs typeface="Arial" charset="0"/>
              </a:rPr>
              <a:t>语言程序设计实验指导，高等教育出版社，颜晖等，</a:t>
            </a:r>
            <a:r>
              <a:rPr lang="en-US" altLang="zh-CN" sz="2800" dirty="0">
                <a:latin typeface="Arial" charset="0"/>
                <a:ea typeface="宋体" charset="0"/>
                <a:cs typeface="Arial" charset="0"/>
              </a:rPr>
              <a:t>2015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C</a:t>
            </a:r>
            <a:r>
              <a:rPr lang="zh-CN" altLang="en-US" sz="2800" dirty="0"/>
              <a:t>程序设计语</a:t>
            </a:r>
            <a:r>
              <a:rPr lang="zh-CN" altLang="en-US" sz="2800" dirty="0" smtClean="0"/>
              <a:t>言</a:t>
            </a:r>
            <a:r>
              <a:rPr lang="zh-CN" altLang="zh-CN" sz="2800" dirty="0"/>
              <a:t>（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版</a:t>
            </a:r>
            <a:r>
              <a:rPr lang="en-US" altLang="zh-CN" sz="2800" dirty="0"/>
              <a:t>•</a:t>
            </a:r>
            <a:r>
              <a:rPr lang="zh-CN" altLang="en-US" sz="2800" dirty="0" smtClean="0"/>
              <a:t>新版</a:t>
            </a:r>
            <a:r>
              <a:rPr lang="zh-CN" altLang="zh-CN" sz="2800" dirty="0" smtClean="0"/>
              <a:t>）</a:t>
            </a:r>
            <a:r>
              <a:rPr lang="zh-CN" altLang="zh-CN" sz="2800" dirty="0"/>
              <a:t>，</a:t>
            </a:r>
            <a:r>
              <a:rPr lang="en-US" altLang="zh-CN" sz="2800" dirty="0" smtClean="0">
                <a:latin typeface="Arial" charset="0"/>
                <a:ea typeface="宋体" charset="0"/>
              </a:rPr>
              <a:t>[</a:t>
            </a:r>
            <a:r>
              <a:rPr lang="zh-CN" altLang="en-US" sz="2800" dirty="0">
                <a:latin typeface="Arial" charset="0"/>
                <a:ea typeface="宋体" charset="0"/>
              </a:rPr>
              <a:t>美</a:t>
            </a:r>
            <a:r>
              <a:rPr lang="en-US" altLang="zh-CN" sz="2800" dirty="0" smtClean="0">
                <a:latin typeface="Arial" charset="0"/>
                <a:ea typeface="宋体" charset="0"/>
              </a:rPr>
              <a:t>]</a:t>
            </a:r>
            <a:r>
              <a:rPr lang="is-IS" altLang="zh-CN" sz="2800" dirty="0"/>
              <a:t> Brian </a:t>
            </a:r>
            <a:r>
              <a:rPr lang="is-IS" altLang="zh-CN" sz="2800" dirty="0" smtClean="0"/>
              <a:t>W</a:t>
            </a:r>
            <a:r>
              <a:rPr lang="en-US" altLang="zh-CN" sz="2800" dirty="0" smtClean="0"/>
              <a:t>. </a:t>
            </a:r>
            <a:r>
              <a:rPr lang="is-IS" altLang="zh-CN" sz="2800" dirty="0" smtClean="0"/>
              <a:t>Kernighan</a:t>
            </a:r>
            <a:r>
              <a:rPr lang="is-IS" altLang="zh-CN" sz="2800" dirty="0"/>
              <a:t> </a:t>
            </a:r>
            <a:r>
              <a:rPr lang="is-IS" altLang="zh-CN" sz="2800" dirty="0" smtClean="0"/>
              <a:t>&amp; Dennis M</a:t>
            </a:r>
            <a:r>
              <a:rPr lang="en-US" altLang="zh-CN" sz="2800" dirty="0" smtClean="0"/>
              <a:t>. </a:t>
            </a:r>
            <a:r>
              <a:rPr lang="is-IS" altLang="zh-CN" sz="2800" dirty="0" smtClean="0"/>
              <a:t>Ritchie</a:t>
            </a:r>
            <a:r>
              <a:rPr lang="zh-CN" altLang="en-US" sz="2800" dirty="0" smtClean="0">
                <a:latin typeface="Arial" charset="0"/>
                <a:ea typeface="宋体" charset="0"/>
              </a:rPr>
              <a:t>，徐宝文等译</a:t>
            </a:r>
            <a:r>
              <a:rPr lang="zh-CN" altLang="en-US" sz="2800" dirty="0">
                <a:latin typeface="Arial" charset="0"/>
                <a:ea typeface="宋体" charset="0"/>
              </a:rPr>
              <a:t>，机械工业出版社，</a:t>
            </a:r>
            <a:r>
              <a:rPr lang="en-US" altLang="zh-CN" sz="2800" dirty="0" smtClean="0">
                <a:latin typeface="Arial" charset="0"/>
                <a:ea typeface="宋体" charset="0"/>
              </a:rPr>
              <a:t>2007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800" dirty="0">
                <a:latin typeface="Arial" charset="0"/>
                <a:ea typeface="宋体" charset="0"/>
                <a:cs typeface="Arial" charset="0"/>
              </a:rPr>
              <a:t>C</a:t>
            </a:r>
            <a:r>
              <a:rPr lang="zh-CN" altLang="en-US" sz="2800" dirty="0">
                <a:latin typeface="Arial" charset="0"/>
                <a:ea typeface="宋体" charset="0"/>
                <a:cs typeface="Arial" charset="0"/>
              </a:rPr>
              <a:t>程序设计（第三版），潭浩强等，清华大学出版社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自我介绍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35975" cy="43275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0"/>
              </a:rPr>
              <a:t>教师姓名及联系方式</a:t>
            </a: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电子邮箱：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办公室：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电话：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课程简介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362950" cy="446405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课程名称：</a:t>
            </a:r>
            <a:r>
              <a:rPr lang="en-US" altLang="zh-CN" dirty="0">
                <a:latin typeface="Arial" charset="0"/>
                <a:ea typeface="宋体" charset="0"/>
              </a:rPr>
              <a:t>C</a:t>
            </a:r>
            <a:r>
              <a:rPr lang="zh-CN" altLang="en-US" dirty="0">
                <a:latin typeface="Arial" charset="0"/>
                <a:ea typeface="宋体" charset="0"/>
              </a:rPr>
              <a:t>语言程序设计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课程性质：必修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面向对象：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学分</a:t>
            </a:r>
            <a:r>
              <a:rPr lang="en-US" altLang="zh-CN" dirty="0">
                <a:latin typeface="Arial" charset="0"/>
                <a:ea typeface="宋体" charset="0"/>
              </a:rPr>
              <a:t>4</a:t>
            </a:r>
            <a:r>
              <a:rPr lang="zh-CN" altLang="en-US" dirty="0">
                <a:latin typeface="Arial" charset="0"/>
                <a:ea typeface="宋体" charset="0"/>
              </a:rPr>
              <a:t>，周学时</a:t>
            </a:r>
            <a:r>
              <a:rPr lang="en-US" altLang="zh-CN" dirty="0">
                <a:latin typeface="Arial" charset="0"/>
                <a:ea typeface="宋体" charset="0"/>
              </a:rPr>
              <a:t>3-2</a:t>
            </a: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总学时</a:t>
            </a:r>
            <a:r>
              <a:rPr lang="en-US" altLang="zh-CN" dirty="0">
                <a:latin typeface="Arial" charset="0"/>
                <a:ea typeface="宋体" charset="0"/>
              </a:rPr>
              <a:t>48(</a:t>
            </a:r>
            <a:r>
              <a:rPr lang="zh-CN" altLang="en-US" dirty="0">
                <a:latin typeface="Arial" charset="0"/>
                <a:ea typeface="宋体" charset="0"/>
              </a:rPr>
              <a:t>讲授</a:t>
            </a:r>
            <a:r>
              <a:rPr lang="en-US" altLang="zh-CN" dirty="0">
                <a:latin typeface="Arial" charset="0"/>
                <a:ea typeface="宋体" charset="0"/>
              </a:rPr>
              <a:t>) + 32 (</a:t>
            </a:r>
            <a:r>
              <a:rPr lang="zh-CN" altLang="en-US" dirty="0">
                <a:latin typeface="Arial" charset="0"/>
                <a:ea typeface="宋体" charset="0"/>
              </a:rPr>
              <a:t>课内实验</a:t>
            </a:r>
            <a:r>
              <a:rPr lang="en-US" altLang="zh-CN" dirty="0">
                <a:latin typeface="Arial" charset="0"/>
                <a:ea typeface="宋体" charset="0"/>
              </a:rPr>
              <a:t>)</a:t>
            </a:r>
            <a:r>
              <a:rPr lang="en-US" altLang="zh-CN" dirty="0" smtClean="0">
                <a:latin typeface="Arial" charset="0"/>
                <a:ea typeface="宋体" charset="0"/>
              </a:rPr>
              <a:t>+16(</a:t>
            </a:r>
            <a:r>
              <a:rPr lang="zh-CN" altLang="en-US" dirty="0" smtClean="0">
                <a:latin typeface="Arial" charset="0"/>
                <a:ea typeface="宋体" charset="0"/>
              </a:rPr>
              <a:t>课外实验</a:t>
            </a:r>
            <a:r>
              <a:rPr lang="en-US" altLang="zh-CN" dirty="0" smtClean="0">
                <a:latin typeface="Arial" charset="0"/>
                <a:ea typeface="宋体" charset="0"/>
              </a:rPr>
              <a:t>)</a:t>
            </a:r>
            <a:endParaRPr lang="zh-CN" altLang="en-US" dirty="0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上课时间</a:t>
            </a:r>
            <a:r>
              <a:rPr lang="en-US" altLang="zh-CN" dirty="0">
                <a:latin typeface="Arial" charset="0"/>
                <a:ea typeface="宋体" charset="0"/>
              </a:rPr>
              <a:t>/</a:t>
            </a:r>
            <a:r>
              <a:rPr lang="zh-CN" altLang="en-US" dirty="0">
                <a:latin typeface="Arial" charset="0"/>
                <a:ea typeface="宋体" charset="0"/>
              </a:rPr>
              <a:t>地点（提前</a:t>
            </a:r>
            <a:r>
              <a:rPr lang="en-US" altLang="zh-CN" dirty="0">
                <a:latin typeface="Arial" charset="0"/>
                <a:ea typeface="宋体" charset="0"/>
              </a:rPr>
              <a:t>5</a:t>
            </a:r>
            <a:r>
              <a:rPr lang="zh-CN" altLang="en-US" dirty="0">
                <a:latin typeface="Arial" charset="0"/>
                <a:ea typeface="宋体" charset="0"/>
              </a:rPr>
              <a:t>分钟到）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上课：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上机：</a:t>
            </a:r>
          </a:p>
        </p:txBody>
      </p:sp>
    </p:spTree>
    <p:extLst>
      <p:ext uri="{BB962C8B-B14F-4D97-AF65-F5344CB8AC3E}">
        <p14:creationId xmlns:p14="http://schemas.microsoft.com/office/powerpoint/2010/main" val="35906464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23528" y="667047"/>
            <a:ext cx="6480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课程教学目标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06842088"/>
              </p:ext>
            </p:extLst>
          </p:nvPr>
        </p:nvGraphicFramePr>
        <p:xfrm>
          <a:off x="683568" y="1334284"/>
          <a:ext cx="7776864" cy="530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2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宋体" charset="0"/>
              </a:rPr>
              <a:t>学习</a:t>
            </a:r>
            <a:r>
              <a:rPr lang="zh-CN" altLang="en-US">
                <a:latin typeface="Arial" charset="0"/>
                <a:ea typeface="宋体" charset="0"/>
              </a:rPr>
              <a:t>要求与学习方法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80400" cy="453548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学习要求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掌握程序设计语言的基本知识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掌握常用算法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具备初步的程序设计能力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学习方法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自主学习：</a:t>
            </a:r>
            <a:r>
              <a:rPr lang="en-US" altLang="zh-CN" dirty="0" smtClean="0">
                <a:latin typeface="Arial" charset="0"/>
                <a:ea typeface="宋体" charset="0"/>
              </a:rPr>
              <a:t>MOOC+SPOC</a:t>
            </a: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编程实践：</a:t>
            </a:r>
            <a:endParaRPr lang="en-US" altLang="zh-CN" dirty="0">
              <a:latin typeface="Arial" charset="0"/>
              <a:ea typeface="宋体" charset="0"/>
            </a:endParaRPr>
          </a:p>
          <a:p>
            <a:pPr marL="857250" lvl="2" indent="0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第一周开始上机，贯穿始终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如何尽快学会用</a:t>
            </a:r>
            <a:r>
              <a:rPr lang="en-US" altLang="zh-CN" sz="4000">
                <a:latin typeface="Arial" charset="0"/>
                <a:ea typeface="宋体" charset="0"/>
              </a:rPr>
              <a:t>C</a:t>
            </a:r>
            <a:r>
              <a:rPr lang="zh-CN" altLang="en-US" sz="4000">
                <a:latin typeface="Arial" charset="0"/>
                <a:ea typeface="宋体" charset="0"/>
              </a:rPr>
              <a:t>语言进行程序设计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快速入门：了解程序设计语言（</a:t>
            </a:r>
            <a:r>
              <a:rPr lang="en-US" altLang="zh-CN" dirty="0">
                <a:latin typeface="Arial" charset="0"/>
                <a:ea typeface="宋体" charset="0"/>
              </a:rPr>
              <a:t>C</a:t>
            </a:r>
            <a:r>
              <a:rPr lang="zh-CN" altLang="en-US" dirty="0">
                <a:latin typeface="Arial" charset="0"/>
                <a:ea typeface="宋体" charset="0"/>
              </a:rPr>
              <a:t>语言）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循序渐进：模仿、改写、编写的编程实践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逐步深入：领会和</a:t>
            </a:r>
            <a:r>
              <a:rPr lang="en-US" dirty="0">
                <a:latin typeface="Arial" charset="0"/>
                <a:ea typeface="宋体" charset="0"/>
              </a:rPr>
              <a:t>掌握</a:t>
            </a:r>
            <a:r>
              <a:rPr lang="zh-CN" altLang="en-US" dirty="0">
                <a:latin typeface="Arial" charset="0"/>
                <a:ea typeface="宋体" charset="0"/>
              </a:rPr>
              <a:t>程序设计的基本思想与方法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224" y="7466"/>
            <a:ext cx="2520280" cy="75723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考核方式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982" y="620688"/>
            <a:ext cx="9028018" cy="6165304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期末卷面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分以上：课程总评分（满分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分）＝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平时成绩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30</a:t>
            </a:r>
            <a:r>
              <a:rPr lang="en-US" altLang="zh-CN" sz="2400" dirty="0" smtClean="0"/>
              <a:t>%</a:t>
            </a:r>
            <a:endParaRPr lang="zh-CN" altLang="en-US" sz="2400" b="0" dirty="0" smtClean="0">
              <a:latin typeface="黑体" pitchFamily="49" charset="-122"/>
              <a:ea typeface="黑体" pitchFamily="49" charset="-122"/>
            </a:endParaRPr>
          </a:p>
          <a:p>
            <a:pPr lvl="1" algn="r" eaLnBrk="1" hangingPunct="1">
              <a:buFont typeface="Wingdings" pitchFamily="2" charset="2"/>
              <a:buNone/>
            </a:pP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＋上机考试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400" dirty="0" smtClean="0"/>
              <a:t>%</a:t>
            </a:r>
            <a:endParaRPr lang="zh-CN" altLang="en-US" sz="2400" b="0" dirty="0" smtClean="0">
              <a:latin typeface="黑体" pitchFamily="49" charset="-122"/>
              <a:ea typeface="黑体" pitchFamily="49" charset="-122"/>
            </a:endParaRPr>
          </a:p>
          <a:p>
            <a:pPr lvl="1" algn="r" eaLnBrk="1" hangingPunct="1">
              <a:buFont typeface="Wingdings" pitchFamily="2" charset="2"/>
              <a:buNone/>
            </a:pP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＋期末卷面</a:t>
            </a: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50</a:t>
            </a:r>
            <a:r>
              <a:rPr lang="en-US" altLang="zh-CN" sz="2400" dirty="0" smtClean="0"/>
              <a:t>%</a:t>
            </a:r>
          </a:p>
          <a:p>
            <a:pPr lvl="1" algn="r" eaLnBrk="1" hangingPunct="1">
              <a:buFont typeface="Wingdings" pitchFamily="2" charset="2"/>
              <a:buNone/>
            </a:pPr>
            <a:r>
              <a:rPr lang="en-US" altLang="zh-CN" sz="2400" b="0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400" b="0" dirty="0" smtClean="0">
                <a:latin typeface="黑体" pitchFamily="49" charset="-122"/>
                <a:ea typeface="黑体" pitchFamily="49" charset="-122"/>
              </a:rPr>
              <a:t>加分</a:t>
            </a:r>
            <a:endParaRPr lang="en-US" altLang="zh-CN" sz="2400" b="0" dirty="0" smtClean="0">
              <a:latin typeface="黑体" pitchFamily="49" charset="-122"/>
              <a:ea typeface="黑体" pitchFamily="49" charset="-122"/>
            </a:endParaRPr>
          </a:p>
          <a:p>
            <a:pPr lvl="1" eaLnBrk="1" hangingPunct="1"/>
            <a:r>
              <a:rPr lang="zh-CN" altLang="en-US" sz="2400" dirty="0">
                <a:latin typeface="Arial" charset="0"/>
                <a:ea typeface="宋体" charset="0"/>
              </a:rPr>
              <a:t>平时成绩</a:t>
            </a:r>
            <a:r>
              <a:rPr lang="en-US" altLang="zh-CN" sz="2400" dirty="0">
                <a:latin typeface="Arial" charset="0"/>
                <a:ea typeface="宋体" charset="0"/>
              </a:rPr>
              <a:t>30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%</a:t>
            </a:r>
            <a:r>
              <a:rPr lang="zh-CN" altLang="en-US" sz="2400" dirty="0">
                <a:latin typeface="Arial" charset="0"/>
                <a:ea typeface="宋体" charset="0"/>
              </a:rPr>
              <a:t>：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上机练习、平时测验、课程讨论、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MOOC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等</a:t>
            </a:r>
            <a:endParaRPr lang="en-US" altLang="zh-CN" sz="2000" dirty="0" smtClean="0"/>
          </a:p>
          <a:p>
            <a:pPr lvl="2" eaLnBrk="1" hangingPunct="1"/>
            <a:r>
              <a:rPr lang="zh-CN" altLang="en-US" sz="2000" dirty="0" smtClean="0">
                <a:latin typeface="Arial" charset="0"/>
                <a:ea typeface="宋体" charset="0"/>
              </a:rPr>
              <a:t>上机练习与作业（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15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分）、平时测验（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10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分）：按正确率计分；</a:t>
            </a:r>
            <a:endParaRPr lang="en-US" altLang="zh-CN" sz="2000" dirty="0" smtClean="0">
              <a:latin typeface="Arial" charset="0"/>
              <a:ea typeface="宋体" charset="0"/>
            </a:endParaRPr>
          </a:p>
          <a:p>
            <a:pPr lvl="2" eaLnBrk="1" hangingPunct="1"/>
            <a:r>
              <a:rPr lang="zh-CN" altLang="en-US" sz="2000" dirty="0" smtClean="0"/>
              <a:t>课程讨论及表现（</a:t>
            </a:r>
            <a:r>
              <a:rPr lang="zh-CN" altLang="en-US" sz="2000" dirty="0"/>
              <a:t>同学</a:t>
            </a:r>
            <a:r>
              <a:rPr lang="zh-CN" altLang="en-US" sz="2000" dirty="0" smtClean="0"/>
              <a:t>针对教学团队设置的讨论话题的发贴数量和质量</a:t>
            </a:r>
            <a:r>
              <a:rPr lang="zh-CN" altLang="zh-CN" sz="2000" dirty="0" smtClean="0"/>
              <a:t>+</a:t>
            </a:r>
            <a:r>
              <a:rPr lang="zh-CN" altLang="en-US" sz="2000" dirty="0" smtClean="0"/>
              <a:t>课堂讨论）：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分；</a:t>
            </a:r>
            <a:endParaRPr lang="en-US" altLang="zh-CN" sz="2000" dirty="0" smtClean="0">
              <a:latin typeface="Arial" charset="0"/>
              <a:ea typeface="宋体" charset="0"/>
            </a:endParaRPr>
          </a:p>
          <a:p>
            <a:pPr lvl="2" eaLnBrk="1" hangingPunct="1"/>
            <a:r>
              <a:rPr lang="zh-CN" altLang="en-US" sz="2000" dirty="0" smtClean="0">
                <a:latin typeface="Arial" charset="0"/>
                <a:ea typeface="宋体" charset="0"/>
              </a:rPr>
              <a:t>缺课或作业未交</a:t>
            </a:r>
            <a:r>
              <a:rPr lang="zh-CN" altLang="en-US" sz="2000" dirty="0">
                <a:latin typeface="Arial" charset="0"/>
                <a:ea typeface="宋体" charset="0"/>
              </a:rPr>
              <a:t>，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每次扣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1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分；</a:t>
            </a:r>
            <a:endParaRPr lang="en-US" altLang="zh-CN" sz="2000" dirty="0" smtClean="0"/>
          </a:p>
          <a:p>
            <a:pPr lvl="2" eaLnBrk="1" hangingPunct="1"/>
            <a:r>
              <a:rPr lang="zh-CN" altLang="en-US" sz="2000" dirty="0" smtClean="0"/>
              <a:t>修读</a:t>
            </a:r>
            <a:r>
              <a:rPr lang="zh-CN" altLang="zh-CN" sz="2000" dirty="0" smtClean="0"/>
              <a:t>“程序设计</a:t>
            </a:r>
            <a:r>
              <a:rPr lang="zh-CN" altLang="en-US" sz="2000" dirty="0" smtClean="0"/>
              <a:t>入门</a:t>
            </a:r>
            <a:r>
              <a:rPr lang="en-US" altLang="zh-CN" sz="2000" dirty="0" smtClean="0"/>
              <a:t>-C</a:t>
            </a:r>
            <a:r>
              <a:rPr lang="zh-CN" altLang="en-US" sz="2000" dirty="0" smtClean="0"/>
              <a:t>语言</a:t>
            </a:r>
            <a:r>
              <a:rPr lang="zh-CN" altLang="zh-CN" sz="2000" dirty="0" smtClean="0"/>
              <a:t>”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MOOC</a:t>
            </a:r>
            <a:r>
              <a:rPr lang="zh-CN" altLang="zh-CN" sz="2000" dirty="0" smtClean="0"/>
              <a:t>（</a:t>
            </a:r>
            <a:r>
              <a:rPr lang="zh-CN" altLang="zh-CN" sz="2000" dirty="0"/>
              <a:t>浙江大学翁恺</a:t>
            </a:r>
            <a:r>
              <a:rPr lang="zh-CN" altLang="zh-CN" sz="2000" dirty="0" smtClean="0"/>
              <a:t>）</a:t>
            </a:r>
            <a:r>
              <a:rPr lang="zh-CN" altLang="en-US" sz="2000" dirty="0" smtClean="0"/>
              <a:t>：</a:t>
            </a:r>
            <a:r>
              <a:rPr lang="zh-CN" altLang="zh-CN" sz="2000" dirty="0" smtClean="0"/>
              <a:t>优秀</a:t>
            </a:r>
            <a:r>
              <a:rPr lang="zh-CN" altLang="en-US" sz="2000" dirty="0" smtClean="0"/>
              <a:t>加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分，合格加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分</a:t>
            </a:r>
            <a:endParaRPr lang="en-US" altLang="zh-CN" sz="2000" dirty="0" smtClean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sz="2400" dirty="0" smtClean="0">
                <a:latin typeface="Arial" charset="0"/>
                <a:ea typeface="宋体" charset="0"/>
              </a:rPr>
              <a:t>上机考试</a:t>
            </a:r>
            <a:r>
              <a:rPr lang="en-US" altLang="zh-CN" sz="2400" dirty="0">
                <a:latin typeface="Arial" charset="0"/>
                <a:ea typeface="宋体" charset="0"/>
              </a:rPr>
              <a:t>(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过关考</a:t>
            </a:r>
            <a:r>
              <a:rPr lang="en-US" altLang="zh-CN" sz="2400" dirty="0">
                <a:latin typeface="Arial" charset="0"/>
                <a:ea typeface="宋体" charset="0"/>
              </a:rPr>
              <a:t>)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20%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：期中上机考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10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分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+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期末上机考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10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分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加分：最高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分</a:t>
            </a:r>
            <a:endParaRPr lang="zh-CN" altLang="en-US" sz="2000" dirty="0" smtClean="0">
              <a:ea typeface="宋体" pitchFamily="2" charset="-122"/>
            </a:endParaRPr>
          </a:p>
          <a:p>
            <a:pPr lvl="2"/>
            <a:r>
              <a:rPr lang="zh-CN" altLang="en-US" sz="2000" dirty="0" smtClean="0">
                <a:ea typeface="宋体" pitchFamily="2" charset="-122"/>
              </a:rPr>
              <a:t>程序设计课程竞赛获一、二、三等奖者，分别加</a:t>
            </a:r>
            <a:r>
              <a:rPr lang="en-US" altLang="en-US" sz="2000" dirty="0" smtClean="0">
                <a:ea typeface="宋体" pitchFamily="2" charset="-122"/>
              </a:rPr>
              <a:t>5</a:t>
            </a:r>
            <a:r>
              <a:rPr lang="zh-CN" altLang="en-US" sz="2000" dirty="0" smtClean="0">
                <a:ea typeface="宋体" pitchFamily="2" charset="-122"/>
              </a:rPr>
              <a:t>分、</a:t>
            </a:r>
            <a:r>
              <a:rPr lang="en-US" altLang="en-US" sz="2000" dirty="0" smtClean="0">
                <a:ea typeface="宋体" pitchFamily="2" charset="-122"/>
              </a:rPr>
              <a:t>3</a:t>
            </a:r>
            <a:r>
              <a:rPr lang="zh-CN" altLang="en-US" sz="2000" dirty="0" smtClean="0">
                <a:ea typeface="宋体" pitchFamily="2" charset="-122"/>
              </a:rPr>
              <a:t>分、</a:t>
            </a:r>
            <a:r>
              <a:rPr lang="en-US" altLang="en-US" sz="2000" dirty="0" smtClean="0">
                <a:ea typeface="宋体" pitchFamily="2" charset="-122"/>
              </a:rPr>
              <a:t>2</a:t>
            </a:r>
            <a:r>
              <a:rPr lang="zh-CN" altLang="en-US" sz="2000" dirty="0" smtClean="0">
                <a:ea typeface="宋体" pitchFamily="2" charset="-122"/>
              </a:rPr>
              <a:t>分</a:t>
            </a:r>
            <a:endParaRPr lang="en-US" altLang="zh-CN" sz="2000" dirty="0" smtClean="0">
              <a:ea typeface="宋体" pitchFamily="2" charset="-122"/>
            </a:endParaRPr>
          </a:p>
          <a:p>
            <a:pPr eaLnBrk="1" hangingPunct="1"/>
            <a:r>
              <a:rPr lang="zh-CN" altLang="en-US" sz="2400" dirty="0" smtClean="0"/>
              <a:t>期末卷面不到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分：课程总评分＝期末卷面分</a:t>
            </a:r>
            <a:endParaRPr lang="en-US" altLang="zh-CN" sz="24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9681682" y="37686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8934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9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6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6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75613" cy="110013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课程资料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7632700" cy="511175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课程信息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教学大纲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课程简介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教学进度表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课程文档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PPT</a:t>
            </a:r>
            <a:r>
              <a:rPr lang="zh-CN" altLang="en-US">
                <a:latin typeface="Arial" charset="0"/>
                <a:ea typeface="宋体" charset="0"/>
              </a:rPr>
              <a:t>课件</a:t>
            </a:r>
            <a:endParaRPr lang="en-US" altLang="zh-CN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例题源程序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实验 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实验教材</a:t>
            </a:r>
          </a:p>
          <a:p>
            <a:pPr lvl="2" eaLnBrk="1" hangingPunct="1"/>
            <a:r>
              <a:rPr lang="zh-CN" altLang="en-US">
                <a:latin typeface="Arial" charset="0"/>
                <a:ea typeface="宋体" charset="0"/>
              </a:rPr>
              <a:t>调试题源程序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043363" cy="110013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资源访问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7338"/>
            <a:ext cx="7920880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b="0" dirty="0">
                <a:latin typeface="黑体" charset="0"/>
                <a:ea typeface="黑体" charset="0"/>
                <a:cs typeface="黑体" charset="0"/>
              </a:rPr>
              <a:t>中国大学</a:t>
            </a:r>
            <a:r>
              <a:rPr lang="en-US" altLang="zh-CN" dirty="0">
                <a:latin typeface="Arial" charset="0"/>
                <a:ea typeface="宋体" charset="0"/>
              </a:rPr>
              <a:t>MOOC</a:t>
            </a:r>
            <a:r>
              <a:rPr lang="zh-CN" altLang="en-US" dirty="0">
                <a:latin typeface="Arial" charset="0"/>
                <a:ea typeface="宋体" charset="0"/>
              </a:rPr>
              <a:t>平台</a:t>
            </a:r>
            <a:endParaRPr lang="en-US" altLang="zh-CN" dirty="0">
              <a:latin typeface="Arial" charset="0"/>
              <a:ea typeface="宋体" charset="0"/>
            </a:endParaRPr>
          </a:p>
          <a:p>
            <a:pPr marL="400050" lvl="1" indent="0" eaLnBrk="1" hangingPunct="1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zh-CN" dirty="0" smtClean="0">
                <a:latin typeface="Arial" charset="0"/>
                <a:ea typeface="宋体" charset="0"/>
                <a:hlinkClick r:id="rId2"/>
              </a:rPr>
              <a:t>https:</a:t>
            </a:r>
            <a:r>
              <a:rPr lang="en-US" altLang="zh-CN" dirty="0">
                <a:latin typeface="Arial" charset="0"/>
                <a:ea typeface="宋体" charset="0"/>
                <a:hlinkClick r:id="rId2"/>
              </a:rPr>
              <a:t>//www.icourses.cn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dirty="0">
                <a:latin typeface="Arial" charset="0"/>
                <a:ea typeface="宋体" charset="0"/>
              </a:rPr>
              <a:t>课外：“程序设计入门</a:t>
            </a:r>
            <a:r>
              <a:rPr lang="en-US" altLang="zh-CN" dirty="0">
                <a:latin typeface="Arial" charset="0"/>
                <a:ea typeface="宋体" charset="0"/>
              </a:rPr>
              <a:t>-C</a:t>
            </a:r>
            <a:r>
              <a:rPr lang="zh-CN" altLang="en-US" dirty="0">
                <a:latin typeface="Arial" charset="0"/>
                <a:ea typeface="宋体" charset="0"/>
              </a:rPr>
              <a:t>语言”</a:t>
            </a:r>
            <a:r>
              <a:rPr lang="en-US" altLang="zh-CN" dirty="0">
                <a:latin typeface="Arial" charset="0"/>
                <a:ea typeface="宋体" charset="0"/>
              </a:rPr>
              <a:t> MOOC</a:t>
            </a:r>
            <a:r>
              <a:rPr lang="zh-CN" altLang="en-US" dirty="0">
                <a:latin typeface="Arial" charset="0"/>
                <a:ea typeface="宋体" charset="0"/>
              </a:rPr>
              <a:t>，浙江大学翁恺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dirty="0">
                <a:latin typeface="Arial" charset="0"/>
                <a:ea typeface="宋体" charset="0"/>
              </a:rPr>
              <a:t>课内：</a:t>
            </a:r>
            <a:r>
              <a:rPr lang="en-US" altLang="zh-CN" dirty="0">
                <a:latin typeface="Arial" charset="0"/>
                <a:ea typeface="宋体" charset="0"/>
              </a:rPr>
              <a:t>SPOC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en-US" altLang="zh-CN" dirty="0">
                <a:latin typeface="Arial" charset="0"/>
                <a:ea typeface="宋体" charset="0"/>
              </a:rPr>
              <a:t>PTA</a:t>
            </a:r>
            <a:r>
              <a:rPr lang="zh-CN" altLang="en-US" dirty="0">
                <a:latin typeface="Arial" charset="0"/>
                <a:ea typeface="宋体" charset="0"/>
              </a:rPr>
              <a:t>程序设计类辅助教学平台：</a:t>
            </a:r>
            <a:r>
              <a:rPr lang="zh-CN" altLang="en-US" dirty="0" smtClean="0">
                <a:latin typeface="Arial" charset="0"/>
                <a:ea typeface="宋体" charset="0"/>
              </a:rPr>
              <a:t>上机</a:t>
            </a:r>
            <a:endParaRPr lang="en-US" altLang="zh-CN" dirty="0">
              <a:latin typeface="Arial" charset="0"/>
              <a:ea typeface="宋体" charset="0"/>
            </a:endParaRPr>
          </a:p>
          <a:p>
            <a:pPr marL="400050" lvl="1" indent="0" eaLnBrk="1" hangingPunct="1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altLang="zh-CN" dirty="0" smtClean="0">
                <a:latin typeface="Arial" charset="0"/>
                <a:ea typeface="宋体" charset="0"/>
                <a:hlinkClick r:id="rId3"/>
              </a:rPr>
              <a:t>https:</a:t>
            </a:r>
            <a:r>
              <a:rPr lang="en-US" altLang="zh-CN" dirty="0">
                <a:latin typeface="Arial" charset="0"/>
                <a:ea typeface="宋体" charset="0"/>
                <a:hlinkClick r:id="rId3"/>
              </a:rPr>
              <a:t>//pta.patest.cn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>
              <a:spcBef>
                <a:spcPct val="35000"/>
              </a:spcBef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>
              <a:spcBef>
                <a:spcPct val="35000"/>
              </a:spcBef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>
              <a:spcBef>
                <a:spcPct val="35000"/>
              </a:spcBef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250825" y="5373688"/>
            <a:ext cx="87137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endParaRPr lang="zh-CN" altLang="en-US" sz="3200" b="1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4546</TotalTime>
  <Words>403</Words>
  <Application>Microsoft Macintosh PowerPoint</Application>
  <PresentationFormat>全屏显示(4:3)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Pixel</vt:lpstr>
      <vt:lpstr>C语言程序设计</vt:lpstr>
      <vt:lpstr>自我介绍</vt:lpstr>
      <vt:lpstr>课程简介</vt:lpstr>
      <vt:lpstr>PowerPoint 演示文稿</vt:lpstr>
      <vt:lpstr>学习要求与学习方法</vt:lpstr>
      <vt:lpstr>如何尽快学会用C语言进行程序设计</vt:lpstr>
      <vt:lpstr>考核方式</vt:lpstr>
      <vt:lpstr>课程资料</vt:lpstr>
      <vt:lpstr>资源访问</vt:lpstr>
      <vt:lpstr>教材和参考书</vt:lpstr>
    </vt:vector>
  </TitlesOfParts>
  <Manager/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Yan Hui</cp:lastModifiedBy>
  <cp:revision>624</cp:revision>
  <dcterms:created xsi:type="dcterms:W3CDTF">1998-02-11T08:33:02Z</dcterms:created>
  <dcterms:modified xsi:type="dcterms:W3CDTF">2017-02-18T01:03:55Z</dcterms:modified>
</cp:coreProperties>
</file>