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handoutMasterIdLst>
    <p:handoutMasterId r:id="rId33"/>
  </p:handoutMasterIdLst>
  <p:sldIdLst>
    <p:sldId id="381" r:id="rId2"/>
    <p:sldId id="379" r:id="rId3"/>
    <p:sldId id="383" r:id="rId4"/>
    <p:sldId id="385" r:id="rId5"/>
    <p:sldId id="386" r:id="rId6"/>
    <p:sldId id="412" r:id="rId7"/>
    <p:sldId id="414" r:id="rId8"/>
    <p:sldId id="415" r:id="rId9"/>
    <p:sldId id="426" r:id="rId10"/>
    <p:sldId id="425" r:id="rId11"/>
    <p:sldId id="387" r:id="rId12"/>
    <p:sldId id="388" r:id="rId13"/>
    <p:sldId id="411" r:id="rId14"/>
    <p:sldId id="390" r:id="rId15"/>
    <p:sldId id="391" r:id="rId16"/>
    <p:sldId id="402" r:id="rId17"/>
    <p:sldId id="392" r:id="rId18"/>
    <p:sldId id="393" r:id="rId19"/>
    <p:sldId id="394" r:id="rId20"/>
    <p:sldId id="397" r:id="rId21"/>
    <p:sldId id="409" r:id="rId22"/>
    <p:sldId id="398" r:id="rId23"/>
    <p:sldId id="399" r:id="rId24"/>
    <p:sldId id="403" r:id="rId25"/>
    <p:sldId id="404" r:id="rId26"/>
    <p:sldId id="406" r:id="rId27"/>
    <p:sldId id="405" r:id="rId28"/>
    <p:sldId id="407" r:id="rId29"/>
    <p:sldId id="408" r:id="rId30"/>
    <p:sldId id="42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43" autoAdjust="0"/>
  </p:normalViewPr>
  <p:slideViewPr>
    <p:cSldViewPr>
      <p:cViewPr>
        <p:scale>
          <a:sx n="100" d="100"/>
          <a:sy n="100" d="100"/>
        </p:scale>
        <p:origin x="8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2CB3C85-EBD1-40FB-9108-DF04CD22FD83}" type="slidenum">
              <a:rPr lang="zh-CN" altLang="en-US"/>
              <a:pPr>
                <a:defRPr/>
              </a:pPr>
              <a:t>‹#›</a:t>
            </a:fld>
            <a:endParaRPr lang="en-US" altLang="zh-CN"/>
          </a:p>
        </p:txBody>
      </p:sp>
    </p:spTree>
    <p:extLst>
      <p:ext uri="{BB962C8B-B14F-4D97-AF65-F5344CB8AC3E}">
        <p14:creationId xmlns:p14="http://schemas.microsoft.com/office/powerpoint/2010/main" val="1863808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301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096F5DF-0CC6-4DD3-B19E-664497C32ED3}" type="slidenum">
              <a:rPr lang="zh-CN" altLang="en-US"/>
              <a:pPr>
                <a:defRPr/>
              </a:pPr>
              <a:t>‹#›</a:t>
            </a:fld>
            <a:endParaRPr lang="en-US" altLang="zh-CN"/>
          </a:p>
        </p:txBody>
      </p:sp>
    </p:spTree>
    <p:extLst>
      <p:ext uri="{BB962C8B-B14F-4D97-AF65-F5344CB8AC3E}">
        <p14:creationId xmlns:p14="http://schemas.microsoft.com/office/powerpoint/2010/main" val="34660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FC834EF-EBE0-4C71-A9E0-3FC8578CDFFD}" type="slidenum">
              <a:rPr lang="zh-CN" altLang="en-US" smtClean="0"/>
              <a:pPr/>
              <a:t>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448CE11-2D5C-47D2-82A4-765B4CAF471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F37FCE0-5E53-4E1E-B702-382D0724C84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F77BD8-109E-417D-98C1-BFA37248CB0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A37C05E-6F72-4C92-8249-BE9C54D2E2DA}"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06ABBE2-5B35-4EED-B00D-C8254898AEA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7434D4B-F750-4116-A53B-208CB7F49A9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C80AF7FC-91D9-436D-8467-7ADE2537252C}"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1B1B3721-D60C-4E1E-9F21-9E7D1A9EF46F}"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DBC179DD-0371-4E86-BDB5-60E4FF49A864}"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89DA160-C0C6-4C8F-9E7D-BFEB52D6D7F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D956F3C-2961-457A-832F-67FC4198B29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744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8E450433-0CEE-4BA3-A19B-79BE644A852F}" type="slidenum">
              <a:rPr lang="zh-CN" altLang="en-US"/>
              <a:pPr>
                <a:defRPr/>
              </a:pPr>
              <a:t>‹#›</a:t>
            </a:fld>
            <a:endParaRPr lang="en-US" altLang="zh-CN"/>
          </a:p>
        </p:txBody>
      </p:sp>
      <p:grpSp>
        <p:nvGrpSpPr>
          <p:cNvPr id="2052" name="Group 4"/>
          <p:cNvGrpSpPr>
            <a:grpSpLocks/>
          </p:cNvGrpSpPr>
          <p:nvPr/>
        </p:nvGrpSpPr>
        <p:grpSpPr bwMode="auto">
          <a:xfrm>
            <a:off x="0" y="0"/>
            <a:ext cx="9144000" cy="546100"/>
            <a:chOff x="0" y="0"/>
            <a:chExt cx="5760" cy="344"/>
          </a:xfrm>
        </p:grpSpPr>
        <p:sp>
          <p:nvSpPr>
            <p:cNvPr id="27443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27443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27443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27444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44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4400" b="1">
          <a:solidFill>
            <a:schemeClr val="hlink"/>
          </a:solidFill>
          <a:latin typeface="+mj-lt"/>
          <a:ea typeface="+mj-ea"/>
          <a:cs typeface="+mj-cs"/>
        </a:defRPr>
      </a:lvl1pPr>
      <a:lvl2pPr algn="l" rtl="0" eaLnBrk="0" fontAlgn="base" hangingPunct="0">
        <a:spcBef>
          <a:spcPct val="0"/>
        </a:spcBef>
        <a:spcAft>
          <a:spcPct val="0"/>
        </a:spcAft>
        <a:defRPr sz="4400" b="1">
          <a:solidFill>
            <a:schemeClr val="hlink"/>
          </a:solidFill>
          <a:latin typeface="Arial" charset="0"/>
          <a:ea typeface="宋体" pitchFamily="2" charset="-122"/>
        </a:defRPr>
      </a:lvl2pPr>
      <a:lvl3pPr algn="l" rtl="0" eaLnBrk="0" fontAlgn="base" hangingPunct="0">
        <a:spcBef>
          <a:spcPct val="0"/>
        </a:spcBef>
        <a:spcAft>
          <a:spcPct val="0"/>
        </a:spcAft>
        <a:defRPr sz="4400" b="1">
          <a:solidFill>
            <a:schemeClr val="hlink"/>
          </a:solidFill>
          <a:latin typeface="Arial" charset="0"/>
          <a:ea typeface="宋体" pitchFamily="2" charset="-122"/>
        </a:defRPr>
      </a:lvl3pPr>
      <a:lvl4pPr algn="l" rtl="0" eaLnBrk="0" fontAlgn="base" hangingPunct="0">
        <a:spcBef>
          <a:spcPct val="0"/>
        </a:spcBef>
        <a:spcAft>
          <a:spcPct val="0"/>
        </a:spcAft>
        <a:defRPr sz="4400" b="1">
          <a:solidFill>
            <a:schemeClr val="hlink"/>
          </a:solidFill>
          <a:latin typeface="Arial" charset="0"/>
          <a:ea typeface="宋体" pitchFamily="2" charset="-122"/>
        </a:defRPr>
      </a:lvl4pPr>
      <a:lvl5pPr algn="l" rtl="0" eaLnBrk="0" fontAlgn="base" hangingPunct="0">
        <a:spcBef>
          <a:spcPct val="0"/>
        </a:spcBef>
        <a:spcAft>
          <a:spcPct val="0"/>
        </a:spcAft>
        <a:defRPr sz="4400" b="1">
          <a:solidFill>
            <a:schemeClr val="hlink"/>
          </a:solidFill>
          <a:latin typeface="Arial" charset="0"/>
          <a:ea typeface="宋体" pitchFamily="2" charset="-122"/>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ltLang="zh-CN"/>
              <a:t>Chap</a:t>
            </a:r>
            <a:r>
              <a:rPr lang="zh-CN" altLang="en-US"/>
              <a:t> 1  引  言</a:t>
            </a:r>
          </a:p>
        </p:txBody>
      </p:sp>
      <p:sp>
        <p:nvSpPr>
          <p:cNvPr id="13315" name="Rectangle 9"/>
          <p:cNvSpPr>
            <a:spLocks noGrp="1" noChangeArrowheads="1"/>
          </p:cNvSpPr>
          <p:nvPr>
            <p:ph type="body" idx="1"/>
          </p:nvPr>
        </p:nvSpPr>
        <p:spPr/>
        <p:txBody>
          <a:bodyPr/>
          <a:lstStyle/>
          <a:p>
            <a:pPr eaLnBrk="1" hangingPunct="1">
              <a:buFont typeface="Wingdings" pitchFamily="2" charset="2"/>
              <a:buNone/>
            </a:pPr>
            <a:r>
              <a:rPr lang="en-US" altLang="zh-CN"/>
              <a:t>1.1  </a:t>
            </a:r>
            <a:r>
              <a:rPr lang="zh-CN" altLang="en-US"/>
              <a:t>一个</a:t>
            </a:r>
            <a:r>
              <a:rPr lang="en-US" altLang="zh-CN"/>
              <a:t>C</a:t>
            </a:r>
            <a:r>
              <a:rPr lang="zh-CN" altLang="en-US"/>
              <a:t>语言程序</a:t>
            </a:r>
          </a:p>
          <a:p>
            <a:pPr eaLnBrk="1" hangingPunct="1">
              <a:buFont typeface="Wingdings" pitchFamily="2" charset="2"/>
              <a:buNone/>
            </a:pPr>
            <a:r>
              <a:rPr lang="en-US" altLang="zh-CN"/>
              <a:t>1.2  </a:t>
            </a:r>
            <a:r>
              <a:rPr lang="zh-CN" altLang="en-US"/>
              <a:t>程序与程序设计语言</a:t>
            </a:r>
          </a:p>
          <a:p>
            <a:pPr eaLnBrk="1" hangingPunct="1">
              <a:buFont typeface="Wingdings" pitchFamily="2" charset="2"/>
              <a:buNone/>
            </a:pPr>
            <a:r>
              <a:rPr lang="en-US" altLang="zh-CN"/>
              <a:t>1.3  C</a:t>
            </a:r>
            <a:r>
              <a:rPr lang="zh-CN" altLang="en-US"/>
              <a:t>语言的发展历史与特点</a:t>
            </a:r>
          </a:p>
          <a:p>
            <a:pPr eaLnBrk="1" hangingPunct="1">
              <a:buFont typeface="Wingdings" pitchFamily="2" charset="2"/>
              <a:buNone/>
            </a:pPr>
            <a:r>
              <a:rPr lang="en-US" altLang="zh-CN"/>
              <a:t>1.4  </a:t>
            </a:r>
            <a:r>
              <a:rPr lang="zh-CN" altLang="en-US"/>
              <a:t>实现问题求解的过程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9813" y="188913"/>
            <a:ext cx="3024187" cy="1171575"/>
          </a:xfrm>
        </p:spPr>
        <p:txBody>
          <a:bodyPr/>
          <a:lstStyle/>
          <a:p>
            <a:pPr eaLnBrk="1" hangingPunct="1"/>
            <a:r>
              <a:rPr lang="zh-CN" altLang="en-US"/>
              <a:t>程序与指令</a:t>
            </a:r>
          </a:p>
        </p:txBody>
      </p:sp>
      <p:sp>
        <p:nvSpPr>
          <p:cNvPr id="303107" name="Rectangle 3"/>
          <p:cNvSpPr>
            <a:spLocks noGrp="1" noChangeArrowheads="1"/>
          </p:cNvSpPr>
          <p:nvPr>
            <p:ph type="body" idx="1"/>
          </p:nvPr>
        </p:nvSpPr>
        <p:spPr>
          <a:xfrm>
            <a:off x="250825" y="765175"/>
            <a:ext cx="6337300" cy="1223963"/>
          </a:xfrm>
        </p:spPr>
        <p:txBody>
          <a:bodyPr/>
          <a:lstStyle/>
          <a:p>
            <a:pPr eaLnBrk="1" hangingPunct="1"/>
            <a:r>
              <a:rPr lang="zh-CN" altLang="en-US"/>
              <a:t>输入</a:t>
            </a:r>
            <a:r>
              <a:rPr lang="en-US" altLang="zh-CN"/>
              <a:t>2</a:t>
            </a:r>
            <a:r>
              <a:rPr lang="zh-CN" altLang="en-US"/>
              <a:t>个数</a:t>
            </a:r>
            <a:r>
              <a:rPr lang="en-US" altLang="zh-CN"/>
              <a:t>A</a:t>
            </a:r>
            <a:r>
              <a:rPr lang="zh-CN" altLang="en-US"/>
              <a:t>和</a:t>
            </a:r>
            <a:r>
              <a:rPr lang="en-US" altLang="zh-CN"/>
              <a:t>B</a:t>
            </a:r>
            <a:r>
              <a:rPr lang="zh-CN" altLang="en-US"/>
              <a:t>，求</a:t>
            </a:r>
            <a:r>
              <a:rPr lang="en-US" altLang="zh-CN"/>
              <a:t>A*B</a:t>
            </a:r>
            <a:endParaRPr lang="zh-CN" altLang="en-US"/>
          </a:p>
          <a:p>
            <a:pPr lvl="1" eaLnBrk="1" hangingPunct="1">
              <a:buFont typeface="Wingdings" pitchFamily="2" charset="2"/>
              <a:buNone/>
            </a:pPr>
            <a:r>
              <a:rPr lang="en-US" altLang="zh-CN"/>
              <a:t>A*B = A+A+……+A</a:t>
            </a:r>
            <a:r>
              <a:rPr lang="zh-CN" altLang="en-US"/>
              <a:t>（</a:t>
            </a:r>
            <a:r>
              <a:rPr lang="en-US" altLang="zh-CN"/>
              <a:t>B</a:t>
            </a:r>
            <a:r>
              <a:rPr lang="zh-CN" altLang="en-US"/>
              <a:t>个</a:t>
            </a:r>
            <a:r>
              <a:rPr lang="en-US" altLang="zh-CN"/>
              <a:t>A</a:t>
            </a:r>
            <a:r>
              <a:rPr lang="zh-CN" altLang="en-US"/>
              <a:t>相加） </a:t>
            </a:r>
          </a:p>
        </p:txBody>
      </p:sp>
      <p:sp>
        <p:nvSpPr>
          <p:cNvPr id="303108" name="Rectangle 4"/>
          <p:cNvSpPr>
            <a:spLocks noChangeArrowheads="1"/>
          </p:cNvSpPr>
          <p:nvPr/>
        </p:nvSpPr>
        <p:spPr bwMode="auto">
          <a:xfrm>
            <a:off x="5219700" y="1773238"/>
            <a:ext cx="3743325" cy="467995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altLang="zh-CN" sz="2800" b="1"/>
              <a:t>1</a:t>
            </a:r>
            <a:r>
              <a:rPr lang="zh-CN" altLang="en-US" sz="2800" b="1"/>
              <a:t>．</a:t>
            </a:r>
            <a:r>
              <a:rPr lang="en-US" altLang="zh-CN" sz="2800" b="1"/>
              <a:t>Input A;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2</a:t>
            </a:r>
            <a:r>
              <a:rPr lang="zh-CN" altLang="en-US" sz="2800" b="1"/>
              <a:t>．</a:t>
            </a:r>
            <a:r>
              <a:rPr lang="en-US" altLang="zh-CN" sz="2800" b="1"/>
              <a:t>Input B;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3</a:t>
            </a:r>
            <a:r>
              <a:rPr lang="zh-CN" altLang="en-US" sz="2800" b="1"/>
              <a:t>．</a:t>
            </a:r>
            <a:r>
              <a:rPr lang="en-US" altLang="zh-CN" sz="2800" b="1"/>
              <a:t>Set 0 X;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4</a:t>
            </a:r>
            <a:r>
              <a:rPr lang="zh-CN" altLang="en-US" sz="2800" b="1"/>
              <a:t>．</a:t>
            </a:r>
            <a:r>
              <a:rPr lang="en-US" altLang="zh-CN" sz="2800" b="1"/>
              <a:t>Set 0 Z;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5</a:t>
            </a:r>
            <a:r>
              <a:rPr lang="zh-CN" altLang="en-US" sz="2800" b="1"/>
              <a:t>．</a:t>
            </a:r>
            <a:r>
              <a:rPr lang="en-US" altLang="zh-CN" sz="2800" b="1"/>
              <a:t>BranchEq X B 9;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6</a:t>
            </a:r>
            <a:r>
              <a:rPr lang="zh-CN" altLang="en-US" sz="2800" b="1"/>
              <a:t>．</a:t>
            </a:r>
            <a:r>
              <a:rPr lang="en-US" altLang="zh-CN" sz="2800" b="1"/>
              <a:t>Add Z A Z;</a:t>
            </a:r>
            <a:endParaRPr lang="en-US" altLang="zh-CN"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7</a:t>
            </a:r>
            <a:r>
              <a:rPr lang="zh-CN" altLang="en-US" sz="2800" b="1"/>
              <a:t>．</a:t>
            </a:r>
            <a:r>
              <a:rPr lang="en-US" altLang="zh-CN" sz="2800" b="1"/>
              <a:t>Add 1 X X;</a:t>
            </a:r>
            <a:endParaRPr lang="en-US" altLang="zh-CN"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8</a:t>
            </a:r>
            <a:r>
              <a:rPr lang="zh-CN" altLang="en-US" sz="2800" b="1"/>
              <a:t>．</a:t>
            </a:r>
            <a:r>
              <a:rPr lang="en-US" altLang="zh-CN" sz="2800" b="1"/>
              <a:t>Jump 5;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9</a:t>
            </a:r>
            <a:r>
              <a:rPr lang="zh-CN" altLang="en-US" sz="2800" b="1"/>
              <a:t>．</a:t>
            </a:r>
            <a:r>
              <a:rPr lang="en-US" altLang="zh-CN" sz="2800" b="1"/>
              <a:t>Output Z;</a:t>
            </a:r>
            <a:endParaRPr lang="zh-CN" altLang="en-US" sz="2800" b="1"/>
          </a:p>
        </p:txBody>
      </p:sp>
      <p:sp>
        <p:nvSpPr>
          <p:cNvPr id="303109" name="Rectangle 5"/>
          <p:cNvSpPr>
            <a:spLocks noChangeArrowheads="1"/>
          </p:cNvSpPr>
          <p:nvPr/>
        </p:nvSpPr>
        <p:spPr bwMode="auto">
          <a:xfrm>
            <a:off x="395288" y="2144713"/>
            <a:ext cx="4392612" cy="3937000"/>
          </a:xfrm>
          <a:prstGeom prst="rect">
            <a:avLst/>
          </a:prstGeom>
          <a:noFill/>
          <a:ln w="12700" cap="sq">
            <a:noFill/>
            <a:miter lim="800000"/>
            <a:headEnd/>
            <a:tailEnd/>
          </a:ln>
        </p:spPr>
        <p:txBody>
          <a:bodyPr anchor="ctr">
            <a:spAutoFit/>
          </a:bodyPr>
          <a:lstStyle/>
          <a:p>
            <a:pPr indent="127000">
              <a:spcBef>
                <a:spcPct val="20000"/>
              </a:spcBef>
              <a:buFont typeface="Wingdings" pitchFamily="2" charset="2"/>
              <a:buChar char="u"/>
            </a:pPr>
            <a:r>
              <a:rPr lang="zh-CN" altLang="en-US" sz="2800" b="1"/>
              <a:t> 分别输入两个数到</a:t>
            </a:r>
            <a:r>
              <a:rPr lang="en-US" altLang="zh-CN" sz="2800" b="1"/>
              <a:t>A</a:t>
            </a:r>
            <a:r>
              <a:rPr lang="zh-CN" altLang="en-US" sz="2800" b="1"/>
              <a:t>、</a:t>
            </a:r>
            <a:r>
              <a:rPr lang="en-US" altLang="zh-CN" sz="2800" b="1"/>
              <a:t>B</a:t>
            </a:r>
            <a:r>
              <a:rPr lang="zh-CN" altLang="en-US" sz="2800" b="1"/>
              <a:t>两个变量</a:t>
            </a:r>
          </a:p>
          <a:p>
            <a:pPr indent="127000">
              <a:spcBef>
                <a:spcPct val="20000"/>
              </a:spcBef>
              <a:buFont typeface="Wingdings" pitchFamily="2" charset="2"/>
              <a:buChar char="u"/>
            </a:pPr>
            <a:r>
              <a:rPr lang="zh-CN" altLang="en-US" sz="2800" b="1"/>
              <a:t> 设</a:t>
            </a:r>
            <a:r>
              <a:rPr lang="en-US" altLang="zh-CN" sz="2800" b="1"/>
              <a:t>X = 0</a:t>
            </a:r>
            <a:r>
              <a:rPr lang="zh-CN" altLang="en-US" sz="2800" b="1"/>
              <a:t>，</a:t>
            </a:r>
            <a:r>
              <a:rPr lang="en-US" altLang="zh-CN" sz="2800" b="1"/>
              <a:t>Z = 0</a:t>
            </a:r>
          </a:p>
          <a:p>
            <a:pPr indent="127000">
              <a:spcBef>
                <a:spcPct val="20000"/>
              </a:spcBef>
              <a:buFont typeface="Wingdings" pitchFamily="2" charset="2"/>
              <a:buChar char="u"/>
            </a:pPr>
            <a:r>
              <a:rPr lang="zh-CN" altLang="en-US" sz="2800" b="1"/>
              <a:t>当</a:t>
            </a:r>
            <a:r>
              <a:rPr lang="en-US" altLang="zh-CN" sz="2800" b="1"/>
              <a:t>X</a:t>
            </a:r>
            <a:r>
              <a:rPr lang="zh-CN" altLang="en-US" sz="2800" b="1"/>
              <a:t>不等于</a:t>
            </a:r>
            <a:r>
              <a:rPr lang="en-US" altLang="zh-CN" sz="2800" b="1"/>
              <a:t>B</a:t>
            </a:r>
            <a:r>
              <a:rPr lang="zh-CN" altLang="en-US" sz="2800" b="1"/>
              <a:t>时，重复做以下操作：</a:t>
            </a:r>
          </a:p>
          <a:p>
            <a:pPr indent="127000">
              <a:spcBef>
                <a:spcPct val="20000"/>
              </a:spcBef>
            </a:pPr>
            <a:r>
              <a:rPr lang="zh-CN" altLang="en-US" sz="2800" b="1"/>
              <a:t>     </a:t>
            </a:r>
            <a:r>
              <a:rPr lang="en-US" altLang="zh-CN" sz="2800" b="1"/>
              <a:t>Z = Z + A</a:t>
            </a:r>
            <a:r>
              <a:rPr lang="zh-CN" altLang="en-US" sz="2800" b="1"/>
              <a:t>；</a:t>
            </a:r>
          </a:p>
          <a:p>
            <a:pPr indent="127000">
              <a:spcBef>
                <a:spcPct val="20000"/>
              </a:spcBef>
            </a:pPr>
            <a:r>
              <a:rPr lang="zh-CN" altLang="en-US" sz="2800" b="1"/>
              <a:t>     </a:t>
            </a:r>
            <a:r>
              <a:rPr lang="en-US" altLang="zh-CN" sz="2800" b="1"/>
              <a:t>X = X + 1</a:t>
            </a:r>
            <a:r>
              <a:rPr lang="zh-CN" altLang="en-US" sz="2800" b="1"/>
              <a:t>；</a:t>
            </a:r>
          </a:p>
          <a:p>
            <a:pPr indent="127000">
              <a:spcBef>
                <a:spcPct val="20000"/>
              </a:spcBef>
              <a:buFont typeface="Wingdings" pitchFamily="2" charset="2"/>
              <a:buChar char="u"/>
            </a:pPr>
            <a:r>
              <a:rPr lang="zh-CN" altLang="en-US" sz="2800" b="1"/>
              <a:t>输出</a:t>
            </a:r>
            <a:r>
              <a:rPr lang="en-US" altLang="zh-CN" sz="2800" b="1"/>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09">
                                            <p:txEl>
                                              <p:pRg st="0" end="0"/>
                                            </p:txEl>
                                          </p:spTgt>
                                        </p:tgtEl>
                                        <p:attrNameLst>
                                          <p:attrName>style.visibility</p:attrName>
                                        </p:attrNameLst>
                                      </p:cBhvr>
                                      <p:to>
                                        <p:strVal val="visible"/>
                                      </p:to>
                                    </p:set>
                                    <p:animEffect transition="in" filter="blinds(horizontal)">
                                      <p:cBhvr>
                                        <p:cTn id="12" dur="500"/>
                                        <p:tgtEl>
                                          <p:spTgt spid="30310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3109">
                                            <p:txEl>
                                              <p:pRg st="1" end="1"/>
                                            </p:txEl>
                                          </p:spTgt>
                                        </p:tgtEl>
                                        <p:attrNameLst>
                                          <p:attrName>style.visibility</p:attrName>
                                        </p:attrNameLst>
                                      </p:cBhvr>
                                      <p:to>
                                        <p:strVal val="visible"/>
                                      </p:to>
                                    </p:set>
                                    <p:animEffect transition="in" filter="blinds(horizontal)">
                                      <p:cBhvr>
                                        <p:cTn id="15" dur="500"/>
                                        <p:tgtEl>
                                          <p:spTgt spid="30310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3109">
                                            <p:txEl>
                                              <p:pRg st="2" end="2"/>
                                            </p:txEl>
                                          </p:spTgt>
                                        </p:tgtEl>
                                        <p:attrNameLst>
                                          <p:attrName>style.visibility</p:attrName>
                                        </p:attrNameLst>
                                      </p:cBhvr>
                                      <p:to>
                                        <p:strVal val="visible"/>
                                      </p:to>
                                    </p:set>
                                    <p:animEffect transition="in" filter="blinds(horizontal)">
                                      <p:cBhvr>
                                        <p:cTn id="18" dur="500"/>
                                        <p:tgtEl>
                                          <p:spTgt spid="30310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3109">
                                            <p:txEl>
                                              <p:pRg st="3" end="3"/>
                                            </p:txEl>
                                          </p:spTgt>
                                        </p:tgtEl>
                                        <p:attrNameLst>
                                          <p:attrName>style.visibility</p:attrName>
                                        </p:attrNameLst>
                                      </p:cBhvr>
                                      <p:to>
                                        <p:strVal val="visible"/>
                                      </p:to>
                                    </p:set>
                                    <p:animEffect transition="in" filter="blinds(horizontal)">
                                      <p:cBhvr>
                                        <p:cTn id="21" dur="500"/>
                                        <p:tgtEl>
                                          <p:spTgt spid="30310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3109">
                                            <p:txEl>
                                              <p:pRg st="4" end="4"/>
                                            </p:txEl>
                                          </p:spTgt>
                                        </p:tgtEl>
                                        <p:attrNameLst>
                                          <p:attrName>style.visibility</p:attrName>
                                        </p:attrNameLst>
                                      </p:cBhvr>
                                      <p:to>
                                        <p:strVal val="visible"/>
                                      </p:to>
                                    </p:set>
                                    <p:animEffect transition="in" filter="blinds(horizontal)">
                                      <p:cBhvr>
                                        <p:cTn id="24" dur="500"/>
                                        <p:tgtEl>
                                          <p:spTgt spid="30310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3109">
                                            <p:txEl>
                                              <p:pRg st="5" end="5"/>
                                            </p:txEl>
                                          </p:spTgt>
                                        </p:tgtEl>
                                        <p:attrNameLst>
                                          <p:attrName>style.visibility</p:attrName>
                                        </p:attrNameLst>
                                      </p:cBhvr>
                                      <p:to>
                                        <p:strVal val="visible"/>
                                      </p:to>
                                    </p:set>
                                    <p:animEffect transition="in" filter="blinds(horizontal)">
                                      <p:cBhvr>
                                        <p:cTn id="27" dur="500"/>
                                        <p:tgtEl>
                                          <p:spTgt spid="30310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3108">
                                            <p:txEl>
                                              <p:pRg st="0" end="0"/>
                                            </p:txEl>
                                          </p:spTgt>
                                        </p:tgtEl>
                                        <p:attrNameLst>
                                          <p:attrName>style.visibility</p:attrName>
                                        </p:attrNameLst>
                                      </p:cBhvr>
                                      <p:to>
                                        <p:strVal val="visible"/>
                                      </p:to>
                                    </p:set>
                                    <p:animEffect transition="in" filter="blinds(horizontal)">
                                      <p:cBhvr>
                                        <p:cTn id="32" dur="500"/>
                                        <p:tgtEl>
                                          <p:spTgt spid="303108">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3108">
                                            <p:txEl>
                                              <p:pRg st="1" end="1"/>
                                            </p:txEl>
                                          </p:spTgt>
                                        </p:tgtEl>
                                        <p:attrNameLst>
                                          <p:attrName>style.visibility</p:attrName>
                                        </p:attrNameLst>
                                      </p:cBhvr>
                                      <p:to>
                                        <p:strVal val="visible"/>
                                      </p:to>
                                    </p:set>
                                    <p:animEffect transition="in" filter="blinds(horizontal)">
                                      <p:cBhvr>
                                        <p:cTn id="35" dur="500"/>
                                        <p:tgtEl>
                                          <p:spTgt spid="30310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3108">
                                            <p:txEl>
                                              <p:pRg st="2" end="2"/>
                                            </p:txEl>
                                          </p:spTgt>
                                        </p:tgtEl>
                                        <p:attrNameLst>
                                          <p:attrName>style.visibility</p:attrName>
                                        </p:attrNameLst>
                                      </p:cBhvr>
                                      <p:to>
                                        <p:strVal val="visible"/>
                                      </p:to>
                                    </p:set>
                                    <p:animEffect transition="in" filter="blinds(horizontal)">
                                      <p:cBhvr>
                                        <p:cTn id="40" dur="500"/>
                                        <p:tgtEl>
                                          <p:spTgt spid="303108">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3108">
                                            <p:txEl>
                                              <p:pRg st="3" end="3"/>
                                            </p:txEl>
                                          </p:spTgt>
                                        </p:tgtEl>
                                        <p:attrNameLst>
                                          <p:attrName>style.visibility</p:attrName>
                                        </p:attrNameLst>
                                      </p:cBhvr>
                                      <p:to>
                                        <p:strVal val="visible"/>
                                      </p:to>
                                    </p:set>
                                    <p:animEffect transition="in" filter="blinds(horizontal)">
                                      <p:cBhvr>
                                        <p:cTn id="43" dur="500"/>
                                        <p:tgtEl>
                                          <p:spTgt spid="3031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3108">
                                            <p:txEl>
                                              <p:pRg st="4" end="4"/>
                                            </p:txEl>
                                          </p:spTgt>
                                        </p:tgtEl>
                                        <p:attrNameLst>
                                          <p:attrName>style.visibility</p:attrName>
                                        </p:attrNameLst>
                                      </p:cBhvr>
                                      <p:to>
                                        <p:strVal val="visible"/>
                                      </p:to>
                                    </p:set>
                                    <p:animEffect transition="in" filter="blinds(horizontal)">
                                      <p:cBhvr>
                                        <p:cTn id="48" dur="500"/>
                                        <p:tgtEl>
                                          <p:spTgt spid="303108">
                                            <p:txEl>
                                              <p:pRg st="4" end="4"/>
                                            </p:txEl>
                                          </p:spTgt>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303108">
                                            <p:txEl>
                                              <p:pRg st="5" end="5"/>
                                            </p:txEl>
                                          </p:spTgt>
                                        </p:tgtEl>
                                        <p:attrNameLst>
                                          <p:attrName>style.visibility</p:attrName>
                                        </p:attrNameLst>
                                      </p:cBhvr>
                                      <p:to>
                                        <p:strVal val="visible"/>
                                      </p:to>
                                    </p:set>
                                    <p:animEffect transition="in" filter="blinds(horizontal)">
                                      <p:cBhvr>
                                        <p:cTn id="52" dur="500"/>
                                        <p:tgtEl>
                                          <p:spTgt spid="303108">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03108">
                                            <p:txEl>
                                              <p:pRg st="6" end="6"/>
                                            </p:txEl>
                                          </p:spTgt>
                                        </p:tgtEl>
                                        <p:attrNameLst>
                                          <p:attrName>style.visibility</p:attrName>
                                        </p:attrNameLst>
                                      </p:cBhvr>
                                      <p:to>
                                        <p:strVal val="visible"/>
                                      </p:to>
                                    </p:set>
                                    <p:animEffect transition="in" filter="blinds(horizontal)">
                                      <p:cBhvr>
                                        <p:cTn id="55" dur="500"/>
                                        <p:tgtEl>
                                          <p:spTgt spid="303108">
                                            <p:txEl>
                                              <p:pRg st="6" end="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03108">
                                            <p:txEl>
                                              <p:pRg st="7" end="7"/>
                                            </p:txEl>
                                          </p:spTgt>
                                        </p:tgtEl>
                                        <p:attrNameLst>
                                          <p:attrName>style.visibility</p:attrName>
                                        </p:attrNameLst>
                                      </p:cBhvr>
                                      <p:to>
                                        <p:strVal val="visible"/>
                                      </p:to>
                                    </p:set>
                                    <p:animEffect transition="in" filter="blinds(horizontal)">
                                      <p:cBhvr>
                                        <p:cTn id="58" dur="500"/>
                                        <p:tgtEl>
                                          <p:spTgt spid="303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03108">
                                            <p:txEl>
                                              <p:pRg st="8" end="8"/>
                                            </p:txEl>
                                          </p:spTgt>
                                        </p:tgtEl>
                                        <p:attrNameLst>
                                          <p:attrName>style.visibility</p:attrName>
                                        </p:attrNameLst>
                                      </p:cBhvr>
                                      <p:to>
                                        <p:strVal val="visible"/>
                                      </p:to>
                                    </p:set>
                                    <p:animEffect transition="in" filter="blinds(horizontal)">
                                      <p:cBhvr>
                                        <p:cTn id="63" dur="500"/>
                                        <p:tgtEl>
                                          <p:spTgt spid="303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a:t>1.2.2 </a:t>
            </a:r>
            <a:r>
              <a:rPr lang="zh-CN" altLang="en-US"/>
              <a:t>程序设计语言的功能</a:t>
            </a:r>
          </a:p>
        </p:txBody>
      </p:sp>
      <p:sp>
        <p:nvSpPr>
          <p:cNvPr id="23555" name="Rectangle 5"/>
          <p:cNvSpPr>
            <a:spLocks noGrp="1" noChangeArrowheads="1"/>
          </p:cNvSpPr>
          <p:nvPr>
            <p:ph type="body" idx="1"/>
          </p:nvPr>
        </p:nvSpPr>
        <p:spPr>
          <a:xfrm>
            <a:off x="457200" y="2268538"/>
            <a:ext cx="8218488" cy="2816225"/>
          </a:xfrm>
        </p:spPr>
        <p:txBody>
          <a:bodyPr/>
          <a:lstStyle/>
          <a:p>
            <a:pPr eaLnBrk="1" hangingPunct="1"/>
            <a:r>
              <a:rPr lang="zh-CN" altLang="en-US"/>
              <a:t>数据表达：表达所要处理的数据</a:t>
            </a:r>
          </a:p>
          <a:p>
            <a:pPr eaLnBrk="1" hangingPunct="1"/>
            <a:endParaRPr lang="zh-CN" altLang="en-US"/>
          </a:p>
          <a:p>
            <a:pPr eaLnBrk="1" hangingPunct="1"/>
            <a:r>
              <a:rPr lang="zh-CN" altLang="en-US"/>
              <a:t>流程控制：表达数据处理的流程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数据表达</a:t>
            </a:r>
          </a:p>
        </p:txBody>
      </p:sp>
      <p:sp>
        <p:nvSpPr>
          <p:cNvPr id="24579" name="Rectangle 5"/>
          <p:cNvSpPr>
            <a:spLocks noGrp="1" noChangeArrowheads="1"/>
          </p:cNvSpPr>
          <p:nvPr>
            <p:ph type="body" idx="1"/>
          </p:nvPr>
        </p:nvSpPr>
        <p:spPr>
          <a:xfrm>
            <a:off x="457200" y="1981200"/>
            <a:ext cx="8291513" cy="4256088"/>
          </a:xfrm>
        </p:spPr>
        <p:txBody>
          <a:bodyPr/>
          <a:lstStyle/>
          <a:p>
            <a:pPr eaLnBrk="1" hangingPunct="1"/>
            <a:r>
              <a:rPr lang="zh-CN" altLang="en-US" dirty="0"/>
              <a:t>数据表达</a:t>
            </a:r>
            <a:r>
              <a:rPr lang="en-US" altLang="zh-CN" dirty="0"/>
              <a:t>：</a:t>
            </a:r>
            <a:r>
              <a:rPr lang="zh-CN" altLang="en-US" dirty="0"/>
              <a:t>一般将数据抽象为若干类型</a:t>
            </a:r>
          </a:p>
          <a:p>
            <a:pPr eaLnBrk="1" hangingPunct="1"/>
            <a:r>
              <a:rPr lang="zh-CN" altLang="en-US" dirty="0"/>
              <a:t>数据类型:对某些具有共同特点的数据集合的总称</a:t>
            </a:r>
          </a:p>
          <a:p>
            <a:pPr lvl="1" eaLnBrk="1" hangingPunct="1"/>
            <a:r>
              <a:rPr lang="zh-CN" altLang="en-US" dirty="0"/>
              <a:t>代表的数据（数据类型的定义域）</a:t>
            </a:r>
          </a:p>
          <a:p>
            <a:pPr lvl="1" eaLnBrk="1" hangingPunct="1"/>
            <a:r>
              <a:rPr lang="zh-CN" altLang="en-US" dirty="0"/>
              <a:t>在这些数据上做些什么（即操作或称运算）</a:t>
            </a:r>
          </a:p>
          <a:p>
            <a:pPr lvl="1" eaLnBrk="1" hangingPunct="1">
              <a:buFont typeface="Wingdings" pitchFamily="2" charset="2"/>
              <a:buNone/>
            </a:pPr>
            <a:r>
              <a:rPr lang="zh-CN" altLang="en-US" dirty="0"/>
              <a:t>例如：整数类型</a:t>
            </a:r>
          </a:p>
          <a:p>
            <a:pPr lvl="2" eaLnBrk="1" hangingPunct="1"/>
            <a:r>
              <a:rPr lang="zh-CN" altLang="en-US" dirty="0"/>
              <a:t>包含的数据：{…，-2，-1，0，1，2，…} </a:t>
            </a:r>
          </a:p>
          <a:p>
            <a:pPr lvl="2" eaLnBrk="1" hangingPunct="1"/>
            <a:r>
              <a:rPr lang="zh-CN" altLang="en-US" dirty="0"/>
              <a:t>作用在整数上的运算：+  -   *  /  </a:t>
            </a:r>
            <a:r>
              <a:rPr lang="en-US" altLang="zh-CN" dirty="0"/>
              <a:t>%</a:t>
            </a:r>
            <a:r>
              <a:rPr lang="zh-CN" alt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8"/>
          <p:cNvSpPr>
            <a:spLocks noGrp="1" noChangeArrowheads="1"/>
          </p:cNvSpPr>
          <p:nvPr>
            <p:ph type="title"/>
          </p:nvPr>
        </p:nvSpPr>
        <p:spPr/>
        <p:txBody>
          <a:bodyPr/>
          <a:lstStyle/>
          <a:p>
            <a:pPr eaLnBrk="1" hangingPunct="1"/>
            <a:r>
              <a:rPr lang="zh-CN" altLang="en-US"/>
              <a:t>数据表达</a:t>
            </a:r>
          </a:p>
        </p:txBody>
      </p:sp>
      <p:sp>
        <p:nvSpPr>
          <p:cNvPr id="222213" name="Rectangle 1029"/>
          <p:cNvSpPr>
            <a:spLocks noGrp="1" noChangeArrowheads="1"/>
          </p:cNvSpPr>
          <p:nvPr>
            <p:ph type="body" idx="1"/>
          </p:nvPr>
        </p:nvSpPr>
        <p:spPr/>
        <p:txBody>
          <a:bodyPr/>
          <a:lstStyle/>
          <a:p>
            <a:pPr eaLnBrk="1" hangingPunct="1"/>
            <a:r>
              <a:rPr lang="en-US" altLang="zh-CN"/>
              <a:t>C</a:t>
            </a:r>
            <a:r>
              <a:rPr lang="zh-CN" altLang="en-US"/>
              <a:t>语言提供的数据类型</a:t>
            </a:r>
          </a:p>
          <a:p>
            <a:pPr lvl="1" eaLnBrk="1" hangingPunct="1"/>
            <a:r>
              <a:rPr lang="zh-CN" altLang="en-US"/>
              <a:t>基本数据类型：程序设计语言事先定义好，供程序员直接使用，如整型、实型（浮点型）、字符型等。</a:t>
            </a:r>
          </a:p>
          <a:p>
            <a:pPr lvl="1" eaLnBrk="1" hangingPunct="1"/>
            <a:r>
              <a:rPr lang="zh-CN" altLang="en-US"/>
              <a:t>构造类型：由程序员构造，如数组、结构、文件、指针等。</a:t>
            </a:r>
          </a:p>
          <a:p>
            <a:pPr eaLnBrk="1" hangingPunct="1"/>
            <a:r>
              <a:rPr lang="zh-CN" altLang="en-US"/>
              <a:t>各种数据类型的常量与变量形式</a:t>
            </a:r>
          </a:p>
          <a:p>
            <a:pPr lvl="1" eaLnBrk="1" hangingPunct="1"/>
            <a:r>
              <a:rPr lang="zh-CN" altLang="en-US"/>
              <a:t>常量（常数</a:t>
            </a:r>
            <a:r>
              <a:rPr lang="en-US" altLang="zh-CN"/>
              <a:t>）</a:t>
            </a:r>
            <a:r>
              <a:rPr lang="zh-CN" altLang="en-US"/>
              <a:t>与变量</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blinds(horizontal)">
                                      <p:cBhvr>
                                        <p:cTn id="7" dur="500"/>
                                        <p:tgtEl>
                                          <p:spTgt spid="2222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3">
                                            <p:txEl>
                                              <p:pRg st="1" end="1"/>
                                            </p:txEl>
                                          </p:spTgt>
                                        </p:tgtEl>
                                        <p:attrNameLst>
                                          <p:attrName>style.visibility</p:attrName>
                                        </p:attrNameLst>
                                      </p:cBhvr>
                                      <p:to>
                                        <p:strVal val="visible"/>
                                      </p:to>
                                    </p:set>
                                    <p:animEffect transition="in" filter="blinds(horizontal)">
                                      <p:cBhvr>
                                        <p:cTn id="10" dur="500"/>
                                        <p:tgtEl>
                                          <p:spTgt spid="2222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3">
                                            <p:txEl>
                                              <p:pRg st="2" end="2"/>
                                            </p:txEl>
                                          </p:spTgt>
                                        </p:tgtEl>
                                        <p:attrNameLst>
                                          <p:attrName>style.visibility</p:attrName>
                                        </p:attrNameLst>
                                      </p:cBhvr>
                                      <p:to>
                                        <p:strVal val="visible"/>
                                      </p:to>
                                    </p:set>
                                    <p:animEffect transition="in" filter="blinds(horizontal)">
                                      <p:cBhvr>
                                        <p:cTn id="13" dur="500"/>
                                        <p:tgtEl>
                                          <p:spTgt spid="2222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2213">
                                            <p:txEl>
                                              <p:pRg st="3" end="3"/>
                                            </p:txEl>
                                          </p:spTgt>
                                        </p:tgtEl>
                                        <p:attrNameLst>
                                          <p:attrName>style.visibility</p:attrName>
                                        </p:attrNameLst>
                                      </p:cBhvr>
                                      <p:to>
                                        <p:strVal val="visible"/>
                                      </p:to>
                                    </p:set>
                                    <p:animEffect transition="in" filter="blinds(horizontal)">
                                      <p:cBhvr>
                                        <p:cTn id="18" dur="500"/>
                                        <p:tgtEl>
                                          <p:spTgt spid="22221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3">
                                            <p:txEl>
                                              <p:pRg st="4" end="4"/>
                                            </p:txEl>
                                          </p:spTgt>
                                        </p:tgtEl>
                                        <p:attrNameLst>
                                          <p:attrName>style.visibility</p:attrName>
                                        </p:attrNameLst>
                                      </p:cBhvr>
                                      <p:to>
                                        <p:strVal val="visible"/>
                                      </p:to>
                                    </p:set>
                                    <p:animEffect transition="in" filter="blinds(horizontal)">
                                      <p:cBhvr>
                                        <p:cTn id="21" dur="500"/>
                                        <p:tgtEl>
                                          <p:spTgt spid="222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91"/>
          <p:cNvSpPr>
            <a:spLocks noGrp="1" noChangeArrowheads="1"/>
          </p:cNvSpPr>
          <p:nvPr>
            <p:ph type="title"/>
          </p:nvPr>
        </p:nvSpPr>
        <p:spPr/>
        <p:txBody>
          <a:bodyPr/>
          <a:lstStyle/>
          <a:p>
            <a:pPr eaLnBrk="1" hangingPunct="1"/>
            <a:r>
              <a:rPr lang="zh-CN" altLang="en-US"/>
              <a:t>流程控制 </a:t>
            </a:r>
          </a:p>
        </p:txBody>
      </p:sp>
      <p:sp>
        <p:nvSpPr>
          <p:cNvPr id="26627" name="Rectangle 3092"/>
          <p:cNvSpPr>
            <a:spLocks noGrp="1" noChangeArrowheads="1"/>
          </p:cNvSpPr>
          <p:nvPr>
            <p:ph type="body" idx="1"/>
          </p:nvPr>
        </p:nvSpPr>
        <p:spPr/>
        <p:txBody>
          <a:bodyPr/>
          <a:lstStyle/>
          <a:p>
            <a:pPr eaLnBrk="1" hangingPunct="1"/>
            <a:r>
              <a:rPr lang="zh-CN" altLang="en-US"/>
              <a:t>结构化程序设计方法</a:t>
            </a:r>
          </a:p>
          <a:p>
            <a:pPr lvl="1" eaLnBrk="1" hangingPunct="1"/>
            <a:r>
              <a:rPr lang="zh-CN" altLang="en-US"/>
              <a:t>将复杂程序划分为若干个相互独立的模块</a:t>
            </a:r>
          </a:p>
          <a:p>
            <a:pPr lvl="1" eaLnBrk="1" hangingPunct="1"/>
            <a:r>
              <a:rPr lang="zh-CN" altLang="en-US"/>
              <a:t>模块：一条语句（</a:t>
            </a:r>
            <a:r>
              <a:rPr lang="en-US" altLang="zh-CN"/>
              <a:t>Statement）、</a:t>
            </a:r>
            <a:r>
              <a:rPr lang="zh-CN" altLang="en-US"/>
              <a:t>一段程序或一个函数（子程序）等</a:t>
            </a:r>
          </a:p>
          <a:p>
            <a:pPr lvl="1" eaLnBrk="1" hangingPunct="1"/>
            <a:r>
              <a:rPr lang="zh-CN" altLang="en-US"/>
              <a:t>单入口、单出口</a:t>
            </a:r>
          </a:p>
        </p:txBody>
      </p:sp>
      <p:grpSp>
        <p:nvGrpSpPr>
          <p:cNvPr id="26628" name="Group 3090"/>
          <p:cNvGrpSpPr>
            <a:grpSpLocks/>
          </p:cNvGrpSpPr>
          <p:nvPr/>
        </p:nvGrpSpPr>
        <p:grpSpPr bwMode="auto">
          <a:xfrm>
            <a:off x="4500563" y="4086225"/>
            <a:ext cx="4038600" cy="2438400"/>
            <a:chOff x="1776" y="2208"/>
            <a:chExt cx="2544" cy="1536"/>
          </a:xfrm>
        </p:grpSpPr>
        <p:sp>
          <p:nvSpPr>
            <p:cNvPr id="26629" name="Rectangle 3076"/>
            <p:cNvSpPr>
              <a:spLocks noChangeArrowheads="1"/>
            </p:cNvSpPr>
            <p:nvPr/>
          </p:nvSpPr>
          <p:spPr bwMode="auto">
            <a:xfrm>
              <a:off x="384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grpSp>
          <p:nvGrpSpPr>
            <p:cNvPr id="26630" name="Group 3077"/>
            <p:cNvGrpSpPr>
              <a:grpSpLocks/>
            </p:cNvGrpSpPr>
            <p:nvPr/>
          </p:nvGrpSpPr>
          <p:grpSpPr bwMode="auto">
            <a:xfrm>
              <a:off x="1776" y="2208"/>
              <a:ext cx="2352" cy="1536"/>
              <a:chOff x="1776" y="2208"/>
              <a:chExt cx="2352" cy="1536"/>
            </a:xfrm>
          </p:grpSpPr>
          <p:sp>
            <p:nvSpPr>
              <p:cNvPr id="26631" name="Rectangle 3078"/>
              <p:cNvSpPr>
                <a:spLocks noChangeArrowheads="1"/>
              </p:cNvSpPr>
              <p:nvPr/>
            </p:nvSpPr>
            <p:spPr bwMode="auto">
              <a:xfrm>
                <a:off x="2400" y="2208"/>
                <a:ext cx="816" cy="288"/>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2" name="Rectangle 3079"/>
              <p:cNvSpPr>
                <a:spLocks noChangeArrowheads="1"/>
              </p:cNvSpPr>
              <p:nvPr/>
            </p:nvSpPr>
            <p:spPr bwMode="auto">
              <a:xfrm>
                <a:off x="1824"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3" name="Rectangle 3080"/>
              <p:cNvSpPr>
                <a:spLocks noChangeArrowheads="1"/>
              </p:cNvSpPr>
              <p:nvPr/>
            </p:nvSpPr>
            <p:spPr bwMode="auto">
              <a:xfrm>
                <a:off x="3072"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4" name="Rectangle 3081"/>
              <p:cNvSpPr>
                <a:spLocks noChangeArrowheads="1"/>
              </p:cNvSpPr>
              <p:nvPr/>
            </p:nvSpPr>
            <p:spPr bwMode="auto">
              <a:xfrm>
                <a:off x="1776"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5" name="Rectangle 3082"/>
              <p:cNvSpPr>
                <a:spLocks noChangeArrowheads="1"/>
              </p:cNvSpPr>
              <p:nvPr/>
            </p:nvSpPr>
            <p:spPr bwMode="auto">
              <a:xfrm>
                <a:off x="240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6" name="Rectangle 3083"/>
              <p:cNvSpPr>
                <a:spLocks noChangeArrowheads="1"/>
              </p:cNvSpPr>
              <p:nvPr/>
            </p:nvSpPr>
            <p:spPr bwMode="auto">
              <a:xfrm>
                <a:off x="312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7" name="Line 3084"/>
              <p:cNvSpPr>
                <a:spLocks noChangeShapeType="1"/>
              </p:cNvSpPr>
              <p:nvPr/>
            </p:nvSpPr>
            <p:spPr bwMode="auto">
              <a:xfrm flipH="1">
                <a:off x="2064" y="2544"/>
                <a:ext cx="480" cy="336"/>
              </a:xfrm>
              <a:prstGeom prst="line">
                <a:avLst/>
              </a:prstGeom>
              <a:noFill/>
              <a:ln w="12700" cap="sq">
                <a:solidFill>
                  <a:schemeClr val="tx1"/>
                </a:solidFill>
                <a:round/>
                <a:headEnd/>
                <a:tailEnd/>
              </a:ln>
            </p:spPr>
            <p:txBody>
              <a:bodyPr>
                <a:spAutoFit/>
              </a:bodyPr>
              <a:lstStyle/>
              <a:p>
                <a:endParaRPr lang="zh-CN" altLang="en-US"/>
              </a:p>
            </p:txBody>
          </p:sp>
          <p:sp>
            <p:nvSpPr>
              <p:cNvPr id="26638" name="Line 3085"/>
              <p:cNvSpPr>
                <a:spLocks noChangeShapeType="1"/>
              </p:cNvSpPr>
              <p:nvPr/>
            </p:nvSpPr>
            <p:spPr bwMode="auto">
              <a:xfrm>
                <a:off x="2976" y="2544"/>
                <a:ext cx="384" cy="336"/>
              </a:xfrm>
              <a:prstGeom prst="line">
                <a:avLst/>
              </a:prstGeom>
              <a:noFill/>
              <a:ln w="12700" cap="sq">
                <a:solidFill>
                  <a:schemeClr val="tx1"/>
                </a:solidFill>
                <a:round/>
                <a:headEnd/>
                <a:tailEnd/>
              </a:ln>
            </p:spPr>
            <p:txBody>
              <a:bodyPr>
                <a:spAutoFit/>
              </a:bodyPr>
              <a:lstStyle/>
              <a:p>
                <a:endParaRPr lang="zh-CN" altLang="en-US"/>
              </a:p>
            </p:txBody>
          </p:sp>
          <p:sp>
            <p:nvSpPr>
              <p:cNvPr id="26639" name="Line 3086"/>
              <p:cNvSpPr>
                <a:spLocks noChangeShapeType="1"/>
              </p:cNvSpPr>
              <p:nvPr/>
            </p:nvSpPr>
            <p:spPr bwMode="auto">
              <a:xfrm flipH="1">
                <a:off x="2016" y="3120"/>
                <a:ext cx="0" cy="336"/>
              </a:xfrm>
              <a:prstGeom prst="line">
                <a:avLst/>
              </a:prstGeom>
              <a:noFill/>
              <a:ln w="12700" cap="sq">
                <a:solidFill>
                  <a:schemeClr val="tx1"/>
                </a:solidFill>
                <a:round/>
                <a:headEnd/>
                <a:tailEnd/>
              </a:ln>
            </p:spPr>
            <p:txBody>
              <a:bodyPr>
                <a:spAutoFit/>
              </a:bodyPr>
              <a:lstStyle/>
              <a:p>
                <a:endParaRPr lang="zh-CN" altLang="en-US"/>
              </a:p>
            </p:txBody>
          </p:sp>
          <p:sp>
            <p:nvSpPr>
              <p:cNvPr id="26640" name="Line 3087"/>
              <p:cNvSpPr>
                <a:spLocks noChangeShapeType="1"/>
              </p:cNvSpPr>
              <p:nvPr/>
            </p:nvSpPr>
            <p:spPr bwMode="auto">
              <a:xfrm flipH="1">
                <a:off x="3360" y="3120"/>
                <a:ext cx="0" cy="384"/>
              </a:xfrm>
              <a:prstGeom prst="line">
                <a:avLst/>
              </a:prstGeom>
              <a:noFill/>
              <a:ln w="12700" cap="sq">
                <a:solidFill>
                  <a:schemeClr val="tx1"/>
                </a:solidFill>
                <a:round/>
                <a:headEnd/>
                <a:tailEnd/>
              </a:ln>
            </p:spPr>
            <p:txBody>
              <a:bodyPr>
                <a:spAutoFit/>
              </a:bodyPr>
              <a:lstStyle/>
              <a:p>
                <a:endParaRPr lang="zh-CN" altLang="en-US"/>
              </a:p>
            </p:txBody>
          </p:sp>
          <p:sp>
            <p:nvSpPr>
              <p:cNvPr id="26641" name="Line 3088"/>
              <p:cNvSpPr>
                <a:spLocks noChangeShapeType="1"/>
              </p:cNvSpPr>
              <p:nvPr/>
            </p:nvSpPr>
            <p:spPr bwMode="auto">
              <a:xfrm flipH="1">
                <a:off x="2592" y="3120"/>
                <a:ext cx="576" cy="336"/>
              </a:xfrm>
              <a:prstGeom prst="line">
                <a:avLst/>
              </a:prstGeom>
              <a:noFill/>
              <a:ln w="12700" cap="sq">
                <a:solidFill>
                  <a:schemeClr val="tx1"/>
                </a:solidFill>
                <a:round/>
                <a:headEnd/>
                <a:tailEnd/>
              </a:ln>
            </p:spPr>
            <p:txBody>
              <a:bodyPr>
                <a:spAutoFit/>
              </a:bodyPr>
              <a:lstStyle/>
              <a:p>
                <a:endParaRPr lang="zh-CN" altLang="en-US"/>
              </a:p>
            </p:txBody>
          </p:sp>
          <p:sp>
            <p:nvSpPr>
              <p:cNvPr id="26642" name="Line 3089"/>
              <p:cNvSpPr>
                <a:spLocks noChangeShapeType="1"/>
              </p:cNvSpPr>
              <p:nvPr/>
            </p:nvSpPr>
            <p:spPr bwMode="auto">
              <a:xfrm>
                <a:off x="3504" y="3168"/>
                <a:ext cx="624" cy="336"/>
              </a:xfrm>
              <a:prstGeom prst="line">
                <a:avLst/>
              </a:prstGeom>
              <a:noFill/>
              <a:ln w="12700" cap="sq">
                <a:solidFill>
                  <a:schemeClr val="tx1"/>
                </a:solidFill>
                <a:round/>
                <a:headEnd/>
                <a:tailEnd/>
              </a:ln>
            </p:spPr>
            <p:txBody>
              <a:bodyPr>
                <a:spAutoFit/>
              </a:bodyPr>
              <a:lstStyle/>
              <a:p>
                <a:endParaRPr lang="zh-CN" alt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3"/>
          <p:cNvSpPr>
            <a:spLocks noGrp="1" noChangeArrowheads="1"/>
          </p:cNvSpPr>
          <p:nvPr>
            <p:ph type="title"/>
          </p:nvPr>
        </p:nvSpPr>
        <p:spPr>
          <a:xfrm>
            <a:off x="457200" y="115888"/>
            <a:ext cx="8229600" cy="1371600"/>
          </a:xfrm>
        </p:spPr>
        <p:txBody>
          <a:bodyPr/>
          <a:lstStyle/>
          <a:p>
            <a:pPr eaLnBrk="1" hangingPunct="1"/>
            <a:r>
              <a:rPr lang="zh-CN" altLang="en-US"/>
              <a:t>流程控制 </a:t>
            </a:r>
          </a:p>
        </p:txBody>
      </p:sp>
      <p:sp>
        <p:nvSpPr>
          <p:cNvPr id="27651" name="Rectangle 54"/>
          <p:cNvSpPr>
            <a:spLocks noGrp="1" noChangeArrowheads="1"/>
          </p:cNvSpPr>
          <p:nvPr>
            <p:ph type="body" idx="1"/>
          </p:nvPr>
        </p:nvSpPr>
        <p:spPr>
          <a:xfrm>
            <a:off x="250825" y="1268413"/>
            <a:ext cx="8075613" cy="1160462"/>
          </a:xfrm>
        </p:spPr>
        <p:txBody>
          <a:bodyPr/>
          <a:lstStyle/>
          <a:p>
            <a:pPr eaLnBrk="1" hangingPunct="1"/>
            <a:r>
              <a:rPr lang="zh-CN" altLang="en-US"/>
              <a:t>任何程序都可以将模块通过3种基本的控制结构进行组合来实现</a:t>
            </a:r>
          </a:p>
        </p:txBody>
      </p:sp>
      <p:sp>
        <p:nvSpPr>
          <p:cNvPr id="27652" name="Rectangle 18"/>
          <p:cNvSpPr>
            <a:spLocks noChangeArrowheads="1"/>
          </p:cNvSpPr>
          <p:nvPr/>
        </p:nvSpPr>
        <p:spPr bwMode="auto">
          <a:xfrm>
            <a:off x="323850" y="5516563"/>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顺序结构</a:t>
            </a:r>
          </a:p>
        </p:txBody>
      </p:sp>
      <p:grpSp>
        <p:nvGrpSpPr>
          <p:cNvPr id="27653" name="Group 19"/>
          <p:cNvGrpSpPr>
            <a:grpSpLocks/>
          </p:cNvGrpSpPr>
          <p:nvPr/>
        </p:nvGrpSpPr>
        <p:grpSpPr bwMode="auto">
          <a:xfrm>
            <a:off x="762000" y="2514600"/>
            <a:ext cx="8153400" cy="2971800"/>
            <a:chOff x="480" y="1008"/>
            <a:chExt cx="5136" cy="1872"/>
          </a:xfrm>
        </p:grpSpPr>
        <p:sp>
          <p:nvSpPr>
            <p:cNvPr id="27656" name="Rectangle 20"/>
            <p:cNvSpPr>
              <a:spLocks noChangeArrowheads="1"/>
            </p:cNvSpPr>
            <p:nvPr/>
          </p:nvSpPr>
          <p:spPr bwMode="auto">
            <a:xfrm>
              <a:off x="480" y="124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57" name="Line 21"/>
            <p:cNvSpPr>
              <a:spLocks noChangeShapeType="1"/>
            </p:cNvSpPr>
            <p:nvPr/>
          </p:nvSpPr>
          <p:spPr bwMode="auto">
            <a:xfrm>
              <a:off x="768"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8" name="Line 22"/>
            <p:cNvSpPr>
              <a:spLocks noChangeShapeType="1"/>
            </p:cNvSpPr>
            <p:nvPr/>
          </p:nvSpPr>
          <p:spPr bwMode="auto">
            <a:xfrm>
              <a:off x="768" y="196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9" name="Line 23"/>
            <p:cNvSpPr>
              <a:spLocks noChangeShapeType="1"/>
            </p:cNvSpPr>
            <p:nvPr/>
          </p:nvSpPr>
          <p:spPr bwMode="auto">
            <a:xfrm>
              <a:off x="768" y="148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0" name="Rectangle 24"/>
            <p:cNvSpPr>
              <a:spLocks noChangeArrowheads="1"/>
            </p:cNvSpPr>
            <p:nvPr/>
          </p:nvSpPr>
          <p:spPr bwMode="auto">
            <a:xfrm>
              <a:off x="480" y="172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1" name="Rectangle 25"/>
            <p:cNvSpPr>
              <a:spLocks noChangeArrowheads="1"/>
            </p:cNvSpPr>
            <p:nvPr/>
          </p:nvSpPr>
          <p:spPr bwMode="auto">
            <a:xfrm>
              <a:off x="480" y="220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2" name="Line 26"/>
            <p:cNvSpPr>
              <a:spLocks noChangeShapeType="1"/>
            </p:cNvSpPr>
            <p:nvPr/>
          </p:nvSpPr>
          <p:spPr bwMode="auto">
            <a:xfrm>
              <a:off x="768" y="244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3" name="AutoShape 27"/>
            <p:cNvSpPr>
              <a:spLocks noChangeArrowheads="1"/>
            </p:cNvSpPr>
            <p:nvPr/>
          </p:nvSpPr>
          <p:spPr bwMode="auto">
            <a:xfrm>
              <a:off x="1920" y="1344"/>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64" name="Line 28"/>
            <p:cNvSpPr>
              <a:spLocks noChangeShapeType="1"/>
            </p:cNvSpPr>
            <p:nvPr/>
          </p:nvSpPr>
          <p:spPr bwMode="auto">
            <a:xfrm>
              <a:off x="2400" y="105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5" name="Line 29"/>
            <p:cNvSpPr>
              <a:spLocks noChangeShapeType="1"/>
            </p:cNvSpPr>
            <p:nvPr/>
          </p:nvSpPr>
          <p:spPr bwMode="auto">
            <a:xfrm>
              <a:off x="1584"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6" name="Line 30"/>
            <p:cNvSpPr>
              <a:spLocks noChangeShapeType="1"/>
            </p:cNvSpPr>
            <p:nvPr/>
          </p:nvSpPr>
          <p:spPr bwMode="auto">
            <a:xfrm>
              <a:off x="2880"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7" name="Line 31"/>
            <p:cNvSpPr>
              <a:spLocks noChangeShapeType="1"/>
            </p:cNvSpPr>
            <p:nvPr/>
          </p:nvSpPr>
          <p:spPr bwMode="auto">
            <a:xfrm>
              <a:off x="1584"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8" name="Line 32"/>
            <p:cNvSpPr>
              <a:spLocks noChangeShapeType="1"/>
            </p:cNvSpPr>
            <p:nvPr/>
          </p:nvSpPr>
          <p:spPr bwMode="auto">
            <a:xfrm>
              <a:off x="3216"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9" name="Rectangle 33"/>
            <p:cNvSpPr>
              <a:spLocks noChangeArrowheads="1"/>
            </p:cNvSpPr>
            <p:nvPr/>
          </p:nvSpPr>
          <p:spPr bwMode="auto">
            <a:xfrm>
              <a:off x="1296"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0" name="Rectangle 34"/>
            <p:cNvSpPr>
              <a:spLocks noChangeArrowheads="1"/>
            </p:cNvSpPr>
            <p:nvPr/>
          </p:nvSpPr>
          <p:spPr bwMode="auto">
            <a:xfrm>
              <a:off x="2928"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1" name="Line 35"/>
            <p:cNvSpPr>
              <a:spLocks noChangeShapeType="1"/>
            </p:cNvSpPr>
            <p:nvPr/>
          </p:nvSpPr>
          <p:spPr bwMode="auto">
            <a:xfrm>
              <a:off x="1584" y="2304"/>
              <a:ext cx="1632" cy="0"/>
            </a:xfrm>
            <a:prstGeom prst="line">
              <a:avLst/>
            </a:prstGeom>
            <a:noFill/>
            <a:ln w="12700" cap="sq">
              <a:solidFill>
                <a:schemeClr val="tx1"/>
              </a:solidFill>
              <a:round/>
              <a:headEnd/>
              <a:tailEnd/>
            </a:ln>
          </p:spPr>
          <p:txBody>
            <a:bodyPr>
              <a:spAutoFit/>
            </a:bodyPr>
            <a:lstStyle/>
            <a:p>
              <a:endParaRPr lang="zh-CN" altLang="en-US"/>
            </a:p>
          </p:txBody>
        </p:sp>
        <p:sp>
          <p:nvSpPr>
            <p:cNvPr id="27672" name="Line 36"/>
            <p:cNvSpPr>
              <a:spLocks noChangeShapeType="1"/>
            </p:cNvSpPr>
            <p:nvPr/>
          </p:nvSpPr>
          <p:spPr bwMode="auto">
            <a:xfrm flipV="1">
              <a:off x="1584"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3" name="Line 37"/>
            <p:cNvSpPr>
              <a:spLocks noChangeShapeType="1"/>
            </p:cNvSpPr>
            <p:nvPr/>
          </p:nvSpPr>
          <p:spPr bwMode="auto">
            <a:xfrm flipV="1">
              <a:off x="3216"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4" name="Line 38"/>
            <p:cNvSpPr>
              <a:spLocks noChangeShapeType="1"/>
            </p:cNvSpPr>
            <p:nvPr/>
          </p:nvSpPr>
          <p:spPr bwMode="auto">
            <a:xfrm>
              <a:off x="2400" y="2304"/>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5" name="AutoShape 39"/>
            <p:cNvSpPr>
              <a:spLocks noChangeArrowheads="1"/>
            </p:cNvSpPr>
            <p:nvPr/>
          </p:nvSpPr>
          <p:spPr bwMode="auto">
            <a:xfrm>
              <a:off x="4320" y="1296"/>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76" name="Line 40"/>
            <p:cNvSpPr>
              <a:spLocks noChangeShapeType="1"/>
            </p:cNvSpPr>
            <p:nvPr/>
          </p:nvSpPr>
          <p:spPr bwMode="auto">
            <a:xfrm>
              <a:off x="4800"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7" name="Line 41"/>
            <p:cNvSpPr>
              <a:spLocks noChangeShapeType="1"/>
            </p:cNvSpPr>
            <p:nvPr/>
          </p:nvSpPr>
          <p:spPr bwMode="auto">
            <a:xfrm>
              <a:off x="4800"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8" name="Rectangle 42"/>
            <p:cNvSpPr>
              <a:spLocks noChangeArrowheads="1"/>
            </p:cNvSpPr>
            <p:nvPr/>
          </p:nvSpPr>
          <p:spPr bwMode="auto">
            <a:xfrm>
              <a:off x="4512" y="1872"/>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9" name="Line 43"/>
            <p:cNvSpPr>
              <a:spLocks noChangeShapeType="1"/>
            </p:cNvSpPr>
            <p:nvPr/>
          </p:nvSpPr>
          <p:spPr bwMode="auto">
            <a:xfrm flipV="1">
              <a:off x="4800" y="2112"/>
              <a:ext cx="0" cy="288"/>
            </a:xfrm>
            <a:prstGeom prst="line">
              <a:avLst/>
            </a:prstGeom>
            <a:noFill/>
            <a:ln w="12700" cap="sq">
              <a:solidFill>
                <a:schemeClr val="tx1"/>
              </a:solidFill>
              <a:round/>
              <a:headEnd/>
              <a:tailEnd/>
            </a:ln>
          </p:spPr>
          <p:txBody>
            <a:bodyPr>
              <a:spAutoFit/>
            </a:bodyPr>
            <a:lstStyle/>
            <a:p>
              <a:endParaRPr lang="zh-CN" altLang="en-US"/>
            </a:p>
          </p:txBody>
        </p:sp>
        <p:sp>
          <p:nvSpPr>
            <p:cNvPr id="27680" name="Line 44"/>
            <p:cNvSpPr>
              <a:spLocks noChangeShapeType="1"/>
            </p:cNvSpPr>
            <p:nvPr/>
          </p:nvSpPr>
          <p:spPr bwMode="auto">
            <a:xfrm flipV="1">
              <a:off x="3936" y="2400"/>
              <a:ext cx="864" cy="0"/>
            </a:xfrm>
            <a:prstGeom prst="line">
              <a:avLst/>
            </a:prstGeom>
            <a:noFill/>
            <a:ln w="12700" cap="sq">
              <a:solidFill>
                <a:schemeClr val="tx1"/>
              </a:solidFill>
              <a:round/>
              <a:headEnd/>
              <a:tailEnd/>
            </a:ln>
          </p:spPr>
          <p:txBody>
            <a:bodyPr>
              <a:spAutoFit/>
            </a:bodyPr>
            <a:lstStyle/>
            <a:p>
              <a:endParaRPr lang="zh-CN" altLang="en-US"/>
            </a:p>
          </p:txBody>
        </p:sp>
        <p:sp>
          <p:nvSpPr>
            <p:cNvPr id="27681" name="Line 45"/>
            <p:cNvSpPr>
              <a:spLocks noChangeShapeType="1"/>
            </p:cNvSpPr>
            <p:nvPr/>
          </p:nvSpPr>
          <p:spPr bwMode="auto">
            <a:xfrm flipV="1">
              <a:off x="3936" y="1440"/>
              <a:ext cx="0" cy="960"/>
            </a:xfrm>
            <a:prstGeom prst="line">
              <a:avLst/>
            </a:prstGeom>
            <a:noFill/>
            <a:ln w="12700" cap="sq">
              <a:solidFill>
                <a:schemeClr val="tx1"/>
              </a:solidFill>
              <a:round/>
              <a:headEnd/>
              <a:tailEnd/>
            </a:ln>
          </p:spPr>
          <p:txBody>
            <a:bodyPr>
              <a:spAutoFit/>
            </a:bodyPr>
            <a:lstStyle/>
            <a:p>
              <a:endParaRPr lang="zh-CN" altLang="en-US"/>
            </a:p>
          </p:txBody>
        </p:sp>
        <p:sp>
          <p:nvSpPr>
            <p:cNvPr id="27682" name="Line 46"/>
            <p:cNvSpPr>
              <a:spLocks noChangeShapeType="1"/>
            </p:cNvSpPr>
            <p:nvPr/>
          </p:nvSpPr>
          <p:spPr bwMode="auto">
            <a:xfrm>
              <a:off x="3936" y="1440"/>
              <a:ext cx="384"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83" name="Line 47"/>
            <p:cNvSpPr>
              <a:spLocks noChangeShapeType="1"/>
            </p:cNvSpPr>
            <p:nvPr/>
          </p:nvSpPr>
          <p:spPr bwMode="auto">
            <a:xfrm>
              <a:off x="5280" y="1440"/>
              <a:ext cx="336" cy="0"/>
            </a:xfrm>
            <a:prstGeom prst="line">
              <a:avLst/>
            </a:prstGeom>
            <a:noFill/>
            <a:ln w="12700" cap="sq">
              <a:solidFill>
                <a:schemeClr val="tx1"/>
              </a:solidFill>
              <a:round/>
              <a:headEnd/>
              <a:tailEnd/>
            </a:ln>
          </p:spPr>
          <p:txBody>
            <a:bodyPr>
              <a:spAutoFit/>
            </a:bodyPr>
            <a:lstStyle/>
            <a:p>
              <a:endParaRPr lang="zh-CN" altLang="en-US"/>
            </a:p>
          </p:txBody>
        </p:sp>
        <p:sp>
          <p:nvSpPr>
            <p:cNvPr id="27684" name="Line 48"/>
            <p:cNvSpPr>
              <a:spLocks noChangeShapeType="1"/>
            </p:cNvSpPr>
            <p:nvPr/>
          </p:nvSpPr>
          <p:spPr bwMode="auto">
            <a:xfrm flipH="1">
              <a:off x="5616" y="1440"/>
              <a:ext cx="0" cy="1200"/>
            </a:xfrm>
            <a:prstGeom prst="line">
              <a:avLst/>
            </a:prstGeom>
            <a:noFill/>
            <a:ln w="12700" cap="sq">
              <a:solidFill>
                <a:schemeClr val="tx1"/>
              </a:solidFill>
              <a:round/>
              <a:headEnd/>
              <a:tailEnd/>
            </a:ln>
          </p:spPr>
          <p:txBody>
            <a:bodyPr>
              <a:spAutoFit/>
            </a:bodyPr>
            <a:lstStyle/>
            <a:p>
              <a:endParaRPr lang="zh-CN" altLang="en-US"/>
            </a:p>
          </p:txBody>
        </p:sp>
        <p:sp>
          <p:nvSpPr>
            <p:cNvPr id="27685" name="Line 49"/>
            <p:cNvSpPr>
              <a:spLocks noChangeShapeType="1"/>
            </p:cNvSpPr>
            <p:nvPr/>
          </p:nvSpPr>
          <p:spPr bwMode="auto">
            <a:xfrm>
              <a:off x="4800" y="2640"/>
              <a:ext cx="816" cy="0"/>
            </a:xfrm>
            <a:prstGeom prst="line">
              <a:avLst/>
            </a:prstGeom>
            <a:noFill/>
            <a:ln w="12700" cap="sq">
              <a:solidFill>
                <a:schemeClr val="tx1"/>
              </a:solidFill>
              <a:round/>
              <a:headEnd/>
              <a:tailEnd/>
            </a:ln>
          </p:spPr>
          <p:txBody>
            <a:bodyPr>
              <a:spAutoFit/>
            </a:bodyPr>
            <a:lstStyle/>
            <a:p>
              <a:endParaRPr lang="zh-CN" altLang="en-US"/>
            </a:p>
          </p:txBody>
        </p:sp>
        <p:sp>
          <p:nvSpPr>
            <p:cNvPr id="27686" name="Line 50"/>
            <p:cNvSpPr>
              <a:spLocks noChangeShapeType="1"/>
            </p:cNvSpPr>
            <p:nvPr/>
          </p:nvSpPr>
          <p:spPr bwMode="auto">
            <a:xfrm>
              <a:off x="4800" y="2640"/>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grpSp>
      <p:sp>
        <p:nvSpPr>
          <p:cNvPr id="27654" name="Rectangle 51"/>
          <p:cNvSpPr>
            <a:spLocks noChangeArrowheads="1"/>
          </p:cNvSpPr>
          <p:nvPr/>
        </p:nvSpPr>
        <p:spPr bwMode="auto">
          <a:xfrm>
            <a:off x="6780213" y="578485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循环结构</a:t>
            </a:r>
          </a:p>
        </p:txBody>
      </p:sp>
      <p:sp>
        <p:nvSpPr>
          <p:cNvPr id="27655" name="Rectangle 52"/>
          <p:cNvSpPr>
            <a:spLocks noChangeArrowheads="1"/>
          </p:cNvSpPr>
          <p:nvPr/>
        </p:nvSpPr>
        <p:spPr bwMode="auto">
          <a:xfrm>
            <a:off x="2916238" y="548640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分支结构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zh-CN" altLang="en-US"/>
              <a:t>流程控制 </a:t>
            </a:r>
          </a:p>
        </p:txBody>
      </p:sp>
      <p:sp>
        <p:nvSpPr>
          <p:cNvPr id="211973" name="Rectangle 5"/>
          <p:cNvSpPr>
            <a:spLocks noGrp="1" noChangeArrowheads="1"/>
          </p:cNvSpPr>
          <p:nvPr>
            <p:ph type="body" idx="1"/>
          </p:nvPr>
        </p:nvSpPr>
        <p:spPr/>
        <p:txBody>
          <a:bodyPr/>
          <a:lstStyle/>
          <a:p>
            <a:pPr eaLnBrk="1" hangingPunct="1">
              <a:lnSpc>
                <a:spcPct val="90000"/>
              </a:lnSpc>
            </a:pPr>
            <a:r>
              <a:rPr lang="zh-CN" altLang="en-US" sz="2800"/>
              <a:t> 语句级控制：3种基本的控制结构</a:t>
            </a:r>
          </a:p>
          <a:p>
            <a:pPr lvl="1" eaLnBrk="1" hangingPunct="1">
              <a:lnSpc>
                <a:spcPct val="90000"/>
              </a:lnSpc>
            </a:pPr>
            <a:r>
              <a:rPr lang="zh-CN" altLang="en-US" sz="2400">
                <a:solidFill>
                  <a:schemeClr val="bg2"/>
                </a:solidFill>
              </a:rPr>
              <a:t>顺序</a:t>
            </a:r>
            <a:r>
              <a:rPr lang="zh-CN" altLang="en-US" sz="2400"/>
              <a:t>控制结构</a:t>
            </a:r>
            <a:r>
              <a:rPr lang="en-US" altLang="zh-CN" sz="2400"/>
              <a:t>：</a:t>
            </a:r>
            <a:r>
              <a:rPr lang="zh-CN" altLang="en-US" sz="2400"/>
              <a:t>自然顺序执行</a:t>
            </a:r>
          </a:p>
          <a:p>
            <a:pPr lvl="1" eaLnBrk="1" hangingPunct="1">
              <a:lnSpc>
                <a:spcPct val="90000"/>
              </a:lnSpc>
            </a:pPr>
            <a:r>
              <a:rPr lang="zh-CN" altLang="en-US" sz="2400">
                <a:solidFill>
                  <a:schemeClr val="bg2"/>
                </a:solidFill>
              </a:rPr>
              <a:t>分支</a:t>
            </a:r>
            <a:r>
              <a:rPr lang="zh-CN" altLang="en-US" sz="2400"/>
              <a:t>控制结构</a:t>
            </a:r>
            <a:r>
              <a:rPr lang="en-US" altLang="zh-CN" sz="2400"/>
              <a:t>（</a:t>
            </a:r>
            <a:r>
              <a:rPr lang="zh-CN" altLang="en-US" sz="2400"/>
              <a:t>选择结构）：根据不同的条件来选择所要执行的模块</a:t>
            </a:r>
          </a:p>
          <a:p>
            <a:pPr lvl="1" eaLnBrk="1" hangingPunct="1">
              <a:lnSpc>
                <a:spcPct val="90000"/>
              </a:lnSpc>
            </a:pPr>
            <a:r>
              <a:rPr lang="zh-CN" altLang="en-US" sz="2400">
                <a:solidFill>
                  <a:schemeClr val="bg2"/>
                </a:solidFill>
              </a:rPr>
              <a:t>循环</a:t>
            </a:r>
            <a:r>
              <a:rPr lang="zh-CN" altLang="en-US" sz="2400"/>
              <a:t>控制结构</a:t>
            </a:r>
            <a:r>
              <a:rPr lang="en-US" altLang="zh-CN" sz="2400"/>
              <a:t>：</a:t>
            </a:r>
            <a:r>
              <a:rPr lang="zh-CN" altLang="en-US" sz="2400"/>
              <a:t>重复执行某个模块</a:t>
            </a:r>
          </a:p>
          <a:p>
            <a:pPr lvl="1" eaLnBrk="1" hangingPunct="1">
              <a:lnSpc>
                <a:spcPct val="90000"/>
              </a:lnSpc>
            </a:pPr>
            <a:endParaRPr lang="zh-CN" altLang="en-US" sz="2400"/>
          </a:p>
          <a:p>
            <a:pPr eaLnBrk="1" hangingPunct="1">
              <a:lnSpc>
                <a:spcPct val="90000"/>
              </a:lnSpc>
            </a:pPr>
            <a:r>
              <a:rPr lang="zh-CN" altLang="en-US" sz="2800"/>
              <a:t> 单位级控制：函数的定义与调用</a:t>
            </a:r>
          </a:p>
          <a:p>
            <a:pPr lvl="1" eaLnBrk="1" hangingPunct="1">
              <a:lnSpc>
                <a:spcPct val="90000"/>
              </a:lnSpc>
            </a:pPr>
            <a:r>
              <a:rPr lang="zh-CN" altLang="en-US" sz="2400"/>
              <a:t>处理复杂问题时, 将程序分为若干个相对独立的子程序（函数）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Effect transition="in" filter="blinds(horizontal)">
                                      <p:cBhvr>
                                        <p:cTn id="7" dur="500"/>
                                        <p:tgtEl>
                                          <p:spTgt spid="2119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3">
                                            <p:txEl>
                                              <p:pRg st="1" end="1"/>
                                            </p:txEl>
                                          </p:spTgt>
                                        </p:tgtEl>
                                        <p:attrNameLst>
                                          <p:attrName>style.visibility</p:attrName>
                                        </p:attrNameLst>
                                      </p:cBhvr>
                                      <p:to>
                                        <p:strVal val="visible"/>
                                      </p:to>
                                    </p:set>
                                    <p:animEffect transition="in" filter="blinds(horizontal)">
                                      <p:cBhvr>
                                        <p:cTn id="10" dur="500"/>
                                        <p:tgtEl>
                                          <p:spTgt spid="2119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Effect transition="in" filter="blinds(horizontal)">
                                      <p:cBhvr>
                                        <p:cTn id="13" dur="500"/>
                                        <p:tgtEl>
                                          <p:spTgt spid="2119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3">
                                            <p:txEl>
                                              <p:pRg st="3" end="3"/>
                                            </p:txEl>
                                          </p:spTgt>
                                        </p:tgtEl>
                                        <p:attrNameLst>
                                          <p:attrName>style.visibility</p:attrName>
                                        </p:attrNameLst>
                                      </p:cBhvr>
                                      <p:to>
                                        <p:strVal val="visible"/>
                                      </p:to>
                                    </p:set>
                                    <p:animEffect transition="in" filter="blinds(horizontal)">
                                      <p:cBhvr>
                                        <p:cTn id="16" dur="500"/>
                                        <p:tgtEl>
                                          <p:spTgt spid="21197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1973">
                                            <p:txEl>
                                              <p:pRg st="5" end="5"/>
                                            </p:txEl>
                                          </p:spTgt>
                                        </p:tgtEl>
                                        <p:attrNameLst>
                                          <p:attrName>style.visibility</p:attrName>
                                        </p:attrNameLst>
                                      </p:cBhvr>
                                      <p:to>
                                        <p:strVal val="visible"/>
                                      </p:to>
                                    </p:set>
                                    <p:animEffect transition="in" filter="blinds(horizontal)">
                                      <p:cBhvr>
                                        <p:cTn id="21" dur="500"/>
                                        <p:tgtEl>
                                          <p:spTgt spid="21197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3">
                                            <p:txEl>
                                              <p:pRg st="6" end="6"/>
                                            </p:txEl>
                                          </p:spTgt>
                                        </p:tgtEl>
                                        <p:attrNameLst>
                                          <p:attrName>style.visibility</p:attrName>
                                        </p:attrNameLst>
                                      </p:cBhvr>
                                      <p:to>
                                        <p:strVal val="visible"/>
                                      </p:to>
                                    </p:set>
                                    <p:animEffect transition="in" filter="blinds(horizontal)">
                                      <p:cBhvr>
                                        <p:cTn id="24" dur="500"/>
                                        <p:tgtEl>
                                          <p:spTgt spid="211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a:t>1.2.3 </a:t>
            </a:r>
            <a:r>
              <a:rPr lang="zh-CN" altLang="en-US"/>
              <a:t>程序设计语言的语法</a:t>
            </a:r>
          </a:p>
        </p:txBody>
      </p:sp>
      <p:sp>
        <p:nvSpPr>
          <p:cNvPr id="29699" name="Rectangle 5"/>
          <p:cNvSpPr>
            <a:spLocks noGrp="1" noChangeArrowheads="1"/>
          </p:cNvSpPr>
          <p:nvPr>
            <p:ph type="body" idx="1"/>
          </p:nvPr>
        </p:nvSpPr>
        <p:spPr/>
        <p:txBody>
          <a:bodyPr/>
          <a:lstStyle/>
          <a:p>
            <a:pPr eaLnBrk="1" hangingPunct="1"/>
            <a:r>
              <a:rPr lang="zh-CN" altLang="en-US"/>
              <a:t>用程序设计语言所写的程序必须符合相应语言的语法 </a:t>
            </a:r>
          </a:p>
          <a:p>
            <a:pPr eaLnBrk="1" hangingPunct="1"/>
            <a:endParaRPr lang="zh-CN" altLang="en-US"/>
          </a:p>
          <a:p>
            <a:pPr lvl="1" eaLnBrk="1" hangingPunct="1"/>
            <a:r>
              <a:rPr lang="zh-CN" altLang="en-US">
                <a:solidFill>
                  <a:schemeClr val="bg2"/>
                </a:solidFill>
              </a:rPr>
              <a:t>源程序</a:t>
            </a:r>
            <a:r>
              <a:rPr lang="zh-CN" altLang="en-US"/>
              <a:t>（源代码）是一个</a:t>
            </a:r>
            <a:r>
              <a:rPr lang="zh-CN" altLang="en-US">
                <a:solidFill>
                  <a:schemeClr val="bg2"/>
                </a:solidFill>
              </a:rPr>
              <a:t>字符序列</a:t>
            </a:r>
            <a:r>
              <a:rPr lang="zh-CN" altLang="en-US"/>
              <a:t>，这些字符序列按顺序组成了一系列“</a:t>
            </a:r>
            <a:r>
              <a:rPr lang="zh-CN" altLang="en-US">
                <a:solidFill>
                  <a:schemeClr val="bg2"/>
                </a:solidFill>
              </a:rPr>
              <a:t>单词</a:t>
            </a:r>
            <a:r>
              <a:rPr lang="zh-CN" altLang="en-US"/>
              <a:t>”，“单词”的组合就形成了语言有意义的</a:t>
            </a:r>
            <a:r>
              <a:rPr lang="zh-CN" altLang="en-US">
                <a:solidFill>
                  <a:schemeClr val="bg2"/>
                </a:solidFill>
              </a:rPr>
              <a:t>语法单位</a:t>
            </a:r>
            <a:r>
              <a:rPr lang="zh-CN" altLang="en-US"/>
              <a:t>，一些简单语法单位的组合又形成了更复杂的语法单位，最后一系列语法单位组合成</a:t>
            </a:r>
            <a:r>
              <a:rPr lang="zh-CN" altLang="en-US">
                <a:solidFill>
                  <a:schemeClr val="bg2"/>
                </a:solidFill>
              </a:rPr>
              <a:t>程序</a:t>
            </a:r>
            <a:r>
              <a:rPr lang="zh-CN" alt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zh-CN" altLang="en-US"/>
              <a:t>程序设计语言的语法</a:t>
            </a:r>
          </a:p>
        </p:txBody>
      </p:sp>
      <p:sp>
        <p:nvSpPr>
          <p:cNvPr id="30723" name="Rectangle 5"/>
          <p:cNvSpPr>
            <a:spLocks noGrp="1" noChangeArrowheads="1"/>
          </p:cNvSpPr>
          <p:nvPr>
            <p:ph type="body" idx="1"/>
          </p:nvPr>
        </p:nvSpPr>
        <p:spPr>
          <a:xfrm>
            <a:off x="395288" y="1773238"/>
            <a:ext cx="8424862" cy="4687887"/>
          </a:xfrm>
        </p:spPr>
        <p:txBody>
          <a:bodyPr/>
          <a:lstStyle/>
          <a:p>
            <a:pPr eaLnBrk="1" hangingPunct="1"/>
            <a:r>
              <a:rPr lang="en-US" altLang="zh-CN" sz="2800"/>
              <a:t> C</a:t>
            </a:r>
            <a:r>
              <a:rPr lang="zh-CN" altLang="en-US" sz="2800"/>
              <a:t>语言的主要“单词”</a:t>
            </a:r>
          </a:p>
          <a:p>
            <a:pPr lvl="1" eaLnBrk="1" hangingPunct="1">
              <a:buFont typeface="Wingdings" pitchFamily="2" charset="2"/>
              <a:buNone/>
            </a:pPr>
            <a:r>
              <a:rPr lang="zh-CN" altLang="en-US" sz="2400"/>
              <a:t>（1）</a:t>
            </a:r>
            <a:r>
              <a:rPr lang="zh-CN" altLang="en-US" sz="2400">
                <a:solidFill>
                  <a:schemeClr val="bg2"/>
                </a:solidFill>
              </a:rPr>
              <a:t>标识符</a:t>
            </a:r>
            <a:r>
              <a:rPr lang="zh-CN" altLang="en-US" sz="2400"/>
              <a:t>: </a:t>
            </a:r>
            <a:r>
              <a:rPr lang="en-US" altLang="zh-CN" sz="2400"/>
              <a:t>C</a:t>
            </a:r>
            <a:r>
              <a:rPr lang="zh-CN" altLang="en-US" sz="2400"/>
              <a:t>语言的标识符规定由字母、数字以及下划线组成，且第一个字符必须是字母或下划线。</a:t>
            </a:r>
          </a:p>
          <a:p>
            <a:pPr lvl="1" eaLnBrk="1" hangingPunct="1">
              <a:buFont typeface="Wingdings" pitchFamily="2" charset="2"/>
              <a:buNone/>
            </a:pPr>
            <a:r>
              <a:rPr lang="zh-CN" altLang="en-US" sz="2400"/>
              <a:t>（2）</a:t>
            </a:r>
            <a:r>
              <a:rPr lang="zh-CN" altLang="en-US" sz="2400">
                <a:solidFill>
                  <a:schemeClr val="bg2"/>
                </a:solidFill>
              </a:rPr>
              <a:t>保留字</a:t>
            </a:r>
            <a:r>
              <a:rPr lang="zh-CN" altLang="en-US" sz="2400"/>
              <a:t>(关键字): 它们是</a:t>
            </a:r>
            <a:r>
              <a:rPr lang="en-US" altLang="zh-CN" sz="2400"/>
              <a:t>C</a:t>
            </a:r>
            <a:r>
              <a:rPr lang="zh-CN" altLang="en-US" sz="2400"/>
              <a:t>语言规定的、赋予它们以特定含义、有专门用途的标识符。</a:t>
            </a:r>
          </a:p>
          <a:p>
            <a:pPr lvl="1" eaLnBrk="1" hangingPunct="1">
              <a:buFont typeface="Wingdings" pitchFamily="2" charset="2"/>
              <a:buNone/>
            </a:pPr>
            <a:r>
              <a:rPr lang="zh-CN" altLang="en-US" sz="2400"/>
              <a:t>（3）</a:t>
            </a:r>
            <a:r>
              <a:rPr lang="zh-CN" altLang="en-US" sz="2400">
                <a:solidFill>
                  <a:schemeClr val="bg2"/>
                </a:solidFill>
              </a:rPr>
              <a:t>自定义标识符</a:t>
            </a:r>
            <a:r>
              <a:rPr lang="zh-CN" altLang="en-US" sz="2400"/>
              <a:t>: 包括在程序中定义的变量名、数据类型名、函数名以及符号常量名。</a:t>
            </a:r>
            <a:r>
              <a:rPr lang="zh-CN" altLang="en-US" sz="2400">
                <a:solidFill>
                  <a:schemeClr val="bg2"/>
                </a:solidFill>
              </a:rPr>
              <a:t>有意义的英文单词</a:t>
            </a:r>
          </a:p>
          <a:p>
            <a:pPr lvl="1" eaLnBrk="1" hangingPunct="1">
              <a:buFont typeface="Wingdings" pitchFamily="2" charset="2"/>
              <a:buNone/>
            </a:pPr>
            <a:r>
              <a:rPr lang="zh-CN" altLang="en-US" sz="2400"/>
              <a:t>（4）</a:t>
            </a:r>
            <a:r>
              <a:rPr lang="zh-CN" altLang="en-US" sz="2400">
                <a:solidFill>
                  <a:schemeClr val="bg2"/>
                </a:solidFill>
              </a:rPr>
              <a:t>常量</a:t>
            </a:r>
            <a:r>
              <a:rPr lang="zh-CN" altLang="en-US" sz="2400"/>
              <a:t>: 常量是有数据类型的，如，123、12.34</a:t>
            </a:r>
          </a:p>
          <a:p>
            <a:pPr lvl="1" eaLnBrk="1" hangingPunct="1">
              <a:buFont typeface="Wingdings" pitchFamily="2" charset="2"/>
              <a:buNone/>
            </a:pPr>
            <a:r>
              <a:rPr lang="zh-CN" altLang="en-US" sz="2400"/>
              <a:t>（5）</a:t>
            </a:r>
            <a:r>
              <a:rPr lang="zh-CN" altLang="en-US" sz="2400">
                <a:solidFill>
                  <a:schemeClr val="bg2"/>
                </a:solidFill>
              </a:rPr>
              <a:t>运算符</a:t>
            </a:r>
            <a:r>
              <a:rPr lang="zh-CN" altLang="en-US" sz="2400"/>
              <a:t>。代表对各种数据类型实际数据对象的运算。如，+（加）、-（减）、*（乘）、/（除）、%（求余）、&gt;（大于）</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a:t>程序设计语言的语法</a:t>
            </a:r>
          </a:p>
        </p:txBody>
      </p:sp>
      <p:sp>
        <p:nvSpPr>
          <p:cNvPr id="31747" name="Rectangle 5"/>
          <p:cNvSpPr>
            <a:spLocks noGrp="1" noChangeArrowheads="1"/>
          </p:cNvSpPr>
          <p:nvPr>
            <p:ph type="body" idx="1"/>
          </p:nvPr>
        </p:nvSpPr>
        <p:spPr>
          <a:xfrm>
            <a:off x="457200" y="1981200"/>
            <a:ext cx="8291513" cy="4543425"/>
          </a:xfrm>
        </p:spPr>
        <p:txBody>
          <a:bodyPr/>
          <a:lstStyle/>
          <a:p>
            <a:pPr eaLnBrk="1" hangingPunct="1"/>
            <a:r>
              <a:rPr lang="en-US" altLang="zh-CN"/>
              <a:t> C</a:t>
            </a:r>
            <a:r>
              <a:rPr lang="zh-CN" altLang="en-US"/>
              <a:t>语言的主要语法单位</a:t>
            </a:r>
          </a:p>
          <a:p>
            <a:pPr lvl="1" eaLnBrk="1" hangingPunct="1">
              <a:buFont typeface="Wingdings" pitchFamily="2" charset="2"/>
              <a:buNone/>
            </a:pPr>
            <a:r>
              <a:rPr lang="zh-CN" altLang="en-US"/>
              <a:t>（1）表达式: 运算符与运算对象组合就形成了表达式。如，2 + 3 * 4</a:t>
            </a:r>
          </a:p>
          <a:p>
            <a:pPr lvl="1" eaLnBrk="1" hangingPunct="1">
              <a:buFont typeface="Wingdings" pitchFamily="2" charset="2"/>
              <a:buNone/>
            </a:pPr>
            <a:r>
              <a:rPr lang="zh-CN" altLang="en-US"/>
              <a:t>（2）变量定义: 变量也有数据类型，所以在定义变量时要说明相应变量的类型。如: </a:t>
            </a:r>
            <a:r>
              <a:rPr lang="en-US" altLang="zh-CN"/>
              <a:t>int  i;</a:t>
            </a:r>
          </a:p>
          <a:p>
            <a:pPr lvl="1" eaLnBrk="1" hangingPunct="1">
              <a:buFont typeface="Wingdings" pitchFamily="2" charset="2"/>
              <a:buNone/>
            </a:pPr>
            <a:r>
              <a:rPr lang="en-US" altLang="zh-CN"/>
              <a:t>（3）</a:t>
            </a:r>
            <a:r>
              <a:rPr lang="zh-CN" altLang="en-US"/>
              <a:t>语句: 语句是程序最基本的执行单位，程序的功能就是通过对一系列语句的执行来实现的。</a:t>
            </a:r>
          </a:p>
          <a:p>
            <a:pPr lvl="1" eaLnBrk="1" hangingPunct="1">
              <a:buFont typeface="Wingdings" pitchFamily="2" charset="2"/>
              <a:buNone/>
            </a:pPr>
            <a:r>
              <a:rPr lang="zh-CN" altLang="en-US"/>
              <a:t>（4）函数定义与调用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title"/>
          </p:nvPr>
        </p:nvSpPr>
        <p:spPr/>
        <p:txBody>
          <a:bodyPr/>
          <a:lstStyle/>
          <a:p>
            <a:pPr eaLnBrk="1" hangingPunct="1"/>
            <a:r>
              <a:rPr lang="zh-CN" altLang="en-US"/>
              <a:t>本章要点</a:t>
            </a:r>
          </a:p>
        </p:txBody>
      </p:sp>
      <p:sp>
        <p:nvSpPr>
          <p:cNvPr id="14339" name="Rectangle 11"/>
          <p:cNvSpPr>
            <a:spLocks noGrp="1" noChangeArrowheads="1"/>
          </p:cNvSpPr>
          <p:nvPr>
            <p:ph type="body" idx="1"/>
          </p:nvPr>
        </p:nvSpPr>
        <p:spPr>
          <a:xfrm>
            <a:off x="395288" y="1765300"/>
            <a:ext cx="8435975" cy="4543425"/>
          </a:xfrm>
        </p:spPr>
        <p:txBody>
          <a:bodyPr/>
          <a:lstStyle/>
          <a:p>
            <a:pPr eaLnBrk="1" hangingPunct="1"/>
            <a:r>
              <a:rPr lang="zh-CN" altLang="en-US"/>
              <a:t>什么是程序？程序设计语言包含哪些功能？</a:t>
            </a:r>
          </a:p>
          <a:p>
            <a:pPr eaLnBrk="1" hangingPunct="1"/>
            <a:r>
              <a:rPr lang="zh-CN" altLang="en-US"/>
              <a:t>程序设计语言在语法上包含哪些内容？</a:t>
            </a:r>
          </a:p>
          <a:p>
            <a:pPr eaLnBrk="1" hangingPunct="1"/>
            <a:r>
              <a:rPr lang="zh-CN" altLang="en-US"/>
              <a:t>结构化程序设计有哪些基本的控制结构？</a:t>
            </a:r>
          </a:p>
          <a:p>
            <a:pPr eaLnBrk="1" hangingPunct="1"/>
            <a:r>
              <a:rPr lang="en-US" altLang="zh-CN"/>
              <a:t>C</a:t>
            </a:r>
            <a:r>
              <a:rPr lang="zh-CN" altLang="en-US"/>
              <a:t>语言有哪些特点？</a:t>
            </a:r>
          </a:p>
          <a:p>
            <a:pPr eaLnBrk="1" hangingPunct="1"/>
            <a:r>
              <a:rPr lang="en-US" altLang="zh-CN"/>
              <a:t>C</a:t>
            </a:r>
            <a:r>
              <a:rPr lang="zh-CN" altLang="en-US"/>
              <a:t>语言程序的基本框架如何？</a:t>
            </a:r>
          </a:p>
          <a:p>
            <a:pPr eaLnBrk="1" hangingPunct="1"/>
            <a:r>
              <a:rPr lang="zh-CN" altLang="en-US"/>
              <a:t>形成一个可运行的</a:t>
            </a:r>
            <a:r>
              <a:rPr lang="en-US" altLang="zh-CN"/>
              <a:t>C</a:t>
            </a:r>
            <a:r>
              <a:rPr lang="zh-CN" altLang="en-US"/>
              <a:t>语言程序需要经过哪些步骤？</a:t>
            </a:r>
          </a:p>
          <a:p>
            <a:pPr eaLnBrk="1" hangingPunct="1"/>
            <a:r>
              <a:rPr lang="zh-CN" altLang="en-US"/>
              <a:t>如何用流程图描述简单的算法？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zh-CN"/>
              <a:t>1.2.4 </a:t>
            </a:r>
            <a:r>
              <a:rPr lang="zh-CN" altLang="en-US"/>
              <a:t>程序的编译与编程环境 </a:t>
            </a:r>
          </a:p>
        </p:txBody>
      </p:sp>
      <p:sp>
        <p:nvSpPr>
          <p:cNvPr id="204805" name="Rectangle 5"/>
          <p:cNvSpPr>
            <a:spLocks noGrp="1" noChangeArrowheads="1"/>
          </p:cNvSpPr>
          <p:nvPr>
            <p:ph type="body" idx="1"/>
          </p:nvPr>
        </p:nvSpPr>
        <p:spPr>
          <a:xfrm>
            <a:off x="457200" y="1628775"/>
            <a:ext cx="8147050" cy="4608513"/>
          </a:xfrm>
        </p:spPr>
        <p:txBody>
          <a:bodyPr/>
          <a:lstStyle/>
          <a:p>
            <a:pPr eaLnBrk="1" hangingPunct="1">
              <a:lnSpc>
                <a:spcPct val="90000"/>
              </a:lnSpc>
            </a:pPr>
            <a:r>
              <a:rPr lang="zh-CN" altLang="en-US" sz="2400"/>
              <a:t> 程序的编译</a:t>
            </a:r>
          </a:p>
          <a:p>
            <a:pPr lvl="1" eaLnBrk="1" hangingPunct="1">
              <a:lnSpc>
                <a:spcPct val="90000"/>
              </a:lnSpc>
              <a:buFont typeface="Wingdings" pitchFamily="2" charset="2"/>
              <a:buNone/>
            </a:pPr>
            <a:r>
              <a:rPr lang="zh-CN" altLang="en-US" sz="2000"/>
              <a:t>             编译器</a:t>
            </a:r>
          </a:p>
          <a:p>
            <a:pPr lvl="1" eaLnBrk="1" hangingPunct="1">
              <a:lnSpc>
                <a:spcPct val="90000"/>
              </a:lnSpc>
              <a:buFont typeface="Wingdings" pitchFamily="2" charset="2"/>
              <a:buNone/>
            </a:pPr>
            <a:r>
              <a:rPr lang="zh-CN" altLang="en-US" sz="2000"/>
              <a:t>   程序 </a:t>
            </a:r>
            <a:r>
              <a:rPr lang="en-US" altLang="zh-CN" sz="2000"/>
              <a:t>-----------&gt;</a:t>
            </a:r>
            <a:r>
              <a:rPr lang="zh-CN" altLang="en-US" sz="2000"/>
              <a:t>计算机直接能理解的指令序列</a:t>
            </a:r>
          </a:p>
          <a:p>
            <a:pPr lvl="1" eaLnBrk="1" hangingPunct="1">
              <a:lnSpc>
                <a:spcPct val="90000"/>
              </a:lnSpc>
              <a:buFont typeface="Wingdings" pitchFamily="2" charset="2"/>
              <a:buNone/>
            </a:pPr>
            <a:endParaRPr lang="zh-CN" altLang="en-US" sz="2000"/>
          </a:p>
          <a:p>
            <a:pPr lvl="1" eaLnBrk="1" hangingPunct="1">
              <a:lnSpc>
                <a:spcPct val="90000"/>
              </a:lnSpc>
              <a:buFont typeface="Wingdings" pitchFamily="2" charset="2"/>
              <a:buNone/>
            </a:pPr>
            <a:r>
              <a:rPr lang="zh-CN" altLang="en-US" sz="2000"/>
              <a:t>编译器：对源程序进行词法分析、语法与语义分析，生成可执行的代码。</a:t>
            </a:r>
          </a:p>
          <a:p>
            <a:pPr lvl="1" eaLnBrk="1" hangingPunct="1">
              <a:lnSpc>
                <a:spcPct val="90000"/>
              </a:lnSpc>
              <a:buFont typeface="Wingdings" pitchFamily="2" charset="2"/>
              <a:buNone/>
            </a:pPr>
            <a:r>
              <a:rPr lang="zh-CN" altLang="en-US" sz="2000"/>
              <a:t>直接指出程序中的语法错误</a:t>
            </a:r>
          </a:p>
          <a:p>
            <a:pPr eaLnBrk="1" hangingPunct="1">
              <a:lnSpc>
                <a:spcPct val="90000"/>
              </a:lnSpc>
            </a:pPr>
            <a:r>
              <a:rPr lang="zh-CN" altLang="en-US" sz="2400"/>
              <a:t> 编程环境</a:t>
            </a:r>
          </a:p>
          <a:p>
            <a:pPr lvl="1" eaLnBrk="1" hangingPunct="1">
              <a:lnSpc>
                <a:spcPct val="90000"/>
              </a:lnSpc>
              <a:buFont typeface="Wingdings" pitchFamily="2" charset="2"/>
              <a:buNone/>
            </a:pPr>
            <a:r>
              <a:rPr lang="zh-CN" altLang="en-US" sz="2000"/>
              <a:t>包括编辑程序（</a:t>
            </a:r>
            <a:r>
              <a:rPr lang="en-US" altLang="zh-CN" sz="2000"/>
              <a:t>Edit）、</a:t>
            </a:r>
            <a:r>
              <a:rPr lang="zh-CN" altLang="en-US" sz="2000"/>
              <a:t>编译（</a:t>
            </a:r>
            <a:r>
              <a:rPr lang="en-US" altLang="zh-CN" sz="2000"/>
              <a:t>Compile）、</a:t>
            </a:r>
            <a:r>
              <a:rPr lang="zh-CN" altLang="en-US" sz="2000"/>
              <a:t>调试（</a:t>
            </a:r>
            <a:r>
              <a:rPr lang="en-US" altLang="zh-CN" sz="2000"/>
              <a:t>Debug）</a:t>
            </a:r>
            <a:r>
              <a:rPr lang="zh-CN" altLang="en-US" sz="2000"/>
              <a:t>等过程。</a:t>
            </a:r>
          </a:p>
          <a:p>
            <a:pPr lvl="2" eaLnBrk="1" hangingPunct="1">
              <a:lnSpc>
                <a:spcPct val="90000"/>
              </a:lnSpc>
              <a:buFont typeface="Wingdings" pitchFamily="2" charset="2"/>
              <a:buNone/>
            </a:pPr>
            <a:r>
              <a:rPr lang="zh-CN" altLang="en-US" sz="1800"/>
              <a:t> </a:t>
            </a:r>
          </a:p>
          <a:p>
            <a:pPr eaLnBrk="1" hangingPunct="1">
              <a:lnSpc>
                <a:spcPct val="90000"/>
              </a:lnSpc>
            </a:pPr>
            <a:r>
              <a:rPr lang="zh-CN" altLang="en-US" sz="2400"/>
              <a:t>掌握程序设计语言：根据语言的语法，用语言表达数据、实现程序的控制，并会使用编程环境。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Effect transition="in" filter="blinds(horizontal)">
                                      <p:cBhvr>
                                        <p:cTn id="7" dur="500"/>
                                        <p:tgtEl>
                                          <p:spTgt spid="2048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05">
                                            <p:txEl>
                                              <p:pRg st="1" end="1"/>
                                            </p:txEl>
                                          </p:spTgt>
                                        </p:tgtEl>
                                        <p:attrNameLst>
                                          <p:attrName>style.visibility</p:attrName>
                                        </p:attrNameLst>
                                      </p:cBhvr>
                                      <p:to>
                                        <p:strVal val="visible"/>
                                      </p:to>
                                    </p:set>
                                    <p:animEffect transition="in" filter="blinds(horizontal)">
                                      <p:cBhvr>
                                        <p:cTn id="10" dur="500"/>
                                        <p:tgtEl>
                                          <p:spTgt spid="2048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Effect transition="in" filter="blinds(horizontal)">
                                      <p:cBhvr>
                                        <p:cTn id="13" dur="500"/>
                                        <p:tgtEl>
                                          <p:spTgt spid="20480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05">
                                            <p:txEl>
                                              <p:pRg st="4" end="4"/>
                                            </p:txEl>
                                          </p:spTgt>
                                        </p:tgtEl>
                                        <p:attrNameLst>
                                          <p:attrName>style.visibility</p:attrName>
                                        </p:attrNameLst>
                                      </p:cBhvr>
                                      <p:to>
                                        <p:strVal val="visible"/>
                                      </p:to>
                                    </p:set>
                                    <p:animEffect transition="in" filter="blinds(horizontal)">
                                      <p:cBhvr>
                                        <p:cTn id="16" dur="500"/>
                                        <p:tgtEl>
                                          <p:spTgt spid="20480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05">
                                            <p:txEl>
                                              <p:pRg st="5" end="5"/>
                                            </p:txEl>
                                          </p:spTgt>
                                        </p:tgtEl>
                                        <p:attrNameLst>
                                          <p:attrName>style.visibility</p:attrName>
                                        </p:attrNameLst>
                                      </p:cBhvr>
                                      <p:to>
                                        <p:strVal val="visible"/>
                                      </p:to>
                                    </p:set>
                                    <p:animEffect transition="in" filter="blinds(horizontal)">
                                      <p:cBhvr>
                                        <p:cTn id="19" dur="500"/>
                                        <p:tgtEl>
                                          <p:spTgt spid="20480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4805">
                                            <p:txEl>
                                              <p:pRg st="6" end="6"/>
                                            </p:txEl>
                                          </p:spTgt>
                                        </p:tgtEl>
                                        <p:attrNameLst>
                                          <p:attrName>style.visibility</p:attrName>
                                        </p:attrNameLst>
                                      </p:cBhvr>
                                      <p:to>
                                        <p:strVal val="visible"/>
                                      </p:to>
                                    </p:set>
                                    <p:animEffect transition="in" filter="blinds(horizontal)">
                                      <p:cBhvr>
                                        <p:cTn id="24" dur="500"/>
                                        <p:tgtEl>
                                          <p:spTgt spid="20480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05">
                                            <p:txEl>
                                              <p:pRg st="7" end="7"/>
                                            </p:txEl>
                                          </p:spTgt>
                                        </p:tgtEl>
                                        <p:attrNameLst>
                                          <p:attrName>style.visibility</p:attrName>
                                        </p:attrNameLst>
                                      </p:cBhvr>
                                      <p:to>
                                        <p:strVal val="visible"/>
                                      </p:to>
                                    </p:set>
                                    <p:animEffect transition="in" filter="blinds(horizontal)">
                                      <p:cBhvr>
                                        <p:cTn id="27" dur="500"/>
                                        <p:tgtEl>
                                          <p:spTgt spid="20480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5">
                                            <p:txEl>
                                              <p:pRg st="9" end="9"/>
                                            </p:txEl>
                                          </p:spTgt>
                                        </p:tgtEl>
                                        <p:attrNameLst>
                                          <p:attrName>style.visibility</p:attrName>
                                        </p:attrNameLst>
                                      </p:cBhvr>
                                      <p:to>
                                        <p:strVal val="visible"/>
                                      </p:to>
                                    </p:set>
                                    <p:animEffect transition="in" filter="blinds(horizontal)">
                                      <p:cBhvr>
                                        <p:cTn id="32" dur="500"/>
                                        <p:tgtEl>
                                          <p:spTgt spid="204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6248400" y="3200400"/>
            <a:ext cx="2590800" cy="1295400"/>
          </a:xfrm>
          <a:prstGeom prst="flowChartMagneticDrum">
            <a:avLst/>
          </a:prstGeom>
          <a:solidFill>
            <a:schemeClr val="bg1"/>
          </a:solidFill>
          <a:ln w="12700" cap="sq">
            <a:solidFill>
              <a:schemeClr val="tx1"/>
            </a:solidFill>
            <a:round/>
            <a:headEnd type="none" w="sm" len="sm"/>
            <a:tailEnd type="none" w="sm" len="sm"/>
          </a:ln>
        </p:spPr>
        <p:txBody>
          <a:bodyPr wrap="none" anchor="ctr"/>
          <a:lstStyle/>
          <a:p>
            <a:endParaRPr lang="zh-CN" altLang="en-US"/>
          </a:p>
        </p:txBody>
      </p:sp>
      <p:sp>
        <p:nvSpPr>
          <p:cNvPr id="33795" name="AutoShape 3"/>
          <p:cNvSpPr>
            <a:spLocks noChangeArrowheads="1"/>
          </p:cNvSpPr>
          <p:nvPr/>
        </p:nvSpPr>
        <p:spPr bwMode="auto">
          <a:xfrm>
            <a:off x="568325" y="1817688"/>
            <a:ext cx="1828800" cy="914400"/>
          </a:xfrm>
          <a:prstGeom prst="flowChartMultidocument">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33796" name="Rectangle 4"/>
          <p:cNvSpPr>
            <a:spLocks noGrp="1" noChangeArrowheads="1"/>
          </p:cNvSpPr>
          <p:nvPr>
            <p:ph type="title"/>
          </p:nvPr>
        </p:nvSpPr>
        <p:spPr/>
        <p:txBody>
          <a:bodyPr/>
          <a:lstStyle/>
          <a:p>
            <a:pPr eaLnBrk="1" hangingPunct="1"/>
            <a:r>
              <a:rPr lang="en-US" altLang="zh-CN"/>
              <a:t>C </a:t>
            </a:r>
            <a:r>
              <a:rPr lang="zh-CN" altLang="en-US"/>
              <a:t>语言上机过程</a:t>
            </a:r>
          </a:p>
        </p:txBody>
      </p:sp>
      <p:sp>
        <p:nvSpPr>
          <p:cNvPr id="33797" name="Rectangle 5"/>
          <p:cNvSpPr>
            <a:spLocks noGrp="1" noChangeArrowheads="1"/>
          </p:cNvSpPr>
          <p:nvPr>
            <p:ph type="body" idx="1"/>
          </p:nvPr>
        </p:nvSpPr>
        <p:spPr>
          <a:xfrm>
            <a:off x="762000" y="1752600"/>
            <a:ext cx="8382000" cy="4648200"/>
          </a:xfrm>
        </p:spPr>
        <p:txBody>
          <a:bodyPr/>
          <a:lstStyle/>
          <a:p>
            <a:pPr eaLnBrk="1" hangingPunct="1"/>
            <a:endParaRPr lang="zh-CN" altLang="zh-CN" sz="2400">
              <a:sym typeface="Symbol" pitchFamily="18" charset="2"/>
            </a:endParaRPr>
          </a:p>
          <a:p>
            <a:pPr eaLnBrk="1" hangingPunct="1">
              <a:buFont typeface="Wingdings" pitchFamily="2" charset="2"/>
              <a:buNone/>
            </a:pPr>
            <a:r>
              <a:rPr lang="zh-CN" altLang="zh-CN" sz="2400">
                <a:sym typeface="Symbol" pitchFamily="18" charset="2"/>
              </a:rPr>
              <a:t>源程序</a:t>
            </a:r>
          </a:p>
          <a:p>
            <a:pPr eaLnBrk="1" hangingPunct="1">
              <a:lnSpc>
                <a:spcPct val="140000"/>
              </a:lnSpc>
              <a:buFont typeface="Wingdings" pitchFamily="2" charset="2"/>
              <a:buNone/>
            </a:pPr>
            <a:r>
              <a:rPr lang="zh-CN" altLang="zh-CN" sz="2400">
                <a:sym typeface="Symbol" pitchFamily="18" charset="2"/>
              </a:rPr>
              <a:t> </a:t>
            </a:r>
            <a:r>
              <a:rPr lang="en-US" altLang="zh-CN" sz="2400">
                <a:sym typeface="Symbol" pitchFamily="18" charset="2"/>
              </a:rPr>
              <a:t>test.cpp                            test.obj</a:t>
            </a:r>
          </a:p>
          <a:p>
            <a:pPr eaLnBrk="1" hangingPunct="1">
              <a:lnSpc>
                <a:spcPct val="140000"/>
              </a:lnSpc>
              <a:buFont typeface="Wingdings" pitchFamily="2" charset="2"/>
              <a:buNone/>
            </a:pPr>
            <a:endParaRPr lang="en-US" altLang="zh-CN" sz="2400">
              <a:sym typeface="Symbol" pitchFamily="18" charset="2"/>
            </a:endParaRPr>
          </a:p>
          <a:p>
            <a:pPr eaLnBrk="1" hangingPunct="1">
              <a:spcBef>
                <a:spcPct val="0"/>
              </a:spcBef>
              <a:buFont typeface="Wingdings" pitchFamily="2" charset="2"/>
              <a:buNone/>
            </a:pPr>
            <a:r>
              <a:rPr lang="zh-CN" altLang="en-US" sz="2400">
                <a:sym typeface="Symbol" pitchFamily="18" charset="2"/>
              </a:rPr>
              <a:t>                                                                  </a:t>
            </a:r>
            <a:r>
              <a:rPr lang="zh-CN" altLang="zh-CN" sz="2400">
                <a:sym typeface="Symbol" pitchFamily="18" charset="2"/>
              </a:rPr>
              <a:t>可执行代码</a:t>
            </a:r>
            <a:endParaRPr lang="zh-CN" altLang="en-US" sz="2400">
              <a:sym typeface="Symbol" pitchFamily="18" charset="2"/>
            </a:endParaRPr>
          </a:p>
          <a:p>
            <a:pPr eaLnBrk="1" hangingPunct="1">
              <a:spcBef>
                <a:spcPct val="0"/>
              </a:spcBef>
              <a:buFont typeface="Wingdings" pitchFamily="2" charset="2"/>
              <a:buNone/>
            </a:pPr>
            <a:r>
              <a:rPr lang="zh-CN" altLang="en-US" sz="2400">
                <a:sym typeface="Symbol" pitchFamily="18" charset="2"/>
              </a:rPr>
              <a:t>                                                 </a:t>
            </a:r>
          </a:p>
          <a:p>
            <a:pPr eaLnBrk="1" hangingPunct="1">
              <a:spcBef>
                <a:spcPct val="0"/>
              </a:spcBef>
              <a:buFont typeface="Wingdings" pitchFamily="2" charset="2"/>
              <a:buNone/>
            </a:pPr>
            <a:r>
              <a:rPr lang="zh-CN" altLang="en-US" sz="2400">
                <a:sym typeface="Symbol" pitchFamily="18" charset="2"/>
              </a:rPr>
              <a:t>                                                         </a:t>
            </a:r>
            <a:r>
              <a:rPr lang="zh-CN" altLang="zh-CN" sz="2400">
                <a:sym typeface="Symbol" pitchFamily="18" charset="2"/>
              </a:rPr>
              <a:t>test.exe</a:t>
            </a:r>
            <a:endParaRPr lang="zh-CN" altLang="en-US" sz="2400">
              <a:sym typeface="Symbol" pitchFamily="18" charset="2"/>
            </a:endParaRPr>
          </a:p>
        </p:txBody>
      </p:sp>
      <p:sp>
        <p:nvSpPr>
          <p:cNvPr id="33798" name="Text Box 6"/>
          <p:cNvSpPr txBox="1">
            <a:spLocks noChangeArrowheads="1"/>
          </p:cNvSpPr>
          <p:nvPr/>
        </p:nvSpPr>
        <p:spPr bwMode="auto">
          <a:xfrm>
            <a:off x="3505200" y="201295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编译</a:t>
            </a:r>
          </a:p>
        </p:txBody>
      </p:sp>
      <p:sp>
        <p:nvSpPr>
          <p:cNvPr id="33799" name="Text Box 7"/>
          <p:cNvSpPr txBox="1">
            <a:spLocks noChangeArrowheads="1"/>
          </p:cNvSpPr>
          <p:nvPr/>
        </p:nvSpPr>
        <p:spPr bwMode="auto">
          <a:xfrm>
            <a:off x="3505200" y="36576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连接</a:t>
            </a:r>
          </a:p>
        </p:txBody>
      </p:sp>
      <p:sp>
        <p:nvSpPr>
          <p:cNvPr id="33800" name="Line 8"/>
          <p:cNvSpPr>
            <a:spLocks noChangeShapeType="1"/>
          </p:cNvSpPr>
          <p:nvPr/>
        </p:nvSpPr>
        <p:spPr bwMode="auto">
          <a:xfrm>
            <a:off x="2362200" y="2286000"/>
            <a:ext cx="11430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1" name="Line 9"/>
          <p:cNvSpPr>
            <a:spLocks noChangeShapeType="1"/>
          </p:cNvSpPr>
          <p:nvPr/>
        </p:nvSpPr>
        <p:spPr bwMode="auto">
          <a:xfrm>
            <a:off x="4038600" y="26670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2" name="Line 10"/>
          <p:cNvSpPr>
            <a:spLocks noChangeShapeType="1"/>
          </p:cNvSpPr>
          <p:nvPr/>
        </p:nvSpPr>
        <p:spPr bwMode="auto">
          <a:xfrm>
            <a:off x="4724400" y="3962400"/>
            <a:ext cx="14478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3" name="Line 11"/>
          <p:cNvSpPr>
            <a:spLocks noChangeShapeType="1"/>
          </p:cNvSpPr>
          <p:nvPr/>
        </p:nvSpPr>
        <p:spPr bwMode="auto">
          <a:xfrm>
            <a:off x="7010400" y="44958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4" name="Text Box 12"/>
          <p:cNvSpPr txBox="1">
            <a:spLocks noChangeArrowheads="1"/>
          </p:cNvSpPr>
          <p:nvPr/>
        </p:nvSpPr>
        <p:spPr bwMode="auto">
          <a:xfrm>
            <a:off x="6324600" y="54864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 运行</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zh-CN" altLang="en-US"/>
              <a:t>1.3  </a:t>
            </a:r>
            <a:r>
              <a:rPr lang="en-US" altLang="zh-CN"/>
              <a:t>C</a:t>
            </a:r>
            <a:r>
              <a:rPr lang="zh-CN" altLang="en-US"/>
              <a:t>语言的发展历史与特点 </a:t>
            </a:r>
          </a:p>
        </p:txBody>
      </p:sp>
      <p:sp>
        <p:nvSpPr>
          <p:cNvPr id="34819" name="Rectangle 5"/>
          <p:cNvSpPr>
            <a:spLocks noGrp="1" noChangeArrowheads="1"/>
          </p:cNvSpPr>
          <p:nvPr>
            <p:ph type="body" idx="1"/>
          </p:nvPr>
        </p:nvSpPr>
        <p:spPr>
          <a:xfrm>
            <a:off x="457200" y="1981200"/>
            <a:ext cx="8291513" cy="4400550"/>
          </a:xfrm>
        </p:spPr>
        <p:txBody>
          <a:bodyPr/>
          <a:lstStyle/>
          <a:p>
            <a:pPr eaLnBrk="1" hangingPunct="1"/>
            <a:r>
              <a:rPr lang="zh-CN" altLang="en-US"/>
              <a:t> 历史</a:t>
            </a:r>
          </a:p>
          <a:p>
            <a:pPr lvl="1" eaLnBrk="1" hangingPunct="1"/>
            <a:r>
              <a:rPr lang="zh-CN" altLang="en-US"/>
              <a:t> 1972年：贝尔实验室的</a:t>
            </a:r>
            <a:r>
              <a:rPr lang="en-US" altLang="zh-CN"/>
              <a:t>Dennis Ritchie</a:t>
            </a:r>
            <a:r>
              <a:rPr lang="zh-CN" altLang="en-US"/>
              <a:t>在</a:t>
            </a:r>
            <a:r>
              <a:rPr lang="en-US" altLang="zh-CN"/>
              <a:t>B</a:t>
            </a:r>
            <a:r>
              <a:rPr lang="zh-CN" altLang="en-US"/>
              <a:t>语言的基础上设计并实现了</a:t>
            </a:r>
            <a:r>
              <a:rPr lang="en-US" altLang="zh-CN"/>
              <a:t>C</a:t>
            </a:r>
            <a:r>
              <a:rPr lang="zh-CN" altLang="en-US"/>
              <a:t>语言。</a:t>
            </a:r>
          </a:p>
          <a:p>
            <a:pPr lvl="1" eaLnBrk="1" hangingPunct="1"/>
            <a:r>
              <a:rPr lang="zh-CN" altLang="en-US"/>
              <a:t>1978年：</a:t>
            </a:r>
            <a:r>
              <a:rPr lang="en-US" altLang="zh-CN"/>
              <a:t>B.W.Kernighan</a:t>
            </a:r>
            <a:r>
              <a:rPr lang="zh-CN" altLang="en-US"/>
              <a:t>和</a:t>
            </a:r>
            <a:r>
              <a:rPr lang="en-US" altLang="zh-CN"/>
              <a:t>D.Ritchie（</a:t>
            </a:r>
            <a:r>
              <a:rPr lang="zh-CN" altLang="en-US"/>
              <a:t>简称</a:t>
            </a:r>
            <a:r>
              <a:rPr lang="en-US" altLang="zh-CN"/>
              <a:t>K &amp; R）</a:t>
            </a:r>
            <a:r>
              <a:rPr lang="zh-CN" altLang="en-US"/>
              <a:t>合著的《</a:t>
            </a:r>
            <a:r>
              <a:rPr lang="en-US" altLang="zh-CN"/>
              <a:t>The C Programming Language》</a:t>
            </a:r>
            <a:r>
              <a:rPr lang="zh-CN" altLang="en-US"/>
              <a:t>是各种</a:t>
            </a:r>
            <a:r>
              <a:rPr lang="en-US" altLang="zh-CN"/>
              <a:t>C</a:t>
            </a:r>
            <a:r>
              <a:rPr lang="zh-CN" altLang="en-US"/>
              <a:t>语言版本的基础，称之为旧标准</a:t>
            </a:r>
            <a:r>
              <a:rPr lang="en-US" altLang="zh-CN"/>
              <a:t>C</a:t>
            </a:r>
            <a:r>
              <a:rPr lang="zh-CN" altLang="en-US"/>
              <a:t>语言。</a:t>
            </a:r>
          </a:p>
          <a:p>
            <a:pPr lvl="1" eaLnBrk="1" hangingPunct="1"/>
            <a:r>
              <a:rPr lang="zh-CN" altLang="en-US"/>
              <a:t>1983年：美国国家标准化协会（</a:t>
            </a:r>
            <a:r>
              <a:rPr lang="en-US" altLang="zh-CN"/>
              <a:t>ANSI）</a:t>
            </a:r>
            <a:r>
              <a:rPr lang="zh-CN" altLang="en-US"/>
              <a:t>制定了新的</a:t>
            </a:r>
            <a:r>
              <a:rPr lang="en-US" altLang="zh-CN"/>
              <a:t>C</a:t>
            </a:r>
            <a:r>
              <a:rPr lang="zh-CN" altLang="en-US"/>
              <a:t>语言标准，称</a:t>
            </a:r>
            <a:r>
              <a:rPr lang="en-US" altLang="zh-CN"/>
              <a:t>ANSI C。</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a:xfrm>
            <a:off x="468313" y="333375"/>
            <a:ext cx="7559675" cy="1150938"/>
          </a:xfrm>
        </p:spPr>
        <p:txBody>
          <a:bodyPr/>
          <a:lstStyle/>
          <a:p>
            <a:pPr eaLnBrk="1" hangingPunct="1"/>
            <a:r>
              <a:rPr lang="en-US" altLang="zh-CN"/>
              <a:t>C</a:t>
            </a:r>
            <a:r>
              <a:rPr lang="zh-CN" altLang="en-US"/>
              <a:t>语言的特点 </a:t>
            </a:r>
          </a:p>
        </p:txBody>
      </p:sp>
      <p:sp>
        <p:nvSpPr>
          <p:cNvPr id="206855" name="Rectangle 7"/>
          <p:cNvSpPr>
            <a:spLocks noGrp="1" noChangeArrowheads="1"/>
          </p:cNvSpPr>
          <p:nvPr>
            <p:ph type="body" idx="1"/>
          </p:nvPr>
        </p:nvSpPr>
        <p:spPr>
          <a:xfrm>
            <a:off x="250825" y="1412875"/>
            <a:ext cx="8642350" cy="5111750"/>
          </a:xfrm>
        </p:spPr>
        <p:txBody>
          <a:bodyPr/>
          <a:lstStyle/>
          <a:p>
            <a:pPr lvl="1" eaLnBrk="1" hangingPunct="1">
              <a:lnSpc>
                <a:spcPct val="90000"/>
              </a:lnSpc>
              <a:buFont typeface="Wingdings" pitchFamily="2" charset="2"/>
              <a:buNone/>
            </a:pPr>
            <a:r>
              <a:rPr lang="zh-CN" altLang="en-US" sz="2400"/>
              <a:t>1．</a:t>
            </a:r>
            <a:r>
              <a:rPr lang="en-US" altLang="zh-CN" sz="2400"/>
              <a:t>C</a:t>
            </a:r>
            <a:r>
              <a:rPr lang="zh-CN" altLang="en-US" sz="2400"/>
              <a:t>语言是一种结构化语言</a:t>
            </a:r>
          </a:p>
          <a:p>
            <a:pPr lvl="1" eaLnBrk="1" hangingPunct="1">
              <a:lnSpc>
                <a:spcPct val="90000"/>
              </a:lnSpc>
              <a:buFont typeface="Wingdings" pitchFamily="2" charset="2"/>
              <a:buNone/>
            </a:pPr>
            <a:r>
              <a:rPr lang="zh-CN" altLang="en-US" sz="2400"/>
              <a:t>2．</a:t>
            </a:r>
            <a:r>
              <a:rPr lang="en-US" altLang="zh-CN" sz="2400"/>
              <a:t>C</a:t>
            </a:r>
            <a:r>
              <a:rPr lang="zh-CN" altLang="en-US" sz="2400"/>
              <a:t>语言语句简洁、紧凑，使用方便、灵活</a:t>
            </a:r>
          </a:p>
          <a:p>
            <a:pPr lvl="2" eaLnBrk="1" hangingPunct="1">
              <a:lnSpc>
                <a:spcPct val="90000"/>
              </a:lnSpc>
              <a:buFont typeface="Wingdings" pitchFamily="2" charset="2"/>
              <a:buNone/>
            </a:pPr>
            <a:r>
              <a:rPr lang="zh-CN" altLang="en-US" sz="2000"/>
              <a:t>32个关键字</a:t>
            </a:r>
            <a:r>
              <a:rPr lang="en-US" altLang="zh-CN" sz="2000"/>
              <a:t>，9</a:t>
            </a:r>
            <a:r>
              <a:rPr lang="zh-CN" altLang="en-US" sz="2000"/>
              <a:t>种控制语句，程序书写形式自由。</a:t>
            </a:r>
          </a:p>
          <a:p>
            <a:pPr lvl="1" eaLnBrk="1" hangingPunct="1">
              <a:lnSpc>
                <a:spcPct val="90000"/>
              </a:lnSpc>
              <a:buFont typeface="Wingdings" pitchFamily="2" charset="2"/>
              <a:buNone/>
            </a:pPr>
            <a:r>
              <a:rPr lang="zh-CN" altLang="en-US" sz="2400"/>
              <a:t>3．</a:t>
            </a:r>
            <a:r>
              <a:rPr lang="en-US" altLang="zh-CN" sz="2400"/>
              <a:t>C</a:t>
            </a:r>
            <a:r>
              <a:rPr lang="zh-CN" altLang="en-US" sz="2400"/>
              <a:t>语言程序易于移植</a:t>
            </a:r>
          </a:p>
          <a:p>
            <a:pPr lvl="2" eaLnBrk="1" hangingPunct="1">
              <a:lnSpc>
                <a:spcPct val="90000"/>
              </a:lnSpc>
              <a:buFont typeface="Wingdings" pitchFamily="2" charset="2"/>
              <a:buNone/>
            </a:pPr>
            <a:r>
              <a:rPr lang="en-US" altLang="zh-CN" sz="2000"/>
              <a:t>C</a:t>
            </a:r>
            <a:r>
              <a:rPr lang="zh-CN" altLang="en-US" sz="2000"/>
              <a:t>语言将与硬件有关的因素从语言主体中分离出来，通过库函数或其他实用程序实现它们。 </a:t>
            </a:r>
          </a:p>
          <a:p>
            <a:pPr lvl="1" eaLnBrk="1" hangingPunct="1">
              <a:lnSpc>
                <a:spcPct val="90000"/>
              </a:lnSpc>
              <a:buFont typeface="Wingdings" pitchFamily="2" charset="2"/>
              <a:buNone/>
            </a:pPr>
            <a:r>
              <a:rPr lang="zh-CN" altLang="en-US" sz="2400"/>
              <a:t>4．</a:t>
            </a:r>
            <a:r>
              <a:rPr lang="en-US" altLang="zh-CN" sz="2400"/>
              <a:t>C</a:t>
            </a:r>
            <a:r>
              <a:rPr lang="zh-CN" altLang="en-US" sz="2400"/>
              <a:t>语言有强大的处理能力</a:t>
            </a:r>
          </a:p>
          <a:p>
            <a:pPr lvl="1" eaLnBrk="1" hangingPunct="1">
              <a:lnSpc>
                <a:spcPct val="90000"/>
              </a:lnSpc>
              <a:buFont typeface="Wingdings" pitchFamily="2" charset="2"/>
              <a:buNone/>
            </a:pPr>
            <a:r>
              <a:rPr lang="zh-CN" altLang="en-US" sz="2400"/>
              <a:t>5．生成的目标代码质量高，运行效率高</a:t>
            </a:r>
          </a:p>
          <a:p>
            <a:pPr lvl="1" eaLnBrk="1" hangingPunct="1">
              <a:lnSpc>
                <a:spcPct val="90000"/>
              </a:lnSpc>
              <a:buFont typeface="Wingdings" pitchFamily="2" charset="2"/>
              <a:buNone/>
            </a:pPr>
            <a:r>
              <a:rPr lang="zh-CN" altLang="en-US" sz="2400"/>
              <a:t>6．数据类型检查不严格，表达式出现二义性，不具备数据越界自动检查功能，运算符的优先级与结合性对初学者难于掌握。</a:t>
            </a:r>
          </a:p>
          <a:p>
            <a:pPr lvl="1" eaLnBrk="1" hangingPunct="1">
              <a:lnSpc>
                <a:spcPct val="90000"/>
              </a:lnSpc>
              <a:buFont typeface="Wingdings" pitchFamily="2" charset="2"/>
              <a:buNone/>
            </a:pPr>
            <a:endParaRPr lang="zh-CN" altLang="en-US" sz="2400"/>
          </a:p>
          <a:p>
            <a:pPr lvl="1" eaLnBrk="1" hangingPunct="1">
              <a:lnSpc>
                <a:spcPct val="90000"/>
              </a:lnSpc>
              <a:buFont typeface="Wingdings" pitchFamily="2" charset="2"/>
              <a:buNone/>
            </a:pPr>
            <a:r>
              <a:rPr lang="en-US" altLang="zh-CN" sz="2400"/>
              <a:t>C </a:t>
            </a:r>
            <a:r>
              <a:rPr lang="zh-CN" altLang="en-US" sz="2400"/>
              <a:t>语言中</a:t>
            </a:r>
            <a:r>
              <a:rPr lang="zh-CN" altLang="en-US" sz="2400">
                <a:solidFill>
                  <a:schemeClr val="bg2"/>
                </a:solidFill>
              </a:rPr>
              <a:t>大小写字母</a:t>
            </a:r>
            <a:r>
              <a:rPr lang="zh-CN" altLang="en-US" sz="2400"/>
              <a:t>代表</a:t>
            </a:r>
            <a:r>
              <a:rPr lang="zh-CN" altLang="en-US" sz="2400">
                <a:solidFill>
                  <a:schemeClr val="bg2"/>
                </a:solidFill>
              </a:rPr>
              <a:t>不同含义</a:t>
            </a:r>
          </a:p>
          <a:p>
            <a:pPr lvl="1" eaLnBrk="1" hangingPunct="1">
              <a:lnSpc>
                <a:spcPct val="90000"/>
              </a:lnSpc>
              <a:buFont typeface="Wingdings" pitchFamily="2" charset="2"/>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5">
                                            <p:txEl>
                                              <p:pRg st="9" end="9"/>
                                            </p:txEl>
                                          </p:spTgt>
                                        </p:tgtEl>
                                        <p:attrNameLst>
                                          <p:attrName>style.visibility</p:attrName>
                                        </p:attrNameLst>
                                      </p:cBhvr>
                                      <p:to>
                                        <p:strVal val="visible"/>
                                      </p:to>
                                    </p:set>
                                    <p:animEffect transition="in" filter="blinds(horizontal)">
                                      <p:cBhvr>
                                        <p:cTn id="7" dur="500"/>
                                        <p:tgtEl>
                                          <p:spTgt spid="2068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a:t>1.4  实现问题求解的过程 </a:t>
            </a:r>
          </a:p>
        </p:txBody>
      </p:sp>
      <p:sp>
        <p:nvSpPr>
          <p:cNvPr id="212997" name="Rectangle 5"/>
          <p:cNvSpPr>
            <a:spLocks noGrp="1" noChangeArrowheads="1"/>
          </p:cNvSpPr>
          <p:nvPr>
            <p:ph type="body" idx="1"/>
          </p:nvPr>
        </p:nvSpPr>
        <p:spPr>
          <a:xfrm>
            <a:off x="395288" y="1700213"/>
            <a:ext cx="8497887" cy="4752975"/>
          </a:xfrm>
        </p:spPr>
        <p:txBody>
          <a:bodyPr/>
          <a:lstStyle/>
          <a:p>
            <a:pPr eaLnBrk="1" hangingPunct="1">
              <a:buFont typeface="Wingdings" pitchFamily="2" charset="2"/>
              <a:buNone/>
            </a:pPr>
            <a:r>
              <a:rPr lang="zh-CN" altLang="en-US" sz="2800"/>
              <a:t> 问题：求1～100间所有偶数的和。</a:t>
            </a:r>
          </a:p>
          <a:p>
            <a:pPr eaLnBrk="1" hangingPunct="1">
              <a:buFont typeface="Wingdings" pitchFamily="2" charset="2"/>
              <a:buNone/>
            </a:pPr>
            <a:r>
              <a:rPr lang="zh-CN" altLang="en-US" sz="2800"/>
              <a:t>1．问题分析与算法设计 </a:t>
            </a:r>
          </a:p>
          <a:p>
            <a:pPr lvl="1" eaLnBrk="1" hangingPunct="1">
              <a:buFont typeface="Wingdings" pitchFamily="2" charset="2"/>
              <a:buNone/>
            </a:pPr>
            <a:r>
              <a:rPr lang="zh-CN" altLang="en-US" sz="2400"/>
              <a:t>求在一定范围内（1～100）、满足一定条件(偶数)的若干整数的和，求</a:t>
            </a:r>
            <a:r>
              <a:rPr lang="zh-CN" altLang="en-US" sz="2400">
                <a:solidFill>
                  <a:schemeClr val="bg2"/>
                </a:solidFill>
              </a:rPr>
              <a:t>累加和</a:t>
            </a:r>
            <a:r>
              <a:rPr lang="zh-CN" altLang="en-US" sz="2400"/>
              <a:t>。 </a:t>
            </a:r>
          </a:p>
          <a:p>
            <a:pPr lvl="1" eaLnBrk="1" hangingPunct="1"/>
            <a:endParaRPr lang="zh-CN" altLang="en-US" sz="2400"/>
          </a:p>
          <a:p>
            <a:pPr lvl="1" eaLnBrk="1" hangingPunct="1">
              <a:buFont typeface="Wingdings" pitchFamily="2" charset="2"/>
              <a:buNone/>
            </a:pPr>
            <a:r>
              <a:rPr lang="zh-CN" altLang="en-US" sz="2400">
                <a:solidFill>
                  <a:srgbClr val="CC0066"/>
                </a:solidFill>
              </a:rPr>
              <a:t>思路</a:t>
            </a:r>
            <a:r>
              <a:rPr lang="zh-CN" altLang="en-US" sz="2400"/>
              <a:t>：设置一个变量(</a:t>
            </a:r>
            <a:r>
              <a:rPr lang="en-US" altLang="zh-CN" sz="2400"/>
              <a:t>sum)，</a:t>
            </a:r>
            <a:r>
              <a:rPr lang="zh-CN" altLang="en-US" sz="2400"/>
              <a:t>其初值为0，然后在1～100的数中(</a:t>
            </a:r>
            <a:r>
              <a:rPr lang="en-US" altLang="zh-CN" sz="2400"/>
              <a:t>i)</a:t>
            </a:r>
            <a:r>
              <a:rPr lang="zh-CN" altLang="en-US" sz="2400"/>
              <a:t>寻找偶数</a:t>
            </a:r>
            <a:r>
              <a:rPr lang="en-US" altLang="zh-CN" sz="2400"/>
              <a:t>，</a:t>
            </a:r>
            <a:r>
              <a:rPr lang="zh-CN" altLang="en-US" sz="2400"/>
              <a:t>将它们一个一个累加到</a:t>
            </a:r>
            <a:r>
              <a:rPr lang="en-US" altLang="zh-CN" sz="2400"/>
              <a:t>sum</a:t>
            </a:r>
            <a:r>
              <a:rPr lang="zh-CN" altLang="en-US" sz="2400"/>
              <a:t>中。</a:t>
            </a:r>
          </a:p>
          <a:p>
            <a:pPr lvl="2" eaLnBrk="1" hangingPunct="1"/>
            <a:r>
              <a:rPr lang="zh-CN" altLang="en-US" sz="2000"/>
              <a:t>一步累加：</a:t>
            </a:r>
            <a:r>
              <a:rPr lang="en-US" altLang="zh-CN" sz="2000"/>
              <a:t>sum = sum + i;  </a:t>
            </a:r>
          </a:p>
          <a:p>
            <a:pPr lvl="2" eaLnBrk="1" hangingPunct="1"/>
            <a:r>
              <a:rPr lang="zh-CN" altLang="en-US" sz="2000"/>
              <a:t>重复累加，用循环语句实现，在循环过程中：</a:t>
            </a:r>
          </a:p>
          <a:p>
            <a:pPr lvl="3" eaLnBrk="1" hangingPunct="1">
              <a:buFont typeface="Wingdings" pitchFamily="2" charset="2"/>
              <a:buNone/>
            </a:pPr>
            <a:r>
              <a:rPr lang="zh-CN" altLang="en-US" sz="1800"/>
              <a:t>(1) 判别 </a:t>
            </a:r>
            <a:r>
              <a:rPr lang="en-US" altLang="zh-CN" sz="1800"/>
              <a:t>i </a:t>
            </a:r>
            <a:r>
              <a:rPr lang="zh-CN" altLang="en-US" sz="1800"/>
              <a:t>是不是偶数：用分支控制语句来实现。</a:t>
            </a:r>
          </a:p>
          <a:p>
            <a:pPr lvl="3" eaLnBrk="1" hangingPunct="1">
              <a:buFont typeface="Wingdings" pitchFamily="2" charset="2"/>
              <a:buNone/>
            </a:pPr>
            <a:r>
              <a:rPr lang="zh-CN" altLang="en-US" sz="1800"/>
              <a:t>(2) 对循环次数进行控制：通过 </a:t>
            </a:r>
            <a:r>
              <a:rPr lang="en-US" altLang="zh-CN" sz="1800"/>
              <a:t>i </a:t>
            </a:r>
            <a:r>
              <a:rPr lang="zh-CN" altLang="en-US" sz="1800"/>
              <a:t>值的变化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7">
                                            <p:txEl>
                                              <p:pRg st="1" end="1"/>
                                            </p:txEl>
                                          </p:spTgt>
                                        </p:tgtEl>
                                        <p:attrNameLst>
                                          <p:attrName>style.visibility</p:attrName>
                                        </p:attrNameLst>
                                      </p:cBhvr>
                                      <p:to>
                                        <p:strVal val="visible"/>
                                      </p:to>
                                    </p:set>
                                    <p:animEffect transition="in" filter="blinds(horizontal)">
                                      <p:cBhvr>
                                        <p:cTn id="7" dur="500"/>
                                        <p:tgtEl>
                                          <p:spTgt spid="21299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7">
                                            <p:txEl>
                                              <p:pRg st="2" end="2"/>
                                            </p:txEl>
                                          </p:spTgt>
                                        </p:tgtEl>
                                        <p:attrNameLst>
                                          <p:attrName>style.visibility</p:attrName>
                                        </p:attrNameLst>
                                      </p:cBhvr>
                                      <p:to>
                                        <p:strVal val="visible"/>
                                      </p:to>
                                    </p:set>
                                    <p:animEffect transition="in" filter="blinds(horizontal)">
                                      <p:cBhvr>
                                        <p:cTn id="10" dur="500"/>
                                        <p:tgtEl>
                                          <p:spTgt spid="21299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2997">
                                            <p:txEl>
                                              <p:pRg st="4" end="4"/>
                                            </p:txEl>
                                          </p:spTgt>
                                        </p:tgtEl>
                                        <p:attrNameLst>
                                          <p:attrName>style.visibility</p:attrName>
                                        </p:attrNameLst>
                                      </p:cBhvr>
                                      <p:to>
                                        <p:strVal val="visible"/>
                                      </p:to>
                                    </p:set>
                                    <p:animEffect transition="in" filter="blinds(horizontal)">
                                      <p:cBhvr>
                                        <p:cTn id="15" dur="500"/>
                                        <p:tgtEl>
                                          <p:spTgt spid="21299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2997">
                                            <p:txEl>
                                              <p:pRg st="5" end="5"/>
                                            </p:txEl>
                                          </p:spTgt>
                                        </p:tgtEl>
                                        <p:attrNameLst>
                                          <p:attrName>style.visibility</p:attrName>
                                        </p:attrNameLst>
                                      </p:cBhvr>
                                      <p:to>
                                        <p:strVal val="visible"/>
                                      </p:to>
                                    </p:set>
                                    <p:animEffect transition="in" filter="blinds(horizontal)">
                                      <p:cBhvr>
                                        <p:cTn id="18" dur="500"/>
                                        <p:tgtEl>
                                          <p:spTgt spid="21299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2997">
                                            <p:txEl>
                                              <p:pRg st="6" end="6"/>
                                            </p:txEl>
                                          </p:spTgt>
                                        </p:tgtEl>
                                        <p:attrNameLst>
                                          <p:attrName>style.visibility</p:attrName>
                                        </p:attrNameLst>
                                      </p:cBhvr>
                                      <p:to>
                                        <p:strVal val="visible"/>
                                      </p:to>
                                    </p:set>
                                    <p:animEffect transition="in" filter="blinds(horizontal)">
                                      <p:cBhvr>
                                        <p:cTn id="21" dur="500"/>
                                        <p:tgtEl>
                                          <p:spTgt spid="21299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2997">
                                            <p:txEl>
                                              <p:pRg st="7" end="7"/>
                                            </p:txEl>
                                          </p:spTgt>
                                        </p:tgtEl>
                                        <p:attrNameLst>
                                          <p:attrName>style.visibility</p:attrName>
                                        </p:attrNameLst>
                                      </p:cBhvr>
                                      <p:to>
                                        <p:strVal val="visible"/>
                                      </p:to>
                                    </p:set>
                                    <p:animEffect transition="in" filter="blinds(horizontal)">
                                      <p:cBhvr>
                                        <p:cTn id="24" dur="500"/>
                                        <p:tgtEl>
                                          <p:spTgt spid="21299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2997">
                                            <p:txEl>
                                              <p:pRg st="8" end="8"/>
                                            </p:txEl>
                                          </p:spTgt>
                                        </p:tgtEl>
                                        <p:attrNameLst>
                                          <p:attrName>style.visibility</p:attrName>
                                        </p:attrNameLst>
                                      </p:cBhvr>
                                      <p:to>
                                        <p:strVal val="visible"/>
                                      </p:to>
                                    </p:set>
                                    <p:animEffect transition="in" filter="blinds(horizontal)">
                                      <p:cBhvr>
                                        <p:cTn id="27" dur="500"/>
                                        <p:tgtEl>
                                          <p:spTgt spid="2129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zh-CN" dirty="0"/>
              <a:t>1. </a:t>
            </a:r>
            <a:r>
              <a:rPr lang="zh-CN" altLang="en-US" dirty="0"/>
              <a:t>问题分析与算法设计 </a:t>
            </a:r>
          </a:p>
        </p:txBody>
      </p:sp>
      <p:sp>
        <p:nvSpPr>
          <p:cNvPr id="214021" name="Rectangle 5"/>
          <p:cNvSpPr>
            <a:spLocks noGrp="1" noChangeArrowheads="1"/>
          </p:cNvSpPr>
          <p:nvPr>
            <p:ph type="body" idx="1"/>
          </p:nvPr>
        </p:nvSpPr>
        <p:spPr>
          <a:xfrm>
            <a:off x="457200" y="1981200"/>
            <a:ext cx="8291513" cy="4543425"/>
          </a:xfrm>
        </p:spPr>
        <p:txBody>
          <a:bodyPr/>
          <a:lstStyle/>
          <a:p>
            <a:pPr lvl="1" eaLnBrk="1" hangingPunct="1"/>
            <a:r>
              <a:rPr lang="zh-CN" altLang="en-US"/>
              <a:t>思路 </a:t>
            </a:r>
            <a:r>
              <a:rPr lang="en-US" altLang="zh-CN">
                <a:sym typeface="Wingdings" pitchFamily="2" charset="2"/>
              </a:rPr>
              <a:t> </a:t>
            </a:r>
            <a:r>
              <a:rPr lang="zh-CN" altLang="en-US"/>
              <a:t>确定</a:t>
            </a:r>
            <a:r>
              <a:rPr lang="zh-CN" altLang="en-US">
                <a:solidFill>
                  <a:srgbClr val="CC0066"/>
                </a:solidFill>
              </a:rPr>
              <a:t>算法</a:t>
            </a:r>
          </a:p>
          <a:p>
            <a:pPr lvl="1" eaLnBrk="1" hangingPunct="1"/>
            <a:endParaRPr lang="zh-CN" altLang="en-US"/>
          </a:p>
          <a:p>
            <a:pPr lvl="1" eaLnBrk="1" hangingPunct="1"/>
            <a:r>
              <a:rPr lang="zh-CN" altLang="en-US"/>
              <a:t>算法</a:t>
            </a:r>
            <a:r>
              <a:rPr lang="en-US" altLang="zh-CN"/>
              <a:t>：</a:t>
            </a:r>
            <a:r>
              <a:rPr lang="zh-CN" altLang="en-US"/>
              <a:t>一组明确的解决问题的步骤，它产生结果并可在有限的时间内终止。</a:t>
            </a:r>
          </a:p>
          <a:p>
            <a:pPr lvl="1" eaLnBrk="1" hangingPunct="1"/>
            <a:endParaRPr lang="zh-CN" altLang="en-US"/>
          </a:p>
          <a:p>
            <a:pPr lvl="1" eaLnBrk="1" hangingPunct="1"/>
            <a:r>
              <a:rPr lang="zh-CN" altLang="en-US"/>
              <a:t>算法的描述：</a:t>
            </a:r>
          </a:p>
          <a:p>
            <a:pPr lvl="2" eaLnBrk="1" hangingPunct="1"/>
            <a:r>
              <a:rPr lang="zh-CN" altLang="en-US"/>
              <a:t>自然语言</a:t>
            </a:r>
          </a:p>
          <a:p>
            <a:pPr lvl="2" eaLnBrk="1" hangingPunct="1"/>
            <a:r>
              <a:rPr lang="zh-CN" altLang="en-US"/>
              <a:t>伪代码</a:t>
            </a:r>
          </a:p>
          <a:p>
            <a:pPr lvl="2" eaLnBrk="1" hangingPunct="1"/>
            <a:r>
              <a:rPr lang="zh-CN" altLang="en-US"/>
              <a:t>流程图：算法的图形表示法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blinds(horizontal)">
                                      <p:cBhvr>
                                        <p:cTn id="7" dur="500"/>
                                        <p:tgtEl>
                                          <p:spTgt spid="2140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021">
                                            <p:txEl>
                                              <p:pRg st="2" end="2"/>
                                            </p:txEl>
                                          </p:spTgt>
                                        </p:tgtEl>
                                        <p:attrNameLst>
                                          <p:attrName>style.visibility</p:attrName>
                                        </p:attrNameLst>
                                      </p:cBhvr>
                                      <p:to>
                                        <p:strVal val="visible"/>
                                      </p:to>
                                    </p:set>
                                    <p:animEffect transition="in" filter="blinds(horizontal)">
                                      <p:cBhvr>
                                        <p:cTn id="10" dur="500"/>
                                        <p:tgtEl>
                                          <p:spTgt spid="21402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4021">
                                            <p:txEl>
                                              <p:pRg st="4" end="4"/>
                                            </p:txEl>
                                          </p:spTgt>
                                        </p:tgtEl>
                                        <p:attrNameLst>
                                          <p:attrName>style.visibility</p:attrName>
                                        </p:attrNameLst>
                                      </p:cBhvr>
                                      <p:to>
                                        <p:strVal val="visible"/>
                                      </p:to>
                                    </p:set>
                                    <p:animEffect transition="in" filter="blinds(horizontal)">
                                      <p:cBhvr>
                                        <p:cTn id="13" dur="500"/>
                                        <p:tgtEl>
                                          <p:spTgt spid="21402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4021">
                                            <p:txEl>
                                              <p:pRg st="5" end="5"/>
                                            </p:txEl>
                                          </p:spTgt>
                                        </p:tgtEl>
                                        <p:attrNameLst>
                                          <p:attrName>style.visibility</p:attrName>
                                        </p:attrNameLst>
                                      </p:cBhvr>
                                      <p:to>
                                        <p:strVal val="visible"/>
                                      </p:to>
                                    </p:set>
                                    <p:animEffect transition="in" filter="blinds(horizontal)">
                                      <p:cBhvr>
                                        <p:cTn id="16" dur="500"/>
                                        <p:tgtEl>
                                          <p:spTgt spid="21402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4021">
                                            <p:txEl>
                                              <p:pRg st="6" end="6"/>
                                            </p:txEl>
                                          </p:spTgt>
                                        </p:tgtEl>
                                        <p:attrNameLst>
                                          <p:attrName>style.visibility</p:attrName>
                                        </p:attrNameLst>
                                      </p:cBhvr>
                                      <p:to>
                                        <p:strVal val="visible"/>
                                      </p:to>
                                    </p:set>
                                    <p:animEffect transition="in" filter="blinds(horizontal)">
                                      <p:cBhvr>
                                        <p:cTn id="19" dur="500"/>
                                        <p:tgtEl>
                                          <p:spTgt spid="21402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4021">
                                            <p:txEl>
                                              <p:pRg st="7" end="7"/>
                                            </p:txEl>
                                          </p:spTgt>
                                        </p:tgtEl>
                                        <p:attrNameLst>
                                          <p:attrName>style.visibility</p:attrName>
                                        </p:attrNameLst>
                                      </p:cBhvr>
                                      <p:to>
                                        <p:strVal val="visible"/>
                                      </p:to>
                                    </p:set>
                                    <p:animEffect transition="in" filter="blinds(horizontal)">
                                      <p:cBhvr>
                                        <p:cTn id="22" dur="500"/>
                                        <p:tgtEl>
                                          <p:spTgt spid="214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914" name="Group 89"/>
          <p:cNvGrpSpPr>
            <a:grpSpLocks/>
          </p:cNvGrpSpPr>
          <p:nvPr/>
        </p:nvGrpSpPr>
        <p:grpSpPr bwMode="auto">
          <a:xfrm>
            <a:off x="1143000" y="152400"/>
            <a:ext cx="5334000" cy="6477000"/>
            <a:chOff x="720" y="96"/>
            <a:chExt cx="3360" cy="4080"/>
          </a:xfrm>
        </p:grpSpPr>
        <p:sp>
          <p:nvSpPr>
            <p:cNvPr id="38915" name="Text Box 37"/>
            <p:cNvSpPr txBox="1">
              <a:spLocks noChangeArrowheads="1"/>
            </p:cNvSpPr>
            <p:nvPr/>
          </p:nvSpPr>
          <p:spPr bwMode="auto">
            <a:xfrm>
              <a:off x="2064" y="96"/>
              <a:ext cx="768" cy="450"/>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 = 0</a:t>
              </a:r>
            </a:p>
            <a:p>
              <a:pPr algn="ctr" eaLnBrk="0" hangingPunct="0"/>
              <a:r>
                <a:rPr lang="en-US" altLang="zh-CN" sz="2000" b="1"/>
                <a:t>i = 1</a:t>
              </a:r>
            </a:p>
          </p:txBody>
        </p:sp>
        <p:sp>
          <p:nvSpPr>
            <p:cNvPr id="38916" name="AutoShape 58"/>
            <p:cNvSpPr>
              <a:spLocks noChangeArrowheads="1"/>
            </p:cNvSpPr>
            <p:nvPr/>
          </p:nvSpPr>
          <p:spPr bwMode="auto">
            <a:xfrm>
              <a:off x="1968" y="720"/>
              <a:ext cx="960" cy="432"/>
            </a:xfrm>
            <a:prstGeom prst="diamond">
              <a:avLst/>
            </a:prstGeom>
            <a:noFill/>
            <a:ln w="12700" cap="sq">
              <a:solidFill>
                <a:schemeClr val="tx1"/>
              </a:solidFill>
              <a:miter lim="800000"/>
              <a:headEnd/>
              <a:tailEnd/>
            </a:ln>
          </p:spPr>
          <p:txBody>
            <a:bodyPr anchor="ctr">
              <a:spAutoFit/>
            </a:bodyPr>
            <a:lstStyle/>
            <a:p>
              <a:endParaRPr lang="zh-CN" altLang="en-US"/>
            </a:p>
          </p:txBody>
        </p:sp>
        <p:sp>
          <p:nvSpPr>
            <p:cNvPr id="38917" name="Line 59"/>
            <p:cNvSpPr>
              <a:spLocks noChangeShapeType="1"/>
            </p:cNvSpPr>
            <p:nvPr/>
          </p:nvSpPr>
          <p:spPr bwMode="auto">
            <a:xfrm>
              <a:off x="2448" y="576"/>
              <a:ext cx="0" cy="144"/>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8" name="Line 60"/>
            <p:cNvSpPr>
              <a:spLocks noChangeShapeType="1"/>
            </p:cNvSpPr>
            <p:nvPr/>
          </p:nvSpPr>
          <p:spPr bwMode="auto">
            <a:xfrm>
              <a:off x="2448" y="115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9" name="Rectangle 61"/>
            <p:cNvSpPr>
              <a:spLocks noChangeArrowheads="1"/>
            </p:cNvSpPr>
            <p:nvPr/>
          </p:nvSpPr>
          <p:spPr bwMode="auto">
            <a:xfrm>
              <a:off x="1008" y="1200"/>
              <a:ext cx="2688" cy="1968"/>
            </a:xfrm>
            <a:prstGeom prst="rect">
              <a:avLst/>
            </a:prstGeom>
            <a:noFill/>
            <a:ln w="12700">
              <a:solidFill>
                <a:schemeClr val="tx1"/>
              </a:solidFill>
              <a:prstDash val="sysDot"/>
              <a:miter lim="800000"/>
              <a:headEnd/>
              <a:tailEnd/>
            </a:ln>
          </p:spPr>
          <p:txBody>
            <a:bodyPr anchor="ctr">
              <a:spAutoFit/>
            </a:bodyPr>
            <a:lstStyle/>
            <a:p>
              <a:endParaRPr lang="zh-CN" altLang="en-US"/>
            </a:p>
          </p:txBody>
        </p:sp>
        <p:sp>
          <p:nvSpPr>
            <p:cNvPr id="38920" name="Line 62"/>
            <p:cNvSpPr>
              <a:spLocks noChangeShapeType="1"/>
            </p:cNvSpPr>
            <p:nvPr/>
          </p:nvSpPr>
          <p:spPr bwMode="auto">
            <a:xfrm flipV="1">
              <a:off x="2448" y="3024"/>
              <a:ext cx="0" cy="288"/>
            </a:xfrm>
            <a:prstGeom prst="line">
              <a:avLst/>
            </a:prstGeom>
            <a:noFill/>
            <a:ln w="12700" cap="sq">
              <a:solidFill>
                <a:schemeClr val="tx1"/>
              </a:solidFill>
              <a:round/>
              <a:headEnd/>
              <a:tailEnd/>
            </a:ln>
          </p:spPr>
          <p:txBody>
            <a:bodyPr>
              <a:spAutoFit/>
            </a:bodyPr>
            <a:lstStyle/>
            <a:p>
              <a:endParaRPr lang="zh-CN" altLang="en-US"/>
            </a:p>
          </p:txBody>
        </p:sp>
        <p:sp>
          <p:nvSpPr>
            <p:cNvPr id="38921" name="Line 63"/>
            <p:cNvSpPr>
              <a:spLocks noChangeShapeType="1"/>
            </p:cNvSpPr>
            <p:nvPr/>
          </p:nvSpPr>
          <p:spPr bwMode="auto">
            <a:xfrm flipV="1">
              <a:off x="720" y="3312"/>
              <a:ext cx="1728" cy="0"/>
            </a:xfrm>
            <a:prstGeom prst="line">
              <a:avLst/>
            </a:prstGeom>
            <a:noFill/>
            <a:ln w="12700" cap="sq">
              <a:solidFill>
                <a:schemeClr val="tx1"/>
              </a:solidFill>
              <a:round/>
              <a:headEnd/>
              <a:tailEnd/>
            </a:ln>
          </p:spPr>
          <p:txBody>
            <a:bodyPr>
              <a:spAutoFit/>
            </a:bodyPr>
            <a:lstStyle/>
            <a:p>
              <a:endParaRPr lang="zh-CN" altLang="en-US"/>
            </a:p>
          </p:txBody>
        </p:sp>
        <p:sp>
          <p:nvSpPr>
            <p:cNvPr id="38922" name="Line 64"/>
            <p:cNvSpPr>
              <a:spLocks noChangeShapeType="1"/>
            </p:cNvSpPr>
            <p:nvPr/>
          </p:nvSpPr>
          <p:spPr bwMode="auto">
            <a:xfrm flipV="1">
              <a:off x="720" y="960"/>
              <a:ext cx="0" cy="2352"/>
            </a:xfrm>
            <a:prstGeom prst="line">
              <a:avLst/>
            </a:prstGeom>
            <a:noFill/>
            <a:ln w="12700" cap="sq">
              <a:solidFill>
                <a:schemeClr val="tx1"/>
              </a:solidFill>
              <a:round/>
              <a:headEnd/>
              <a:tailEnd/>
            </a:ln>
          </p:spPr>
          <p:txBody>
            <a:bodyPr>
              <a:spAutoFit/>
            </a:bodyPr>
            <a:lstStyle/>
            <a:p>
              <a:endParaRPr lang="zh-CN" altLang="en-US"/>
            </a:p>
          </p:txBody>
        </p:sp>
        <p:sp>
          <p:nvSpPr>
            <p:cNvPr id="38923" name="Line 65"/>
            <p:cNvSpPr>
              <a:spLocks noChangeShapeType="1"/>
            </p:cNvSpPr>
            <p:nvPr/>
          </p:nvSpPr>
          <p:spPr bwMode="auto">
            <a:xfrm>
              <a:off x="720" y="960"/>
              <a:ext cx="1200"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4" name="Line 66"/>
            <p:cNvSpPr>
              <a:spLocks noChangeShapeType="1"/>
            </p:cNvSpPr>
            <p:nvPr/>
          </p:nvSpPr>
          <p:spPr bwMode="auto">
            <a:xfrm>
              <a:off x="2928" y="960"/>
              <a:ext cx="1152" cy="0"/>
            </a:xfrm>
            <a:prstGeom prst="line">
              <a:avLst/>
            </a:prstGeom>
            <a:noFill/>
            <a:ln w="12700" cap="sq">
              <a:solidFill>
                <a:schemeClr val="tx1"/>
              </a:solidFill>
              <a:round/>
              <a:headEnd/>
              <a:tailEnd/>
            </a:ln>
          </p:spPr>
          <p:txBody>
            <a:bodyPr>
              <a:spAutoFit/>
            </a:bodyPr>
            <a:lstStyle/>
            <a:p>
              <a:endParaRPr lang="zh-CN" altLang="en-US"/>
            </a:p>
          </p:txBody>
        </p:sp>
        <p:sp>
          <p:nvSpPr>
            <p:cNvPr id="38925" name="Line 67"/>
            <p:cNvSpPr>
              <a:spLocks noChangeShapeType="1"/>
            </p:cNvSpPr>
            <p:nvPr/>
          </p:nvSpPr>
          <p:spPr bwMode="auto">
            <a:xfrm>
              <a:off x="4080" y="960"/>
              <a:ext cx="0" cy="2448"/>
            </a:xfrm>
            <a:prstGeom prst="line">
              <a:avLst/>
            </a:prstGeom>
            <a:noFill/>
            <a:ln w="12700" cap="sq">
              <a:solidFill>
                <a:schemeClr val="tx1"/>
              </a:solidFill>
              <a:round/>
              <a:headEnd/>
              <a:tailEnd/>
            </a:ln>
          </p:spPr>
          <p:txBody>
            <a:bodyPr>
              <a:spAutoFit/>
            </a:bodyPr>
            <a:lstStyle/>
            <a:p>
              <a:endParaRPr lang="zh-CN" altLang="en-US"/>
            </a:p>
          </p:txBody>
        </p:sp>
        <p:sp>
          <p:nvSpPr>
            <p:cNvPr id="38926" name="Line 68"/>
            <p:cNvSpPr>
              <a:spLocks noChangeShapeType="1"/>
            </p:cNvSpPr>
            <p:nvPr/>
          </p:nvSpPr>
          <p:spPr bwMode="auto">
            <a:xfrm>
              <a:off x="2448" y="340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27" name="Line 69"/>
            <p:cNvSpPr>
              <a:spLocks noChangeShapeType="1"/>
            </p:cNvSpPr>
            <p:nvPr/>
          </p:nvSpPr>
          <p:spPr bwMode="auto">
            <a:xfrm>
              <a:off x="2448" y="34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8" name="Text Box 70"/>
            <p:cNvSpPr txBox="1">
              <a:spLocks noChangeArrowheads="1"/>
            </p:cNvSpPr>
            <p:nvPr/>
          </p:nvSpPr>
          <p:spPr bwMode="auto">
            <a:xfrm>
              <a:off x="1968" y="816"/>
              <a:ext cx="960" cy="250"/>
            </a:xfrm>
            <a:prstGeom prst="rect">
              <a:avLst/>
            </a:prstGeom>
            <a:noFill/>
            <a:ln w="12700" cap="sq">
              <a:noFill/>
              <a:miter lim="800000"/>
              <a:headEnd/>
              <a:tailEnd/>
            </a:ln>
          </p:spPr>
          <p:txBody>
            <a:bodyPr>
              <a:spAutoFit/>
            </a:bodyPr>
            <a:lstStyle/>
            <a:p>
              <a:pPr algn="ctr" eaLnBrk="0" hangingPunct="0">
                <a:spcBef>
                  <a:spcPct val="50000"/>
                </a:spcBef>
              </a:pPr>
              <a:r>
                <a:rPr lang="en-US" altLang="zh-CN" sz="2000" b="1"/>
                <a:t>i &lt;= 100</a:t>
              </a:r>
            </a:p>
          </p:txBody>
        </p:sp>
        <p:sp>
          <p:nvSpPr>
            <p:cNvPr id="38929" name="AutoShape 71"/>
            <p:cNvSpPr>
              <a:spLocks noChangeArrowheads="1"/>
            </p:cNvSpPr>
            <p:nvPr/>
          </p:nvSpPr>
          <p:spPr bwMode="auto">
            <a:xfrm>
              <a:off x="1968" y="1440"/>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38930" name="Text Box 72"/>
            <p:cNvSpPr txBox="1">
              <a:spLocks noChangeArrowheads="1"/>
            </p:cNvSpPr>
            <p:nvPr/>
          </p:nvSpPr>
          <p:spPr bwMode="auto">
            <a:xfrm>
              <a:off x="2064" y="1488"/>
              <a:ext cx="960" cy="231"/>
            </a:xfrm>
            <a:prstGeom prst="rect">
              <a:avLst/>
            </a:prstGeom>
            <a:noFill/>
            <a:ln w="12700" cap="sq">
              <a:noFill/>
              <a:miter lim="800000"/>
              <a:headEnd/>
              <a:tailEnd/>
            </a:ln>
          </p:spPr>
          <p:txBody>
            <a:bodyPr>
              <a:spAutoFit/>
            </a:bodyPr>
            <a:lstStyle/>
            <a:p>
              <a:pPr algn="ctr" eaLnBrk="0" hangingPunct="0">
                <a:spcBef>
                  <a:spcPct val="50000"/>
                </a:spcBef>
              </a:pPr>
              <a:r>
                <a:rPr lang="en-US" altLang="zh-CN" b="1"/>
                <a:t>i </a:t>
              </a:r>
              <a:r>
                <a:rPr lang="zh-CN" altLang="en-US" b="1"/>
                <a:t>是偶数？</a:t>
              </a:r>
            </a:p>
          </p:txBody>
        </p:sp>
        <p:sp>
          <p:nvSpPr>
            <p:cNvPr id="38931" name="Line 73"/>
            <p:cNvSpPr>
              <a:spLocks noChangeShapeType="1"/>
            </p:cNvSpPr>
            <p:nvPr/>
          </p:nvSpPr>
          <p:spPr bwMode="auto">
            <a:xfrm>
              <a:off x="2928"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2" name="Line 74"/>
            <p:cNvSpPr>
              <a:spLocks noChangeShapeType="1"/>
            </p:cNvSpPr>
            <p:nvPr/>
          </p:nvSpPr>
          <p:spPr bwMode="auto">
            <a:xfrm>
              <a:off x="1632"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3" name="Line 75"/>
            <p:cNvSpPr>
              <a:spLocks noChangeShapeType="1"/>
            </p:cNvSpPr>
            <p:nvPr/>
          </p:nvSpPr>
          <p:spPr bwMode="auto">
            <a:xfrm>
              <a:off x="1632"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34" name="Text Box 76"/>
            <p:cNvSpPr txBox="1">
              <a:spLocks noChangeArrowheads="1"/>
            </p:cNvSpPr>
            <p:nvPr/>
          </p:nvSpPr>
          <p:spPr bwMode="auto">
            <a:xfrm>
              <a:off x="1056" y="1872"/>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sum=sum+i</a:t>
              </a:r>
            </a:p>
          </p:txBody>
        </p:sp>
        <p:sp>
          <p:nvSpPr>
            <p:cNvPr id="38935" name="Line 77"/>
            <p:cNvSpPr>
              <a:spLocks noChangeShapeType="1"/>
            </p:cNvSpPr>
            <p:nvPr/>
          </p:nvSpPr>
          <p:spPr bwMode="auto">
            <a:xfrm flipV="1">
              <a:off x="1632" y="2160"/>
              <a:ext cx="0" cy="288"/>
            </a:xfrm>
            <a:prstGeom prst="line">
              <a:avLst/>
            </a:prstGeom>
            <a:noFill/>
            <a:ln w="12700" cap="sq">
              <a:solidFill>
                <a:schemeClr val="tx1"/>
              </a:solidFill>
              <a:round/>
              <a:headEnd/>
              <a:tailEnd/>
            </a:ln>
          </p:spPr>
          <p:txBody>
            <a:bodyPr>
              <a:spAutoFit/>
            </a:bodyPr>
            <a:lstStyle/>
            <a:p>
              <a:endParaRPr lang="zh-CN" altLang="en-US"/>
            </a:p>
          </p:txBody>
        </p:sp>
        <p:sp>
          <p:nvSpPr>
            <p:cNvPr id="38936" name="Line 78"/>
            <p:cNvSpPr>
              <a:spLocks noChangeShapeType="1"/>
            </p:cNvSpPr>
            <p:nvPr/>
          </p:nvSpPr>
          <p:spPr bwMode="auto">
            <a:xfrm flipH="1">
              <a:off x="3264" y="1632"/>
              <a:ext cx="0" cy="816"/>
            </a:xfrm>
            <a:prstGeom prst="line">
              <a:avLst/>
            </a:prstGeom>
            <a:noFill/>
            <a:ln w="12700" cap="sq">
              <a:solidFill>
                <a:schemeClr val="tx1"/>
              </a:solidFill>
              <a:round/>
              <a:headEnd/>
              <a:tailEnd/>
            </a:ln>
          </p:spPr>
          <p:txBody>
            <a:bodyPr>
              <a:spAutoFit/>
            </a:bodyPr>
            <a:lstStyle/>
            <a:p>
              <a:endParaRPr lang="zh-CN" altLang="en-US"/>
            </a:p>
          </p:txBody>
        </p:sp>
        <p:sp>
          <p:nvSpPr>
            <p:cNvPr id="38937" name="Line 79"/>
            <p:cNvSpPr>
              <a:spLocks noChangeShapeType="1"/>
            </p:cNvSpPr>
            <p:nvPr/>
          </p:nvSpPr>
          <p:spPr bwMode="auto">
            <a:xfrm flipV="1">
              <a:off x="1632" y="244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38" name="Text Box 80"/>
            <p:cNvSpPr txBox="1">
              <a:spLocks noChangeArrowheads="1"/>
            </p:cNvSpPr>
            <p:nvPr/>
          </p:nvSpPr>
          <p:spPr bwMode="auto">
            <a:xfrm>
              <a:off x="1920" y="2736"/>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i=i+1</a:t>
              </a:r>
            </a:p>
          </p:txBody>
        </p:sp>
        <p:sp>
          <p:nvSpPr>
            <p:cNvPr id="38939" name="Line 81"/>
            <p:cNvSpPr>
              <a:spLocks noChangeShapeType="1"/>
            </p:cNvSpPr>
            <p:nvPr/>
          </p:nvSpPr>
          <p:spPr bwMode="auto">
            <a:xfrm>
              <a:off x="2448" y="249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0" name="Text Box 83"/>
            <p:cNvSpPr txBox="1">
              <a:spLocks noChangeArrowheads="1"/>
            </p:cNvSpPr>
            <p:nvPr/>
          </p:nvSpPr>
          <p:spPr bwMode="auto">
            <a:xfrm>
              <a:off x="1872" y="3678"/>
              <a:ext cx="1104" cy="258"/>
            </a:xfrm>
            <a:prstGeom prst="rect">
              <a:avLst/>
            </a:prstGeom>
            <a:noFill/>
            <a:ln w="12700" cap="sq">
              <a:solidFill>
                <a:schemeClr val="tx1"/>
              </a:solidFill>
              <a:miter lim="800000"/>
              <a:headEnd/>
              <a:tailEnd/>
            </a:ln>
          </p:spPr>
          <p:txBody>
            <a:bodyPr>
              <a:spAutoFit/>
            </a:bodyPr>
            <a:lstStyle/>
            <a:p>
              <a:pPr algn="ctr" eaLnBrk="0" hangingPunct="0"/>
              <a:r>
                <a:rPr lang="zh-CN" altLang="en-US" sz="2000" b="1"/>
                <a:t>输出</a:t>
              </a:r>
              <a:r>
                <a:rPr lang="en-US" altLang="zh-CN" sz="2000" b="1"/>
                <a:t>sum</a:t>
              </a:r>
            </a:p>
          </p:txBody>
        </p:sp>
        <p:sp>
          <p:nvSpPr>
            <p:cNvPr id="38941" name="Line 84"/>
            <p:cNvSpPr>
              <a:spLocks noChangeShapeType="1"/>
            </p:cNvSpPr>
            <p:nvPr/>
          </p:nvSpPr>
          <p:spPr bwMode="auto">
            <a:xfrm>
              <a:off x="2448" y="39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2" name="Text Box 85"/>
            <p:cNvSpPr txBox="1">
              <a:spLocks noChangeArrowheads="1"/>
            </p:cNvSpPr>
            <p:nvPr/>
          </p:nvSpPr>
          <p:spPr bwMode="auto">
            <a:xfrm>
              <a:off x="2448" y="1104"/>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3" name="Text Box 86"/>
            <p:cNvSpPr txBox="1">
              <a:spLocks noChangeArrowheads="1"/>
            </p:cNvSpPr>
            <p:nvPr/>
          </p:nvSpPr>
          <p:spPr bwMode="auto">
            <a:xfrm>
              <a:off x="1632" y="138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4" name="Text Box 87"/>
            <p:cNvSpPr txBox="1">
              <a:spLocks noChangeArrowheads="1"/>
            </p:cNvSpPr>
            <p:nvPr/>
          </p:nvSpPr>
          <p:spPr bwMode="auto">
            <a:xfrm>
              <a:off x="2976" y="139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sp>
          <p:nvSpPr>
            <p:cNvPr id="38945" name="Text Box 88"/>
            <p:cNvSpPr txBox="1">
              <a:spLocks noChangeArrowheads="1"/>
            </p:cNvSpPr>
            <p:nvPr/>
          </p:nvSpPr>
          <p:spPr bwMode="auto">
            <a:xfrm>
              <a:off x="3024" y="67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8"/>
          <p:cNvSpPr>
            <a:spLocks noGrp="1" noChangeArrowheads="1"/>
          </p:cNvSpPr>
          <p:nvPr>
            <p:ph type="title"/>
          </p:nvPr>
        </p:nvSpPr>
        <p:spPr>
          <a:xfrm>
            <a:off x="457200" y="457200"/>
            <a:ext cx="7427168" cy="883568"/>
          </a:xfrm>
        </p:spPr>
        <p:txBody>
          <a:bodyPr/>
          <a:lstStyle/>
          <a:p>
            <a:pPr eaLnBrk="1" hangingPunct="1"/>
            <a:r>
              <a:rPr lang="en-US" altLang="zh-CN" dirty="0"/>
              <a:t>2. </a:t>
            </a:r>
            <a:r>
              <a:rPr lang="zh-CN" altLang="en-US" dirty="0"/>
              <a:t>编辑程序</a:t>
            </a:r>
          </a:p>
        </p:txBody>
      </p:sp>
      <p:sp>
        <p:nvSpPr>
          <p:cNvPr id="39939" name="Rectangle 1029"/>
          <p:cNvSpPr>
            <a:spLocks noGrp="1" noChangeArrowheads="1"/>
          </p:cNvSpPr>
          <p:nvPr>
            <p:ph type="body" idx="1"/>
          </p:nvPr>
        </p:nvSpPr>
        <p:spPr>
          <a:xfrm>
            <a:off x="269428" y="1268760"/>
            <a:ext cx="8605143" cy="5336951"/>
          </a:xfrm>
        </p:spPr>
        <p:txBody>
          <a:bodyPr/>
          <a:lstStyle/>
          <a:p>
            <a:pPr lvl="1" eaLnBrk="1" hangingPunct="1">
              <a:lnSpc>
                <a:spcPct val="80000"/>
              </a:lnSpc>
              <a:buFont typeface="Wingdings" pitchFamily="2" charset="2"/>
              <a:buNone/>
            </a:pPr>
            <a:r>
              <a:rPr lang="zh-CN" altLang="en-US" sz="2400" dirty="0"/>
              <a:t>生成程序的源文件，</a:t>
            </a:r>
            <a:r>
              <a:rPr lang="en-US" altLang="zh-CN" sz="2400" dirty="0"/>
              <a:t>C</a:t>
            </a:r>
            <a:r>
              <a:rPr lang="zh-CN" altLang="en-US" sz="2400" dirty="0"/>
              <a:t>语言源文件的后缀为 </a:t>
            </a:r>
            <a:r>
              <a:rPr lang="zh-CN" altLang="en-US" sz="2400" dirty="0">
                <a:solidFill>
                  <a:srgbClr val="CC0066"/>
                </a:solidFill>
              </a:rPr>
              <a:t>.</a:t>
            </a:r>
            <a:r>
              <a:rPr lang="en-US" altLang="zh-CN" sz="2400" dirty="0">
                <a:solidFill>
                  <a:srgbClr val="CC0066"/>
                </a:solidFill>
              </a:rPr>
              <a:t>c / .</a:t>
            </a:r>
            <a:r>
              <a:rPr lang="en-US" altLang="zh-CN" sz="2400" dirty="0" err="1">
                <a:solidFill>
                  <a:srgbClr val="CC0066"/>
                </a:solidFill>
              </a:rPr>
              <a:t>cpp</a:t>
            </a:r>
            <a:endParaRPr lang="en-US" altLang="zh-CN" sz="2400" dirty="0">
              <a:solidFill>
                <a:srgbClr val="CC0066"/>
              </a:solidFill>
            </a:endParaRPr>
          </a:p>
          <a:p>
            <a:pPr lvl="1" eaLnBrk="1" hangingPunct="1">
              <a:lnSpc>
                <a:spcPct val="80000"/>
              </a:lnSpc>
              <a:buFont typeface="Wingdings" pitchFamily="2" charset="2"/>
              <a:buNone/>
            </a:pPr>
            <a:r>
              <a:rPr lang="en-US" altLang="zh-CN" sz="2400" dirty="0"/>
              <a:t>#include &lt;</a:t>
            </a:r>
            <a:r>
              <a:rPr lang="en-US" altLang="zh-CN" sz="2400" dirty="0" err="1"/>
              <a:t>stdio.h</a:t>
            </a:r>
            <a:r>
              <a:rPr lang="en-US" altLang="zh-CN" sz="2400" dirty="0"/>
              <a:t>&gt;</a:t>
            </a:r>
          </a:p>
          <a:p>
            <a:pPr lvl="1" eaLnBrk="1" hangingPunct="1">
              <a:lnSpc>
                <a:spcPct val="80000"/>
              </a:lnSpc>
              <a:buFont typeface="Wingdings" pitchFamily="2" charset="2"/>
              <a:buNone/>
            </a:pPr>
            <a:r>
              <a:rPr lang="en-US" altLang="zh-CN" sz="2400" dirty="0"/>
              <a:t>int main(void)</a:t>
            </a:r>
          </a:p>
          <a:p>
            <a:pPr lvl="1" eaLnBrk="1" hangingPunct="1">
              <a:lnSpc>
                <a:spcPct val="80000"/>
              </a:lnSpc>
              <a:buFont typeface="Wingdings" pitchFamily="2" charset="2"/>
              <a:buNone/>
            </a:pPr>
            <a:r>
              <a:rPr lang="en-US" altLang="zh-CN" sz="2400" dirty="0"/>
              <a:t>{</a:t>
            </a:r>
          </a:p>
          <a:p>
            <a:pPr lvl="1" eaLnBrk="1" hangingPunct="1">
              <a:lnSpc>
                <a:spcPct val="80000"/>
              </a:lnSpc>
              <a:buFont typeface="Wingdings" pitchFamily="2" charset="2"/>
              <a:buNone/>
            </a:pPr>
            <a:r>
              <a:rPr lang="en-US" altLang="zh-CN" sz="2400" dirty="0"/>
              <a:t>	int </a:t>
            </a:r>
            <a:r>
              <a:rPr lang="en-US" altLang="zh-CN" sz="2400" dirty="0" err="1"/>
              <a:t>i</a:t>
            </a:r>
            <a:r>
              <a:rPr lang="en-US" altLang="zh-CN" sz="2400" dirty="0"/>
              <a:t>, sum = 0;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for(</a:t>
            </a:r>
            <a:r>
              <a:rPr lang="en-US" altLang="zh-CN" sz="2400" dirty="0" err="1"/>
              <a:t>i</a:t>
            </a:r>
            <a:r>
              <a:rPr lang="en-US" altLang="zh-CN" sz="2400" dirty="0"/>
              <a:t> = 1; </a:t>
            </a:r>
            <a:r>
              <a:rPr lang="en-US" altLang="zh-CN" sz="2400" dirty="0" err="1"/>
              <a:t>i</a:t>
            </a:r>
            <a:r>
              <a:rPr lang="en-US" altLang="zh-CN" sz="2400" dirty="0"/>
              <a:t> &lt;= 100; </a:t>
            </a:r>
            <a:r>
              <a:rPr lang="en-US" altLang="zh-CN" sz="2400" dirty="0" err="1"/>
              <a:t>i</a:t>
            </a:r>
            <a:r>
              <a:rPr lang="en-US" altLang="zh-CN" sz="2400" dirty="0"/>
              <a:t>++) {</a:t>
            </a:r>
          </a:p>
          <a:p>
            <a:pPr lvl="1" eaLnBrk="1" hangingPunct="1">
              <a:lnSpc>
                <a:spcPct val="80000"/>
              </a:lnSpc>
              <a:buFont typeface="Wingdings" pitchFamily="2" charset="2"/>
              <a:buNone/>
            </a:pPr>
            <a:r>
              <a:rPr lang="en-US" altLang="zh-CN" sz="2400" dirty="0"/>
              <a:t>         if (i%2 == 0) { </a:t>
            </a:r>
          </a:p>
          <a:p>
            <a:pPr lvl="1" eaLnBrk="1" hangingPunct="1">
              <a:lnSpc>
                <a:spcPct val="80000"/>
              </a:lnSpc>
              <a:buFont typeface="Wingdings" pitchFamily="2" charset="2"/>
              <a:buNone/>
            </a:pPr>
            <a:r>
              <a:rPr lang="en-US" altLang="zh-CN" sz="2400" dirty="0"/>
              <a:t>              sum = sum + </a:t>
            </a:r>
            <a:r>
              <a:rPr lang="en-US" altLang="zh-CN" sz="2400" dirty="0" err="1"/>
              <a:t>i</a:t>
            </a:r>
            <a:r>
              <a:rPr lang="en-US" altLang="zh-CN" sz="2400" dirty="0"/>
              <a:t>;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sz="2400" dirty="0"/>
              <a:t>     </a:t>
            </a:r>
            <a:r>
              <a:rPr lang="en-US" altLang="zh-CN" sz="2400" dirty="0" err="1"/>
              <a:t>printf</a:t>
            </a:r>
            <a:r>
              <a:rPr lang="en-US" altLang="zh-CN" sz="2400" dirty="0"/>
              <a:t>("%d", sum); </a:t>
            </a:r>
          </a:p>
          <a:p>
            <a:pPr lvl="1" eaLnBrk="1" hangingPunct="1">
              <a:lnSpc>
                <a:spcPct val="80000"/>
              </a:lnSpc>
              <a:buFont typeface="Wingdings" pitchFamily="2" charset="2"/>
              <a:buNone/>
            </a:pPr>
            <a:r>
              <a:rPr lang="en-US" altLang="zh-CN" sz="2400" dirty="0"/>
              <a:t>     return 0;</a:t>
            </a:r>
          </a:p>
          <a:p>
            <a:pPr lvl="1" eaLnBrk="1" hangingPunct="1">
              <a:lnSpc>
                <a:spcPct val="80000"/>
              </a:lnSpc>
              <a:buFont typeface="Wingdings" pitchFamily="2" charset="2"/>
              <a:buNone/>
            </a:pPr>
            <a:r>
              <a:rPr lang="en-US" altLang="zh-CN" sz="2400" dirty="0"/>
              <a:t>}</a:t>
            </a:r>
            <a:r>
              <a:rPr lang="zh-CN" altLang="en-US" sz="24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zh-CN" dirty="0"/>
              <a:t>3. </a:t>
            </a:r>
            <a:r>
              <a:rPr lang="zh-CN" altLang="en-US" dirty="0"/>
              <a:t>程序编译连接</a:t>
            </a:r>
          </a:p>
        </p:txBody>
      </p:sp>
      <p:sp>
        <p:nvSpPr>
          <p:cNvPr id="217093" name="Rectangle 5"/>
          <p:cNvSpPr>
            <a:spLocks noGrp="1" noChangeArrowheads="1"/>
          </p:cNvSpPr>
          <p:nvPr>
            <p:ph type="body" idx="1"/>
          </p:nvPr>
        </p:nvSpPr>
        <p:spPr/>
        <p:txBody>
          <a:bodyPr/>
          <a:lstStyle/>
          <a:p>
            <a:pPr eaLnBrk="1" hangingPunct="1">
              <a:buFont typeface="Wingdings" pitchFamily="2" charset="2"/>
              <a:buNone/>
            </a:pPr>
            <a:r>
              <a:rPr lang="zh-CN" altLang="en-US" dirty="0"/>
              <a:t>编辑程序后，用该语言的编译程序对其进行编译，以生成二进制代码表示的目标程序(.</a:t>
            </a:r>
            <a:r>
              <a:rPr lang="en-US" altLang="zh-CN" dirty="0"/>
              <a:t>obj)，</a:t>
            </a:r>
            <a:r>
              <a:rPr lang="zh-CN" altLang="en-US" dirty="0"/>
              <a:t>与编程环境提供的库函数进行连接（</a:t>
            </a:r>
            <a:r>
              <a:rPr lang="en-US" altLang="zh-CN" dirty="0"/>
              <a:t>Link）</a:t>
            </a:r>
            <a:r>
              <a:rPr lang="zh-CN" altLang="en-US" dirty="0"/>
              <a:t>形成可执行的程序(.</a:t>
            </a:r>
            <a:r>
              <a:rPr lang="en-US" altLang="zh-CN" dirty="0"/>
              <a:t>exe)。</a:t>
            </a:r>
          </a:p>
          <a:p>
            <a:pPr eaLnBrk="1" hangingPunct="1">
              <a:buFont typeface="Wingdings" pitchFamily="2" charset="2"/>
              <a:buNone/>
            </a:pPr>
            <a:endParaRPr lang="zh-CN" altLang="en-US" dirty="0"/>
          </a:p>
          <a:p>
            <a:pPr eaLnBrk="1" hangingPunct="1">
              <a:buFont typeface="Wingdings" pitchFamily="2" charset="2"/>
              <a:buNone/>
            </a:pPr>
            <a:r>
              <a:rPr lang="zh-CN" altLang="en-US" dirty="0"/>
              <a:t>编译程序指出</a:t>
            </a:r>
            <a:r>
              <a:rPr lang="zh-CN" altLang="en-US" dirty="0">
                <a:solidFill>
                  <a:srgbClr val="CC0066"/>
                </a:solidFill>
              </a:rPr>
              <a:t>语法错误</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3">
                                            <p:txEl>
                                              <p:pRg st="2" end="2"/>
                                            </p:txEl>
                                          </p:spTgt>
                                        </p:tgtEl>
                                        <p:attrNameLst>
                                          <p:attrName>style.visibility</p:attrName>
                                        </p:attrNameLst>
                                      </p:cBhvr>
                                      <p:to>
                                        <p:strVal val="visible"/>
                                      </p:to>
                                    </p:set>
                                    <p:animEffect transition="in" filter="blinds(horizontal)">
                                      <p:cBhvr>
                                        <p:cTn id="7" dur="500"/>
                                        <p:tgtEl>
                                          <p:spTgt spid="2170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457200" y="457200"/>
            <a:ext cx="7571184" cy="955576"/>
          </a:xfrm>
        </p:spPr>
        <p:txBody>
          <a:bodyPr/>
          <a:lstStyle/>
          <a:p>
            <a:pPr eaLnBrk="1" hangingPunct="1"/>
            <a:r>
              <a:rPr lang="en-US" altLang="zh-CN" dirty="0"/>
              <a:t>4. </a:t>
            </a:r>
            <a:r>
              <a:rPr lang="zh-CN" altLang="en-US" dirty="0"/>
              <a:t>运行与调试</a:t>
            </a:r>
          </a:p>
        </p:txBody>
      </p:sp>
      <p:sp>
        <p:nvSpPr>
          <p:cNvPr id="218117" name="Rectangle 5"/>
          <p:cNvSpPr>
            <a:spLocks noGrp="1" noChangeArrowheads="1"/>
          </p:cNvSpPr>
          <p:nvPr>
            <p:ph type="body" idx="1"/>
          </p:nvPr>
        </p:nvSpPr>
        <p:spPr>
          <a:xfrm>
            <a:off x="323528" y="1412776"/>
            <a:ext cx="8784976" cy="5184576"/>
          </a:xfrm>
        </p:spPr>
        <p:txBody>
          <a:bodyPr/>
          <a:lstStyle/>
          <a:p>
            <a:pPr eaLnBrk="1" hangingPunct="1">
              <a:lnSpc>
                <a:spcPct val="90000"/>
              </a:lnSpc>
              <a:buFont typeface="Wingdings" pitchFamily="2" charset="2"/>
              <a:buNone/>
            </a:pPr>
            <a:r>
              <a:rPr lang="zh-CN" altLang="en-US" sz="2400" dirty="0"/>
              <a:t>经过编辑、编译、连接，生成执行文件后，就可以在编程环境或操作系统环境中运行该程序。</a:t>
            </a:r>
          </a:p>
          <a:p>
            <a:pPr eaLnBrk="1" hangingPunct="1">
              <a:lnSpc>
                <a:spcPct val="90000"/>
              </a:lnSpc>
              <a:buFont typeface="Wingdings" pitchFamily="2" charset="2"/>
              <a:buNone/>
            </a:pPr>
            <a:r>
              <a:rPr lang="zh-CN" altLang="en-US" sz="2400" dirty="0"/>
              <a:t>如果程序运行所产生的结果不是你想要的结果，这是程序的</a:t>
            </a:r>
            <a:r>
              <a:rPr lang="zh-CN" altLang="en-US" sz="2400" dirty="0">
                <a:solidFill>
                  <a:srgbClr val="CC0066"/>
                </a:solidFill>
              </a:rPr>
              <a:t>语义错误（逻辑错误）</a:t>
            </a:r>
            <a:r>
              <a:rPr lang="zh-CN" altLang="en-US" sz="2400" dirty="0"/>
              <a:t>。</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solidFill>
                  <a:srgbClr val="CC0066"/>
                </a:solidFill>
              </a:rPr>
              <a:t>语法错误 </a:t>
            </a:r>
            <a:r>
              <a:rPr lang="en-US" altLang="zh-CN" sz="2400" dirty="0"/>
              <a:t>VS </a:t>
            </a:r>
            <a:r>
              <a:rPr lang="zh-CN" altLang="en-US" sz="2400" dirty="0">
                <a:solidFill>
                  <a:srgbClr val="CC0066"/>
                </a:solidFill>
              </a:rPr>
              <a:t>逻辑错误</a:t>
            </a:r>
            <a:endParaRPr lang="en-US" altLang="zh-CN" sz="2400" dirty="0">
              <a:solidFill>
                <a:srgbClr val="CC0066"/>
              </a:solidFill>
            </a:endParaRP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调试：在程序中查找错误并修改错误的过程。</a:t>
            </a:r>
          </a:p>
          <a:p>
            <a:pPr eaLnBrk="1" hangingPunct="1">
              <a:lnSpc>
                <a:spcPct val="90000"/>
              </a:lnSpc>
              <a:buFont typeface="Wingdings" pitchFamily="2" charset="2"/>
              <a:buNone/>
            </a:pPr>
            <a:r>
              <a:rPr lang="zh-CN" altLang="en-US" sz="2400" dirty="0"/>
              <a:t>调试的方法</a:t>
            </a:r>
          </a:p>
          <a:p>
            <a:pPr lvl="1" eaLnBrk="1" hangingPunct="1">
              <a:lnSpc>
                <a:spcPct val="90000"/>
              </a:lnSpc>
            </a:pPr>
            <a:r>
              <a:rPr lang="zh-CN" altLang="en-US" sz="2200" dirty="0"/>
              <a:t>设置断点</a:t>
            </a:r>
          </a:p>
          <a:p>
            <a:pPr lvl="1" eaLnBrk="1" hangingPunct="1">
              <a:lnSpc>
                <a:spcPct val="90000"/>
              </a:lnSpc>
            </a:pPr>
            <a:r>
              <a:rPr lang="zh-CN" altLang="en-US" sz="2200" dirty="0"/>
              <a:t>单步跟踪</a:t>
            </a:r>
          </a:p>
          <a:p>
            <a:pPr eaLnBrk="1" hangingPunct="1">
              <a:lnSpc>
                <a:spcPct val="90000"/>
              </a:lnSpc>
              <a:buFont typeface="Wingdings" pitchFamily="2" charset="2"/>
              <a:buNone/>
            </a:pPr>
            <a:r>
              <a:rPr lang="zh-CN" altLang="en-US" sz="2400" dirty="0"/>
              <a:t>调试是一个需要耐心和经验的工作，也是程序设计最基本的技能之一。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8117">
                                            <p:txEl>
                                              <p:pRg st="1" end="1"/>
                                            </p:txEl>
                                          </p:spTgt>
                                        </p:tgtEl>
                                        <p:attrNameLst>
                                          <p:attrName>style.visibility</p:attrName>
                                        </p:attrNameLst>
                                      </p:cBhvr>
                                      <p:to>
                                        <p:strVal val="visible"/>
                                      </p:to>
                                    </p:set>
                                    <p:animEffect transition="in" filter="blinds(horizontal)">
                                      <p:cBhvr>
                                        <p:cTn id="7" dur="500"/>
                                        <p:tgtEl>
                                          <p:spTgt spid="2181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7">
                                            <p:txEl>
                                              <p:pRg st="3" end="3"/>
                                            </p:txEl>
                                          </p:spTgt>
                                        </p:tgtEl>
                                        <p:attrNameLst>
                                          <p:attrName>style.visibility</p:attrName>
                                        </p:attrNameLst>
                                      </p:cBhvr>
                                      <p:to>
                                        <p:strVal val="visible"/>
                                      </p:to>
                                    </p:set>
                                    <p:animEffect transition="in" filter="blinds(horizontal)">
                                      <p:cBhvr>
                                        <p:cTn id="12" dur="500"/>
                                        <p:tgtEl>
                                          <p:spTgt spid="21811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7">
                                            <p:txEl>
                                              <p:pRg st="5" end="5"/>
                                            </p:txEl>
                                          </p:spTgt>
                                        </p:tgtEl>
                                        <p:attrNameLst>
                                          <p:attrName>style.visibility</p:attrName>
                                        </p:attrNameLst>
                                      </p:cBhvr>
                                      <p:to>
                                        <p:strVal val="visible"/>
                                      </p:to>
                                    </p:set>
                                    <p:animEffect transition="in" filter="blinds(horizontal)">
                                      <p:cBhvr>
                                        <p:cTn id="17" dur="500"/>
                                        <p:tgtEl>
                                          <p:spTgt spid="218117">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8117">
                                            <p:txEl>
                                              <p:pRg st="6" end="6"/>
                                            </p:txEl>
                                          </p:spTgt>
                                        </p:tgtEl>
                                        <p:attrNameLst>
                                          <p:attrName>style.visibility</p:attrName>
                                        </p:attrNameLst>
                                      </p:cBhvr>
                                      <p:to>
                                        <p:strVal val="visible"/>
                                      </p:to>
                                    </p:set>
                                    <p:animEffect transition="in" filter="blinds(horizontal)">
                                      <p:cBhvr>
                                        <p:cTn id="20" dur="500"/>
                                        <p:tgtEl>
                                          <p:spTgt spid="218117">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8117">
                                            <p:txEl>
                                              <p:pRg st="7" end="7"/>
                                            </p:txEl>
                                          </p:spTgt>
                                        </p:tgtEl>
                                        <p:attrNameLst>
                                          <p:attrName>style.visibility</p:attrName>
                                        </p:attrNameLst>
                                      </p:cBhvr>
                                      <p:to>
                                        <p:strVal val="visible"/>
                                      </p:to>
                                    </p:set>
                                    <p:animEffect transition="in" filter="blinds(horizontal)">
                                      <p:cBhvr>
                                        <p:cTn id="23" dur="500"/>
                                        <p:tgtEl>
                                          <p:spTgt spid="218117">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18117">
                                            <p:txEl>
                                              <p:pRg st="8" end="8"/>
                                            </p:txEl>
                                          </p:spTgt>
                                        </p:tgtEl>
                                        <p:attrNameLst>
                                          <p:attrName>style.visibility</p:attrName>
                                        </p:attrNameLst>
                                      </p:cBhvr>
                                      <p:to>
                                        <p:strVal val="visible"/>
                                      </p:to>
                                    </p:set>
                                    <p:animEffect transition="in" filter="blinds(horizontal)">
                                      <p:cBhvr>
                                        <p:cTn id="26" dur="500"/>
                                        <p:tgtEl>
                                          <p:spTgt spid="218117">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8117">
                                            <p:txEl>
                                              <p:pRg st="9" end="9"/>
                                            </p:txEl>
                                          </p:spTgt>
                                        </p:tgtEl>
                                        <p:attrNameLst>
                                          <p:attrName>style.visibility</p:attrName>
                                        </p:attrNameLst>
                                      </p:cBhvr>
                                      <p:to>
                                        <p:strVal val="visible"/>
                                      </p:to>
                                    </p:set>
                                    <p:animEffect transition="in" filter="blinds(horizontal)">
                                      <p:cBhvr>
                                        <p:cTn id="29" dur="500"/>
                                        <p:tgtEl>
                                          <p:spTgt spid="2181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7"/>
          <p:cNvSpPr>
            <a:spLocks noGrp="1" noChangeArrowheads="1"/>
          </p:cNvSpPr>
          <p:nvPr>
            <p:ph type="title"/>
          </p:nvPr>
        </p:nvSpPr>
        <p:spPr>
          <a:xfrm>
            <a:off x="395536" y="332656"/>
            <a:ext cx="5338763" cy="884238"/>
          </a:xfrm>
        </p:spPr>
        <p:txBody>
          <a:bodyPr/>
          <a:lstStyle/>
          <a:p>
            <a:pPr eaLnBrk="1" hangingPunct="1"/>
            <a:r>
              <a:rPr lang="zh-CN" altLang="en-US" dirty="0"/>
              <a:t>1.1  一个</a:t>
            </a:r>
            <a:r>
              <a:rPr lang="en-US" altLang="zh-CN" dirty="0"/>
              <a:t>C</a:t>
            </a:r>
            <a:r>
              <a:rPr lang="zh-CN" altLang="en-US" dirty="0"/>
              <a:t>语言程序</a:t>
            </a:r>
          </a:p>
        </p:txBody>
      </p:sp>
      <p:sp>
        <p:nvSpPr>
          <p:cNvPr id="15363" name="Rectangle 18"/>
          <p:cNvSpPr>
            <a:spLocks noGrp="1" noChangeArrowheads="1"/>
          </p:cNvSpPr>
          <p:nvPr>
            <p:ph type="body" idx="1"/>
          </p:nvPr>
        </p:nvSpPr>
        <p:spPr>
          <a:xfrm>
            <a:off x="276225" y="1124743"/>
            <a:ext cx="8256215" cy="5553869"/>
          </a:xfrm>
        </p:spPr>
        <p:txBody>
          <a:bodyPr/>
          <a:lstStyle/>
          <a:p>
            <a:pPr eaLnBrk="1" hangingPunct="1">
              <a:lnSpc>
                <a:spcPct val="80000"/>
              </a:lnSpc>
              <a:buFont typeface="Wingdings" pitchFamily="2" charset="2"/>
              <a:buNone/>
            </a:pPr>
            <a:r>
              <a:rPr lang="zh-CN" altLang="en-US" sz="2400" dirty="0"/>
              <a:t>例1-1求阶乘问题。输入一个正整数</a:t>
            </a:r>
            <a:r>
              <a:rPr lang="en-US" altLang="zh-CN" sz="2400" dirty="0"/>
              <a:t>n，</a:t>
            </a:r>
            <a:r>
              <a:rPr lang="zh-CN" altLang="en-US" sz="2400" dirty="0"/>
              <a:t>输出</a:t>
            </a:r>
            <a:r>
              <a:rPr lang="en-US" altLang="zh-CN" sz="2400" dirty="0"/>
              <a:t>n!。  </a:t>
            </a:r>
          </a:p>
          <a:p>
            <a:pPr lvl="1" eaLnBrk="1" hangingPunct="1">
              <a:lnSpc>
                <a:spcPct val="80000"/>
              </a:lnSpc>
              <a:buFont typeface="Wingdings" pitchFamily="2" charset="2"/>
              <a:buNone/>
            </a:pPr>
            <a:r>
              <a:rPr lang="en-US" altLang="zh-CN" sz="2000" dirty="0"/>
              <a:t>#include &lt;</a:t>
            </a:r>
            <a:r>
              <a:rPr lang="en-US" altLang="zh-CN" sz="2000" dirty="0" err="1"/>
              <a:t>stdio.h</a:t>
            </a:r>
            <a:r>
              <a:rPr lang="en-US" altLang="zh-CN" sz="2000" dirty="0"/>
              <a:t>&gt;                     /* </a:t>
            </a:r>
            <a:r>
              <a:rPr lang="zh-CN" altLang="en-US" sz="2000" dirty="0"/>
              <a:t>编译预处理命令 */</a:t>
            </a:r>
          </a:p>
          <a:p>
            <a:pPr lvl="1" eaLnBrk="1" hangingPunct="1">
              <a:lnSpc>
                <a:spcPct val="80000"/>
              </a:lnSpc>
              <a:buFont typeface="Wingdings" pitchFamily="2" charset="2"/>
              <a:buNone/>
            </a:pPr>
            <a:r>
              <a:rPr lang="en-US" altLang="zh-CN" sz="2000" dirty="0"/>
              <a:t>int </a:t>
            </a:r>
            <a:r>
              <a:rPr lang="en-US" altLang="zh-CN" sz="2000" dirty="0">
                <a:solidFill>
                  <a:srgbClr val="CC0066"/>
                </a:solidFill>
              </a:rPr>
              <a:t>main</a:t>
            </a:r>
            <a:r>
              <a:rPr lang="en-US" altLang="zh-CN" sz="2000" dirty="0"/>
              <a:t>(void)                             /* </a:t>
            </a:r>
            <a:r>
              <a:rPr lang="zh-CN" altLang="en-US" sz="2000" dirty="0">
                <a:solidFill>
                  <a:schemeClr val="bg2"/>
                </a:solidFill>
              </a:rPr>
              <a:t>主函数</a:t>
            </a:r>
            <a:r>
              <a:rPr lang="zh-CN" altLang="en-US" sz="2000" dirty="0"/>
              <a:t> */</a:t>
            </a:r>
          </a:p>
          <a:p>
            <a:pPr lvl="1" eaLnBrk="1" hangingPunct="1">
              <a:lnSpc>
                <a:spcPct val="80000"/>
              </a:lnSpc>
              <a:buFont typeface="Wingdings" pitchFamily="2" charset="2"/>
              <a:buNone/>
            </a:pPr>
            <a:r>
              <a:rPr lang="zh-CN" altLang="en-US" sz="2000" dirty="0"/>
              <a:t>{</a:t>
            </a:r>
          </a:p>
          <a:p>
            <a:pPr lvl="1" eaLnBrk="1" hangingPunct="1">
              <a:lnSpc>
                <a:spcPct val="80000"/>
              </a:lnSpc>
              <a:buFont typeface="Wingdings" pitchFamily="2" charset="2"/>
              <a:buNone/>
            </a:pPr>
            <a:r>
              <a:rPr lang="zh-CN" altLang="en-US" sz="2000" dirty="0"/>
              <a:t>	</a:t>
            </a:r>
            <a:r>
              <a:rPr lang="en-US" altLang="zh-CN" sz="2000" dirty="0"/>
              <a:t>int n;                  	                      /* </a:t>
            </a:r>
            <a:r>
              <a:rPr lang="zh-CN" altLang="en-US" sz="2000" dirty="0"/>
              <a:t>变量定义 */</a:t>
            </a:r>
          </a:p>
          <a:p>
            <a:pPr lvl="1" eaLnBrk="1" hangingPunct="1">
              <a:lnSpc>
                <a:spcPct val="80000"/>
              </a:lnSpc>
              <a:buFont typeface="Wingdings" pitchFamily="2" charset="2"/>
              <a:buNone/>
            </a:pPr>
            <a:r>
              <a:rPr lang="zh-CN" altLang="en-US" sz="2000" dirty="0"/>
              <a:t>	</a:t>
            </a:r>
            <a:r>
              <a:rPr lang="en-US" altLang="zh-CN" sz="2000" dirty="0"/>
              <a:t>int </a:t>
            </a:r>
            <a:r>
              <a:rPr lang="en-US" altLang="zh-CN" sz="2000" dirty="0">
                <a:solidFill>
                  <a:srgbClr val="CC0066"/>
                </a:solidFill>
              </a:rPr>
              <a:t>factorial</a:t>
            </a:r>
            <a:r>
              <a:rPr lang="en-US" altLang="zh-CN" sz="2000" dirty="0"/>
              <a:t>(int n);                    /* </a:t>
            </a:r>
            <a:r>
              <a:rPr lang="zh-CN" altLang="en-US" sz="2000" dirty="0"/>
              <a:t>函数声明 */</a:t>
            </a:r>
          </a:p>
          <a:p>
            <a:pPr lvl="1" eaLnBrk="1" hangingPunct="1">
              <a:lnSpc>
                <a:spcPct val="80000"/>
              </a:lnSpc>
              <a:buFont typeface="Wingdings" pitchFamily="2" charset="2"/>
              <a:buNone/>
            </a:pPr>
            <a:r>
              <a:rPr lang="zh-CN" altLang="en-US" sz="2000" dirty="0"/>
              <a:t> 	</a:t>
            </a:r>
            <a:r>
              <a:rPr lang="en-US" altLang="zh-CN" sz="2000" dirty="0" err="1">
                <a:solidFill>
                  <a:srgbClr val="CC0066"/>
                </a:solidFill>
              </a:rPr>
              <a:t>scanf</a:t>
            </a:r>
            <a:r>
              <a:rPr lang="en-US" altLang="zh-CN" sz="2000" dirty="0"/>
              <a:t>("%d", &amp;n);                      /* </a:t>
            </a:r>
            <a:r>
              <a:rPr lang="zh-CN" altLang="en-US" sz="2000" dirty="0"/>
              <a:t>输入一个整数 */</a:t>
            </a:r>
          </a:p>
          <a:p>
            <a:pPr lvl="1" eaLnBrk="1" hangingPunct="1">
              <a:lnSpc>
                <a:spcPct val="80000"/>
              </a:lnSpc>
              <a:buNone/>
            </a:pPr>
            <a:r>
              <a:rPr lang="zh-CN" altLang="en-US" sz="2000" dirty="0"/>
              <a:t>	</a:t>
            </a:r>
            <a:r>
              <a:rPr lang="en-US" altLang="zh-CN" sz="2000" dirty="0" err="1">
                <a:solidFill>
                  <a:srgbClr val="CC0066"/>
                </a:solidFill>
              </a:rPr>
              <a:t>printf</a:t>
            </a:r>
            <a:r>
              <a:rPr lang="en-US" altLang="zh-CN" sz="2000" dirty="0"/>
              <a:t>("%d\n", factorial(n));     /* </a:t>
            </a:r>
            <a:r>
              <a:rPr lang="zh-CN" altLang="en-US" sz="2000" dirty="0"/>
              <a:t>调用函数计算阶乘 */</a:t>
            </a:r>
          </a:p>
          <a:p>
            <a:pPr lvl="1" eaLnBrk="1" hangingPunct="1">
              <a:lnSpc>
                <a:spcPct val="80000"/>
              </a:lnSpc>
              <a:buFont typeface="Wingdings" pitchFamily="2" charset="2"/>
              <a:buNone/>
            </a:pPr>
            <a:r>
              <a:rPr lang="zh-CN" altLang="en-US" sz="2000" dirty="0"/>
              <a:t>    </a:t>
            </a:r>
            <a:r>
              <a:rPr lang="en-US" altLang="zh-CN" sz="2000" dirty="0"/>
              <a:t>return 0;</a:t>
            </a:r>
          </a:p>
          <a:p>
            <a:pPr lvl="1" eaLnBrk="1" hangingPunct="1">
              <a:lnSpc>
                <a:spcPct val="80000"/>
              </a:lnSpc>
              <a:buFont typeface="Wingdings" pitchFamily="2" charset="2"/>
              <a:buNone/>
            </a:pPr>
            <a:r>
              <a:rPr lang="zh-CN" altLang="en-US" sz="2000" dirty="0"/>
              <a:t> }</a:t>
            </a:r>
          </a:p>
          <a:p>
            <a:pPr lvl="1" eaLnBrk="1" hangingPunct="1">
              <a:lnSpc>
                <a:spcPct val="80000"/>
              </a:lnSpc>
              <a:buFont typeface="Wingdings" pitchFamily="2" charset="2"/>
              <a:buNone/>
            </a:pPr>
            <a:r>
              <a:rPr lang="zh-CN" altLang="en-US" sz="2000" dirty="0"/>
              <a:t> </a:t>
            </a:r>
            <a:r>
              <a:rPr lang="en-US" altLang="zh-CN" sz="2000" dirty="0"/>
              <a:t>int </a:t>
            </a:r>
            <a:r>
              <a:rPr lang="en-US" altLang="zh-CN" sz="2000" dirty="0">
                <a:solidFill>
                  <a:srgbClr val="CC0066"/>
                </a:solidFill>
              </a:rPr>
              <a:t>factorial</a:t>
            </a:r>
            <a:r>
              <a:rPr lang="en-US" altLang="zh-CN" sz="2000" dirty="0"/>
              <a:t>(int n)      	            /* </a:t>
            </a:r>
            <a:r>
              <a:rPr lang="zh-CN" altLang="en-US" sz="2000" dirty="0"/>
              <a:t>定义计算 </a:t>
            </a:r>
            <a:r>
              <a:rPr lang="en-US" altLang="zh-CN" sz="2000" dirty="0"/>
              <a:t>n! </a:t>
            </a:r>
            <a:r>
              <a:rPr lang="zh-CN" altLang="en-US" sz="2000" dirty="0"/>
              <a:t>的函数 */</a:t>
            </a:r>
          </a:p>
          <a:p>
            <a:pPr lvl="1" eaLnBrk="1" hangingPunct="1">
              <a:lnSpc>
                <a:spcPct val="80000"/>
              </a:lnSpc>
              <a:buFont typeface="Wingdings" pitchFamily="2" charset="2"/>
              <a:buNone/>
            </a:pPr>
            <a:r>
              <a:rPr lang="zh-CN" altLang="en-US" sz="2000" dirty="0"/>
              <a:t>{</a:t>
            </a:r>
          </a:p>
          <a:p>
            <a:pPr lvl="1" eaLnBrk="1" hangingPunct="1">
              <a:lnSpc>
                <a:spcPct val="80000"/>
              </a:lnSpc>
              <a:buFont typeface="Wingdings" pitchFamily="2" charset="2"/>
              <a:buNone/>
            </a:pPr>
            <a:r>
              <a:rPr lang="zh-CN" altLang="en-US" sz="2000" dirty="0"/>
              <a:t>	</a:t>
            </a:r>
            <a:r>
              <a:rPr lang="en-US" altLang="zh-CN" sz="2000" dirty="0"/>
              <a:t>int </a:t>
            </a:r>
            <a:r>
              <a:rPr lang="en-US" altLang="zh-CN" sz="2000" dirty="0" err="1"/>
              <a:t>i</a:t>
            </a:r>
            <a:r>
              <a:rPr lang="en-US" altLang="zh-CN" sz="2000" dirty="0"/>
              <a:t>, fact = 1;</a:t>
            </a:r>
          </a:p>
          <a:p>
            <a:pPr lvl="1" eaLnBrk="1" hangingPunct="1">
              <a:lnSpc>
                <a:spcPct val="80000"/>
              </a:lnSpc>
              <a:buFont typeface="Wingdings" pitchFamily="2" charset="2"/>
              <a:buNone/>
            </a:pPr>
            <a:r>
              <a:rPr lang="en-US" altLang="zh-CN" sz="2000" dirty="0"/>
              <a:t> 	for(</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 </a:t>
            </a:r>
            <a:r>
              <a:rPr lang="zh-CN" altLang="en-US" sz="2000" dirty="0"/>
              <a:t>循环 */</a:t>
            </a:r>
          </a:p>
          <a:p>
            <a:pPr lvl="1" eaLnBrk="1" hangingPunct="1">
              <a:lnSpc>
                <a:spcPct val="80000"/>
              </a:lnSpc>
              <a:buFont typeface="Wingdings" pitchFamily="2" charset="2"/>
              <a:buNone/>
            </a:pPr>
            <a:r>
              <a:rPr lang="zh-CN" altLang="en-US" sz="2000" dirty="0"/>
              <a:t>		  </a:t>
            </a:r>
            <a:r>
              <a:rPr lang="en-US" altLang="zh-CN" sz="2000" dirty="0"/>
              <a:t>fact = fact * </a:t>
            </a:r>
            <a:r>
              <a:rPr lang="en-US" altLang="zh-CN" sz="2000" dirty="0" err="1"/>
              <a:t>i</a:t>
            </a:r>
            <a:r>
              <a:rPr lang="en-US" altLang="zh-CN" sz="2000" dirty="0"/>
              <a:t>;</a:t>
            </a:r>
          </a:p>
          <a:p>
            <a:pPr lvl="1" eaLnBrk="1" hangingPunct="1">
              <a:lnSpc>
                <a:spcPct val="80000"/>
              </a:lnSpc>
              <a:buFont typeface="Wingdings" pitchFamily="2" charset="2"/>
              <a:buNone/>
            </a:pPr>
            <a:r>
              <a:rPr lang="en-US" altLang="zh-CN" sz="2000" dirty="0"/>
              <a:t>    }</a:t>
            </a:r>
          </a:p>
          <a:p>
            <a:pPr lvl="1" eaLnBrk="1" hangingPunct="1">
              <a:lnSpc>
                <a:spcPct val="80000"/>
              </a:lnSpc>
              <a:buFont typeface="Wingdings" pitchFamily="2" charset="2"/>
              <a:buNone/>
            </a:pPr>
            <a:r>
              <a:rPr lang="en-US" altLang="zh-CN" sz="2000" dirty="0"/>
              <a:t>   return fact;</a:t>
            </a:r>
          </a:p>
          <a:p>
            <a:pPr lvl="1" eaLnBrk="1" hangingPunct="1">
              <a:lnSpc>
                <a:spcPct val="80000"/>
              </a:lnSpc>
              <a:buFont typeface="Wingdings" pitchFamily="2" charset="2"/>
              <a:buNone/>
            </a:pPr>
            <a:r>
              <a:rPr lang="en-US" altLang="zh-CN" sz="2000" dirty="0"/>
              <a:t>}</a:t>
            </a:r>
          </a:p>
        </p:txBody>
      </p:sp>
      <p:sp>
        <p:nvSpPr>
          <p:cNvPr id="186382" name="Rectangle 14"/>
          <p:cNvSpPr>
            <a:spLocks noChangeArrowheads="1"/>
          </p:cNvSpPr>
          <p:nvPr/>
        </p:nvSpPr>
        <p:spPr bwMode="auto">
          <a:xfrm>
            <a:off x="7164388" y="620713"/>
            <a:ext cx="1447800" cy="944562"/>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zh-CN" altLang="en-US" sz="2400" b="1" dirty="0">
                <a:latin typeface="宋体" pitchFamily="2" charset="-122"/>
              </a:rPr>
              <a:t>输入 </a:t>
            </a:r>
            <a:r>
              <a:rPr kumimoji="1" lang="zh-CN" altLang="en-US" sz="2400" b="1" dirty="0">
                <a:ea typeface="Arial Unicode MS" pitchFamily="34" charset="-122"/>
                <a:cs typeface="Arial Unicode MS" pitchFamily="34" charset="-122"/>
              </a:rPr>
              <a:t>4</a:t>
            </a:r>
          </a:p>
          <a:p>
            <a:pPr>
              <a:spcBef>
                <a:spcPct val="30000"/>
              </a:spcBef>
            </a:pPr>
            <a:r>
              <a:rPr kumimoji="1" lang="zh-CN" altLang="en-US" sz="2400" b="1" dirty="0">
                <a:latin typeface="宋体" pitchFamily="2" charset="-122"/>
              </a:rPr>
              <a:t>输出 </a:t>
            </a:r>
            <a:r>
              <a:rPr kumimoji="1" lang="zh-CN" altLang="en-US" sz="2400" b="1" dirty="0">
                <a:ea typeface="Arial Unicode MS" pitchFamily="34" charset="-122"/>
                <a:cs typeface="Arial Unicode MS" pitchFamily="34" charset="-122"/>
              </a:rPr>
              <a:t>24</a:t>
            </a:r>
          </a:p>
        </p:txBody>
      </p:sp>
      <p:sp>
        <p:nvSpPr>
          <p:cNvPr id="186383" name="Text Box 15"/>
          <p:cNvSpPr txBox="1">
            <a:spLocks noChangeArrowheads="1"/>
          </p:cNvSpPr>
          <p:nvPr/>
        </p:nvSpPr>
        <p:spPr bwMode="auto">
          <a:xfrm>
            <a:off x="5076825" y="5661025"/>
            <a:ext cx="3886200" cy="1017588"/>
          </a:xfrm>
          <a:prstGeom prst="rect">
            <a:avLst/>
          </a:prstGeom>
          <a:noFill/>
          <a:ln w="12700">
            <a:solidFill>
              <a:schemeClr val="accent1"/>
            </a:solidFill>
            <a:miter lim="800000"/>
            <a:headEnd type="none" w="sm" len="sm"/>
            <a:tailEnd type="none" w="sm" len="sm"/>
          </a:ln>
        </p:spPr>
        <p:txBody>
          <a:bodyPr>
            <a:spAutoFit/>
          </a:bodyPr>
          <a:lstStyle/>
          <a:p>
            <a:pPr eaLnBrk="0" hangingPunct="0">
              <a:spcBef>
                <a:spcPct val="50000"/>
              </a:spcBef>
            </a:pPr>
            <a:r>
              <a:rPr lang="en-US" altLang="zh-CN" sz="2400" b="1">
                <a:cs typeface="Arial" charset="0"/>
              </a:rPr>
              <a:t>C</a:t>
            </a:r>
            <a:r>
              <a:rPr lang="zh-CN" altLang="en-US" sz="2400" b="1">
                <a:latin typeface="宋体" pitchFamily="2" charset="-122"/>
              </a:rPr>
              <a:t>程序由函数组成</a:t>
            </a:r>
          </a:p>
          <a:p>
            <a:pPr eaLnBrk="0" hangingPunct="0">
              <a:spcBef>
                <a:spcPct val="50000"/>
              </a:spcBef>
            </a:pPr>
            <a:r>
              <a:rPr lang="zh-CN" altLang="en-US" sz="2400" b="1">
                <a:latin typeface="宋体" pitchFamily="2" charset="-122"/>
              </a:rPr>
              <a:t>有且只有一个主函数</a:t>
            </a:r>
            <a:r>
              <a:rPr lang="en-US" altLang="zh-CN" sz="2400" b="1">
                <a:cs typeface="Arial" charset="0"/>
              </a:rPr>
              <a:t>main()</a:t>
            </a:r>
            <a:r>
              <a:rPr lang="en-US" altLang="zh-CN" sz="2400" b="1">
                <a:latin typeface="Times New Roman" pitchFamily="18" charset="0"/>
              </a:rPr>
              <a:t> </a:t>
            </a:r>
            <a:endParaRPr lang="zh-CN" altLang="en-US" sz="2400" b="1">
              <a:latin typeface="Times New Roman" pitchFamily="18" charset="0"/>
            </a:endParaRPr>
          </a:p>
        </p:txBody>
      </p:sp>
      <p:sp>
        <p:nvSpPr>
          <p:cNvPr id="6" name="Rectangle 14">
            <a:extLst>
              <a:ext uri="{FF2B5EF4-FFF2-40B4-BE49-F238E27FC236}">
                <a16:creationId xmlns:a16="http://schemas.microsoft.com/office/drawing/2014/main" id="{B90E5E97-7003-441B-AF43-9C595B1E89A4}"/>
              </a:ext>
            </a:extLst>
          </p:cNvPr>
          <p:cNvSpPr>
            <a:spLocks noChangeArrowheads="1"/>
          </p:cNvSpPr>
          <p:nvPr/>
        </p:nvSpPr>
        <p:spPr bwMode="auto">
          <a:xfrm>
            <a:off x="7199387" y="1977628"/>
            <a:ext cx="1447800" cy="944562"/>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zh-CN" altLang="en-US" sz="2400" b="1" dirty="0">
                <a:latin typeface="宋体" pitchFamily="2" charset="-122"/>
              </a:rPr>
              <a:t>输入 </a:t>
            </a:r>
            <a:r>
              <a:rPr kumimoji="1" lang="en-US" altLang="zh-CN" sz="2400" b="1" dirty="0">
                <a:ea typeface="Arial Unicode MS" pitchFamily="34" charset="-122"/>
              </a:rPr>
              <a:t>13</a:t>
            </a:r>
            <a:endParaRPr kumimoji="1" lang="zh-CN" altLang="en-US" sz="2400" b="1" dirty="0">
              <a:ea typeface="Arial Unicode MS" pitchFamily="34" charset="-122"/>
              <a:cs typeface="Arial Unicode MS" pitchFamily="34" charset="-122"/>
            </a:endParaRPr>
          </a:p>
          <a:p>
            <a:pPr>
              <a:spcBef>
                <a:spcPct val="30000"/>
              </a:spcBef>
            </a:pPr>
            <a:r>
              <a:rPr kumimoji="1" lang="zh-CN" altLang="en-US" sz="2400" b="1">
                <a:latin typeface="宋体" pitchFamily="2" charset="-122"/>
              </a:rPr>
              <a:t>输出</a:t>
            </a:r>
            <a:endParaRPr kumimoji="1" lang="zh-CN" altLang="en-US" sz="2400" b="1" dirty="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82"/>
                                        </p:tgtEl>
                                        <p:attrNameLst>
                                          <p:attrName>style.visibility</p:attrName>
                                        </p:attrNameLst>
                                      </p:cBhvr>
                                      <p:to>
                                        <p:strVal val="visible"/>
                                      </p:to>
                                    </p:set>
                                    <p:anim calcmode="lin" valueType="num">
                                      <p:cBhvr additive="base">
                                        <p:cTn id="7" dur="500" fill="hold"/>
                                        <p:tgtEl>
                                          <p:spTgt spid="186382"/>
                                        </p:tgtEl>
                                        <p:attrNameLst>
                                          <p:attrName>ppt_x</p:attrName>
                                        </p:attrNameLst>
                                      </p:cBhvr>
                                      <p:tavLst>
                                        <p:tav tm="0">
                                          <p:val>
                                            <p:strVal val="0-#ppt_w/2"/>
                                          </p:val>
                                        </p:tav>
                                        <p:tav tm="100000">
                                          <p:val>
                                            <p:strVal val="#ppt_x"/>
                                          </p:val>
                                        </p:tav>
                                      </p:tavLst>
                                    </p:anim>
                                    <p:anim calcmode="lin" valueType="num">
                                      <p:cBhvr additive="base">
                                        <p:cTn id="8"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83"/>
                                        </p:tgtEl>
                                        <p:attrNameLst>
                                          <p:attrName>style.visibility</p:attrName>
                                        </p:attrNameLst>
                                      </p:cBhvr>
                                      <p:to>
                                        <p:strVal val="visible"/>
                                      </p:to>
                                    </p:set>
                                    <p:anim calcmode="lin" valueType="num">
                                      <p:cBhvr additive="base">
                                        <p:cTn id="13" dur="500" fill="hold"/>
                                        <p:tgtEl>
                                          <p:spTgt spid="186383"/>
                                        </p:tgtEl>
                                        <p:attrNameLst>
                                          <p:attrName>ppt_x</p:attrName>
                                        </p:attrNameLst>
                                      </p:cBhvr>
                                      <p:tavLst>
                                        <p:tav tm="0">
                                          <p:val>
                                            <p:strVal val="0-#ppt_w/2"/>
                                          </p:val>
                                        </p:tav>
                                        <p:tav tm="100000">
                                          <p:val>
                                            <p:strVal val="#ppt_x"/>
                                          </p:val>
                                        </p:tav>
                                      </p:tavLst>
                                    </p:anim>
                                    <p:anim calcmode="lin" valueType="num">
                                      <p:cBhvr additive="base">
                                        <p:cTn id="14" dur="500" fill="hold"/>
                                        <p:tgtEl>
                                          <p:spTgt spid="1863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2" grpId="0" animBg="1" autoUpdateAnimBg="0"/>
      <p:bldP spid="186383" grpId="0" animBg="1" autoUpdateAnimBg="0"/>
      <p:bldP spid="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en-US" altLang="zh-CN"/>
              <a:t>C</a:t>
            </a:r>
            <a:r>
              <a:rPr lang="zh-CN" altLang="en-US"/>
              <a:t>语言程序的编辑、编译连接、运行调试步骤示意图</a:t>
            </a:r>
          </a:p>
        </p:txBody>
      </p:sp>
      <p:sp>
        <p:nvSpPr>
          <p:cNvPr id="1029" name="Rectangle 2"/>
          <p:cNvSpPr>
            <a:spLocks noChangeArrowheads="1"/>
          </p:cNvSpPr>
          <p:nvPr/>
        </p:nvSpPr>
        <p:spPr bwMode="auto">
          <a:xfrm>
            <a:off x="0" y="0"/>
            <a:ext cx="9144000" cy="0"/>
          </a:xfrm>
          <a:prstGeom prst="rect">
            <a:avLst/>
          </a:prstGeom>
          <a:noFill/>
          <a:ln w="12700" cap="sq">
            <a:noFill/>
            <a:miter lim="800000"/>
            <a:headEnd/>
            <a:tailEnd/>
          </a:ln>
        </p:spPr>
        <p:txBody>
          <a:bodyPr wrap="none" anchor="ctr">
            <a:spAutoFit/>
          </a:bodyPr>
          <a:lstStyle/>
          <a:p>
            <a:endParaRPr lang="zh-CN" altLang="en-US"/>
          </a:p>
        </p:txBody>
      </p:sp>
      <p:pic>
        <p:nvPicPr>
          <p:cNvPr id="5" name="图片 4" descr="图1.3.jpg"/>
          <p:cNvPicPr>
            <a:picLocks noChangeAspect="1"/>
          </p:cNvPicPr>
          <p:nvPr/>
        </p:nvPicPr>
        <p:blipFill>
          <a:blip r:embed="rId2" cstate="print"/>
          <a:stretch>
            <a:fillRect/>
          </a:stretch>
        </p:blipFill>
        <p:spPr>
          <a:xfrm>
            <a:off x="2123728" y="1916832"/>
            <a:ext cx="5267325" cy="458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a:t>1.2 程序与程序设计语言</a:t>
            </a:r>
          </a:p>
        </p:txBody>
      </p:sp>
      <p:sp>
        <p:nvSpPr>
          <p:cNvPr id="192517" name="Rectangle 5"/>
          <p:cNvSpPr>
            <a:spLocks noGrp="1" noChangeArrowheads="1"/>
          </p:cNvSpPr>
          <p:nvPr>
            <p:ph type="body" idx="1"/>
          </p:nvPr>
        </p:nvSpPr>
        <p:spPr>
          <a:xfrm>
            <a:off x="457200" y="1700808"/>
            <a:ext cx="8291513" cy="4327525"/>
          </a:xfrm>
        </p:spPr>
        <p:txBody>
          <a:bodyPr/>
          <a:lstStyle/>
          <a:p>
            <a:pPr eaLnBrk="1" hangingPunct="1"/>
            <a:r>
              <a:rPr lang="zh-CN" altLang="en-US" dirty="0"/>
              <a:t>程序</a:t>
            </a:r>
          </a:p>
          <a:p>
            <a:pPr lvl="1" eaLnBrk="1" hangingPunct="1"/>
            <a:r>
              <a:rPr lang="zh-CN" altLang="en-US" dirty="0"/>
              <a:t>人们为解决某种问题用计算机可以识别的代码编排的一系列加工步骤。</a:t>
            </a:r>
          </a:p>
          <a:p>
            <a:pPr lvl="1" eaLnBrk="1" hangingPunct="1"/>
            <a:r>
              <a:rPr lang="zh-CN" altLang="en-US" dirty="0"/>
              <a:t>程序的执行过程实际上是对程序所表达的数据进行处理的过程。</a:t>
            </a:r>
          </a:p>
          <a:p>
            <a:pPr eaLnBrk="1" hangingPunct="1"/>
            <a:r>
              <a:rPr lang="zh-CN" altLang="en-US" dirty="0"/>
              <a:t>程序设计语言</a:t>
            </a:r>
          </a:p>
          <a:p>
            <a:pPr lvl="1" eaLnBrk="1" hangingPunct="1"/>
            <a:r>
              <a:rPr lang="zh-CN" altLang="en-US" dirty="0"/>
              <a:t>提供了一种表达数据与处理数据的功能</a:t>
            </a:r>
          </a:p>
          <a:p>
            <a:pPr lvl="1" eaLnBrk="1" hangingPunct="1"/>
            <a:r>
              <a:rPr lang="zh-CN" altLang="en-US" dirty="0"/>
              <a:t>要求程序员按照语言的规范编程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2517">
                                            <p:txEl>
                                              <p:pRg st="0" end="0"/>
                                            </p:txEl>
                                          </p:spTgt>
                                        </p:tgtEl>
                                        <p:attrNameLst>
                                          <p:attrName>style.visibility</p:attrName>
                                        </p:attrNameLst>
                                      </p:cBhvr>
                                      <p:to>
                                        <p:strVal val="visible"/>
                                      </p:to>
                                    </p:set>
                                    <p:animEffect transition="in" filter="wipe(up)">
                                      <p:cBhvr>
                                        <p:cTn id="7" dur="500"/>
                                        <p:tgtEl>
                                          <p:spTgt spid="1925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2517">
                                            <p:txEl>
                                              <p:pRg st="1" end="1"/>
                                            </p:txEl>
                                          </p:spTgt>
                                        </p:tgtEl>
                                        <p:attrNameLst>
                                          <p:attrName>style.visibility</p:attrName>
                                        </p:attrNameLst>
                                      </p:cBhvr>
                                      <p:to>
                                        <p:strVal val="visible"/>
                                      </p:to>
                                    </p:set>
                                    <p:animEffect transition="in" filter="wipe(up)">
                                      <p:cBhvr>
                                        <p:cTn id="12" dur="500"/>
                                        <p:tgtEl>
                                          <p:spTgt spid="1925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2517">
                                            <p:txEl>
                                              <p:pRg st="2" end="2"/>
                                            </p:txEl>
                                          </p:spTgt>
                                        </p:tgtEl>
                                        <p:attrNameLst>
                                          <p:attrName>style.visibility</p:attrName>
                                        </p:attrNameLst>
                                      </p:cBhvr>
                                      <p:to>
                                        <p:strVal val="visible"/>
                                      </p:to>
                                    </p:set>
                                    <p:animEffect transition="in" filter="wipe(up)">
                                      <p:cBhvr>
                                        <p:cTn id="17" dur="500"/>
                                        <p:tgtEl>
                                          <p:spTgt spid="1925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2517">
                                            <p:txEl>
                                              <p:pRg st="3" end="3"/>
                                            </p:txEl>
                                          </p:spTgt>
                                        </p:tgtEl>
                                        <p:attrNameLst>
                                          <p:attrName>style.visibility</p:attrName>
                                        </p:attrNameLst>
                                      </p:cBhvr>
                                      <p:to>
                                        <p:strVal val="visible"/>
                                      </p:to>
                                    </p:set>
                                    <p:animEffect transition="in" filter="wipe(up)">
                                      <p:cBhvr>
                                        <p:cTn id="22" dur="500"/>
                                        <p:tgtEl>
                                          <p:spTgt spid="1925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2517">
                                            <p:txEl>
                                              <p:pRg st="4" end="4"/>
                                            </p:txEl>
                                          </p:spTgt>
                                        </p:tgtEl>
                                        <p:attrNameLst>
                                          <p:attrName>style.visibility</p:attrName>
                                        </p:attrNameLst>
                                      </p:cBhvr>
                                      <p:to>
                                        <p:strVal val="visible"/>
                                      </p:to>
                                    </p:set>
                                    <p:animEffect transition="in" filter="wipe(up)">
                                      <p:cBhvr>
                                        <p:cTn id="27" dur="500"/>
                                        <p:tgtEl>
                                          <p:spTgt spid="1925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2517">
                                            <p:txEl>
                                              <p:pRg st="5" end="5"/>
                                            </p:txEl>
                                          </p:spTgt>
                                        </p:tgtEl>
                                        <p:attrNameLst>
                                          <p:attrName>style.visibility</p:attrName>
                                        </p:attrNameLst>
                                      </p:cBhvr>
                                      <p:to>
                                        <p:strVal val="visible"/>
                                      </p:to>
                                    </p:set>
                                    <p:animEffect transition="in" filter="wipe(up)">
                                      <p:cBhvr>
                                        <p:cTn id="32" dur="500"/>
                                        <p:tgtEl>
                                          <p:spTgt spid="1925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zh-CN" altLang="en-US"/>
              <a:t>1.2 程序与程序设计语言</a:t>
            </a:r>
          </a:p>
        </p:txBody>
      </p:sp>
      <p:sp>
        <p:nvSpPr>
          <p:cNvPr id="17411" name="Rectangle 5"/>
          <p:cNvSpPr>
            <a:spLocks noGrp="1" noChangeArrowheads="1"/>
          </p:cNvSpPr>
          <p:nvPr>
            <p:ph type="body" idx="1"/>
          </p:nvPr>
        </p:nvSpPr>
        <p:spPr/>
        <p:txBody>
          <a:bodyPr/>
          <a:lstStyle/>
          <a:p>
            <a:pPr eaLnBrk="1" hangingPunct="1">
              <a:lnSpc>
                <a:spcPct val="90000"/>
              </a:lnSpc>
            </a:pPr>
            <a:r>
              <a:rPr lang="en-US" altLang="zh-CN"/>
              <a:t>1.2.1 </a:t>
            </a:r>
            <a:r>
              <a:rPr lang="zh-CN" altLang="en-US"/>
              <a:t>程序与指令</a:t>
            </a:r>
          </a:p>
          <a:p>
            <a:pPr eaLnBrk="1" hangingPunct="1">
              <a:lnSpc>
                <a:spcPct val="90000"/>
              </a:lnSpc>
            </a:pPr>
            <a:endParaRPr lang="zh-CN" altLang="en-US"/>
          </a:p>
          <a:p>
            <a:pPr eaLnBrk="1" hangingPunct="1">
              <a:lnSpc>
                <a:spcPct val="90000"/>
              </a:lnSpc>
            </a:pPr>
            <a:r>
              <a:rPr lang="en-US" altLang="zh-CN"/>
              <a:t>1.2.2 </a:t>
            </a:r>
            <a:r>
              <a:rPr lang="zh-CN" altLang="en-US"/>
              <a:t>程序设计语言的功能</a:t>
            </a:r>
          </a:p>
          <a:p>
            <a:pPr eaLnBrk="1" hangingPunct="1">
              <a:lnSpc>
                <a:spcPct val="90000"/>
              </a:lnSpc>
            </a:pPr>
            <a:endParaRPr lang="zh-CN" altLang="en-US"/>
          </a:p>
          <a:p>
            <a:pPr eaLnBrk="1" hangingPunct="1">
              <a:lnSpc>
                <a:spcPct val="90000"/>
              </a:lnSpc>
            </a:pPr>
            <a:r>
              <a:rPr lang="en-US" altLang="zh-CN"/>
              <a:t>1.2.3 </a:t>
            </a:r>
            <a:r>
              <a:rPr lang="zh-CN" altLang="en-US"/>
              <a:t>程序设计语言的语法</a:t>
            </a:r>
          </a:p>
          <a:p>
            <a:pPr eaLnBrk="1" hangingPunct="1">
              <a:lnSpc>
                <a:spcPct val="90000"/>
              </a:lnSpc>
            </a:pPr>
            <a:endParaRPr lang="zh-CN" altLang="en-US"/>
          </a:p>
          <a:p>
            <a:pPr eaLnBrk="1" hangingPunct="1">
              <a:lnSpc>
                <a:spcPct val="90000"/>
              </a:lnSpc>
            </a:pPr>
            <a:r>
              <a:rPr lang="en-US" altLang="zh-CN"/>
              <a:t>1.2.4 </a:t>
            </a:r>
            <a:r>
              <a:rPr lang="zh-CN" altLang="en-US"/>
              <a:t>程序的编译与编程环境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1.2.1 </a:t>
            </a:r>
            <a:r>
              <a:rPr lang="zh-CN" altLang="en-US"/>
              <a:t>程序与指令</a:t>
            </a:r>
          </a:p>
        </p:txBody>
      </p:sp>
      <p:sp>
        <p:nvSpPr>
          <p:cNvPr id="289795" name="Rectangle 3"/>
          <p:cNvSpPr>
            <a:spLocks noGrp="1" noChangeArrowheads="1"/>
          </p:cNvSpPr>
          <p:nvPr>
            <p:ph type="body" idx="1"/>
          </p:nvPr>
        </p:nvSpPr>
        <p:spPr>
          <a:xfrm>
            <a:off x="457200" y="1981200"/>
            <a:ext cx="8291513" cy="4256088"/>
          </a:xfrm>
        </p:spPr>
        <p:txBody>
          <a:bodyPr/>
          <a:lstStyle/>
          <a:p>
            <a:pPr eaLnBrk="1" hangingPunct="1"/>
            <a:r>
              <a:rPr lang="zh-CN" altLang="en-US"/>
              <a:t>指令：计算机的一个最基本的功能</a:t>
            </a:r>
          </a:p>
          <a:p>
            <a:pPr lvl="1" eaLnBrk="1" hangingPunct="1">
              <a:buFont typeface="Wingdings" pitchFamily="2" charset="2"/>
              <a:buNone/>
            </a:pPr>
            <a:r>
              <a:rPr lang="zh-CN" altLang="en-US"/>
              <a:t>如实现一次加法运算或实现一次大小的判别</a:t>
            </a:r>
          </a:p>
          <a:p>
            <a:pPr eaLnBrk="1" hangingPunct="1"/>
            <a:endParaRPr lang="zh-CN" altLang="en-US"/>
          </a:p>
          <a:p>
            <a:pPr eaLnBrk="1" hangingPunct="1"/>
            <a:r>
              <a:rPr lang="zh-CN" altLang="en-US"/>
              <a:t>计算机的指令系统：计算机所能实现的指令的集合 </a:t>
            </a:r>
          </a:p>
          <a:p>
            <a:pPr eaLnBrk="1" hangingPunct="1"/>
            <a:endParaRPr lang="zh-CN" altLang="en-US"/>
          </a:p>
          <a:p>
            <a:pPr eaLnBrk="1" hangingPunct="1"/>
            <a:r>
              <a:rPr lang="zh-CN" altLang="en-US"/>
              <a:t>程序：一系列计算机指令的有序组合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1" dur="500"/>
                                        <p:tgtEl>
                                          <p:spTgt spid="2897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1" dur="500"/>
                                        <p:tgtEl>
                                          <p:spTgt spid="289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程序与指令</a:t>
            </a:r>
          </a:p>
        </p:txBody>
      </p:sp>
      <p:sp>
        <p:nvSpPr>
          <p:cNvPr id="291843" name="Rectangle 3"/>
          <p:cNvSpPr>
            <a:spLocks noGrp="1" noChangeArrowheads="1"/>
          </p:cNvSpPr>
          <p:nvPr>
            <p:ph type="body" idx="1"/>
          </p:nvPr>
        </p:nvSpPr>
        <p:spPr>
          <a:xfrm>
            <a:off x="395288" y="1773238"/>
            <a:ext cx="8497887" cy="4608512"/>
          </a:xfrm>
        </p:spPr>
        <p:txBody>
          <a:bodyPr/>
          <a:lstStyle/>
          <a:p>
            <a:pPr eaLnBrk="1" hangingPunct="1">
              <a:lnSpc>
                <a:spcPct val="80000"/>
              </a:lnSpc>
              <a:buFont typeface="Wingdings" pitchFamily="2" charset="2"/>
              <a:buNone/>
            </a:pPr>
            <a:r>
              <a:rPr lang="zh-CN" altLang="en-US" sz="2800"/>
              <a:t>例</a:t>
            </a:r>
            <a:r>
              <a:rPr lang="en-US" altLang="zh-CN" sz="2800"/>
              <a:t>1-2  </a:t>
            </a:r>
            <a:r>
              <a:rPr lang="zh-CN" altLang="en-US" sz="2800"/>
              <a:t>编写程序，分别求和与乘积</a:t>
            </a:r>
          </a:p>
          <a:p>
            <a:pPr eaLnBrk="1" hangingPunct="1">
              <a:lnSpc>
                <a:spcPct val="80000"/>
              </a:lnSpc>
            </a:pPr>
            <a:r>
              <a:rPr lang="zh-CN" altLang="en-US" sz="2800">
                <a:solidFill>
                  <a:schemeClr val="bg2"/>
                </a:solidFill>
              </a:rPr>
              <a:t>虚拟的计算机指令系统</a:t>
            </a:r>
            <a:r>
              <a:rPr lang="zh-CN" altLang="en-US" sz="2800"/>
              <a:t>（</a:t>
            </a:r>
            <a:r>
              <a:rPr lang="en-US" altLang="zh-CN" sz="2800"/>
              <a:t>7</a:t>
            </a:r>
            <a:r>
              <a:rPr lang="zh-CN" altLang="en-US" sz="2800"/>
              <a:t>条指令 ）</a:t>
            </a:r>
          </a:p>
          <a:p>
            <a:pPr lvl="1" eaLnBrk="1" hangingPunct="1">
              <a:lnSpc>
                <a:spcPct val="80000"/>
              </a:lnSpc>
            </a:pPr>
            <a:r>
              <a:rPr lang="zh-CN" altLang="en-US" sz="2400"/>
              <a:t>指令</a:t>
            </a:r>
            <a:r>
              <a:rPr lang="en-US" altLang="zh-CN" sz="2400"/>
              <a:t>1</a:t>
            </a:r>
            <a:r>
              <a:rPr lang="zh-CN" altLang="en-US" sz="2400"/>
              <a:t>：</a:t>
            </a:r>
            <a:r>
              <a:rPr lang="en-US" altLang="zh-CN" sz="2400"/>
              <a:t>Input X     </a:t>
            </a:r>
            <a:r>
              <a:rPr lang="zh-CN" altLang="en-US" sz="2400"/>
              <a:t>将当前输入数据存储到内存的</a:t>
            </a:r>
            <a:r>
              <a:rPr lang="en-US" altLang="zh-CN" sz="2400"/>
              <a:t>X</a:t>
            </a:r>
            <a:r>
              <a:rPr lang="zh-CN" altLang="en-US" sz="2400"/>
              <a:t>单元</a:t>
            </a:r>
          </a:p>
          <a:p>
            <a:pPr lvl="1" eaLnBrk="1" hangingPunct="1">
              <a:lnSpc>
                <a:spcPct val="80000"/>
              </a:lnSpc>
            </a:pPr>
            <a:r>
              <a:rPr lang="zh-CN" altLang="en-US" sz="2400"/>
              <a:t>指令</a:t>
            </a:r>
            <a:r>
              <a:rPr lang="en-US" altLang="zh-CN" sz="2400"/>
              <a:t>2</a:t>
            </a:r>
            <a:r>
              <a:rPr lang="zh-CN" altLang="en-US" sz="2400"/>
              <a:t>：</a:t>
            </a:r>
            <a:r>
              <a:rPr lang="en-US" altLang="zh-CN" sz="2400"/>
              <a:t>Output X   </a:t>
            </a:r>
            <a:r>
              <a:rPr lang="zh-CN" altLang="en-US" sz="2400"/>
              <a:t>将内存</a:t>
            </a:r>
            <a:r>
              <a:rPr lang="en-US" altLang="zh-CN" sz="2400"/>
              <a:t>X</a:t>
            </a:r>
            <a:r>
              <a:rPr lang="zh-CN" altLang="en-US" sz="2400"/>
              <a:t>单元的数据输出。</a:t>
            </a:r>
          </a:p>
          <a:p>
            <a:pPr lvl="1" eaLnBrk="1" hangingPunct="1">
              <a:lnSpc>
                <a:spcPct val="80000"/>
              </a:lnSpc>
            </a:pPr>
            <a:r>
              <a:rPr lang="zh-CN" altLang="en-US" sz="2400"/>
              <a:t>指令</a:t>
            </a:r>
            <a:r>
              <a:rPr lang="en-US" altLang="zh-CN" sz="2400"/>
              <a:t>3</a:t>
            </a:r>
            <a:r>
              <a:rPr lang="zh-CN" altLang="en-US" sz="2400"/>
              <a:t>：</a:t>
            </a:r>
            <a:r>
              <a:rPr lang="en-US" altLang="zh-CN" sz="2400"/>
              <a:t>Add X Y Z    </a:t>
            </a:r>
            <a:r>
              <a:rPr lang="zh-CN" altLang="en-US" sz="2400"/>
              <a:t>将内存</a:t>
            </a:r>
            <a:r>
              <a:rPr lang="en-US" altLang="zh-CN" sz="2400"/>
              <a:t>X</a:t>
            </a:r>
            <a:r>
              <a:rPr lang="zh-CN" altLang="en-US" sz="2400"/>
              <a:t>单元的数据与</a:t>
            </a:r>
            <a:r>
              <a:rPr lang="en-US" altLang="zh-CN" sz="2400"/>
              <a:t>Y</a:t>
            </a:r>
            <a:r>
              <a:rPr lang="zh-CN" altLang="en-US" sz="2400"/>
              <a:t>单元的数据相加并将结果存储到</a:t>
            </a:r>
            <a:r>
              <a:rPr lang="en-US" altLang="zh-CN" sz="2400"/>
              <a:t>Z</a:t>
            </a:r>
            <a:r>
              <a:rPr lang="zh-CN" altLang="en-US" sz="2400"/>
              <a:t>单元。</a:t>
            </a:r>
          </a:p>
          <a:p>
            <a:pPr lvl="1" eaLnBrk="1" hangingPunct="1">
              <a:lnSpc>
                <a:spcPct val="80000"/>
              </a:lnSpc>
            </a:pPr>
            <a:r>
              <a:rPr lang="zh-CN" altLang="en-US" sz="2400"/>
              <a:t>指令</a:t>
            </a:r>
            <a:r>
              <a:rPr lang="en-US" altLang="zh-CN" sz="2400"/>
              <a:t>4</a:t>
            </a:r>
            <a:r>
              <a:rPr lang="zh-CN" altLang="en-US" sz="2400"/>
              <a:t>：</a:t>
            </a:r>
            <a:r>
              <a:rPr lang="en-US" altLang="zh-CN" sz="2400"/>
              <a:t>Sub X Y Z    </a:t>
            </a:r>
            <a:r>
              <a:rPr lang="zh-CN" altLang="en-US" sz="2400"/>
              <a:t>将内存</a:t>
            </a:r>
            <a:r>
              <a:rPr lang="en-US" altLang="zh-CN" sz="2400"/>
              <a:t>X</a:t>
            </a:r>
            <a:r>
              <a:rPr lang="zh-CN" altLang="en-US" sz="2400"/>
              <a:t>单元的数据与</a:t>
            </a:r>
            <a:r>
              <a:rPr lang="en-US" altLang="zh-CN" sz="2400"/>
              <a:t>Y</a:t>
            </a:r>
            <a:r>
              <a:rPr lang="zh-CN" altLang="en-US" sz="2400"/>
              <a:t>单元的数据相减并将结果存储到</a:t>
            </a:r>
            <a:r>
              <a:rPr lang="en-US" altLang="zh-CN" sz="2400"/>
              <a:t>Z</a:t>
            </a:r>
            <a:r>
              <a:rPr lang="zh-CN" altLang="en-US" sz="2400"/>
              <a:t>单元。</a:t>
            </a:r>
          </a:p>
          <a:p>
            <a:pPr lvl="1" eaLnBrk="1" hangingPunct="1">
              <a:lnSpc>
                <a:spcPct val="80000"/>
              </a:lnSpc>
            </a:pPr>
            <a:r>
              <a:rPr lang="zh-CN" altLang="en-US" sz="2400"/>
              <a:t>指令</a:t>
            </a:r>
            <a:r>
              <a:rPr lang="en-US" altLang="zh-CN" sz="2400"/>
              <a:t>5</a:t>
            </a:r>
            <a:r>
              <a:rPr lang="zh-CN" altLang="en-US" sz="2400"/>
              <a:t>：</a:t>
            </a:r>
            <a:r>
              <a:rPr lang="en-US" altLang="zh-CN" sz="2400"/>
              <a:t>BranchEq X Y P    </a:t>
            </a:r>
            <a:r>
              <a:rPr lang="zh-CN" altLang="en-US" sz="2400"/>
              <a:t>比较</a:t>
            </a:r>
            <a:r>
              <a:rPr lang="en-US" altLang="zh-CN" sz="2400"/>
              <a:t>X</a:t>
            </a:r>
            <a:r>
              <a:rPr lang="zh-CN" altLang="en-US" sz="2400"/>
              <a:t>与</a:t>
            </a:r>
            <a:r>
              <a:rPr lang="en-US" altLang="zh-CN" sz="2400"/>
              <a:t>Y</a:t>
            </a:r>
            <a:r>
              <a:rPr lang="zh-CN" altLang="en-US" sz="2400"/>
              <a:t>，若相等则程序跳转到</a:t>
            </a:r>
            <a:r>
              <a:rPr lang="en-US" altLang="zh-CN" sz="2400"/>
              <a:t>P</a:t>
            </a:r>
            <a:r>
              <a:rPr lang="zh-CN" altLang="en-US" sz="2400"/>
              <a:t>处执行，否则继续执行下一条指令。</a:t>
            </a:r>
          </a:p>
          <a:p>
            <a:pPr lvl="1" eaLnBrk="1" hangingPunct="1">
              <a:lnSpc>
                <a:spcPct val="80000"/>
              </a:lnSpc>
            </a:pPr>
            <a:r>
              <a:rPr lang="zh-CN" altLang="en-US" sz="2400"/>
              <a:t>指令</a:t>
            </a:r>
            <a:r>
              <a:rPr lang="en-US" altLang="zh-CN" sz="2400"/>
              <a:t>6</a:t>
            </a:r>
            <a:r>
              <a:rPr lang="zh-CN" altLang="en-US" sz="2400"/>
              <a:t>：</a:t>
            </a:r>
            <a:r>
              <a:rPr lang="en-US" altLang="zh-CN" sz="2400"/>
              <a:t>Jump P    </a:t>
            </a:r>
            <a:r>
              <a:rPr lang="zh-CN" altLang="en-US" sz="2400"/>
              <a:t>程序跳转到</a:t>
            </a:r>
            <a:r>
              <a:rPr lang="en-US" altLang="zh-CN" sz="2400"/>
              <a:t>P</a:t>
            </a:r>
            <a:r>
              <a:rPr lang="zh-CN" altLang="en-US" sz="2400"/>
              <a:t>处执行。</a:t>
            </a:r>
          </a:p>
          <a:p>
            <a:pPr lvl="1" eaLnBrk="1" hangingPunct="1">
              <a:lnSpc>
                <a:spcPct val="80000"/>
              </a:lnSpc>
            </a:pPr>
            <a:r>
              <a:rPr lang="zh-CN" altLang="en-US" sz="2400"/>
              <a:t>指令</a:t>
            </a:r>
            <a:r>
              <a:rPr lang="en-US" altLang="zh-CN" sz="2400"/>
              <a:t>7</a:t>
            </a:r>
            <a:r>
              <a:rPr lang="zh-CN" altLang="en-US" sz="2400"/>
              <a:t>：</a:t>
            </a:r>
            <a:r>
              <a:rPr lang="en-US" altLang="zh-CN" sz="2400"/>
              <a:t>Set X Y    </a:t>
            </a:r>
            <a:r>
              <a:rPr lang="zh-CN" altLang="en-US" sz="2400"/>
              <a:t>将内存</a:t>
            </a:r>
            <a:r>
              <a:rPr lang="en-US" altLang="zh-CN" sz="2400"/>
              <a:t>Y</a:t>
            </a:r>
            <a:r>
              <a:rPr lang="zh-CN" altLang="en-US" sz="2400"/>
              <a:t>单元的值设为</a:t>
            </a:r>
            <a:r>
              <a:rPr lang="en-US" altLang="zh-CN" sz="2400"/>
              <a:t>X</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7" dur="500"/>
                                        <p:tgtEl>
                                          <p:spTgt spid="291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0" dur="500"/>
                                        <p:tgtEl>
                                          <p:spTgt spid="2918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13" dur="500"/>
                                        <p:tgtEl>
                                          <p:spTgt spid="2918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16" dur="500"/>
                                        <p:tgtEl>
                                          <p:spTgt spid="2918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19" dur="500"/>
                                        <p:tgtEl>
                                          <p:spTgt spid="2918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22" dur="500"/>
                                        <p:tgtEl>
                                          <p:spTgt spid="2918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25" dur="500"/>
                                        <p:tgtEl>
                                          <p:spTgt spid="2918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28" dur="5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程序与指令</a:t>
            </a:r>
          </a:p>
        </p:txBody>
      </p:sp>
      <p:sp>
        <p:nvSpPr>
          <p:cNvPr id="292867" name="Rectangle 3"/>
          <p:cNvSpPr>
            <a:spLocks noGrp="1" noChangeArrowheads="1"/>
          </p:cNvSpPr>
          <p:nvPr>
            <p:ph type="body" idx="1"/>
          </p:nvPr>
        </p:nvSpPr>
        <p:spPr>
          <a:xfrm>
            <a:off x="755650" y="1773238"/>
            <a:ext cx="7920038" cy="4103687"/>
          </a:xfrm>
        </p:spPr>
        <p:txBody>
          <a:bodyPr/>
          <a:lstStyle/>
          <a:p>
            <a:pPr eaLnBrk="1" hangingPunct="1">
              <a:lnSpc>
                <a:spcPct val="90000"/>
              </a:lnSpc>
            </a:pPr>
            <a:r>
              <a:rPr lang="zh-CN" altLang="en-US"/>
              <a:t>输入</a:t>
            </a:r>
            <a:r>
              <a:rPr lang="en-US" altLang="zh-CN"/>
              <a:t>3</a:t>
            </a:r>
            <a:r>
              <a:rPr lang="zh-CN" altLang="en-US"/>
              <a:t>个数</a:t>
            </a:r>
            <a:r>
              <a:rPr lang="en-US" altLang="zh-CN"/>
              <a:t>A, B</a:t>
            </a:r>
            <a:r>
              <a:rPr lang="zh-CN" altLang="en-US"/>
              <a:t>和</a:t>
            </a:r>
            <a:r>
              <a:rPr lang="en-US" altLang="zh-CN"/>
              <a:t>C</a:t>
            </a:r>
            <a:r>
              <a:rPr lang="zh-CN" altLang="en-US"/>
              <a:t>，求</a:t>
            </a:r>
            <a:r>
              <a:rPr lang="en-US" altLang="zh-CN"/>
              <a:t>A+B+C</a:t>
            </a:r>
            <a:r>
              <a:rPr lang="zh-CN" altLang="en-US"/>
              <a:t>的结果</a:t>
            </a:r>
          </a:p>
          <a:p>
            <a:pPr eaLnBrk="1" hangingPunct="1">
              <a:lnSpc>
                <a:spcPct val="90000"/>
              </a:lnSpc>
            </a:pPr>
            <a:endParaRPr lang="zh-CN" altLang="en-US"/>
          </a:p>
          <a:p>
            <a:pPr lvl="1" eaLnBrk="1" hangingPunct="1">
              <a:lnSpc>
                <a:spcPct val="90000"/>
              </a:lnSpc>
              <a:buFont typeface="Wingdings" pitchFamily="2" charset="2"/>
              <a:buNone/>
            </a:pPr>
            <a:r>
              <a:rPr lang="en-US" altLang="zh-CN"/>
              <a:t>Input A;            </a:t>
            </a:r>
            <a:r>
              <a:rPr lang="zh-CN" altLang="en-US">
                <a:solidFill>
                  <a:schemeClr val="bg2"/>
                </a:solidFill>
              </a:rPr>
              <a:t>输入第</a:t>
            </a:r>
            <a:r>
              <a:rPr lang="en-US" altLang="zh-CN">
                <a:solidFill>
                  <a:schemeClr val="bg2"/>
                </a:solidFill>
              </a:rPr>
              <a:t>1</a:t>
            </a:r>
            <a:r>
              <a:rPr lang="zh-CN" altLang="en-US">
                <a:solidFill>
                  <a:schemeClr val="bg2"/>
                </a:solidFill>
              </a:rPr>
              <a:t>个数据到存储单元</a:t>
            </a:r>
            <a:r>
              <a:rPr lang="en-US" altLang="zh-CN">
                <a:solidFill>
                  <a:schemeClr val="bg2"/>
                </a:solidFill>
              </a:rPr>
              <a:t>A</a:t>
            </a:r>
            <a:r>
              <a:rPr lang="zh-CN" altLang="en-US">
                <a:solidFill>
                  <a:schemeClr val="bg2"/>
                </a:solidFill>
              </a:rPr>
              <a:t>中</a:t>
            </a:r>
          </a:p>
          <a:p>
            <a:pPr lvl="1" eaLnBrk="1" hangingPunct="1">
              <a:lnSpc>
                <a:spcPct val="90000"/>
              </a:lnSpc>
              <a:buFont typeface="Wingdings" pitchFamily="2" charset="2"/>
              <a:buNone/>
            </a:pPr>
            <a:r>
              <a:rPr lang="en-US" altLang="zh-CN"/>
              <a:t>Input B;</a:t>
            </a:r>
            <a:endParaRPr lang="zh-CN" altLang="en-US">
              <a:solidFill>
                <a:schemeClr val="bg2"/>
              </a:solidFill>
            </a:endParaRPr>
          </a:p>
          <a:p>
            <a:pPr lvl="1" eaLnBrk="1" hangingPunct="1">
              <a:lnSpc>
                <a:spcPct val="90000"/>
              </a:lnSpc>
              <a:buFont typeface="Wingdings" pitchFamily="2" charset="2"/>
              <a:buNone/>
            </a:pPr>
            <a:r>
              <a:rPr lang="en-US" altLang="zh-CN"/>
              <a:t>Input C;</a:t>
            </a:r>
            <a:endParaRPr lang="zh-CN" altLang="en-US">
              <a:solidFill>
                <a:schemeClr val="bg2"/>
              </a:solidFill>
            </a:endParaRPr>
          </a:p>
          <a:p>
            <a:pPr lvl="1" eaLnBrk="1" hangingPunct="1">
              <a:lnSpc>
                <a:spcPct val="90000"/>
              </a:lnSpc>
              <a:buFont typeface="Wingdings" pitchFamily="2" charset="2"/>
              <a:buNone/>
            </a:pPr>
            <a:r>
              <a:rPr lang="en-US" altLang="zh-CN"/>
              <a:t>Add A B D;       </a:t>
            </a:r>
            <a:r>
              <a:rPr lang="zh-CN" altLang="en-US">
                <a:solidFill>
                  <a:schemeClr val="bg2"/>
                </a:solidFill>
              </a:rPr>
              <a:t>将</a:t>
            </a:r>
            <a:r>
              <a:rPr lang="en-US" altLang="zh-CN">
                <a:solidFill>
                  <a:schemeClr val="bg2"/>
                </a:solidFill>
              </a:rPr>
              <a:t>A</a:t>
            </a:r>
            <a:r>
              <a:rPr lang="zh-CN" altLang="en-US">
                <a:solidFill>
                  <a:schemeClr val="bg2"/>
                </a:solidFill>
              </a:rPr>
              <a:t>、</a:t>
            </a:r>
            <a:r>
              <a:rPr lang="en-US" altLang="zh-CN">
                <a:solidFill>
                  <a:schemeClr val="bg2"/>
                </a:solidFill>
              </a:rPr>
              <a:t>B</a:t>
            </a:r>
            <a:r>
              <a:rPr lang="zh-CN" altLang="en-US">
                <a:solidFill>
                  <a:schemeClr val="bg2"/>
                </a:solidFill>
              </a:rPr>
              <a:t>相加并将结果存在</a:t>
            </a:r>
            <a:r>
              <a:rPr lang="en-US" altLang="zh-CN">
                <a:solidFill>
                  <a:schemeClr val="bg2"/>
                </a:solidFill>
              </a:rPr>
              <a:t>D</a:t>
            </a:r>
            <a:r>
              <a:rPr lang="zh-CN" altLang="en-US">
                <a:solidFill>
                  <a:schemeClr val="bg2"/>
                </a:solidFill>
              </a:rPr>
              <a:t>中</a:t>
            </a:r>
          </a:p>
          <a:p>
            <a:pPr lvl="1" eaLnBrk="1" hangingPunct="1">
              <a:lnSpc>
                <a:spcPct val="90000"/>
              </a:lnSpc>
              <a:buFont typeface="Wingdings" pitchFamily="2" charset="2"/>
              <a:buNone/>
            </a:pPr>
            <a:r>
              <a:rPr lang="en-US" altLang="zh-CN"/>
              <a:t>Add C D D;       </a:t>
            </a:r>
            <a:r>
              <a:rPr lang="zh-CN" altLang="en-US">
                <a:solidFill>
                  <a:schemeClr val="bg2"/>
                </a:solidFill>
              </a:rPr>
              <a:t>将</a:t>
            </a:r>
            <a:r>
              <a:rPr lang="en-US" altLang="zh-CN">
                <a:solidFill>
                  <a:schemeClr val="bg2"/>
                </a:solidFill>
              </a:rPr>
              <a:t>C</a:t>
            </a:r>
            <a:r>
              <a:rPr lang="zh-CN" altLang="en-US">
                <a:solidFill>
                  <a:schemeClr val="bg2"/>
                </a:solidFill>
              </a:rPr>
              <a:t>、</a:t>
            </a:r>
            <a:r>
              <a:rPr lang="en-US" altLang="zh-CN">
                <a:solidFill>
                  <a:schemeClr val="bg2"/>
                </a:solidFill>
              </a:rPr>
              <a:t>D</a:t>
            </a:r>
            <a:r>
              <a:rPr lang="zh-CN" altLang="en-US">
                <a:solidFill>
                  <a:schemeClr val="bg2"/>
                </a:solidFill>
              </a:rPr>
              <a:t>相加并将结果存在</a:t>
            </a:r>
            <a:r>
              <a:rPr lang="en-US" altLang="zh-CN">
                <a:solidFill>
                  <a:schemeClr val="bg2"/>
                </a:solidFill>
              </a:rPr>
              <a:t>D</a:t>
            </a:r>
            <a:r>
              <a:rPr lang="zh-CN" altLang="en-US">
                <a:solidFill>
                  <a:schemeClr val="bg2"/>
                </a:solidFill>
              </a:rPr>
              <a:t>中</a:t>
            </a:r>
          </a:p>
          <a:p>
            <a:pPr lvl="1" eaLnBrk="1" hangingPunct="1">
              <a:lnSpc>
                <a:spcPct val="90000"/>
              </a:lnSpc>
              <a:buFont typeface="Wingdings" pitchFamily="2" charset="2"/>
              <a:buNone/>
            </a:pPr>
            <a:r>
              <a:rPr lang="en-US" altLang="zh-CN"/>
              <a:t>Output D;         </a:t>
            </a:r>
            <a:r>
              <a:rPr lang="zh-CN" altLang="en-US">
                <a:solidFill>
                  <a:schemeClr val="bg2"/>
                </a:solidFill>
              </a:rPr>
              <a:t>输出</a:t>
            </a:r>
            <a:r>
              <a:rPr lang="en-US" altLang="zh-CN">
                <a:solidFill>
                  <a:schemeClr val="bg2"/>
                </a:solidFill>
              </a:rPr>
              <a:t>D</a:t>
            </a:r>
            <a:r>
              <a:rPr lang="zh-CN" altLang="en-US">
                <a:solidFill>
                  <a:schemeClr val="bg2"/>
                </a:solidFill>
              </a:rPr>
              <a:t>的内容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7" dur="500"/>
                                        <p:tgtEl>
                                          <p:spTgt spid="292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10" dur="500"/>
                                        <p:tgtEl>
                                          <p:spTgt spid="292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13" dur="500"/>
                                        <p:tgtEl>
                                          <p:spTgt spid="29286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8" dur="500"/>
                                        <p:tgtEl>
                                          <p:spTgt spid="292867">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21" dur="500"/>
                                        <p:tgtEl>
                                          <p:spTgt spid="29286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6"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程序与指令</a:t>
            </a:r>
          </a:p>
        </p:txBody>
      </p:sp>
      <p:sp>
        <p:nvSpPr>
          <p:cNvPr id="304131" name="Rectangle 3"/>
          <p:cNvSpPr>
            <a:spLocks noGrp="1" noChangeArrowheads="1"/>
          </p:cNvSpPr>
          <p:nvPr>
            <p:ph type="body" idx="1"/>
          </p:nvPr>
        </p:nvSpPr>
        <p:spPr>
          <a:xfrm>
            <a:off x="539750" y="1700213"/>
            <a:ext cx="5111750" cy="4103687"/>
          </a:xfrm>
        </p:spPr>
        <p:txBody>
          <a:bodyPr/>
          <a:lstStyle/>
          <a:p>
            <a:pPr eaLnBrk="1" hangingPunct="1"/>
            <a:r>
              <a:rPr lang="zh-CN" altLang="en-US"/>
              <a:t>输入</a:t>
            </a:r>
            <a:r>
              <a:rPr lang="en-US" altLang="zh-CN"/>
              <a:t>A</a:t>
            </a:r>
            <a:r>
              <a:rPr lang="zh-CN" altLang="en-US"/>
              <a:t>，求</a:t>
            </a:r>
            <a:r>
              <a:rPr lang="en-US" altLang="zh-CN"/>
              <a:t>A+A+A</a:t>
            </a:r>
            <a:r>
              <a:rPr lang="zh-CN" altLang="en-US"/>
              <a:t>的结果</a:t>
            </a:r>
          </a:p>
          <a:p>
            <a:pPr lvl="1" eaLnBrk="1" hangingPunct="1">
              <a:buFont typeface="Wingdings" pitchFamily="2" charset="2"/>
              <a:buNone/>
            </a:pPr>
            <a:endParaRPr lang="zh-CN" altLang="en-US"/>
          </a:p>
          <a:p>
            <a:pPr lvl="1" eaLnBrk="1" hangingPunct="1">
              <a:buFont typeface="Wingdings" pitchFamily="2" charset="2"/>
              <a:buNone/>
            </a:pPr>
            <a:r>
              <a:rPr lang="zh-CN" altLang="en-US"/>
              <a:t>解</a:t>
            </a:r>
            <a:r>
              <a:rPr lang="en-US" altLang="zh-CN"/>
              <a:t>1:</a:t>
            </a:r>
          </a:p>
          <a:p>
            <a:pPr lvl="1" eaLnBrk="1" hangingPunct="1">
              <a:buFont typeface="Wingdings" pitchFamily="2" charset="2"/>
              <a:buNone/>
            </a:pPr>
            <a:r>
              <a:rPr lang="en-US" altLang="zh-CN"/>
              <a:t>Input A;</a:t>
            </a:r>
          </a:p>
          <a:p>
            <a:pPr lvl="1" eaLnBrk="1" hangingPunct="1">
              <a:buFont typeface="Wingdings" pitchFamily="2" charset="2"/>
              <a:buNone/>
            </a:pPr>
            <a:r>
              <a:rPr lang="en-US" altLang="zh-CN"/>
              <a:t>Add A A D;</a:t>
            </a:r>
          </a:p>
          <a:p>
            <a:pPr lvl="1" eaLnBrk="1" hangingPunct="1">
              <a:buFont typeface="Wingdings" pitchFamily="2" charset="2"/>
              <a:buNone/>
            </a:pPr>
            <a:r>
              <a:rPr lang="en-US" altLang="zh-CN"/>
              <a:t>Add A D D;</a:t>
            </a:r>
          </a:p>
          <a:p>
            <a:pPr lvl="1" eaLnBrk="1" hangingPunct="1">
              <a:buFont typeface="Wingdings" pitchFamily="2" charset="2"/>
              <a:buNone/>
            </a:pPr>
            <a:r>
              <a:rPr lang="en-US" altLang="zh-CN"/>
              <a:t>Output D; </a:t>
            </a:r>
            <a:endParaRPr lang="zh-CN" altLang="en-US"/>
          </a:p>
        </p:txBody>
      </p:sp>
      <p:sp>
        <p:nvSpPr>
          <p:cNvPr id="304132" name="Rectangle 4"/>
          <p:cNvSpPr>
            <a:spLocks noChangeArrowheads="1"/>
          </p:cNvSpPr>
          <p:nvPr/>
        </p:nvSpPr>
        <p:spPr bwMode="auto">
          <a:xfrm>
            <a:off x="5364163" y="2420938"/>
            <a:ext cx="2952750" cy="3595687"/>
          </a:xfrm>
          <a:prstGeom prst="rect">
            <a:avLst/>
          </a:prstGeom>
          <a:noFill/>
          <a:ln w="12700" cap="sq">
            <a:noFill/>
            <a:miter lim="800000"/>
            <a:headEnd/>
            <a:tailEnd/>
          </a:ln>
        </p:spPr>
        <p:txBody>
          <a:bodyPr anchor="ctr">
            <a:spAutoFit/>
          </a:bodyPr>
          <a:lstStyle/>
          <a:p>
            <a:pPr>
              <a:spcBef>
                <a:spcPct val="20000"/>
              </a:spcBef>
            </a:pPr>
            <a:r>
              <a:rPr lang="zh-CN" altLang="en-US" sz="2800" b="1"/>
              <a:t>解</a:t>
            </a:r>
            <a:r>
              <a:rPr lang="en-US" altLang="zh-CN" sz="2800" b="1"/>
              <a:t>2:</a:t>
            </a:r>
          </a:p>
          <a:p>
            <a:pPr>
              <a:spcBef>
                <a:spcPct val="20000"/>
              </a:spcBef>
            </a:pPr>
            <a:r>
              <a:rPr lang="en-US" altLang="zh-CN" sz="2800" b="1"/>
              <a:t>Input A;</a:t>
            </a:r>
          </a:p>
          <a:p>
            <a:pPr>
              <a:spcBef>
                <a:spcPct val="20000"/>
              </a:spcBef>
            </a:pPr>
            <a:r>
              <a:rPr lang="en-US" altLang="zh-CN" sz="2800" b="1"/>
              <a:t>Set 0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Output 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4131">
                                            <p:txEl>
                                              <p:pRg st="2" end="2"/>
                                            </p:txEl>
                                          </p:spTgt>
                                        </p:tgtEl>
                                        <p:attrNameLst>
                                          <p:attrName>style.visibility</p:attrName>
                                        </p:attrNameLst>
                                      </p:cBhvr>
                                      <p:to>
                                        <p:strVal val="visible"/>
                                      </p:to>
                                    </p:set>
                                    <p:animEffect transition="in" filter="wipe(down)">
                                      <p:cBhvr>
                                        <p:cTn id="7" dur="500"/>
                                        <p:tgtEl>
                                          <p:spTgt spid="304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12" dur="500"/>
                                        <p:tgtEl>
                                          <p:spTgt spid="304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17" dur="500"/>
                                        <p:tgtEl>
                                          <p:spTgt spid="304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1">
                                            <p:txEl>
                                              <p:pRg st="5" end="5"/>
                                            </p:txEl>
                                          </p:spTgt>
                                        </p:tgtEl>
                                        <p:attrNameLst>
                                          <p:attrName>style.visibility</p:attrName>
                                        </p:attrNameLst>
                                      </p:cBhvr>
                                      <p:to>
                                        <p:strVal val="visible"/>
                                      </p:to>
                                    </p:set>
                                    <p:animEffect transition="in" filter="blinds(horizontal)">
                                      <p:cBhvr>
                                        <p:cTn id="22" dur="500"/>
                                        <p:tgtEl>
                                          <p:spTgt spid="3041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27" dur="500"/>
                                        <p:tgtEl>
                                          <p:spTgt spid="304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4132">
                                            <p:txEl>
                                              <p:pRg st="0" end="0"/>
                                            </p:txEl>
                                          </p:spTgt>
                                        </p:tgtEl>
                                        <p:attrNameLst>
                                          <p:attrName>style.visibility</p:attrName>
                                        </p:attrNameLst>
                                      </p:cBhvr>
                                      <p:to>
                                        <p:strVal val="visible"/>
                                      </p:to>
                                    </p:set>
                                    <p:animEffect transition="in" filter="blinds(horizontal)">
                                      <p:cBhvr>
                                        <p:cTn id="32" dur="500"/>
                                        <p:tgtEl>
                                          <p:spTgt spid="304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4132">
                                            <p:txEl>
                                              <p:pRg st="1" end="1"/>
                                            </p:txEl>
                                          </p:spTgt>
                                        </p:tgtEl>
                                        <p:attrNameLst>
                                          <p:attrName>style.visibility</p:attrName>
                                        </p:attrNameLst>
                                      </p:cBhvr>
                                      <p:to>
                                        <p:strVal val="visible"/>
                                      </p:to>
                                    </p:set>
                                    <p:animEffect transition="in" filter="blinds(horizontal)">
                                      <p:cBhvr>
                                        <p:cTn id="37" dur="500"/>
                                        <p:tgtEl>
                                          <p:spTgt spid="304132">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04132">
                                            <p:txEl>
                                              <p:pRg st="2" end="2"/>
                                            </p:txEl>
                                          </p:spTgt>
                                        </p:tgtEl>
                                        <p:attrNameLst>
                                          <p:attrName>style.visibility</p:attrName>
                                        </p:attrNameLst>
                                      </p:cBhvr>
                                      <p:to>
                                        <p:strVal val="visible"/>
                                      </p:to>
                                    </p:set>
                                    <p:animEffect transition="in" filter="blinds(horizontal)">
                                      <p:cBhvr>
                                        <p:cTn id="40" dur="500"/>
                                        <p:tgtEl>
                                          <p:spTgt spid="304132">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4132">
                                            <p:txEl>
                                              <p:pRg st="3" end="3"/>
                                            </p:txEl>
                                          </p:spTgt>
                                        </p:tgtEl>
                                        <p:attrNameLst>
                                          <p:attrName>style.visibility</p:attrName>
                                        </p:attrNameLst>
                                      </p:cBhvr>
                                      <p:to>
                                        <p:strVal val="visible"/>
                                      </p:to>
                                    </p:set>
                                    <p:animEffect transition="in" filter="blinds(horizontal)">
                                      <p:cBhvr>
                                        <p:cTn id="43" dur="500"/>
                                        <p:tgtEl>
                                          <p:spTgt spid="304132">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04132">
                                            <p:txEl>
                                              <p:pRg st="4" end="4"/>
                                            </p:txEl>
                                          </p:spTgt>
                                        </p:tgtEl>
                                        <p:attrNameLst>
                                          <p:attrName>style.visibility</p:attrName>
                                        </p:attrNameLst>
                                      </p:cBhvr>
                                      <p:to>
                                        <p:strVal val="visible"/>
                                      </p:to>
                                    </p:set>
                                    <p:animEffect transition="in" filter="blinds(horizontal)">
                                      <p:cBhvr>
                                        <p:cTn id="46" dur="500"/>
                                        <p:tgtEl>
                                          <p:spTgt spid="304132">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04132">
                                            <p:txEl>
                                              <p:pRg st="5" end="5"/>
                                            </p:txEl>
                                          </p:spTgt>
                                        </p:tgtEl>
                                        <p:attrNameLst>
                                          <p:attrName>style.visibility</p:attrName>
                                        </p:attrNameLst>
                                      </p:cBhvr>
                                      <p:to>
                                        <p:strVal val="visible"/>
                                      </p:to>
                                    </p:set>
                                    <p:animEffect transition="in" filter="blinds(horizontal)">
                                      <p:cBhvr>
                                        <p:cTn id="49" dur="500"/>
                                        <p:tgtEl>
                                          <p:spTgt spid="304132">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04132">
                                            <p:txEl>
                                              <p:pRg st="6" end="6"/>
                                            </p:txEl>
                                          </p:spTgt>
                                        </p:tgtEl>
                                        <p:attrNameLst>
                                          <p:attrName>style.visibility</p:attrName>
                                        </p:attrNameLst>
                                      </p:cBhvr>
                                      <p:to>
                                        <p:strVal val="visible"/>
                                      </p:to>
                                    </p:set>
                                    <p:animEffect transition="in" filter="blinds(horizontal)">
                                      <p:cBhvr>
                                        <p:cTn id="52" dur="500"/>
                                        <p:tgtEl>
                                          <p:spTgt spid="304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4667</TotalTime>
  <Words>2244</Words>
  <Application>Microsoft Office PowerPoint</Application>
  <PresentationFormat>全屏显示(4:3)</PresentationFormat>
  <Paragraphs>265</Paragraphs>
  <Slides>30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宋体</vt:lpstr>
      <vt:lpstr>Arial</vt:lpstr>
      <vt:lpstr>Arial Black</vt:lpstr>
      <vt:lpstr>Times New Roman</vt:lpstr>
      <vt:lpstr>Wingdings</vt:lpstr>
      <vt:lpstr>Pixel</vt:lpstr>
      <vt:lpstr>Chap 1  引  言</vt:lpstr>
      <vt:lpstr>本章要点</vt:lpstr>
      <vt:lpstr>1.1  一个C语言程序</vt:lpstr>
      <vt:lpstr>1.2 程序与程序设计语言</vt:lpstr>
      <vt:lpstr>1.2 程序与程序设计语言</vt:lpstr>
      <vt:lpstr>1.2.1 程序与指令</vt:lpstr>
      <vt:lpstr>程序与指令</vt:lpstr>
      <vt:lpstr>程序与指令</vt:lpstr>
      <vt:lpstr>程序与指令</vt:lpstr>
      <vt:lpstr>程序与指令</vt:lpstr>
      <vt:lpstr>1.2.2 程序设计语言的功能</vt:lpstr>
      <vt:lpstr>数据表达</vt:lpstr>
      <vt:lpstr>数据表达</vt:lpstr>
      <vt:lpstr>流程控制 </vt:lpstr>
      <vt:lpstr>流程控制 </vt:lpstr>
      <vt:lpstr>流程控制 </vt:lpstr>
      <vt:lpstr>1.2.3 程序设计语言的语法</vt:lpstr>
      <vt:lpstr>程序设计语言的语法</vt:lpstr>
      <vt:lpstr>程序设计语言的语法</vt:lpstr>
      <vt:lpstr>1.2.4 程序的编译与编程环境 </vt:lpstr>
      <vt:lpstr>C 语言上机过程</vt:lpstr>
      <vt:lpstr>1.3  C语言的发展历史与特点 </vt:lpstr>
      <vt:lpstr>C语言的特点 </vt:lpstr>
      <vt:lpstr>1.4  实现问题求解的过程 </vt:lpstr>
      <vt:lpstr>1. 问题分析与算法设计 </vt:lpstr>
      <vt:lpstr>PowerPoint 演示文稿</vt:lpstr>
      <vt:lpstr>2. 编辑程序</vt:lpstr>
      <vt:lpstr>3. 程序编译连接</vt:lpstr>
      <vt:lpstr>4. 运行与调试</vt:lpstr>
      <vt:lpstr>C语言程序的编辑、编译连接、运行调试步骤示意图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yanh@zucc.edu.cn</cp:lastModifiedBy>
  <cp:revision>578</cp:revision>
  <dcterms:created xsi:type="dcterms:W3CDTF">1998-02-11T08:33:02Z</dcterms:created>
  <dcterms:modified xsi:type="dcterms:W3CDTF">2020-02-03T09:01:55Z</dcterms:modified>
</cp:coreProperties>
</file>