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63"/>
  </p:notesMasterIdLst>
  <p:handoutMasterIdLst>
    <p:handoutMasterId r:id="rId64"/>
  </p:handoutMasterIdLst>
  <p:sldIdLst>
    <p:sldId id="381" r:id="rId2"/>
    <p:sldId id="379" r:id="rId3"/>
    <p:sldId id="383" r:id="rId4"/>
    <p:sldId id="413" r:id="rId5"/>
    <p:sldId id="415" r:id="rId6"/>
    <p:sldId id="414" r:id="rId7"/>
    <p:sldId id="416" r:id="rId8"/>
    <p:sldId id="422" r:id="rId9"/>
    <p:sldId id="423" r:id="rId10"/>
    <p:sldId id="418" r:id="rId11"/>
    <p:sldId id="424" r:id="rId12"/>
    <p:sldId id="425" r:id="rId13"/>
    <p:sldId id="427" r:id="rId14"/>
    <p:sldId id="428" r:id="rId15"/>
    <p:sldId id="429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69" r:id="rId51"/>
    <p:sldId id="470" r:id="rId52"/>
    <p:sldId id="471" r:id="rId53"/>
    <p:sldId id="472" r:id="rId54"/>
    <p:sldId id="473" r:id="rId55"/>
    <p:sldId id="474" r:id="rId56"/>
    <p:sldId id="475" r:id="rId57"/>
    <p:sldId id="476" r:id="rId58"/>
    <p:sldId id="480" r:id="rId59"/>
    <p:sldId id="481" r:id="rId60"/>
    <p:sldId id="482" r:id="rId61"/>
    <p:sldId id="483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00"/>
    <a:srgbClr val="FF9966"/>
    <a:srgbClr val="FF9933"/>
    <a:srgbClr val="FFFF00"/>
    <a:srgbClr val="757E30"/>
    <a:srgbClr val="33CC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6F2CE6B7-03D9-46D8-909A-DAC9A03F6A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984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6FA078AE-BA71-48BC-B392-E756C162EE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268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F6B5B71-9B23-4E86-A6CA-1FF1CBF7B0D8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7EAB11-5FFF-44DC-B619-A141FC0CBF5A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A74F24-F23B-47BF-BE15-BF595FC66F8E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FEA6A3-33D1-4B5A-B793-FCB276E979FA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1A7412-0BF3-4393-B256-E9E3D7FCDD89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024CCA-4097-4309-BBBA-45FD7C867213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15D257-9E66-4763-A93E-0C4931CC5489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76BCE40-8872-4912-A19B-F708C6E33ED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AF220A-3BC4-41F7-8632-C16915B5A53C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17C5FA-CAF2-4C8B-95B3-5B21EBA2C426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6366E4F-EA31-453E-8C89-48454BCCDA74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4E0133-27D1-48A6-BF0A-BE78F3D0CE36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D3C981B-AA29-4126-B3E7-6D6E899AFB72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F42695-A70C-49D8-AA16-7581FCF45A2E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0337BBB-BA47-45EF-9D53-A71A949372ED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0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42450-FDEF-46BC-B029-C2513DBB550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A042A3-765E-441F-83CA-A9D5A898293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FF4FB-9AD1-450F-BE5E-BCB8A9B046C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BF216-4F56-4F69-8FE6-3ED354DFC5F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5380E-A3C6-4E4E-88B4-118C54120C7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2037E-B8AD-4E45-9A90-0D039D1EEF0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DBA0E-FC84-4252-B5C8-ABB0E3E96E1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67F60-1A5E-4DA9-849A-835242647C0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877235-CFEE-4D8B-8508-B713BF55CF2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EAF0A3-97B2-4BC3-8335-701731A9BFD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62C0E-D71C-46F2-A1E4-6EAD3145239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7F2D4E4F-83A8-4B88-BDFC-E3A974A14E96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宋体" charset="0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Arial"/>
          <a:ea typeface="宋体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b="1">
          <a:solidFill>
            <a:schemeClr val="tx1"/>
          </a:solidFill>
          <a:latin typeface="Arial"/>
          <a:ea typeface="宋体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Arial"/>
          <a:ea typeface="宋体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 b="1">
          <a:solidFill>
            <a:schemeClr val="tx1"/>
          </a:solidFill>
          <a:latin typeface="Arial"/>
          <a:ea typeface="宋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Arial"/>
          <a:ea typeface="宋体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Chap</a:t>
            </a:r>
            <a:r>
              <a:rPr lang="zh-CN" altLang="en-US" smtClean="0">
                <a:ea typeface="黑体" pitchFamily="49" charset="-122"/>
              </a:rPr>
              <a:t> </a:t>
            </a:r>
            <a:r>
              <a:rPr lang="en-US" altLang="zh-CN" smtClean="0">
                <a:ea typeface="黑体" pitchFamily="49" charset="-122"/>
              </a:rPr>
              <a:t>2</a:t>
            </a:r>
            <a:r>
              <a:rPr lang="zh-CN" altLang="en-US" smtClean="0">
                <a:ea typeface="黑体" pitchFamily="49" charset="-122"/>
              </a:rPr>
              <a:t>  用</a:t>
            </a:r>
            <a:r>
              <a:rPr lang="en-US" altLang="zh-CN" smtClean="0">
                <a:ea typeface="黑体" pitchFamily="49" charset="-122"/>
              </a:rPr>
              <a:t>C</a:t>
            </a:r>
            <a:r>
              <a:rPr lang="zh-CN" altLang="en-US" smtClean="0">
                <a:ea typeface="黑体" pitchFamily="49" charset="-122"/>
              </a:rPr>
              <a:t>语言编写程序 </a:t>
            </a:r>
          </a:p>
        </p:txBody>
      </p:sp>
      <p:sp>
        <p:nvSpPr>
          <p:cNvPr id="1536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  <a:cs typeface="Arial" pitchFamily="34" charset="0"/>
              </a:rPr>
              <a:t>2.1</a:t>
            </a:r>
            <a:r>
              <a:rPr lang="zh-CN" altLang="en-US" smtClean="0">
                <a:latin typeface="Arial" pitchFamily="34" charset="0"/>
                <a:ea typeface="宋体" pitchFamily="2" charset="-122"/>
                <a:cs typeface="Arial" pitchFamily="34" charset="0"/>
              </a:rPr>
              <a:t>  在屏幕上显示 </a:t>
            </a:r>
            <a:r>
              <a:rPr lang="en-US" altLang="zh-CN" smtClean="0">
                <a:latin typeface="Arial" pitchFamily="34" charset="0"/>
                <a:ea typeface="宋体" pitchFamily="2" charset="-122"/>
                <a:cs typeface="Arial" pitchFamily="34" charset="0"/>
              </a:rPr>
              <a:t>Hello World!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  <a:cs typeface="Arial" pitchFamily="34" charset="0"/>
              </a:rPr>
              <a:t>2.2 </a:t>
            </a:r>
            <a:r>
              <a:rPr lang="zh-CN" altLang="en-US" smtClean="0">
                <a:latin typeface="Arial" pitchFamily="34" charset="0"/>
                <a:ea typeface="宋体" pitchFamily="2" charset="-122"/>
                <a:cs typeface="Arial" pitchFamily="34" charset="0"/>
              </a:rPr>
              <a:t>  求华氏温度 </a:t>
            </a:r>
            <a:r>
              <a:rPr lang="en-US" altLang="zh-CN" smtClean="0">
                <a:latin typeface="Arial" pitchFamily="34" charset="0"/>
                <a:ea typeface="宋体" pitchFamily="2" charset="-122"/>
                <a:cs typeface="Arial" pitchFamily="34" charset="0"/>
              </a:rPr>
              <a:t>100</a:t>
            </a:r>
            <a:r>
              <a:rPr lang="zh-CN" altLang="en-US" smtClean="0">
                <a:latin typeface="Arial" pitchFamily="34" charset="0"/>
                <a:ea typeface="宋体" pitchFamily="2" charset="-122"/>
                <a:cs typeface="Arial" pitchFamily="34" charset="0"/>
              </a:rPr>
              <a:t>°</a:t>
            </a:r>
            <a:r>
              <a:rPr lang="en-US" altLang="zh-CN" smtClean="0">
                <a:latin typeface="Arial" pitchFamily="34" charset="0"/>
                <a:ea typeface="宋体" pitchFamily="2" charset="-122"/>
                <a:cs typeface="Arial" pitchFamily="34" charset="0"/>
              </a:rPr>
              <a:t>F </a:t>
            </a:r>
            <a:r>
              <a:rPr lang="zh-CN" altLang="en-US" smtClean="0">
                <a:latin typeface="Arial" pitchFamily="34" charset="0"/>
                <a:ea typeface="宋体" pitchFamily="2" charset="-122"/>
                <a:cs typeface="Arial" pitchFamily="34" charset="0"/>
              </a:rPr>
              <a:t>对应的摄氏温度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  <a:cs typeface="Arial" pitchFamily="34" charset="0"/>
              </a:rPr>
              <a:t>2.3</a:t>
            </a:r>
            <a:r>
              <a:rPr lang="zh-CN" altLang="en-US" smtClean="0">
                <a:latin typeface="Arial" pitchFamily="34" charset="0"/>
                <a:ea typeface="宋体" pitchFamily="2" charset="-122"/>
                <a:cs typeface="Arial" pitchFamily="34" charset="0"/>
              </a:rPr>
              <a:t>  计算分段函数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  <a:cs typeface="Arial" pitchFamily="34" charset="0"/>
              </a:rPr>
              <a:t>2.4</a:t>
            </a:r>
            <a:r>
              <a:rPr lang="zh-CN" altLang="en-US" smtClean="0">
                <a:latin typeface="Arial" pitchFamily="34" charset="0"/>
                <a:ea typeface="宋体" pitchFamily="2" charset="-122"/>
                <a:cs typeface="Arial" pitchFamily="34" charset="0"/>
              </a:rPr>
              <a:t>  输出华氏—摄氏温度转换表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  <a:cs typeface="Arial" pitchFamily="34" charset="0"/>
              </a:rPr>
              <a:t>2.5</a:t>
            </a:r>
            <a:r>
              <a:rPr lang="zh-CN" altLang="en-US" smtClean="0">
                <a:latin typeface="Arial" pitchFamily="34" charset="0"/>
                <a:ea typeface="宋体" pitchFamily="2" charset="-122"/>
                <a:cs typeface="Arial" pitchFamily="34" charset="0"/>
              </a:rPr>
              <a:t>  生成乘方表与阶乘表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402138" cy="955675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变量的定义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280400" cy="5300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定义变量时要指定变量名和数据类型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类型名    变量名表；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smtClean="0">
                <a:latin typeface="Arial" pitchFamily="34" charset="0"/>
                <a:ea typeface="宋体" pitchFamily="2" charset="-122"/>
              </a:rPr>
              <a:t> celsius, fahr;           </a:t>
            </a:r>
            <a:endParaRPr lang="zh-CN" altLang="en-US" sz="2400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float</a:t>
            </a:r>
            <a:r>
              <a:rPr lang="en-US" altLang="zh-CN" sz="2400" smtClean="0">
                <a:latin typeface="Arial" pitchFamily="34" charset="0"/>
                <a:ea typeface="宋体" pitchFamily="2" charset="-122"/>
              </a:rPr>
              <a:t> x;</a:t>
            </a:r>
            <a:endParaRPr lang="zh-CN" altLang="en-US" sz="2400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double</a:t>
            </a:r>
            <a:r>
              <a:rPr lang="en-US" altLang="zh-CN" sz="2400" smtClean="0">
                <a:latin typeface="Arial" pitchFamily="34" charset="0"/>
                <a:ea typeface="宋体" pitchFamily="2" charset="-122"/>
              </a:rPr>
              <a:t> area, length;</a:t>
            </a:r>
            <a:endParaRPr lang="zh-CN" altLang="en-US" sz="2400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sz="240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变量名代表内存中的一个存储单元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存放该变量的值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该存储单元的大小由变量的数据类型决定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语言中的变量代表保存数据的存储单元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数学中的变量代表未知数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Arial" pitchFamily="34" charset="0"/>
                <a:ea typeface="宋体" pitchFamily="2" charset="-122"/>
              </a:rPr>
              <a:t>x = x+1</a:t>
            </a:r>
            <a:endParaRPr lang="zh-CN" altLang="en-US" sz="240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34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34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483225" cy="884238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变量的定义与使用</a:t>
            </a:r>
          </a:p>
        </p:txBody>
      </p:sp>
      <p:sp>
        <p:nvSpPr>
          <p:cNvPr id="286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214282" y="1412875"/>
            <a:ext cx="8929718" cy="52562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变量必须先</a:t>
            </a:r>
            <a:r>
              <a:rPr lang="zh-CN" altLang="en-US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定义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，后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使用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#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{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;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= 100;                                 </a:t>
            </a: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= 5 * (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- 32) / 9;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("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= %d, 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= %d\n", 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); </a:t>
            </a: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}</a:t>
            </a:r>
            <a:endParaRPr lang="en-US" altLang="zh-CN" sz="28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4284663" y="2997200"/>
            <a:ext cx="4608512" cy="1236663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latin typeface="宋体" pitchFamily="2" charset="-122"/>
              </a:rPr>
              <a:t>一个变量名只能定义一次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latin typeface="宋体" pitchFamily="2" charset="-122"/>
              </a:rPr>
              <a:t>变量一般都定义在程序的头上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latin typeface="宋体" pitchFamily="2" charset="-122"/>
              </a:rPr>
              <a:t>不能定义在程序的中间或后面</a:t>
            </a:r>
          </a:p>
        </p:txBody>
      </p:sp>
      <p:sp>
        <p:nvSpPr>
          <p:cNvPr id="241672" name="Line 8"/>
          <p:cNvSpPr>
            <a:spLocks noChangeShapeType="1"/>
          </p:cNvSpPr>
          <p:nvPr/>
        </p:nvSpPr>
        <p:spPr bwMode="auto">
          <a:xfrm>
            <a:off x="2627313" y="1773238"/>
            <a:ext cx="360362" cy="1800225"/>
          </a:xfrm>
          <a:prstGeom prst="line">
            <a:avLst/>
          </a:prstGeom>
          <a:noFill/>
          <a:ln w="38100" cap="sq">
            <a:solidFill>
              <a:srgbClr val="CC0066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673" name="Line 9"/>
          <p:cNvSpPr>
            <a:spLocks noChangeShapeType="1"/>
          </p:cNvSpPr>
          <p:nvPr/>
        </p:nvSpPr>
        <p:spPr bwMode="auto">
          <a:xfrm flipH="1">
            <a:off x="3563938" y="1773238"/>
            <a:ext cx="360362" cy="3095625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1619250" y="1844675"/>
            <a:ext cx="3429000" cy="48895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itchFamily="2" charset="-122"/>
              </a:rPr>
              <a:t>应该先赋值，后引用</a:t>
            </a:r>
          </a:p>
        </p:txBody>
      </p:sp>
      <p:sp>
        <p:nvSpPr>
          <p:cNvPr id="241675" name="Line 11"/>
          <p:cNvSpPr>
            <a:spLocks noChangeShapeType="1"/>
          </p:cNvSpPr>
          <p:nvPr/>
        </p:nvSpPr>
        <p:spPr bwMode="auto">
          <a:xfrm flipH="1">
            <a:off x="1476375" y="2276475"/>
            <a:ext cx="1582738" cy="2160588"/>
          </a:xfrm>
          <a:prstGeom prst="line">
            <a:avLst/>
          </a:prstGeom>
          <a:noFill/>
          <a:ln w="38100" cap="rnd">
            <a:solidFill>
              <a:srgbClr val="CC0066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676" name="Line 12"/>
          <p:cNvSpPr>
            <a:spLocks noChangeShapeType="1"/>
          </p:cNvSpPr>
          <p:nvPr/>
        </p:nvSpPr>
        <p:spPr bwMode="auto">
          <a:xfrm flipH="1">
            <a:off x="3276600" y="2349500"/>
            <a:ext cx="1366838" cy="2519363"/>
          </a:xfrm>
          <a:prstGeom prst="line">
            <a:avLst/>
          </a:prstGeom>
          <a:noFill/>
          <a:ln w="38100" cap="rnd">
            <a:solidFill>
              <a:schemeClr val="bg2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1" grpId="0" animBg="1"/>
      <p:bldP spid="241672" grpId="0" animBg="1"/>
      <p:bldP spid="241673" grpId="0" animBg="1"/>
      <p:bldP spid="241674" grpId="0" animBg="1"/>
      <p:bldP spid="241675" grpId="0" animBg="1"/>
      <p:bldP spid="2416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15250" cy="102711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2.2.3</a:t>
            </a:r>
            <a:r>
              <a:rPr lang="zh-CN" altLang="en-US" smtClean="0">
                <a:ea typeface="黑体" pitchFamily="49" charset="-122"/>
              </a:rPr>
              <a:t>  算术运算和赋值运算</a:t>
            </a:r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18488" cy="49672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fahr = 100;                                 </a:t>
            </a:r>
            <a:endParaRPr lang="zh-CN" altLang="en-US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celsius = 5 * (fahr - 32) / 9;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1. 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算术运算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双目算术运算符：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+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*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%</a:t>
            </a:r>
            <a:endParaRPr lang="zh-CN" altLang="en-US" smtClean="0">
              <a:solidFill>
                <a:srgbClr val="CC0066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算术表达式：用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算术运算符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将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运算对象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连接起来的符合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语言语法规则的式子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数学式：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5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f-32) /9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表达式：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5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*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 (fahr - 32) / 9 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或者：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数学式：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s(s-a)(s-b)(s-c)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表达式：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3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3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3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3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3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052"/>
          <p:cNvSpPr>
            <a:spLocks noGrp="1" noChangeArrowheads="1"/>
          </p:cNvSpPr>
          <p:nvPr>
            <p:ph type="title"/>
          </p:nvPr>
        </p:nvSpPr>
        <p:spPr>
          <a:xfrm>
            <a:off x="6300788" y="188913"/>
            <a:ext cx="2674937" cy="811212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算术运算</a:t>
            </a:r>
          </a:p>
        </p:txBody>
      </p:sp>
      <p:sp>
        <p:nvSpPr>
          <p:cNvPr id="245765" name="Rectangle 205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569325" cy="5832475"/>
          </a:xfrm>
        </p:spPr>
        <p:txBody>
          <a:bodyPr/>
          <a:lstStyle/>
          <a:p>
            <a:pPr lvl="1"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双目算术运算符：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+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*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%</a:t>
            </a:r>
            <a:endParaRPr lang="zh-CN" altLang="en-US" smtClean="0">
              <a:solidFill>
                <a:srgbClr val="CC0066"/>
              </a:solidFill>
              <a:latin typeface="Arial" pitchFamily="34" charset="0"/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算术表达式：用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算术运算符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将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运算对象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连接起来的符合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语言语法规则的式子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注意</a:t>
            </a:r>
          </a:p>
          <a:p>
            <a:pPr eaLnBrk="1" hangingPunct="1"/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/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整数除整数，得整数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1/2 =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0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9/4 = 2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5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*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(fahr - 32) / 9 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和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5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/ 9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* (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fahr - 32) 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等价吗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?</a:t>
            </a:r>
            <a:endParaRPr lang="zh-CN" altLang="en-US" smtClean="0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针对整型数据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5%6=5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9%4=1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100%4=0</a:t>
            </a:r>
            <a:endParaRPr lang="zh-CN" altLang="en-US" smtClean="0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双目运算符两侧操作数的类型要相同</a:t>
            </a:r>
            <a:endParaRPr lang="en-US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5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5"/>
          <p:cNvSpPr>
            <a:spLocks noGrp="1" noChangeArrowheads="1"/>
          </p:cNvSpPr>
          <p:nvPr>
            <p:ph type="title"/>
          </p:nvPr>
        </p:nvSpPr>
        <p:spPr>
          <a:xfrm>
            <a:off x="6011863" y="404813"/>
            <a:ext cx="2674937" cy="13716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赋值运算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80400" cy="5040313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赋值运算符  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=</a:t>
            </a:r>
          </a:p>
          <a:p>
            <a:pPr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赋值表达式：用 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=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将一个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变量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和一个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连接起来的式子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变量 </a:t>
            </a:r>
            <a:r>
              <a:rPr lang="en-US" altLang="zh-CN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=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表达式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例如：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fahr = 100; </a:t>
            </a:r>
            <a:endParaRPr lang="zh-CN" altLang="en-US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celsius = 5 * (fahr - 32) / 9; </a:t>
            </a:r>
          </a:p>
          <a:p>
            <a:pPr lvl="1"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计算赋值运算符右侧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的值</a:t>
            </a:r>
          </a:p>
          <a:p>
            <a:pPr lvl="1"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将赋值运算符右侧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的值赋给左侧的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变量</a:t>
            </a: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4267200" y="2708275"/>
            <a:ext cx="3986213" cy="46513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=</a:t>
            </a:r>
            <a:r>
              <a:rPr kumimoji="1" lang="zh-CN" altLang="en-US" sz="2800" b="1"/>
              <a:t>的左边必须是一个变量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6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6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6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6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6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6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6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0" grpId="0" build="p" bldLvl="2" autoUpdateAnimBg="0"/>
      <p:bldP spid="2467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2.2.4</a:t>
            </a:r>
            <a:r>
              <a:rPr lang="zh-CN" altLang="en-US" smtClean="0">
                <a:ea typeface="黑体" pitchFamily="49" charset="-122"/>
              </a:rPr>
              <a:t>  格式化输出函数</a:t>
            </a:r>
            <a:r>
              <a:rPr lang="en-US" altLang="zh-CN" smtClean="0">
                <a:ea typeface="黑体" pitchFamily="49" charset="-122"/>
              </a:rPr>
              <a:t>printf()</a:t>
            </a:r>
          </a:p>
        </p:txBody>
      </p:sp>
      <p:sp>
        <p:nvSpPr>
          <p:cNvPr id="2488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496300" cy="4895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数据输出：格式化输出函数 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#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("Hello World! \n");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%d,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%d\n",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);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格式控制字符串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zh-CN" altLang="en-US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输出参数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1,</a:t>
            </a:r>
            <a:r>
              <a:rPr lang="zh-CN" altLang="en-US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…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, </a:t>
            </a:r>
            <a:r>
              <a:rPr lang="zh-CN" altLang="en-US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输出参数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);</a:t>
            </a: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527050" y="5791200"/>
            <a:ext cx="6292850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>
                <a:latin typeface="宋体" pitchFamily="2" charset="-122"/>
              </a:rPr>
              <a:t>用双引号括起来，表示输出的格式</a:t>
            </a:r>
            <a:endParaRPr kumimoji="1" lang="zh-CN" altLang="en-US" sz="2800"/>
          </a:p>
        </p:txBody>
      </p:sp>
      <p:sp>
        <p:nvSpPr>
          <p:cNvPr id="248838" name="Line 6"/>
          <p:cNvSpPr>
            <a:spLocks noChangeShapeType="1"/>
          </p:cNvSpPr>
          <p:nvPr/>
        </p:nvSpPr>
        <p:spPr bwMode="auto">
          <a:xfrm flipH="1" flipV="1">
            <a:off x="2209800" y="4437063"/>
            <a:ext cx="0" cy="10668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5141913" y="5084763"/>
            <a:ext cx="2635250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>
                <a:latin typeface="宋体" pitchFamily="2" charset="-122"/>
              </a:rPr>
              <a:t>要输出的数据</a:t>
            </a:r>
          </a:p>
        </p:txBody>
      </p:sp>
      <p:sp>
        <p:nvSpPr>
          <p:cNvPr id="248840" name="Line 8"/>
          <p:cNvSpPr>
            <a:spLocks noChangeShapeType="1"/>
          </p:cNvSpPr>
          <p:nvPr/>
        </p:nvSpPr>
        <p:spPr bwMode="auto">
          <a:xfrm flipH="1" flipV="1">
            <a:off x="6300788" y="4581525"/>
            <a:ext cx="0" cy="4572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8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build="p" bldLvl="2" autoUpdateAnimBg="0"/>
      <p:bldP spid="248837" grpId="0" animBg="1"/>
      <p:bldP spid="248838" grpId="0" animBg="1"/>
      <p:bldP spid="248839" grpId="0" animBg="1"/>
      <p:bldP spid="2488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8" name="Rectangle 8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272337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+mj-ea"/>
                <a:cs typeface="+mj-cs"/>
              </a:rPr>
              <a:t>printf－</a:t>
            </a:r>
            <a:r>
              <a:rPr lang="zh-CN" altLang="en-US" smtClean="0">
                <a:ea typeface="+mj-ea"/>
                <a:cs typeface="+mj-cs"/>
              </a:rPr>
              <a:t>格式控制字符串</a:t>
            </a:r>
          </a:p>
        </p:txBody>
      </p:sp>
      <p:sp>
        <p:nvSpPr>
          <p:cNvPr id="2508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7950" y="1052513"/>
            <a:ext cx="9036050" cy="5256212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(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"Hello World! \n");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(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"</a:t>
            </a:r>
            <a:r>
              <a:rPr lang="en-US" altLang="zh-CN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= %d, </a:t>
            </a:r>
            <a:r>
              <a:rPr lang="en-US" altLang="zh-CN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= %d\n"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dirty="0" err="1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dirty="0" err="1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(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"Hi\n"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dirty="0" err="1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格式控制字符串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：</a:t>
            </a:r>
          </a:p>
          <a:p>
            <a:pPr lvl="1" eaLnBrk="1" hangingPunct="1"/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普通字符：原样输出</a:t>
            </a:r>
          </a:p>
          <a:p>
            <a:pPr lvl="1" eaLnBrk="1" hangingPunct="1"/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格式控制说明：按指定的格式输出数据，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…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与数据类型有关</a:t>
            </a:r>
          </a:p>
          <a:p>
            <a:pPr lvl="2" eaLnBrk="1" hangingPunct="1"/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型 ：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%d</a:t>
            </a:r>
            <a:endParaRPr lang="zh-CN" altLang="en-US" dirty="0" smtClean="0">
              <a:solidFill>
                <a:srgbClr val="CC0066"/>
              </a:solidFill>
              <a:latin typeface="Arial" pitchFamily="34" charset="0"/>
              <a:ea typeface="宋体" pitchFamily="2" charset="-122"/>
            </a:endParaRPr>
          </a:p>
          <a:p>
            <a:pPr lvl="2" eaLnBrk="1" hangingPunct="1"/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float double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型：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%f</a:t>
            </a:r>
            <a:endParaRPr lang="zh-CN" altLang="en-US" dirty="0" smtClean="0">
              <a:solidFill>
                <a:srgbClr val="CC0066"/>
              </a:solidFill>
              <a:latin typeface="Arial" pitchFamily="34" charset="0"/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("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%d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%d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\n",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);</a:t>
            </a:r>
            <a:endParaRPr lang="zh-CN" altLang="en-US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900113" y="6092825"/>
            <a:ext cx="5113337" cy="531813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>
                <a:latin typeface="宋体" pitchFamily="2" charset="-122"/>
              </a:rPr>
              <a:t>输出:</a:t>
            </a:r>
            <a:r>
              <a:rPr kumimoji="1" lang="en-US" altLang="zh-CN" sz="2800" b="1"/>
              <a:t>fahr =</a:t>
            </a:r>
            <a:r>
              <a:rPr kumimoji="1" lang="en-US" altLang="zh-CN" sz="2800" b="1">
                <a:solidFill>
                  <a:srgbClr val="CC0066"/>
                </a:solidFill>
              </a:rPr>
              <a:t>100</a:t>
            </a:r>
            <a:r>
              <a:rPr kumimoji="1" lang="en-US" altLang="zh-CN" sz="2800" b="1"/>
              <a:t>, celsius = </a:t>
            </a:r>
            <a:r>
              <a:rPr kumimoji="1" lang="en-US" altLang="zh-CN" sz="2800" b="1">
                <a:solidFill>
                  <a:srgbClr val="CC0066"/>
                </a:solidFill>
              </a:rPr>
              <a:t>37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0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0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0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0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0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0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0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0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0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0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0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0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9" grpId="0" build="p" bldLvl="2" autoUpdateAnimBg="0"/>
      <p:bldP spid="25088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2</a:t>
            </a:r>
            <a:r>
              <a:rPr lang="en-US" altLang="zh-CN" smtClean="0">
                <a:ea typeface="宋体" pitchFamily="2" charset="-122"/>
                <a:cs typeface="Arial" pitchFamily="34" charset="0"/>
              </a:rPr>
              <a:t>.</a:t>
            </a:r>
            <a:r>
              <a:rPr lang="zh-CN" altLang="en-US" smtClean="0">
                <a:ea typeface="黑体" pitchFamily="49" charset="-122"/>
              </a:rPr>
              <a:t>3 计算分段函数 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2.3.1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  程序解析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2.3.2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  关系运算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2.3.3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if-else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语句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2.3.4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  格式化输入函数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scanf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2.3.5  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 常用数学库函数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+mj-ea"/>
                <a:cs typeface="+mj-cs"/>
              </a:rPr>
              <a:t>2</a:t>
            </a:r>
            <a:r>
              <a:rPr lang="en-US" altLang="zh-CN" dirty="0" smtClean="0">
                <a:ea typeface="+mj-ea"/>
                <a:cs typeface="+mj-cs"/>
              </a:rPr>
              <a:t>.</a:t>
            </a:r>
            <a:r>
              <a:rPr lang="zh-CN" altLang="en-US" dirty="0" smtClean="0">
                <a:ea typeface="+mj-ea"/>
                <a:cs typeface="+mj-cs"/>
              </a:rPr>
              <a:t>3</a:t>
            </a:r>
            <a:r>
              <a:rPr lang="en-US" altLang="zh-CN" dirty="0" smtClean="0">
                <a:ea typeface="+mj-ea"/>
                <a:cs typeface="+mj-cs"/>
              </a:rPr>
              <a:t>.</a:t>
            </a:r>
            <a:r>
              <a:rPr lang="zh-CN" altLang="en-US" dirty="0" smtClean="0">
                <a:ea typeface="+mj-ea"/>
                <a:cs typeface="+mj-cs"/>
              </a:rPr>
              <a:t>1  程序解析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569325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2-4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分段计算水费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输入用户的月用水量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x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（吨），计算并输出该用户应支付的水费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y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（元）（保留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位小数）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要解决的问题：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输入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计算分段函数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输出，并保留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位小数</a:t>
            </a:r>
            <a:endParaRPr lang="en-US" altLang="zh-CN" sz="2400" baseline="300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891" name="Rectangle 8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2" name="Object 7"/>
          <p:cNvGraphicFramePr>
            <a:graphicFrameLocks noChangeAspect="1"/>
          </p:cNvGraphicFramePr>
          <p:nvPr/>
        </p:nvGraphicFramePr>
        <p:xfrm>
          <a:off x="4356100" y="3213100"/>
          <a:ext cx="36004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4" name="Equation" r:id="rId4" imgW="1675673" imgH="545863" progId="">
                  <p:embed/>
                </p:oleObj>
              </mc:Choice>
              <mc:Fallback>
                <p:oleObj name="Equation" r:id="rId4" imgW="1675673" imgH="545863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213100"/>
                        <a:ext cx="3600450" cy="117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705725" cy="1012825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2</a:t>
            </a:r>
            <a:r>
              <a:rPr lang="en-US" altLang="zh-CN" smtClean="0">
                <a:ea typeface="黑体" pitchFamily="49" charset="-122"/>
              </a:rPr>
              <a:t>.</a:t>
            </a:r>
            <a:r>
              <a:rPr lang="zh-CN" altLang="en-US" smtClean="0">
                <a:ea typeface="黑体" pitchFamily="49" charset="-122"/>
              </a:rPr>
              <a:t>3</a:t>
            </a:r>
            <a:r>
              <a:rPr lang="en-US" altLang="zh-CN" smtClean="0">
                <a:ea typeface="黑体" pitchFamily="49" charset="-122"/>
              </a:rPr>
              <a:t>.</a:t>
            </a:r>
            <a:r>
              <a:rPr lang="zh-CN" altLang="en-US" smtClean="0">
                <a:ea typeface="黑体" pitchFamily="49" charset="-122"/>
              </a:rPr>
              <a:t>1 程序解析－求分段函数 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893175" cy="55165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#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double x, y;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("Enter x (x&gt;=0):\n"); 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输入提示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4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("%lf", &amp;x);                 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调用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函数输入数据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if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 x &lt;= 15 ){          	      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 if – else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语句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y = 4 * x / 3;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else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y = 2.5 * x - 10.5;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}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("f(%f) =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%.2f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\n", x, y);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3059113" y="1341438"/>
            <a:ext cx="2811462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x (x&gt;=0):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9.5</a:t>
            </a:r>
            <a:endParaRPr kumimoji="1" lang="zh-CN" altLang="en-US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f(9.500000)=12.67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5940425" y="1341438"/>
            <a:ext cx="3024188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x (x&gt;=0):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15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f(15.000000)=20.00</a:t>
            </a:r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3347864" y="4077072"/>
            <a:ext cx="2647950" cy="41116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 dirty="0">
                <a:latin typeface="宋体" pitchFamily="2" charset="-122"/>
              </a:rPr>
              <a:t>数据必须输入吗？</a:t>
            </a:r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5651500" y="4581525"/>
            <a:ext cx="3024188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x (x&gt;=0):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21.3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f(21.300000)=42.75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 animBg="1" autoUpdateAnimBg="0"/>
      <p:bldP spid="354309" grpId="0" animBg="1" autoUpdateAnimBg="0"/>
      <p:bldP spid="354310" grpId="0" animBg="1"/>
      <p:bldP spid="35431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+mj-ea"/>
                <a:cs typeface="+mj-cs"/>
              </a:rPr>
              <a:t>本章要点</a:t>
            </a:r>
          </a:p>
        </p:txBody>
      </p:sp>
      <p:sp>
        <p:nvSpPr>
          <p:cNvPr id="1638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424862" cy="3671888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怎样编写程序，在屏幕上显示一些信息？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怎样编写程序，实现简单的数据处理，例如将华氏温度转换为摄氏温度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?</a:t>
            </a:r>
            <a:endParaRPr lang="zh-CN" altLang="en-US" smtClean="0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怎样使用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if 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语句计算分段函数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?</a:t>
            </a:r>
            <a:endParaRPr lang="zh-CN" altLang="en-US" smtClean="0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怎样用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for 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语句求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1+2+…+100?</a:t>
            </a:r>
            <a:endParaRPr lang="zh-CN" altLang="en-US" smtClean="0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如何定义和调用函数生成一张乘方表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?</a:t>
            </a:r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811213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ea typeface="黑体" pitchFamily="49" charset="-122"/>
              </a:rPr>
              <a:t>2</a:t>
            </a:r>
            <a:r>
              <a:rPr lang="en-US" altLang="zh-CN" sz="4000" smtClean="0">
                <a:ea typeface="黑体" pitchFamily="49" charset="-122"/>
              </a:rPr>
              <a:t>.</a:t>
            </a:r>
            <a:r>
              <a:rPr lang="zh-CN" altLang="en-US" sz="4000" smtClean="0">
                <a:ea typeface="黑体" pitchFamily="49" charset="-122"/>
              </a:rPr>
              <a:t>3</a:t>
            </a:r>
            <a:r>
              <a:rPr lang="en-US" altLang="zh-CN" sz="4000" smtClean="0">
                <a:ea typeface="黑体" pitchFamily="49" charset="-122"/>
              </a:rPr>
              <a:t>.</a:t>
            </a:r>
            <a:r>
              <a:rPr lang="zh-CN" altLang="en-US" sz="4000" smtClean="0">
                <a:ea typeface="黑体" pitchFamily="49" charset="-122"/>
              </a:rPr>
              <a:t>2  关系运算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62950" cy="51847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x &lt;= 15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比较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x 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和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15 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的大小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比较的结果：真  假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当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x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取值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9.5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时，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x &lt;= 15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的结果是：？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当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x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取值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21.3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时，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x &lt;= 15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的结果是：？ 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关系运算 — 比较运算，比较两个操作数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关系运算符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x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&lt;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y     x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&lt;=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y       x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==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x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&gt;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y     x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&gt;=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y       x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!=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y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关系表达式：用</a:t>
            </a:r>
            <a:r>
              <a:rPr lang="zh-CN" altLang="en-US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关系运算符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将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个</a:t>
            </a:r>
            <a:r>
              <a:rPr lang="zh-CN" altLang="en-US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连接起来的式子。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如：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x &lt;= 1</a:t>
            </a: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5800725" y="4481513"/>
            <a:ext cx="1990725" cy="4635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itchFamily="2" charset="-122"/>
              </a:rPr>
              <a:t>区分</a:t>
            </a:r>
            <a:r>
              <a:rPr kumimoji="1" lang="en-US" altLang="zh-CN" sz="2800" b="1">
                <a:solidFill>
                  <a:srgbClr val="CC0066"/>
                </a:solidFill>
              </a:rPr>
              <a:t>=</a:t>
            </a:r>
            <a:r>
              <a:rPr kumimoji="1" lang="zh-CN" altLang="en-US" sz="2800" b="1">
                <a:solidFill>
                  <a:srgbClr val="CC0066"/>
                </a:solidFill>
              </a:rPr>
              <a:t> </a:t>
            </a:r>
            <a:r>
              <a:rPr kumimoji="1" lang="zh-CN" altLang="en-US" sz="2800" b="1">
                <a:latin typeface="宋体" pitchFamily="2" charset="-122"/>
              </a:rPr>
              <a:t>和</a:t>
            </a:r>
            <a:r>
              <a:rPr kumimoji="1" lang="en-US" altLang="zh-CN" sz="2800" b="1">
                <a:solidFill>
                  <a:srgbClr val="CC0066"/>
                </a:solidFill>
              </a:rPr>
              <a:t>==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bldLvl="2" autoUpdateAnimBg="0"/>
      <p:bldP spid="3563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运用关系表达式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686800" cy="2592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表示比较的数学式    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关系表达式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x≤10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x≥10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x≠10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x = 10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5257800" y="17526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&lt;= 10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&gt;= 10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!= 10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== 10</a:t>
            </a:r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457200" y="4005263"/>
            <a:ext cx="685165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3200" b="1"/>
              <a:t>用关系表达式描述条件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kumimoji="1" lang="zh-CN" altLang="en-US" sz="2800" b="1"/>
              <a:t>判断 </a:t>
            </a:r>
            <a:r>
              <a:rPr kumimoji="1" lang="en-US" altLang="zh-CN" sz="2800" b="1"/>
              <a:t>x </a:t>
            </a:r>
            <a:r>
              <a:rPr kumimoji="1" lang="zh-CN" altLang="en-US" sz="2800" b="1"/>
              <a:t>是否为负数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/>
              <a:t>x &lt; 0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kumimoji="1" lang="zh-CN" altLang="en-US" sz="2800" b="1"/>
              <a:t>判断 </a:t>
            </a:r>
            <a:r>
              <a:rPr kumimoji="1" lang="en-US" altLang="zh-CN" sz="2800" b="1"/>
              <a:t>x </a:t>
            </a:r>
            <a:r>
              <a:rPr kumimoji="1" lang="zh-CN" altLang="en-US" sz="2800" b="1"/>
              <a:t>是否不为零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/>
              <a:t>x != 0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7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7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autoUpdateAnimBg="0"/>
      <p:bldP spid="357380" grpId="0" build="p" autoUpdateAnimBg="0"/>
      <p:bldP spid="357381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2</a:t>
            </a:r>
            <a:r>
              <a:rPr lang="en-US" altLang="zh-CN" smtClean="0">
                <a:ea typeface="黑体" pitchFamily="49" charset="-122"/>
              </a:rPr>
              <a:t>.</a:t>
            </a:r>
            <a:r>
              <a:rPr lang="zh-CN" altLang="en-US" smtClean="0">
                <a:ea typeface="黑体" pitchFamily="49" charset="-122"/>
              </a:rPr>
              <a:t>3</a:t>
            </a:r>
            <a:r>
              <a:rPr lang="en-US" altLang="zh-CN" smtClean="0">
                <a:ea typeface="黑体" pitchFamily="49" charset="-122"/>
              </a:rPr>
              <a:t>.3</a:t>
            </a:r>
            <a:r>
              <a:rPr lang="zh-CN" altLang="en-US" smtClean="0">
                <a:ea typeface="黑体" pitchFamily="49" charset="-122"/>
              </a:rPr>
              <a:t>  </a:t>
            </a:r>
            <a:r>
              <a:rPr lang="en-US" altLang="zh-CN" smtClean="0">
                <a:ea typeface="黑体" pitchFamily="49" charset="-122"/>
              </a:rPr>
              <a:t>if - else</a:t>
            </a:r>
            <a:r>
              <a:rPr lang="zh-CN" altLang="en-US" smtClean="0">
                <a:ea typeface="黑体" pitchFamily="49" charset="-122"/>
              </a:rPr>
              <a:t>语句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3683000" cy="2232025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if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 (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    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语句1</a:t>
            </a:r>
            <a:endParaRPr lang="en-US" altLang="zh-CN" smtClean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else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    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语句2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5435724" y="764704"/>
            <a:ext cx="360077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76250" indent="-476250"/>
            <a:r>
              <a:rPr lang="en-US" altLang="zh-CN" sz="2800" b="1" dirty="0" smtClean="0">
                <a:solidFill>
                  <a:srgbClr val="CC0066"/>
                </a:solidFill>
              </a:rPr>
              <a:t>if </a:t>
            </a:r>
            <a:r>
              <a:rPr lang="en-US" altLang="zh-CN" sz="2800" b="1" dirty="0" smtClean="0"/>
              <a:t>( x </a:t>
            </a:r>
            <a:r>
              <a:rPr lang="en-US" altLang="zh-CN" sz="2800" b="1" dirty="0"/>
              <a:t>&lt;= </a:t>
            </a:r>
            <a:r>
              <a:rPr lang="en-US" altLang="zh-CN" sz="2800" b="1" dirty="0" smtClean="0"/>
              <a:t>15 ) {</a:t>
            </a:r>
            <a:endParaRPr lang="en-US" altLang="zh-CN" sz="2800" b="1" dirty="0"/>
          </a:p>
          <a:p>
            <a:pPr marL="476250" indent="-476250"/>
            <a:r>
              <a:rPr lang="en-US" altLang="zh-CN" sz="2800" b="1" dirty="0"/>
              <a:t>    y = 4 * x / 3; </a:t>
            </a:r>
            <a:endParaRPr lang="en-US" altLang="zh-CN" sz="2800" b="1" dirty="0" smtClean="0"/>
          </a:p>
          <a:p>
            <a:pPr marL="476250" indent="-476250"/>
            <a:r>
              <a:rPr lang="en-US" altLang="zh-CN" sz="2800" b="1" dirty="0">
                <a:solidFill>
                  <a:schemeClr val="bg2"/>
                </a:solidFill>
              </a:rPr>
              <a:t>}</a:t>
            </a:r>
          </a:p>
          <a:p>
            <a:pPr marL="476250" indent="-476250"/>
            <a:r>
              <a:rPr lang="en-US" altLang="zh-CN" sz="2800" b="1" dirty="0">
                <a:solidFill>
                  <a:srgbClr val="CC0066"/>
                </a:solidFill>
              </a:rPr>
              <a:t>else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{</a:t>
            </a:r>
            <a:endParaRPr lang="en-US" altLang="zh-CN" sz="2800" b="1" dirty="0"/>
          </a:p>
          <a:p>
            <a:pPr marL="476250" indent="-476250"/>
            <a:r>
              <a:rPr lang="en-US" altLang="zh-CN" sz="2800" b="1" dirty="0"/>
              <a:t>    y = 2.5 * x - 10.5</a:t>
            </a:r>
            <a:r>
              <a:rPr lang="en-US" altLang="zh-CN" sz="2800" b="1" dirty="0" smtClean="0"/>
              <a:t>;</a:t>
            </a:r>
          </a:p>
          <a:p>
            <a:pPr marL="476250" indent="-476250"/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62200" y="3352800"/>
            <a:ext cx="4267200" cy="2971800"/>
            <a:chOff x="1728" y="2112"/>
            <a:chExt cx="2688" cy="1872"/>
          </a:xfrm>
        </p:grpSpPr>
        <p:sp>
          <p:nvSpPr>
            <p:cNvPr id="44037" name="Line 6"/>
            <p:cNvSpPr>
              <a:spLocks noChangeShapeType="1"/>
            </p:cNvSpPr>
            <p:nvPr/>
          </p:nvSpPr>
          <p:spPr bwMode="auto">
            <a:xfrm>
              <a:off x="302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8" name="AutoShape 7"/>
            <p:cNvSpPr>
              <a:spLocks noChangeArrowheads="1"/>
            </p:cNvSpPr>
            <p:nvPr/>
          </p:nvSpPr>
          <p:spPr bwMode="auto">
            <a:xfrm>
              <a:off x="2352" y="2496"/>
              <a:ext cx="139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9" name="Text Box 8"/>
            <p:cNvSpPr txBox="1">
              <a:spLocks noChangeArrowheads="1"/>
            </p:cNvSpPr>
            <p:nvPr/>
          </p:nvSpPr>
          <p:spPr bwMode="auto">
            <a:xfrm>
              <a:off x="1728" y="3120"/>
              <a:ext cx="52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语句1</a:t>
              </a:r>
            </a:p>
          </p:txBody>
        </p:sp>
        <p:sp>
          <p:nvSpPr>
            <p:cNvPr id="44040" name="Text Box 9"/>
            <p:cNvSpPr txBox="1">
              <a:spLocks noChangeArrowheads="1"/>
            </p:cNvSpPr>
            <p:nvPr/>
          </p:nvSpPr>
          <p:spPr bwMode="auto">
            <a:xfrm>
              <a:off x="2736" y="259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44041" name="Text Box 10"/>
            <p:cNvSpPr txBox="1">
              <a:spLocks noChangeArrowheads="1"/>
            </p:cNvSpPr>
            <p:nvPr/>
          </p:nvSpPr>
          <p:spPr bwMode="auto">
            <a:xfrm>
              <a:off x="3840" y="3120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语句2</a:t>
              </a:r>
            </a:p>
          </p:txBody>
        </p:sp>
        <p:sp>
          <p:nvSpPr>
            <p:cNvPr id="44042" name="Line 11"/>
            <p:cNvSpPr>
              <a:spLocks noChangeShapeType="1"/>
            </p:cNvSpPr>
            <p:nvPr/>
          </p:nvSpPr>
          <p:spPr bwMode="auto">
            <a:xfrm>
              <a:off x="196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12"/>
            <p:cNvSpPr>
              <a:spLocks noChangeShapeType="1"/>
            </p:cNvSpPr>
            <p:nvPr/>
          </p:nvSpPr>
          <p:spPr bwMode="auto">
            <a:xfrm>
              <a:off x="1968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Line 13"/>
            <p:cNvSpPr>
              <a:spLocks noChangeShapeType="1"/>
            </p:cNvSpPr>
            <p:nvPr/>
          </p:nvSpPr>
          <p:spPr bwMode="auto">
            <a:xfrm>
              <a:off x="3744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5" name="Line 14"/>
            <p:cNvSpPr>
              <a:spLocks noChangeShapeType="1"/>
            </p:cNvSpPr>
            <p:nvPr/>
          </p:nvSpPr>
          <p:spPr bwMode="auto">
            <a:xfrm>
              <a:off x="4128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Line 15"/>
            <p:cNvSpPr>
              <a:spLocks noChangeShapeType="1"/>
            </p:cNvSpPr>
            <p:nvPr/>
          </p:nvSpPr>
          <p:spPr bwMode="auto">
            <a:xfrm>
              <a:off x="1968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7" name="Line 16"/>
            <p:cNvSpPr>
              <a:spLocks noChangeShapeType="1"/>
            </p:cNvSpPr>
            <p:nvPr/>
          </p:nvSpPr>
          <p:spPr bwMode="auto">
            <a:xfrm>
              <a:off x="4128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8" name="Line 17"/>
            <p:cNvSpPr>
              <a:spLocks noChangeShapeType="1"/>
            </p:cNvSpPr>
            <p:nvPr/>
          </p:nvSpPr>
          <p:spPr bwMode="auto">
            <a:xfrm>
              <a:off x="1968" y="364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9" name="Line 18"/>
            <p:cNvSpPr>
              <a:spLocks noChangeShapeType="1"/>
            </p:cNvSpPr>
            <p:nvPr/>
          </p:nvSpPr>
          <p:spPr bwMode="auto">
            <a:xfrm>
              <a:off x="3024" y="36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0" name="Text Box 19"/>
            <p:cNvSpPr txBox="1">
              <a:spLocks noChangeArrowheads="1"/>
            </p:cNvSpPr>
            <p:nvPr/>
          </p:nvSpPr>
          <p:spPr bwMode="auto">
            <a:xfrm>
              <a:off x="1968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44051" name="Text Box 20"/>
            <p:cNvSpPr txBox="1">
              <a:spLocks noChangeArrowheads="1"/>
            </p:cNvSpPr>
            <p:nvPr/>
          </p:nvSpPr>
          <p:spPr bwMode="auto">
            <a:xfrm>
              <a:off x="3840" y="2400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假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计算二分段函数 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644900"/>
            <a:ext cx="3959225" cy="2305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if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 (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    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语句1</a:t>
            </a:r>
            <a:endParaRPr lang="en-US" altLang="zh-CN" smtClean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    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语句2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5334000" y="2209800"/>
            <a:ext cx="2838400" cy="267765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 smtClean="0"/>
              <a:t>if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(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x </a:t>
            </a:r>
            <a:r>
              <a:rPr kumimoji="1" lang="en-US" altLang="zh-CN" sz="2800" b="1" dirty="0"/>
              <a:t>!= </a:t>
            </a:r>
            <a:r>
              <a:rPr kumimoji="1" lang="en-US" altLang="zh-CN" sz="2800" b="1" dirty="0" smtClean="0"/>
              <a:t>0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)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{</a:t>
            </a:r>
            <a:endParaRPr kumimoji="1" lang="zh-CN" altLang="en-US" sz="2800" b="1" dirty="0"/>
          </a:p>
          <a:p>
            <a:pPr>
              <a:buClr>
                <a:schemeClr val="tx2"/>
              </a:buClr>
              <a:buSzPct val="80000"/>
            </a:pPr>
            <a:r>
              <a:rPr kumimoji="1" lang="zh-CN" altLang="en-US" sz="2800" b="1" dirty="0"/>
              <a:t>    </a:t>
            </a:r>
            <a:r>
              <a:rPr kumimoji="1" lang="en-US" altLang="zh-CN" sz="2800" b="1" dirty="0"/>
              <a:t>y = 1/x</a:t>
            </a:r>
            <a:r>
              <a:rPr kumimoji="1" lang="en-US" altLang="zh-CN" sz="2800" b="1" dirty="0" smtClean="0"/>
              <a:t>;</a:t>
            </a:r>
          </a:p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 smtClean="0"/>
              <a:t>}</a:t>
            </a:r>
            <a:endParaRPr kumimoji="1" lang="en-US" altLang="zh-CN" sz="2800" b="1" dirty="0"/>
          </a:p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else {</a:t>
            </a:r>
          </a:p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        y = 0</a:t>
            </a:r>
            <a:r>
              <a:rPr kumimoji="1" lang="en-US" altLang="zh-CN" sz="2800" b="1" dirty="0" smtClean="0"/>
              <a:t>;</a:t>
            </a:r>
          </a:p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}</a:t>
            </a:r>
            <a:endParaRPr kumimoji="1" lang="zh-CN" altLang="en-US" sz="2800" b="1" dirty="0"/>
          </a:p>
        </p:txBody>
      </p:sp>
      <p:sp>
        <p:nvSpPr>
          <p:cNvPr id="359431" name="Rectangle 7"/>
          <p:cNvSpPr>
            <a:spLocks noChangeArrowheads="1"/>
          </p:cNvSpPr>
          <p:nvPr/>
        </p:nvSpPr>
        <p:spPr bwMode="auto">
          <a:xfrm>
            <a:off x="468313" y="3860800"/>
            <a:ext cx="446405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en-US" altLang="zh-CN" sz="3200" b="1"/>
          </a:p>
        </p:txBody>
      </p:sp>
      <p:sp>
        <p:nvSpPr>
          <p:cNvPr id="45061" name="Rectangle 9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62" name="Object 8"/>
          <p:cNvGraphicFramePr>
            <a:graphicFrameLocks noChangeAspect="1"/>
          </p:cNvGraphicFramePr>
          <p:nvPr/>
        </p:nvGraphicFramePr>
        <p:xfrm>
          <a:off x="684213" y="1628775"/>
          <a:ext cx="29527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4" name="Equation" r:id="rId4" imgW="1028254" imgH="545863" progId="">
                  <p:embed/>
                </p:oleObj>
              </mc:Choice>
              <mc:Fallback>
                <p:oleObj name="Equation" r:id="rId4" imgW="1028254" imgH="545863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28775"/>
                        <a:ext cx="2952750" cy="157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 animBg="1"/>
      <p:bldP spid="359431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65825" y="0"/>
            <a:ext cx="3178175" cy="955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+mj-ea"/>
                <a:cs typeface="+mj-cs"/>
              </a:rPr>
              <a:t>源程序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764704"/>
            <a:ext cx="5041701" cy="6021288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#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include &lt;</a:t>
            </a: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&gt; </a:t>
            </a:r>
            <a:endParaRPr kumimoji="1"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{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double x, y;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endParaRPr kumimoji="1"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("Enter x:\n");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("%lf", &amp;x);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if ( x != 0 ){</a:t>
            </a:r>
            <a:endParaRPr kumimoji="1"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    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y = 1/x;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}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else{ 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       y = 0;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}</a:t>
            </a:r>
            <a:endParaRPr kumimoji="1"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tx2"/>
              </a:buClr>
              <a:buSzPct val="80000"/>
              <a:buFontTx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("f(%.2f) = %.1f\n", x, y);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return 0;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}</a:t>
            </a:r>
            <a:endParaRPr kumimoji="1" lang="en-US" altLang="zh-CN" sz="24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4427984" y="764704"/>
            <a:ext cx="4716015" cy="576064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ts val="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 smtClean="0"/>
              <a:t>#</a:t>
            </a:r>
            <a:r>
              <a:rPr kumimoji="1" lang="en-US" altLang="zh-CN" sz="2400" b="1" dirty="0" smtClean="0"/>
              <a:t> include </a:t>
            </a:r>
            <a:r>
              <a:rPr kumimoji="1" lang="en-US" altLang="zh-CN" sz="2400" b="1" dirty="0"/>
              <a:t>&lt;</a:t>
            </a:r>
            <a:r>
              <a:rPr kumimoji="1" lang="en-US" altLang="zh-CN" sz="2400" b="1" dirty="0" err="1"/>
              <a:t>stdio.h</a:t>
            </a:r>
            <a:r>
              <a:rPr kumimoji="1" lang="en-US" altLang="zh-CN" sz="2400" b="1" dirty="0"/>
              <a:t>&gt; /* </a:t>
            </a:r>
            <a:r>
              <a:rPr kumimoji="1" lang="zh-CN" altLang="en-US" sz="2400" b="1" dirty="0"/>
              <a:t>例</a:t>
            </a:r>
            <a:r>
              <a:rPr kumimoji="1" lang="en-US" altLang="zh-CN" sz="2400" b="1" dirty="0"/>
              <a:t>2-4</a:t>
            </a:r>
            <a:r>
              <a:rPr kumimoji="1" lang="zh-CN" altLang="en-US" sz="2400" b="1" dirty="0"/>
              <a:t> *</a:t>
            </a:r>
            <a:r>
              <a:rPr kumimoji="1" lang="en-US" altLang="zh-CN" sz="2400" b="1" dirty="0"/>
              <a:t>/</a:t>
            </a:r>
            <a:endParaRPr kumimoji="1" lang="zh-CN" altLang="en-US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</a:t>
            </a:r>
            <a:r>
              <a:rPr kumimoji="1" lang="en-US" altLang="zh-CN" sz="2400" b="1" dirty="0" smtClean="0"/>
              <a:t>main (</a:t>
            </a:r>
            <a:r>
              <a:rPr kumimoji="1" lang="en-US" altLang="zh-CN" sz="2400" b="1" dirty="0"/>
              <a:t>void)</a:t>
            </a:r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{</a:t>
            </a:r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double x, y; </a:t>
            </a:r>
          </a:p>
          <a:p>
            <a:pPr marL="342900" indent="-342900">
              <a:spcBef>
                <a:spcPts val="0"/>
              </a:spcBef>
            </a:pP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 smtClean="0"/>
              <a:t>printf</a:t>
            </a:r>
            <a:r>
              <a:rPr kumimoji="1" lang="en-US" altLang="zh-CN" sz="2400" b="1" dirty="0" smtClean="0"/>
              <a:t> (</a:t>
            </a:r>
            <a:r>
              <a:rPr kumimoji="1" lang="en-US" altLang="zh-CN" sz="2400" b="1" dirty="0"/>
              <a:t>"Enter x (x&gt;=0):\n");</a:t>
            </a:r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 smtClean="0"/>
              <a:t>scanf</a:t>
            </a:r>
            <a:r>
              <a:rPr kumimoji="1" lang="en-US" altLang="zh-CN" sz="2400" b="1" dirty="0" smtClean="0"/>
              <a:t> (</a:t>
            </a:r>
            <a:r>
              <a:rPr kumimoji="1" lang="en-US" altLang="zh-CN" sz="2400" b="1" dirty="0"/>
              <a:t>"%lf", &amp;x);</a:t>
            </a:r>
          </a:p>
          <a:p>
            <a:pPr marL="342900" indent="-342900">
              <a:spcBef>
                <a:spcPts val="0"/>
              </a:spcBef>
            </a:pPr>
            <a:r>
              <a:rPr kumimoji="1" lang="zh-CN" altLang="en-US" sz="2400" b="1" dirty="0"/>
              <a:t>    </a:t>
            </a:r>
            <a:r>
              <a:rPr kumimoji="1" lang="en-US" altLang="zh-CN" sz="2400" b="1" dirty="0" smtClean="0"/>
              <a:t>if ( x </a:t>
            </a:r>
            <a:r>
              <a:rPr kumimoji="1" lang="en-US" altLang="zh-CN" sz="2400" b="1" dirty="0"/>
              <a:t>&lt;= </a:t>
            </a:r>
            <a:r>
              <a:rPr kumimoji="1" lang="en-US" altLang="zh-CN" sz="2400" b="1" dirty="0" smtClean="0"/>
              <a:t>15 ){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    y = 4 * x / 3; </a:t>
            </a:r>
            <a:endParaRPr kumimoji="1" lang="en-US" altLang="zh-CN" sz="2400" b="1" dirty="0" smtClean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 smtClean="0"/>
              <a:t>    }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else </a:t>
            </a:r>
            <a:r>
              <a:rPr kumimoji="1" lang="en-US" altLang="zh-CN" sz="2400" b="1" dirty="0" smtClean="0"/>
              <a:t>{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    y = 2.5 * x - 10.5; </a:t>
            </a:r>
            <a:endParaRPr kumimoji="1" lang="en-US" altLang="zh-CN" sz="2400" b="1" dirty="0" smtClean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 smtClean="0"/>
              <a:t>    }           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 smtClean="0"/>
              <a:t>printf</a:t>
            </a:r>
            <a:r>
              <a:rPr kumimoji="1" lang="en-US" altLang="zh-CN" sz="2400" b="1" dirty="0" smtClean="0"/>
              <a:t> (</a:t>
            </a:r>
            <a:r>
              <a:rPr kumimoji="1" lang="en-US" altLang="zh-CN" sz="2400" b="1" dirty="0"/>
              <a:t>"f(%f) = %.2f\n", x, y); </a:t>
            </a:r>
          </a:p>
          <a:p>
            <a:pPr marL="342900" indent="-342900">
              <a:spcBef>
                <a:spcPts val="0"/>
              </a:spcBef>
            </a:pPr>
            <a:r>
              <a:rPr kumimoji="1" lang="zh-CN" altLang="en-US" sz="2400" b="1" dirty="0"/>
              <a:t>    </a:t>
            </a:r>
            <a:r>
              <a:rPr kumimoji="1" lang="en-US" altLang="zh-CN" sz="2400" b="1" dirty="0"/>
              <a:t>return 0;</a:t>
            </a:r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476672"/>
            <a:ext cx="3538736" cy="739775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ea typeface="黑体" pitchFamily="49" charset="-122"/>
              </a:rPr>
              <a:t>运行结果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2696"/>
            <a:ext cx="5184576" cy="566124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#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include &lt;</a:t>
            </a: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&gt; </a:t>
            </a:r>
            <a:endParaRPr kumimoji="1"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double x, y;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kumimoji="1"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("Enter x:\n");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("%lf", &amp;x);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if</a:t>
            </a: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x != 0</a:t>
            </a: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)</a:t>
            </a: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{</a:t>
            </a:r>
            <a:endParaRPr kumimoji="1"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    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y = 1/x;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else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       y =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kumimoji="1" lang="zh-CN" altLang="en-US" sz="2400" dirty="0" smtClean="0"/>
              <a:t>    </a:t>
            </a:r>
            <a:r>
              <a:rPr kumimoji="1" lang="en-US" altLang="zh-CN" sz="2400" dirty="0" smtClean="0"/>
              <a:t>}</a:t>
            </a:r>
            <a:endParaRPr kumimoji="1"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Tx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kumimoji="1"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("f(%.2f) = %.1f\n", x, y);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}</a:t>
            </a:r>
            <a:endParaRPr kumimoji="1" lang="en-US" altLang="zh-CN" sz="24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5562600" y="1541463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2.5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f(2.50)=0.4</a:t>
            </a: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5562600" y="3522663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0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f(0.00)=0.0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animBg="1" autoUpdateAnimBg="0"/>
      <p:bldP spid="36352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5338762" cy="955675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软件测试的基本思想 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36838"/>
            <a:ext cx="8823325" cy="17287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软件测试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精心设计一批</a:t>
            </a:r>
            <a:r>
              <a:rPr lang="zh-CN" altLang="en-US" sz="240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测试用例 </a:t>
            </a:r>
            <a:r>
              <a:rPr lang="en-US" altLang="zh-CN" sz="240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[</a:t>
            </a:r>
            <a:r>
              <a:rPr lang="zh-CN" altLang="en-US" sz="240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输入数据，预期输出结果]</a:t>
            </a: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 ，然后分别用这些测试用例运行程序，看程序的实际运行结果与预期输出结果是否一致。</a:t>
            </a:r>
            <a:endParaRPr lang="en-US" altLang="zh-CN" sz="240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200400" y="990600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2.5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f(2.50)=0.4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6248400" y="990600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0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f(0.00)=0.0</a:t>
            </a: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304800" y="914400"/>
            <a:ext cx="2743200" cy="1676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 smtClean="0"/>
              <a:t>if ( x </a:t>
            </a:r>
            <a:r>
              <a:rPr kumimoji="1" lang="en-US" altLang="zh-CN" sz="2400" b="1" dirty="0"/>
              <a:t>!= </a:t>
            </a:r>
            <a:r>
              <a:rPr kumimoji="1" lang="en-US" altLang="zh-CN" sz="2400" b="1" dirty="0" smtClean="0"/>
              <a:t>0 )</a:t>
            </a:r>
            <a:endParaRPr kumimoji="1" lang="zh-CN" altLang="en-US" sz="24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/>
              <a:t>    </a:t>
            </a:r>
            <a:r>
              <a:rPr kumimoji="1" lang="en-US" altLang="zh-CN" sz="2400" b="1" dirty="0"/>
              <a:t>y = 1/x;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else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        y = 0;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142875" y="4508500"/>
            <a:ext cx="2844800" cy="1752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 smtClean="0">
                <a:solidFill>
                  <a:schemeClr val="bg2"/>
                </a:solidFill>
              </a:rPr>
              <a:t>if </a:t>
            </a:r>
            <a:r>
              <a:rPr kumimoji="1" lang="en-US" altLang="zh-CN" sz="2400" b="1" dirty="0" smtClean="0"/>
              <a:t>( x </a:t>
            </a:r>
            <a:r>
              <a:rPr kumimoji="1" lang="en-US" altLang="zh-CN" sz="2400" b="1" dirty="0"/>
              <a:t>&lt;= </a:t>
            </a:r>
            <a:r>
              <a:rPr kumimoji="1" lang="en-US" altLang="zh-CN" sz="2400" b="1" dirty="0" smtClean="0"/>
              <a:t>15 )</a:t>
            </a:r>
            <a:endParaRPr kumimoji="1" lang="zh-CN" altLang="en-US" sz="2400" b="1" dirty="0"/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    y = 4 * x / 3;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>
                <a:solidFill>
                  <a:schemeClr val="bg2"/>
                </a:solidFill>
              </a:rPr>
              <a:t>else 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   y = 2.5 * x - 10.5;</a:t>
            </a:r>
          </a:p>
        </p:txBody>
      </p:sp>
      <p:sp>
        <p:nvSpPr>
          <p:cNvPr id="365578" name="Rectangle 10"/>
          <p:cNvSpPr>
            <a:spLocks noChangeArrowheads="1"/>
          </p:cNvSpPr>
          <p:nvPr/>
        </p:nvSpPr>
        <p:spPr bwMode="auto">
          <a:xfrm>
            <a:off x="3059113" y="4221163"/>
            <a:ext cx="230505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x (x&gt;=0):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</a:rPr>
              <a:t>9.5</a:t>
            </a:r>
            <a:endParaRPr kumimoji="1" lang="zh-CN" altLang="en-US" sz="20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f(9.500000)=12.67</a:t>
            </a: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6372225" y="4241800"/>
            <a:ext cx="252095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x (x&gt;=0):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</a:rPr>
              <a:t>15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f(15.000000)=20.00</a:t>
            </a:r>
          </a:p>
        </p:txBody>
      </p:sp>
      <p:sp>
        <p:nvSpPr>
          <p:cNvPr id="365580" name="Rectangle 12"/>
          <p:cNvSpPr>
            <a:spLocks noChangeArrowheads="1"/>
          </p:cNvSpPr>
          <p:nvPr/>
        </p:nvSpPr>
        <p:spPr bwMode="auto">
          <a:xfrm>
            <a:off x="4718050" y="5516563"/>
            <a:ext cx="259080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x (x&gt;=0):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</a:rPr>
              <a:t>21.3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f(21.300000)=42.75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 autoUpdateAnimBg="0"/>
      <p:bldP spid="365575" grpId="0" animBg="1" autoUpdateAnimBg="0"/>
      <p:bldP spid="365578" grpId="0" animBg="1" autoUpdateAnimBg="0"/>
      <p:bldP spid="365579" grpId="0" animBg="1" autoUpdateAnimBg="0"/>
      <p:bldP spid="36558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2</a:t>
            </a:r>
            <a:r>
              <a:rPr lang="en-US" altLang="zh-CN" smtClean="0">
                <a:ea typeface="黑体" pitchFamily="49" charset="-122"/>
              </a:rPr>
              <a:t>.</a:t>
            </a:r>
            <a:r>
              <a:rPr lang="zh-CN" altLang="en-US" smtClean="0">
                <a:ea typeface="黑体" pitchFamily="49" charset="-122"/>
              </a:rPr>
              <a:t>3</a:t>
            </a:r>
            <a:r>
              <a:rPr lang="en-US" altLang="zh-CN" smtClean="0">
                <a:ea typeface="黑体" pitchFamily="49" charset="-122"/>
              </a:rPr>
              <a:t>.</a:t>
            </a:r>
            <a:r>
              <a:rPr lang="zh-CN" altLang="en-US" smtClean="0">
                <a:ea typeface="黑体" pitchFamily="49" charset="-122"/>
              </a:rPr>
              <a:t>4  格式化输入函数</a:t>
            </a:r>
            <a:r>
              <a:rPr lang="en-US" altLang="zh-CN" smtClean="0">
                <a:ea typeface="黑体" pitchFamily="49" charset="-122"/>
              </a:rPr>
              <a:t>scanf()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31686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数据输入：格式化输入函数 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#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("%lf", &amp;x);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格式控制字符串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,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输入参</a:t>
            </a:r>
            <a:r>
              <a:rPr lang="zh-CN" altLang="en-US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数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,</a:t>
            </a:r>
            <a:r>
              <a:rPr lang="zh-CN" altLang="en-US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…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,</a:t>
            </a:r>
            <a:r>
              <a:rPr lang="zh-CN" altLang="en-US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输入参数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);</a:t>
            </a: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168275" y="5722938"/>
            <a:ext cx="6316663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 b="1">
                <a:latin typeface="宋体" pitchFamily="2" charset="-122"/>
              </a:rPr>
              <a:t>用双引号括起来，表示输入的格式</a:t>
            </a:r>
            <a:endParaRPr kumimoji="1" lang="zh-CN" altLang="en-US" sz="2800" b="1"/>
          </a:p>
        </p:txBody>
      </p:sp>
      <p:sp>
        <p:nvSpPr>
          <p:cNvPr id="367621" name="Line 5"/>
          <p:cNvSpPr>
            <a:spLocks noChangeShapeType="1"/>
          </p:cNvSpPr>
          <p:nvPr/>
        </p:nvSpPr>
        <p:spPr bwMode="auto">
          <a:xfrm flipH="1" flipV="1">
            <a:off x="2771775" y="4522788"/>
            <a:ext cx="0" cy="10668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5426075" y="5002213"/>
            <a:ext cx="2241550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 b="1">
                <a:latin typeface="宋体" pitchFamily="2" charset="-122"/>
              </a:rPr>
              <a:t>变量地址</a:t>
            </a:r>
          </a:p>
        </p:txBody>
      </p:sp>
      <p:sp>
        <p:nvSpPr>
          <p:cNvPr id="367623" name="Line 7"/>
          <p:cNvSpPr>
            <a:spLocks noChangeShapeType="1"/>
          </p:cNvSpPr>
          <p:nvPr/>
        </p:nvSpPr>
        <p:spPr bwMode="auto">
          <a:xfrm flipH="1" flipV="1">
            <a:off x="6300788" y="4365625"/>
            <a:ext cx="0" cy="4572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 bldLvl="2" autoUpdateAnimBg="0"/>
      <p:bldP spid="367620" grpId="0" animBg="1"/>
      <p:bldP spid="367621" grpId="0" animBg="1"/>
      <p:bldP spid="367622" grpId="0" animBg="1"/>
      <p:bldP spid="3676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86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+mj-ea"/>
                <a:cs typeface="+mj-cs"/>
              </a:rPr>
              <a:t>scanf－</a:t>
            </a:r>
            <a:r>
              <a:rPr lang="zh-CN" altLang="en-US" smtClean="0">
                <a:ea typeface="+mj-ea"/>
                <a:cs typeface="+mj-cs"/>
              </a:rPr>
              <a:t>格式控制字符串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362950" cy="4238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格式控制字符串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格式控制说明: 按指定的格式输入数据, 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…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与数据类型有关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型 ：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%d</a:t>
            </a:r>
            <a:endParaRPr lang="zh-CN" altLang="en-US" dirty="0" smtClean="0">
              <a:solidFill>
                <a:srgbClr val="CC0066"/>
              </a:solidFill>
              <a:latin typeface="Arial" pitchFamily="34" charset="0"/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float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型：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%f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double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型：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%lf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普通字符：原样输入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例如：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("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%lf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", &amp;x);</a:t>
            </a:r>
            <a:endParaRPr lang="zh-CN" altLang="en-US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971550" y="5661025"/>
            <a:ext cx="1981200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>
                <a:latin typeface="宋体" pitchFamily="2" charset="-122"/>
              </a:rPr>
              <a:t>输入: </a:t>
            </a:r>
            <a:r>
              <a:rPr kumimoji="1" lang="en-US" altLang="zh-CN" sz="2800" b="1">
                <a:solidFill>
                  <a:srgbClr val="CC0066"/>
                </a:solidFill>
              </a:rPr>
              <a:t>9.5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4643438" y="4868863"/>
            <a:ext cx="3886200" cy="48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 err="1" smtClean="0"/>
              <a:t>scanf</a:t>
            </a:r>
            <a:r>
              <a:rPr kumimoji="1" lang="en-US" altLang="zh-CN" sz="2800" b="1" dirty="0" smtClean="0"/>
              <a:t> (</a:t>
            </a:r>
            <a:r>
              <a:rPr kumimoji="1" lang="en-US" altLang="zh-CN" sz="2800" b="1" dirty="0"/>
              <a:t>"x</a:t>
            </a:r>
            <a:r>
              <a:rPr kumimoji="1" lang="en-US" altLang="zh-CN" sz="2800" b="1" dirty="0" smtClean="0"/>
              <a:t>=</a:t>
            </a:r>
            <a:r>
              <a:rPr lang="en-US" altLang="zh-CN" sz="2800" dirty="0">
                <a:solidFill>
                  <a:srgbClr val="CC0066"/>
                </a:solidFill>
              </a:rPr>
              <a:t>%</a:t>
            </a:r>
            <a:r>
              <a:rPr lang="en-US" altLang="zh-CN" sz="2800" dirty="0" smtClean="0">
                <a:solidFill>
                  <a:srgbClr val="CC0066"/>
                </a:solidFill>
              </a:rPr>
              <a:t>lf</a:t>
            </a:r>
            <a:r>
              <a:rPr kumimoji="1" lang="en-US" altLang="zh-CN" sz="2800" b="1" dirty="0" smtClean="0"/>
              <a:t>"</a:t>
            </a:r>
            <a:r>
              <a:rPr kumimoji="1" lang="en-US" altLang="zh-CN" sz="2800" b="1" dirty="0"/>
              <a:t>, &amp;x);</a:t>
            </a:r>
            <a:endParaRPr kumimoji="1" lang="zh-CN" altLang="en-US" sz="2800" b="1" dirty="0"/>
          </a:p>
        </p:txBody>
      </p:sp>
      <p:sp>
        <p:nvSpPr>
          <p:cNvPr id="368646" name="Rectangle 6"/>
          <p:cNvSpPr>
            <a:spLocks noChangeArrowheads="1"/>
          </p:cNvSpPr>
          <p:nvPr/>
        </p:nvSpPr>
        <p:spPr bwMode="auto">
          <a:xfrm>
            <a:off x="4859338" y="5734050"/>
            <a:ext cx="2133600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/>
              <a:t>输入:</a:t>
            </a:r>
            <a:r>
              <a:rPr kumimoji="1" lang="en-US" altLang="zh-CN" sz="2800" b="1"/>
              <a:t>x=</a:t>
            </a:r>
            <a:r>
              <a:rPr kumimoji="1" lang="en-US" altLang="zh-CN" sz="2800" b="1">
                <a:solidFill>
                  <a:srgbClr val="CC0066"/>
                </a:solidFill>
              </a:rPr>
              <a:t>9.5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5076825" y="3933825"/>
            <a:ext cx="3768725" cy="4635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itchFamily="2" charset="-122"/>
              </a:rPr>
              <a:t>尽量不要出现普通字符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bldLvl="2" autoUpdateAnimBg="0"/>
      <p:bldP spid="368644" grpId="0" animBg="1" autoUpdateAnimBg="0"/>
      <p:bldP spid="368645" grpId="0" autoUpdateAnimBg="0"/>
      <p:bldP spid="368646" grpId="0" animBg="1" autoUpdateAnimBg="0"/>
      <p:bldP spid="36864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改进例2-3的程序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66863"/>
            <a:ext cx="8748712" cy="50307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2-3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求华氏温度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100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°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F 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对应的摄氏温度。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摄氏温度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C=5*(F-32)/9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#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 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100; </a:t>
            </a:r>
            <a:endParaRPr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5 * 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- 32) / 9;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%d,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%d\n",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);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return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}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3810000" y="4292600"/>
            <a:ext cx="3641725" cy="53181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 b="1" dirty="0" err="1" smtClean="0"/>
              <a:t>scanf</a:t>
            </a:r>
            <a:r>
              <a:rPr kumimoji="1" lang="en-US" altLang="zh-CN" sz="2800" b="1" dirty="0" smtClean="0"/>
              <a:t> (</a:t>
            </a:r>
            <a:r>
              <a:rPr kumimoji="1" lang="en-US" altLang="zh-CN" sz="2800" b="1" dirty="0"/>
              <a:t>"%d", &amp;</a:t>
            </a:r>
            <a:r>
              <a:rPr kumimoji="1" lang="en-US" altLang="zh-CN" sz="2800" b="1" dirty="0" err="1"/>
              <a:t>fahr</a:t>
            </a:r>
            <a:r>
              <a:rPr kumimoji="1" lang="en-US" altLang="zh-CN" sz="2800" b="1" dirty="0"/>
              <a:t>);</a:t>
            </a:r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3851275" y="3657600"/>
            <a:ext cx="4141788" cy="485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 err="1" smtClean="0"/>
              <a:t>printf</a:t>
            </a:r>
            <a:r>
              <a:rPr kumimoji="1" lang="en-US" altLang="zh-CN" sz="2800" b="1" dirty="0"/>
              <a:t> ("Enter </a:t>
            </a:r>
            <a:r>
              <a:rPr kumimoji="1" lang="en-US" altLang="zh-CN" sz="2800" b="1" dirty="0" err="1"/>
              <a:t>fahr</a:t>
            </a:r>
            <a:r>
              <a:rPr kumimoji="1" lang="en-US" altLang="zh-CN" sz="2800" b="1" dirty="0"/>
              <a:t>: \n");</a:t>
            </a:r>
            <a:endParaRPr kumimoji="1" lang="zh-CN" altLang="en-US" sz="2800" b="1" dirty="0"/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4932363" y="2133600"/>
            <a:ext cx="35052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fahr: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100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fahr =100, celsius = 37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8" grpId="0" animBg="1"/>
      <p:bldP spid="369669" grpId="0" animBg="1"/>
      <p:bldP spid="36967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2.1</a:t>
            </a:r>
            <a:r>
              <a:rPr lang="zh-CN" altLang="en-US" smtClean="0">
                <a:ea typeface="黑体" pitchFamily="49" charset="-122"/>
              </a:rPr>
              <a:t>  在屏幕上显示</a:t>
            </a:r>
            <a:r>
              <a:rPr lang="en-US" altLang="zh-CN" smtClean="0">
                <a:ea typeface="黑体" pitchFamily="49" charset="-122"/>
              </a:rPr>
              <a:t>Hello World! </a:t>
            </a:r>
            <a:endParaRPr lang="zh-CN" altLang="en-US" smtClean="0">
              <a:ea typeface="黑体" pitchFamily="49" charset="-122"/>
            </a:endParaRPr>
          </a:p>
        </p:txBody>
      </p:sp>
      <p:sp>
        <p:nvSpPr>
          <p:cNvPr id="17410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2-1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在屏幕上显示一个短句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:</a:t>
            </a:r>
          </a:p>
          <a:p>
            <a:pPr eaLnBrk="1" hangingPunct="1"/>
            <a:endParaRPr lang="en-US" altLang="zh-CN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Hello World!</a:t>
            </a:r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2</a:t>
            </a:r>
            <a:r>
              <a:rPr lang="en-US" altLang="zh-CN" smtClean="0">
                <a:ea typeface="黑体" pitchFamily="49" charset="-122"/>
              </a:rPr>
              <a:t>.</a:t>
            </a:r>
            <a:r>
              <a:rPr lang="zh-CN" altLang="en-US" smtClean="0">
                <a:ea typeface="黑体" pitchFamily="49" charset="-122"/>
              </a:rPr>
              <a:t>3</a:t>
            </a:r>
            <a:r>
              <a:rPr lang="en-US" altLang="zh-CN" smtClean="0">
                <a:ea typeface="黑体" pitchFamily="49" charset="-122"/>
              </a:rPr>
              <a:t>.</a:t>
            </a:r>
            <a:r>
              <a:rPr lang="zh-CN" altLang="en-US" smtClean="0">
                <a:ea typeface="黑体" pitchFamily="49" charset="-122"/>
              </a:rPr>
              <a:t>5  常用数学库函数</a:t>
            </a:r>
            <a:endParaRPr lang="en-US" altLang="zh-CN" smtClean="0">
              <a:ea typeface="黑体" pitchFamily="49" charset="-122"/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库函数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语言处理系统提供事先编好的函数，供用户在编程时调用。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(),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(),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exp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()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在相应的系统文件（头文件）中定义一些必需的信息。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#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include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命令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用户调用库函数时，将相应的头文件包含到源程序中。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例如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调用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，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需要 #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调用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sqrt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，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需要 #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math.h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&gt;</a:t>
            </a:r>
            <a:endParaRPr lang="zh-CN" altLang="en-US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常用数学库函数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35975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平方根函数 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sqrt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(x)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绝对值函数 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fabs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(x)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fabs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(-3.56)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的值为3.56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幂函数 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pow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(x, n)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：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aseline="30000" dirty="0" err="1" smtClean="0">
                <a:latin typeface="Arial" pitchFamily="34" charset="0"/>
                <a:ea typeface="宋体" pitchFamily="2" charset="-122"/>
              </a:rPr>
              <a:t>n</a:t>
            </a:r>
            <a:endParaRPr lang="en-US" altLang="zh-CN" sz="2800" baseline="30000" dirty="0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pow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(1.1, 2)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的值为1.21（即1.12）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指数函数 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exp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(x)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：e</a:t>
            </a:r>
            <a:r>
              <a:rPr lang="en-US" altLang="zh-CN" sz="2800" baseline="30000" dirty="0" smtClean="0">
                <a:latin typeface="Arial" pitchFamily="34" charset="0"/>
                <a:ea typeface="宋体" pitchFamily="2" charset="-122"/>
              </a:rPr>
              <a:t>x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exp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(2.3)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的值为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e</a:t>
            </a:r>
            <a:r>
              <a:rPr lang="en-US" altLang="zh-CN" baseline="30000" dirty="0" smtClean="0">
                <a:latin typeface="Arial" pitchFamily="34" charset="0"/>
                <a:ea typeface="宋体" pitchFamily="2" charset="-122"/>
              </a:rPr>
              <a:t>2.3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以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e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为底的对数函数 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log (x)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ln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x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log(123.45)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的值为4.815836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以10为底的对数函数 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log10 (x)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：log</a:t>
            </a:r>
            <a:r>
              <a:rPr lang="en-US" altLang="zh-CN" sz="2800" baseline="-25000" dirty="0" smtClean="0">
                <a:latin typeface="Arial" pitchFamily="34" charset="0"/>
                <a:ea typeface="宋体" pitchFamily="2" charset="-122"/>
              </a:rPr>
              <a:t>10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x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log10(123.45)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的值为2.091491。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例2-</a:t>
            </a:r>
            <a:r>
              <a:rPr lang="en-US" altLang="zh-CN" smtClean="0">
                <a:ea typeface="黑体" pitchFamily="49" charset="-122"/>
              </a:rPr>
              <a:t>5  </a:t>
            </a:r>
            <a:r>
              <a:rPr lang="zh-CN" altLang="en-US" smtClean="0">
                <a:ea typeface="黑体" pitchFamily="49" charset="-122"/>
              </a:rPr>
              <a:t>计算存款的本息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9750" cy="184785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输入存款金额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money、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存期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year 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和年利率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rate，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根据公式计算存款到期时的本息合计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sum（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税前），输出时保留2位小数。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sum = money ( 1 + rate)</a:t>
            </a:r>
            <a:r>
              <a:rPr lang="en-US" altLang="zh-CN" baseline="30000" smtClean="0">
                <a:latin typeface="Arial" pitchFamily="34" charset="0"/>
                <a:ea typeface="宋体" pitchFamily="2" charset="-122"/>
              </a:rPr>
              <a:t>year</a:t>
            </a: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990600" y="4343400"/>
            <a:ext cx="7010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>
                <a:solidFill>
                  <a:schemeClr val="bg2"/>
                </a:solidFill>
              </a:rPr>
              <a:t>sum = money * pow((1 + rate), year)</a:t>
            </a:r>
            <a:endParaRPr kumimoji="1" lang="zh-CN" altLang="en-US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457200"/>
            <a:ext cx="2819400" cy="668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>
                <a:ea typeface="+mj-ea"/>
                <a:cs typeface="+mj-cs"/>
              </a:rPr>
              <a:t>例2-</a:t>
            </a:r>
            <a:r>
              <a:rPr lang="en-US" altLang="zh-CN" sz="4000" smtClean="0">
                <a:ea typeface="+mj-ea"/>
                <a:cs typeface="+mj-cs"/>
              </a:rPr>
              <a:t>5 </a:t>
            </a:r>
            <a:r>
              <a:rPr lang="zh-CN" altLang="en-US" sz="4000" smtClean="0">
                <a:ea typeface="+mj-ea"/>
                <a:cs typeface="+mj-cs"/>
              </a:rPr>
              <a:t>程序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76250"/>
            <a:ext cx="6913563" cy="6048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#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math.h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&gt;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money, year;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double rate, sum;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"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Enter money:");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("%d", &amp;money);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("Enter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year: ");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("%d", &amp;year);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("Enter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rate:");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("%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lf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", &amp;rate);</a:t>
            </a:r>
            <a:endParaRPr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sum = money * 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pow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((1 +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rate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), year);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("sum = %.2f", sum);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4572000" y="1484313"/>
            <a:ext cx="4267200" cy="189388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money: </a:t>
            </a:r>
            <a:r>
              <a:rPr kumimoji="1" lang="en-US" altLang="zh-CN" sz="2400" b="1">
                <a:solidFill>
                  <a:srgbClr val="CC0066"/>
                </a:solidFill>
              </a:rPr>
              <a:t>1000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Enter year: </a:t>
            </a:r>
            <a:r>
              <a:rPr kumimoji="1" lang="en-US" altLang="zh-CN" sz="2400"/>
              <a:t> </a:t>
            </a:r>
            <a:r>
              <a:rPr kumimoji="1" lang="en-US" altLang="zh-CN" sz="2400" b="1">
                <a:solidFill>
                  <a:srgbClr val="CC0066"/>
                </a:solidFill>
              </a:rPr>
              <a:t>3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Enter rate: </a:t>
            </a:r>
            <a:r>
              <a:rPr kumimoji="1" lang="en-US" altLang="zh-CN" sz="2400"/>
              <a:t> </a:t>
            </a:r>
            <a:r>
              <a:rPr kumimoji="1" lang="en-US" altLang="zh-CN" sz="2400" b="1">
                <a:solidFill>
                  <a:srgbClr val="CC0066"/>
                </a:solidFill>
              </a:rPr>
              <a:t>0.025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sum = 1076.89</a:t>
            </a:r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2195513" y="6021388"/>
            <a:ext cx="6408737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err="1" smtClean="0"/>
              <a:t>scanf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(</a:t>
            </a:r>
            <a:r>
              <a:rPr lang="en-US" altLang="zh-CN" sz="2400" b="1" dirty="0"/>
              <a:t>"</a:t>
            </a:r>
            <a:r>
              <a:rPr lang="en-US" altLang="zh-CN" sz="2400" b="1" dirty="0">
                <a:solidFill>
                  <a:srgbClr val="CC0066"/>
                </a:solidFill>
              </a:rPr>
              <a:t>%</a:t>
            </a:r>
            <a:r>
              <a:rPr lang="en-US" altLang="zh-CN" sz="2400" b="1" dirty="0" err="1">
                <a:solidFill>
                  <a:srgbClr val="CC0066"/>
                </a:solidFill>
              </a:rPr>
              <a:t>d</a:t>
            </a:r>
            <a:r>
              <a:rPr lang="en-US" altLang="zh-CN" sz="2400" b="1" dirty="0" err="1"/>
              <a:t>%d</a:t>
            </a:r>
            <a:r>
              <a:rPr lang="en-US" altLang="zh-CN" sz="2400" b="1" dirty="0" err="1">
                <a:solidFill>
                  <a:schemeClr val="bg2"/>
                </a:solidFill>
              </a:rPr>
              <a:t>%lf</a:t>
            </a:r>
            <a:r>
              <a:rPr lang="en-US" altLang="zh-CN" sz="2400" b="1" dirty="0"/>
              <a:t>", </a:t>
            </a:r>
            <a:r>
              <a:rPr lang="en-US" altLang="zh-CN" sz="2400" b="1" dirty="0">
                <a:solidFill>
                  <a:srgbClr val="CC0066"/>
                </a:solidFill>
              </a:rPr>
              <a:t>&amp;money</a:t>
            </a:r>
            <a:r>
              <a:rPr lang="en-US" altLang="zh-CN" sz="2400" b="1" dirty="0"/>
              <a:t>, &amp;year, </a:t>
            </a:r>
            <a:r>
              <a:rPr lang="en-US" altLang="zh-CN" sz="2400" b="1" dirty="0">
                <a:solidFill>
                  <a:schemeClr val="bg2"/>
                </a:solidFill>
              </a:rPr>
              <a:t>&amp;rate</a:t>
            </a:r>
            <a:r>
              <a:rPr lang="en-US" altLang="zh-CN" sz="2400" b="1" dirty="0"/>
              <a:t>);</a:t>
            </a:r>
            <a:endParaRPr kumimoji="1" lang="en-US" altLang="zh-CN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 animBg="1" autoUpdateAnimBg="0"/>
      <p:bldP spid="3758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91512" cy="955675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调用</a:t>
            </a:r>
            <a:r>
              <a:rPr lang="en-US" altLang="zh-CN" smtClean="0">
                <a:ea typeface="黑体" pitchFamily="49" charset="-122"/>
              </a:rPr>
              <a:t>scanf</a:t>
            </a:r>
            <a:r>
              <a:rPr lang="zh-CN" altLang="en-US" smtClean="0">
                <a:ea typeface="黑体" pitchFamily="49" charset="-122"/>
              </a:rPr>
              <a:t>函数输入多个数据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9145587" cy="5472112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("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</a:t>
            </a:r>
            <a:r>
              <a:rPr lang="en-US" altLang="zh-CN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d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%d</a:t>
            </a:r>
            <a:r>
              <a:rPr lang="en-US" altLang="zh-CN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%lf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", 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&amp;money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, &amp;year, 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&amp;rate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);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输入：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1000</a:t>
            </a:r>
            <a:r>
              <a:rPr lang="zh-CN" altLang="en-US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3</a:t>
            </a:r>
            <a:r>
              <a:rPr lang="zh-CN" altLang="en-US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0.025</a:t>
            </a:r>
            <a:endParaRPr lang="zh-CN" altLang="en-US" dirty="0" smtClean="0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1" hangingPunct="1"/>
            <a:endParaRPr lang="zh-CN" altLang="en-US" dirty="0" smtClean="0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需要多个输入参数和多个格式控制说明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输入参数的类型、个数和位置要与格式控制说明一一对应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?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("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</a:t>
            </a:r>
            <a:r>
              <a:rPr lang="en-US" altLang="zh-CN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d</a:t>
            </a:r>
            <a:r>
              <a:rPr lang="en-US" altLang="zh-CN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%lf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%d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", 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&amp;money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, &amp;year, 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&amp;rate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);</a:t>
            </a:r>
            <a:endParaRPr lang="zh-CN" altLang="en-US" dirty="0" smtClean="0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程序运行时，输入的多个数据之间必须有间隔。</a:t>
            </a: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179388" y="5364163"/>
            <a:ext cx="843915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 err="1" smtClean="0"/>
              <a:t>scanf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(</a:t>
            </a:r>
            <a:r>
              <a:rPr kumimoji="1" lang="en-US" altLang="zh-CN" sz="2800" b="1" dirty="0"/>
              <a:t>"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%</a:t>
            </a:r>
            <a:r>
              <a:rPr kumimoji="1" lang="en-US" altLang="zh-CN" sz="2800" b="1" dirty="0" err="1">
                <a:solidFill>
                  <a:srgbClr val="CC0066"/>
                </a:solidFill>
              </a:rPr>
              <a:t>d</a:t>
            </a:r>
            <a:r>
              <a:rPr kumimoji="1" lang="en-US" altLang="zh-CN" sz="2800" b="1" dirty="0" err="1">
                <a:solidFill>
                  <a:schemeClr val="bg2"/>
                </a:solidFill>
              </a:rPr>
              <a:t>%lf</a:t>
            </a:r>
            <a:r>
              <a:rPr kumimoji="1" lang="en-US" altLang="zh-CN" sz="2800" b="1" dirty="0" err="1"/>
              <a:t>%d</a:t>
            </a:r>
            <a:r>
              <a:rPr kumimoji="1" lang="en-US" altLang="zh-CN" sz="2800" b="1" dirty="0">
                <a:solidFill>
                  <a:srgbClr val="FFFF00"/>
                </a:solidFill>
              </a:rPr>
              <a:t> </a:t>
            </a:r>
            <a:r>
              <a:rPr kumimoji="1" lang="en-US" altLang="zh-CN" sz="2800" b="1" dirty="0"/>
              <a:t>", 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&amp;money</a:t>
            </a:r>
            <a:r>
              <a:rPr kumimoji="1" lang="en-US" altLang="zh-CN" sz="2800" b="1" dirty="0"/>
              <a:t>, </a:t>
            </a:r>
            <a:r>
              <a:rPr kumimoji="1" lang="en-US" altLang="zh-CN" sz="2800" b="1" dirty="0">
                <a:solidFill>
                  <a:schemeClr val="bg2"/>
                </a:solidFill>
              </a:rPr>
              <a:t>&amp;rate</a:t>
            </a:r>
            <a:r>
              <a:rPr kumimoji="1" lang="en-US" altLang="zh-CN" sz="2800" b="1" dirty="0"/>
              <a:t> , &amp;year);</a:t>
            </a:r>
          </a:p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如何输入？</a:t>
            </a:r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1122363" y="2133600"/>
            <a:ext cx="589915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solidFill>
                  <a:schemeClr val="bg2"/>
                </a:solidFill>
                <a:latin typeface="宋体" pitchFamily="2" charset="-122"/>
              </a:rPr>
              <a:t>输入参数、格式控制说明、输入数据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 bldLvl="2" autoUpdateAnimBg="0"/>
      <p:bldP spid="377860" grpId="0" autoUpdateAnimBg="0"/>
      <p:bldP spid="37786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050212" cy="63023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2.4 </a:t>
            </a:r>
            <a:r>
              <a:rPr lang="zh-CN" altLang="en-US" smtClean="0">
                <a:ea typeface="黑体" pitchFamily="49" charset="-122"/>
              </a:rPr>
              <a:t>输出华氏－摄氏温度转换表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2363788"/>
            <a:ext cx="7405687" cy="2165350"/>
          </a:xfrm>
        </p:spPr>
        <p:txBody>
          <a:bodyPr/>
          <a:lstStyle/>
          <a:p>
            <a:pPr marL="280988" indent="-280988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smtClean="0">
                <a:latin typeface="Arial" pitchFamily="34" charset="0"/>
                <a:ea typeface="宋体" pitchFamily="2" charset="-122"/>
              </a:rPr>
              <a:t>2.4.1  </a:t>
            </a:r>
            <a:r>
              <a:rPr kumimoji="1" lang="zh-CN" altLang="en-US" smtClean="0">
                <a:latin typeface="Arial" pitchFamily="34" charset="0"/>
                <a:ea typeface="宋体" pitchFamily="2" charset="-122"/>
              </a:rPr>
              <a:t>程序解析</a:t>
            </a:r>
          </a:p>
          <a:p>
            <a:pPr marL="280988" indent="-280988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smtClean="0">
                <a:latin typeface="Arial" pitchFamily="34" charset="0"/>
                <a:ea typeface="宋体" pitchFamily="2" charset="-122"/>
              </a:rPr>
              <a:t>2.4.2  for</a:t>
            </a:r>
            <a:r>
              <a:rPr kumimoji="1" lang="zh-CN" altLang="en-US" smtClean="0">
                <a:latin typeface="Arial" pitchFamily="34" charset="0"/>
                <a:ea typeface="宋体" pitchFamily="2" charset="-122"/>
              </a:rPr>
              <a:t>语句</a:t>
            </a:r>
          </a:p>
          <a:p>
            <a:pPr marL="280988" indent="-280988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smtClean="0">
                <a:latin typeface="Arial" pitchFamily="34" charset="0"/>
                <a:ea typeface="宋体" pitchFamily="2" charset="-122"/>
              </a:rPr>
              <a:t>2.4.3  </a:t>
            </a:r>
            <a:r>
              <a:rPr kumimoji="1" lang="zh-CN" altLang="en-US" smtClean="0">
                <a:latin typeface="Arial" pitchFamily="34" charset="0"/>
                <a:ea typeface="宋体" pitchFamily="2" charset="-122"/>
              </a:rPr>
              <a:t>指定次数的循环程序设计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229600" cy="847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+mj-ea"/>
                <a:cs typeface="+mj-cs"/>
              </a:rPr>
              <a:t>2.4.1 </a:t>
            </a:r>
            <a:r>
              <a:rPr lang="zh-CN" altLang="en-US" smtClean="0">
                <a:ea typeface="+mj-ea"/>
                <a:cs typeface="+mj-cs"/>
              </a:rPr>
              <a:t>程序解析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351837" cy="4321175"/>
          </a:xfrm>
        </p:spPr>
        <p:txBody>
          <a:bodyPr/>
          <a:lstStyle/>
          <a:p>
            <a:pPr marL="280988" indent="-2809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2-6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输入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个整数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lower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和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upper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，输出一张华氏－摄氏温度转换表，华氏温度的取值范围是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[lower, upper]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，每次增加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1°F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。 </a:t>
            </a: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mtClean="0">
              <a:latin typeface="Arial" pitchFamily="34" charset="0"/>
              <a:ea typeface="宋体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mtClean="0">
                <a:latin typeface="Arial" pitchFamily="34" charset="0"/>
                <a:ea typeface="宋体" pitchFamily="2" charset="-122"/>
              </a:rPr>
              <a:t>fahr  celsius</a:t>
            </a: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mtClean="0">
                <a:latin typeface="Arial" pitchFamily="34" charset="0"/>
                <a:ea typeface="宋体" pitchFamily="2" charset="-122"/>
              </a:rPr>
              <a:t>  30    -1.1</a:t>
            </a: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mtClean="0">
                <a:latin typeface="Arial" pitchFamily="34" charset="0"/>
                <a:ea typeface="宋体" pitchFamily="2" charset="-122"/>
              </a:rPr>
              <a:t>  31    -0.6</a:t>
            </a: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mtClean="0">
                <a:latin typeface="Arial" pitchFamily="34" charset="0"/>
                <a:ea typeface="宋体" pitchFamily="2" charset="-122"/>
              </a:rPr>
              <a:t>  32     0.0</a:t>
            </a: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mtClean="0">
                <a:latin typeface="Arial" pitchFamily="34" charset="0"/>
                <a:ea typeface="宋体" pitchFamily="2" charset="-122"/>
              </a:rPr>
              <a:t>  33     0.6</a:t>
            </a: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mtClean="0">
                <a:latin typeface="Arial" pitchFamily="34" charset="0"/>
                <a:ea typeface="宋体" pitchFamily="2" charset="-122"/>
              </a:rPr>
              <a:t>  34     1.1</a:t>
            </a: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mtClean="0">
                <a:latin typeface="Arial" pitchFamily="34" charset="0"/>
                <a:ea typeface="宋体" pitchFamily="2" charset="-122"/>
              </a:rPr>
              <a:t>  35     1.7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90538"/>
            <a:ext cx="7745413" cy="7064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黑体" pitchFamily="49" charset="-122"/>
              </a:rPr>
              <a:t>2.4.1 </a:t>
            </a:r>
            <a:r>
              <a:rPr lang="zh-CN" altLang="en-US" dirty="0" smtClean="0">
                <a:ea typeface="黑体" pitchFamily="49" charset="-122"/>
              </a:rPr>
              <a:t>程序解析</a:t>
            </a:r>
            <a:r>
              <a:rPr lang="en-US" altLang="zh-CN" dirty="0" smtClean="0">
                <a:ea typeface="黑体" pitchFamily="49" charset="-122"/>
              </a:rPr>
              <a:t>-</a:t>
            </a:r>
            <a:r>
              <a:rPr lang="zh-CN" altLang="en-US" dirty="0" smtClean="0">
                <a:ea typeface="黑体" pitchFamily="49" charset="-122"/>
              </a:rPr>
              <a:t>温度转换表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893175" cy="5732462"/>
          </a:xfrm>
        </p:spPr>
        <p:txBody>
          <a:bodyPr/>
          <a:lstStyle/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#include &lt;</a:t>
            </a:r>
            <a:r>
              <a:rPr lang="en-US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stdio.h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&gt;</a:t>
            </a:r>
            <a:endParaRPr lang="en-US" altLang="zh-CN" sz="2000" dirty="0" smtClean="0">
              <a:latin typeface="Arial" pitchFamily="34" charset="0"/>
              <a:ea typeface="宋体" pitchFamily="2" charset="-122"/>
            </a:endParaRP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main (void)</a:t>
            </a:r>
            <a:endParaRPr lang="en-US" altLang="zh-CN" sz="2000" dirty="0" smtClean="0">
              <a:latin typeface="Arial" pitchFamily="34" charset="0"/>
              <a:ea typeface="宋体" pitchFamily="2" charset="-122"/>
            </a:endParaRP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{   </a:t>
            </a:r>
            <a:r>
              <a:rPr lang="en-US" altLang="zh-CN" sz="20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, lower, upper; </a:t>
            </a: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double </a:t>
            </a:r>
            <a:r>
              <a:rPr lang="en-US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; 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0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 ("Enter lower:"); </a:t>
            </a:r>
            <a:r>
              <a:rPr lang="en-US" altLang="zh-CN" sz="20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 ("%d", &amp;lower);  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0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 ("Enter upper:"); </a:t>
            </a:r>
            <a:r>
              <a:rPr lang="en-US" altLang="zh-CN" sz="20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 ("%d", &amp;upper); </a:t>
            </a:r>
            <a:endParaRPr lang="en-US" altLang="zh-CN" sz="20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de-DE" altLang="zh-CN" sz="20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if</a:t>
            </a:r>
            <a:r>
              <a:rPr lang="de-DE" altLang="zh-CN" sz="20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de-DE" altLang="zh-CN" sz="20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lower</a:t>
            </a:r>
            <a:r>
              <a:rPr lang="de-DE" altLang="zh-CN" sz="20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&lt;= </a:t>
            </a:r>
            <a:r>
              <a:rPr lang="de-DE" altLang="zh-CN" sz="20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upper</a:t>
            </a:r>
            <a:r>
              <a:rPr lang="de-DE" altLang="zh-CN" sz="20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)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{ </a:t>
            </a: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   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printf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("fahr 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\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n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");</a:t>
            </a: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 //</a:t>
            </a:r>
            <a:r>
              <a:rPr lang="zh-CN" altLang="de-DE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温度重复转换：华氏温度从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lower</a:t>
            </a:r>
            <a:r>
              <a:rPr lang="zh-CN" altLang="de-DE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开始，到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upper</a:t>
            </a:r>
            <a:r>
              <a:rPr lang="zh-CN" altLang="de-DE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结束，每次增加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1°F</a:t>
            </a: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   </a:t>
            </a:r>
            <a:r>
              <a:rPr kumimoji="1" lang="de-DE" altLang="zh-CN" sz="20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for</a:t>
            </a:r>
            <a:r>
              <a:rPr kumimoji="1" lang="de-DE" altLang="zh-CN" sz="20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(fahr = </a:t>
            </a:r>
            <a:r>
              <a:rPr kumimoji="1" lang="de-DE" altLang="zh-CN" sz="20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lower</a:t>
            </a:r>
            <a:r>
              <a:rPr kumimoji="1" lang="de-DE" altLang="zh-CN" sz="20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; fahr&lt;= </a:t>
            </a:r>
            <a:r>
              <a:rPr kumimoji="1" lang="de-DE" altLang="zh-CN" sz="20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upper</a:t>
            </a:r>
            <a:r>
              <a:rPr kumimoji="1" lang="de-DE" altLang="zh-CN" sz="20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; fahr ++)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{ </a:t>
            </a: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       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= (5.0 / 9.0) * (fahr - 32);</a:t>
            </a: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       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printf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("%4d%6.1f\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n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", fahr, 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   }                                              	</a:t>
            </a: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}</a:t>
            </a:r>
            <a:r>
              <a:rPr lang="de-DE" altLang="zh-CN" sz="20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else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   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printf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("Invalid Value!\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n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"); </a:t>
            </a:r>
            <a:endParaRPr lang="en-US" altLang="zh-CN" sz="20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return 0;</a:t>
            </a: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} </a:t>
            </a:r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4860925" y="5301208"/>
            <a:ext cx="2159000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b="1"/>
              <a:t>fahr = fahr+1</a:t>
            </a:r>
          </a:p>
        </p:txBody>
      </p:sp>
      <p:sp>
        <p:nvSpPr>
          <p:cNvPr id="389129" name="Line 9"/>
          <p:cNvSpPr>
            <a:spLocks noChangeShapeType="1"/>
          </p:cNvSpPr>
          <p:nvPr/>
        </p:nvSpPr>
        <p:spPr bwMode="auto">
          <a:xfrm flipH="1" flipV="1">
            <a:off x="5435600" y="4221088"/>
            <a:ext cx="0" cy="1081087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9130" name="Rectangle 10"/>
          <p:cNvSpPr>
            <a:spLocks noChangeArrowheads="1"/>
          </p:cNvSpPr>
          <p:nvPr/>
        </p:nvSpPr>
        <p:spPr bwMode="auto">
          <a:xfrm>
            <a:off x="7021066" y="764704"/>
            <a:ext cx="2087438" cy="268278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kumimoji="1" lang="en-US" altLang="zh-CN" sz="2000" b="1" dirty="0"/>
              <a:t>Enter lower: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30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kumimoji="1" lang="en-US" altLang="zh-CN" sz="2000" b="1" dirty="0"/>
              <a:t>Enter upper: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35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 dirty="0" err="1"/>
              <a:t>fahr</a:t>
            </a:r>
            <a:r>
              <a:rPr kumimoji="1" lang="en-US" altLang="zh-CN" sz="2000" b="1" dirty="0"/>
              <a:t>  </a:t>
            </a:r>
            <a:r>
              <a:rPr kumimoji="1" lang="en-US" altLang="zh-CN" sz="2000" b="1" dirty="0" err="1"/>
              <a:t>celsius</a:t>
            </a:r>
            <a:endParaRPr kumimoji="1" lang="en-US" altLang="zh-CN" sz="2000" b="1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30    -1.1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31    -0.6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32     0.0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33     0.6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34     1.1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35     1.7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8" grpId="0" animBg="1"/>
      <p:bldP spid="389129" grpId="0" animBg="1"/>
      <p:bldP spid="389130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5938"/>
            <a:ext cx="61722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例</a:t>
            </a:r>
            <a:r>
              <a:rPr lang="en-US" altLang="zh-CN" smtClean="0">
                <a:ea typeface="黑体" pitchFamily="49" charset="-122"/>
              </a:rPr>
              <a:t>2-6</a:t>
            </a:r>
            <a:r>
              <a:rPr lang="zh-CN" altLang="en-US" smtClean="0">
                <a:ea typeface="黑体" pitchFamily="49" charset="-122"/>
              </a:rPr>
              <a:t>中</a:t>
            </a:r>
            <a:r>
              <a:rPr lang="en-US" altLang="zh-CN" smtClean="0">
                <a:ea typeface="黑体" pitchFamily="49" charset="-122"/>
              </a:rPr>
              <a:t>for</a:t>
            </a:r>
            <a:r>
              <a:rPr lang="zh-CN" altLang="en-US" smtClean="0">
                <a:ea typeface="黑体" pitchFamily="49" charset="-122"/>
              </a:rPr>
              <a:t>语句的流程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166813"/>
            <a:ext cx="7156450" cy="1828800"/>
          </a:xfrm>
        </p:spPr>
        <p:txBody>
          <a:bodyPr/>
          <a:lstStyle/>
          <a:p>
            <a:pPr marL="854075" lvl="1" indent="-382588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sz="24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= lower; </a:t>
            </a:r>
            <a:r>
              <a:rPr lang="en-US" altLang="zh-CN" sz="24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&lt;= upper; </a:t>
            </a:r>
            <a:r>
              <a:rPr lang="en-US" altLang="zh-CN" sz="24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++)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{ </a:t>
            </a:r>
          </a:p>
          <a:p>
            <a:pPr marL="854075" lvl="1" indent="-382588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= (5.0 / 9.0) * 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- 32); 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854075" lvl="1" indent="-382588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("%d %6.1f\n",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); </a:t>
            </a:r>
          </a:p>
          <a:p>
            <a:pPr marL="854075" lvl="1" indent="-382588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}</a:t>
            </a:r>
            <a:endParaRPr lang="zh-CN" altLang="en-US" sz="2400" dirty="0" smtClean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390149" name="Object 5"/>
          <p:cNvGraphicFramePr>
            <a:graphicFrameLocks noChangeAspect="1"/>
          </p:cNvGraphicFramePr>
          <p:nvPr/>
        </p:nvGraphicFramePr>
        <p:xfrm>
          <a:off x="2771775" y="2492375"/>
          <a:ext cx="339248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3" name="BMP 图象" r:id="rId3" imgW="2409524" imgH="2800741" progId="PBrush">
                  <p:embed/>
                </p:oleObj>
              </mc:Choice>
              <mc:Fallback>
                <p:oleObj name="BMP 图象" r:id="rId3" imgW="2409524" imgH="2800741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92375"/>
                        <a:ext cx="3392488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5697538" y="2708275"/>
            <a:ext cx="2043112" cy="7905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/>
              <a:t>fahr = fahr+2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solidFill>
                  <a:schemeClr val="bg2"/>
                </a:solidFill>
              </a:rPr>
              <a:t>输出？</a:t>
            </a:r>
          </a:p>
        </p:txBody>
      </p:sp>
      <p:sp>
        <p:nvSpPr>
          <p:cNvPr id="390151" name="Line 7"/>
          <p:cNvSpPr>
            <a:spLocks noChangeShapeType="1"/>
          </p:cNvSpPr>
          <p:nvPr/>
        </p:nvSpPr>
        <p:spPr bwMode="auto">
          <a:xfrm flipH="1" flipV="1">
            <a:off x="5842000" y="1593850"/>
            <a:ext cx="0" cy="10795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8614" name="Rectangle 8"/>
          <p:cNvSpPr>
            <a:spLocks noChangeArrowheads="1"/>
          </p:cNvSpPr>
          <p:nvPr/>
        </p:nvSpPr>
        <p:spPr bwMode="auto">
          <a:xfrm>
            <a:off x="296863" y="3465513"/>
            <a:ext cx="2303462" cy="29400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lower: </a:t>
            </a:r>
            <a:r>
              <a:rPr kumimoji="1" lang="en-US" altLang="zh-CN" sz="2000" b="1">
                <a:solidFill>
                  <a:srgbClr val="CC0066"/>
                </a:solidFill>
              </a:rPr>
              <a:t>30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Enter upper: </a:t>
            </a:r>
            <a:r>
              <a:rPr kumimoji="1" lang="en-US" altLang="zh-CN" sz="2000" b="1">
                <a:solidFill>
                  <a:srgbClr val="CC0066"/>
                </a:solidFill>
              </a:rPr>
              <a:t>35</a:t>
            </a:r>
          </a:p>
          <a:p>
            <a:r>
              <a:rPr kumimoji="1" lang="en-US" altLang="zh-CN" sz="2000" b="1"/>
              <a:t>fahr  celsius</a:t>
            </a:r>
          </a:p>
          <a:p>
            <a:r>
              <a:rPr kumimoji="1" lang="en-US" altLang="zh-CN" sz="2000" b="1"/>
              <a:t>  30    -1.1</a:t>
            </a:r>
          </a:p>
          <a:p>
            <a:r>
              <a:rPr kumimoji="1" lang="en-US" altLang="zh-CN" sz="2000" b="1"/>
              <a:t>  31    -0.6</a:t>
            </a:r>
          </a:p>
          <a:p>
            <a:r>
              <a:rPr kumimoji="1" lang="en-US" altLang="zh-CN" sz="2000" b="1"/>
              <a:t>  32     0.0</a:t>
            </a:r>
          </a:p>
          <a:p>
            <a:r>
              <a:rPr kumimoji="1" lang="en-US" altLang="zh-CN" sz="2000" b="1"/>
              <a:t>  33     0.6</a:t>
            </a:r>
          </a:p>
          <a:p>
            <a:r>
              <a:rPr kumimoji="1" lang="en-US" altLang="zh-CN" sz="2000" b="1"/>
              <a:t>  34     1.1</a:t>
            </a:r>
          </a:p>
          <a:p>
            <a:r>
              <a:rPr kumimoji="1" lang="en-US" altLang="zh-CN" sz="2000" b="1"/>
              <a:t>  35     1.7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0" grpId="0" animBg="1"/>
      <p:bldP spid="39015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7924800" cy="22098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bg2"/>
                </a:solidFill>
                <a:latin typeface="Arial Black" pitchFamily="34" charset="0"/>
                <a:ea typeface="楷体_GB2312" pitchFamily="49" charset="-122"/>
              </a:rPr>
              <a:t>for </a:t>
            </a:r>
            <a:r>
              <a:rPr lang="en-US" altLang="zh-CN" dirty="0" smtClean="0">
                <a:latin typeface="Arial Black" pitchFamily="34" charset="0"/>
                <a:ea typeface="楷体_GB2312" pitchFamily="49" charset="-122"/>
              </a:rPr>
              <a:t>(</a:t>
            </a:r>
            <a:r>
              <a:rPr lang="zh-CN" altLang="en-US" dirty="0" smtClean="0">
                <a:solidFill>
                  <a:srgbClr val="CC0066"/>
                </a:solidFill>
                <a:latin typeface="Arial Black" pitchFamily="34" charset="0"/>
                <a:ea typeface="宋体" pitchFamily="2" charset="-122"/>
              </a:rPr>
              <a:t>表达式</a:t>
            </a:r>
            <a:r>
              <a:rPr lang="en-US" altLang="zh-CN" dirty="0" smtClean="0">
                <a:solidFill>
                  <a:srgbClr val="CC0066"/>
                </a:solidFill>
                <a:latin typeface="Arial Black" pitchFamily="34" charset="0"/>
                <a:ea typeface="宋体" pitchFamily="2" charset="-122"/>
              </a:rPr>
              <a:t>1</a:t>
            </a:r>
            <a:r>
              <a:rPr lang="en-US" altLang="zh-CN" dirty="0" smtClean="0">
                <a:latin typeface="Arial Black" pitchFamily="34" charset="0"/>
                <a:ea typeface="宋体" pitchFamily="2" charset="-122"/>
              </a:rPr>
              <a:t>; </a:t>
            </a:r>
            <a:r>
              <a:rPr lang="zh-CN" altLang="en-US" dirty="0" smtClean="0">
                <a:solidFill>
                  <a:srgbClr val="CC0066"/>
                </a:solidFill>
                <a:latin typeface="Arial Black" pitchFamily="34" charset="0"/>
                <a:ea typeface="宋体" pitchFamily="2" charset="-122"/>
              </a:rPr>
              <a:t>表达式</a:t>
            </a:r>
            <a:r>
              <a:rPr lang="en-US" altLang="zh-CN" dirty="0" smtClean="0">
                <a:solidFill>
                  <a:srgbClr val="CC0066"/>
                </a:solidFill>
                <a:latin typeface="Arial Black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latin typeface="Arial Black" pitchFamily="34" charset="0"/>
                <a:ea typeface="宋体" pitchFamily="2" charset="-122"/>
              </a:rPr>
              <a:t>; </a:t>
            </a:r>
            <a:r>
              <a:rPr lang="zh-CN" altLang="en-US" dirty="0" smtClean="0">
                <a:solidFill>
                  <a:srgbClr val="CC0066"/>
                </a:solidFill>
                <a:latin typeface="Arial Black" pitchFamily="34" charset="0"/>
                <a:ea typeface="宋体" pitchFamily="2" charset="-122"/>
              </a:rPr>
              <a:t>表达式</a:t>
            </a:r>
            <a:r>
              <a:rPr lang="en-US" altLang="zh-CN" dirty="0" smtClean="0">
                <a:solidFill>
                  <a:srgbClr val="CC0066"/>
                </a:solidFill>
                <a:latin typeface="Arial Black" pitchFamily="34" charset="0"/>
                <a:ea typeface="宋体" pitchFamily="2" charset="-122"/>
              </a:rPr>
              <a:t>3</a:t>
            </a:r>
            <a:r>
              <a:rPr lang="en-US" altLang="zh-CN" dirty="0" smtClean="0">
                <a:latin typeface="Arial Black" pitchFamily="34" charset="0"/>
                <a:ea typeface="楷体_GB2312" pitchFamily="49" charset="-122"/>
              </a:rPr>
              <a:t>)</a:t>
            </a:r>
            <a:endParaRPr lang="en-US" altLang="zh-CN" dirty="0" smtClean="0">
              <a:latin typeface="Arial Black" pitchFamily="34" charset="0"/>
              <a:ea typeface="宋体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Arial Black" pitchFamily="34" charset="0"/>
                <a:ea typeface="宋体" pitchFamily="2" charset="-122"/>
              </a:rPr>
              <a:t>    </a:t>
            </a:r>
            <a:r>
              <a:rPr lang="zh-CN" altLang="en-US" dirty="0" smtClean="0">
                <a:solidFill>
                  <a:srgbClr val="CC0066"/>
                </a:solidFill>
                <a:latin typeface="Arial Black" pitchFamily="34" charset="0"/>
                <a:ea typeface="宋体" pitchFamily="2" charset="-122"/>
              </a:rPr>
              <a:t>循环体语句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dirty="0" smtClean="0">
              <a:solidFill>
                <a:srgbClr val="D90F4E"/>
              </a:solidFill>
              <a:latin typeface="Arial Black" pitchFamily="34" charset="0"/>
              <a:ea typeface="宋体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实现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语句的重复执行</a:t>
            </a:r>
          </a:p>
        </p:txBody>
      </p:sp>
      <p:sp>
        <p:nvSpPr>
          <p:cNvPr id="69634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847725"/>
          </a:xfrm>
        </p:spPr>
        <p:txBody>
          <a:bodyPr anchor="b"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2.4.2   for</a:t>
            </a:r>
            <a:r>
              <a:rPr lang="zh-CN" altLang="en-US" smtClean="0">
                <a:ea typeface="黑体" pitchFamily="49" charset="-122"/>
              </a:rPr>
              <a:t>语句－循环语句</a:t>
            </a:r>
          </a:p>
        </p:txBody>
      </p:sp>
      <p:graphicFrame>
        <p:nvGraphicFramePr>
          <p:cNvPr id="391172" name="Object 4"/>
          <p:cNvGraphicFramePr>
            <a:graphicFrameLocks noChangeAspect="1"/>
          </p:cNvGraphicFramePr>
          <p:nvPr/>
        </p:nvGraphicFramePr>
        <p:xfrm>
          <a:off x="5181600" y="1905000"/>
          <a:ext cx="352742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7" name="位图图像" r:id="rId3" imgW="1714739" imgH="2333333" progId="PBrush">
                  <p:embed/>
                </p:oleObj>
              </mc:Choice>
              <mc:Fallback>
                <p:oleObj name="位图图像" r:id="rId3" imgW="1714739" imgH="2333333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05000"/>
                        <a:ext cx="3527425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395288" y="3860800"/>
            <a:ext cx="46434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E4B710"/>
              </a:buClr>
              <a:buSzPct val="45000"/>
              <a:buFont typeface="MingLiU" pitchFamily="49" charset="-120"/>
              <a:buNone/>
            </a:pPr>
            <a:r>
              <a:rPr lang="en-US" altLang="zh-CN" sz="2800" b="1">
                <a:latin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</a:rPr>
              <a:t>个表达式、循环体语句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E4B710"/>
              </a:buClr>
              <a:buSzPct val="45000"/>
              <a:buFont typeface="MingLiU" pitchFamily="49" charset="-120"/>
              <a:buNone/>
            </a:pPr>
            <a:r>
              <a:rPr lang="zh-CN" altLang="en-US" sz="2800" b="1">
                <a:solidFill>
                  <a:srgbClr val="D90F4E"/>
                </a:solidFill>
                <a:latin typeface="Times New Roman" pitchFamily="18" charset="0"/>
              </a:rPr>
              <a:t>！</a:t>
            </a:r>
            <a:r>
              <a:rPr lang="zh-CN" altLang="en-US" sz="2800" b="1">
                <a:latin typeface="Times New Roman" pitchFamily="18" charset="0"/>
              </a:rPr>
              <a:t>书写顺序和执行顺序不同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E4B710"/>
              </a:buClr>
              <a:buSzPct val="45000"/>
              <a:buFont typeface="MingLiU" pitchFamily="49" charset="-120"/>
              <a:buNone/>
            </a:pPr>
            <a:r>
              <a:rPr lang="zh-CN" altLang="en-US" sz="2800" b="1">
                <a:solidFill>
                  <a:srgbClr val="D90F4E"/>
                </a:solidFill>
                <a:latin typeface="Times New Roman" pitchFamily="18" charset="0"/>
              </a:rPr>
              <a:t>！</a:t>
            </a:r>
            <a:r>
              <a:rPr lang="zh-CN" altLang="en-US" sz="2800" b="1">
                <a:latin typeface="Times New Roman" pitchFamily="18" charset="0"/>
              </a:rPr>
              <a:t>表达式</a:t>
            </a:r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只执行一次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在屏幕上显示</a:t>
            </a:r>
            <a:r>
              <a:rPr lang="en-US" altLang="zh-CN" smtClean="0">
                <a:ea typeface="黑体" pitchFamily="49" charset="-122"/>
              </a:rPr>
              <a:t>Hello World!</a:t>
            </a:r>
            <a:endParaRPr lang="zh-CN" altLang="en-US" smtClean="0">
              <a:ea typeface="黑体" pitchFamily="49" charset="-122"/>
            </a:endParaRPr>
          </a:p>
        </p:txBody>
      </p:sp>
      <p:sp>
        <p:nvSpPr>
          <p:cNvPr id="19458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5613" cy="4184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显示“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Hello World!” */               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注释文本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#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include &lt;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&gt;</a:t>
            </a: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main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(void)                       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主函数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{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(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"Hello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World! \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n")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;           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语句结束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}</a:t>
            </a: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输出函数</a:t>
            </a:r>
            <a:r>
              <a:rPr lang="zh-CN" altLang="en-US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    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换行符</a:t>
            </a:r>
          </a:p>
        </p:txBody>
      </p:sp>
      <p:sp>
        <p:nvSpPr>
          <p:cNvPr id="225284" name="Line 4"/>
          <p:cNvSpPr>
            <a:spLocks noChangeShapeType="1"/>
          </p:cNvSpPr>
          <p:nvPr/>
        </p:nvSpPr>
        <p:spPr bwMode="auto">
          <a:xfrm>
            <a:off x="3276600" y="3068638"/>
            <a:ext cx="1676400" cy="0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5" name="Line 5"/>
          <p:cNvSpPr>
            <a:spLocks noChangeShapeType="1"/>
          </p:cNvSpPr>
          <p:nvPr/>
        </p:nvSpPr>
        <p:spPr bwMode="auto">
          <a:xfrm>
            <a:off x="1476375" y="4076700"/>
            <a:ext cx="0" cy="1152525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 flipV="1">
            <a:off x="5534025" y="3933825"/>
            <a:ext cx="8382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>
            <a:off x="4622800" y="4076700"/>
            <a:ext cx="381000" cy="0"/>
          </a:xfrm>
          <a:prstGeom prst="line">
            <a:avLst/>
          </a:prstGeom>
          <a:noFill/>
          <a:ln w="41275" cap="sq">
            <a:solidFill>
              <a:srgbClr val="CC0066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92" name="Line 12"/>
          <p:cNvSpPr>
            <a:spLocks noChangeShapeType="1"/>
          </p:cNvSpPr>
          <p:nvPr/>
        </p:nvSpPr>
        <p:spPr bwMode="auto">
          <a:xfrm>
            <a:off x="4787900" y="4149725"/>
            <a:ext cx="0" cy="1008063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 flipV="1">
            <a:off x="4716463" y="2205038"/>
            <a:ext cx="8382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5364163" y="4653136"/>
            <a:ext cx="3313112" cy="1565275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 smtClean="0">
                <a:latin typeface="Times New Roman" pitchFamily="18" charset="0"/>
              </a:rPr>
              <a:t>.</a:t>
            </a:r>
            <a:r>
              <a:rPr kumimoji="1" lang="zh-CN" altLang="en-US" sz="2400" b="1" dirty="0">
                <a:latin typeface="Times New Roman" pitchFamily="18" charset="0"/>
              </a:rPr>
              <a:t>任何程序都有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主函数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2</a:t>
            </a:r>
            <a:r>
              <a:rPr kumimoji="1" lang="zh-CN" altLang="en-US" sz="2400" b="1" dirty="0" smtClean="0">
                <a:latin typeface="Times New Roman" pitchFamily="18" charset="0"/>
              </a:rPr>
              <a:t>.</a:t>
            </a:r>
            <a:r>
              <a:rPr kumimoji="1" lang="zh-CN" altLang="en-US" sz="2400" b="1" dirty="0">
                <a:latin typeface="Times New Roman" pitchFamily="18" charset="0"/>
              </a:rPr>
              <a:t>程序由若干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语句</a:t>
            </a:r>
            <a:r>
              <a:rPr kumimoji="1" lang="zh-CN" altLang="en-US" sz="2400" b="1" dirty="0">
                <a:latin typeface="Times New Roman" pitchFamily="18" charset="0"/>
              </a:rPr>
              <a:t>组成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3</a:t>
            </a:r>
            <a:r>
              <a:rPr kumimoji="1" lang="zh-CN" altLang="en-US" sz="2400" b="1" dirty="0" smtClean="0">
                <a:latin typeface="Times New Roman" pitchFamily="18" charset="0"/>
              </a:rPr>
              <a:t>.语句由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bg2"/>
                </a:solidFill>
                <a:latin typeface="Times New Roman" pitchFamily="18" charset="0"/>
              </a:rPr>
              <a:t>; </a:t>
            </a:r>
            <a:r>
              <a:rPr kumimoji="1" lang="zh-CN" altLang="en-US" sz="2400" b="1" dirty="0" smtClean="0">
                <a:latin typeface="Times New Roman" pitchFamily="18" charset="0"/>
              </a:rPr>
              <a:t>结束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 animBg="1"/>
      <p:bldP spid="225285" grpId="0" animBg="1"/>
      <p:bldP spid="225286" grpId="0" animBg="1"/>
      <p:bldP spid="225288" grpId="0" animBg="1"/>
      <p:bldP spid="225292" grpId="0" animBg="1"/>
      <p:bldP spid="225293" grpId="0" animBg="1"/>
      <p:bldP spid="22529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135937" cy="3241675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循环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控制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变量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for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语句中，通过改变或判断某个变量的值来控制循环的执行</a:t>
            </a:r>
          </a:p>
          <a:p>
            <a:pPr marL="0" indent="0" algn="just" eaLnBrk="1" hangingPunct="1">
              <a:buFont typeface="Wingdings" pitchFamily="2" charset="2"/>
              <a:buNone/>
            </a:pP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= lower;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&lt;= upper;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++)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{ </a:t>
            </a:r>
          </a:p>
          <a:p>
            <a:pPr marL="758825" lvl="1" algn="just" eaLnBrk="1" hangingPunct="1"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= (5.0 / 9.0) * 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- 32.0); 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758825" lvl="1" algn="just" eaLnBrk="1" hangingPunct="1"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("%d %6.1f\n",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);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28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0658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8229600" cy="920750"/>
          </a:xfrm>
        </p:spPr>
        <p:txBody>
          <a:bodyPr anchor="b"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for</a:t>
            </a:r>
            <a:r>
              <a:rPr lang="zh-CN" altLang="en-US" smtClean="0">
                <a:ea typeface="黑体" pitchFamily="49" charset="-122"/>
              </a:rPr>
              <a:t>语句中的循环变量</a:t>
            </a:r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1219200" y="54102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赋初值</a:t>
            </a:r>
          </a:p>
        </p:txBody>
      </p:sp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3200400" y="54102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判断其值</a:t>
            </a:r>
          </a:p>
        </p:txBody>
      </p:sp>
      <p:sp>
        <p:nvSpPr>
          <p:cNvPr id="392198" name="Rectangle 6"/>
          <p:cNvSpPr>
            <a:spLocks noChangeArrowheads="1"/>
          </p:cNvSpPr>
          <p:nvPr/>
        </p:nvSpPr>
        <p:spPr bwMode="auto">
          <a:xfrm>
            <a:off x="5327650" y="54244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改变其值</a:t>
            </a:r>
          </a:p>
        </p:txBody>
      </p:sp>
      <p:sp>
        <p:nvSpPr>
          <p:cNvPr id="392199" name="Line 7"/>
          <p:cNvSpPr>
            <a:spLocks noChangeShapeType="1"/>
          </p:cNvSpPr>
          <p:nvPr/>
        </p:nvSpPr>
        <p:spPr bwMode="auto">
          <a:xfrm flipH="1" flipV="1">
            <a:off x="1619250" y="3581400"/>
            <a:ext cx="0" cy="17526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2200" name="Line 8"/>
          <p:cNvSpPr>
            <a:spLocks noChangeShapeType="1"/>
          </p:cNvSpPr>
          <p:nvPr/>
        </p:nvSpPr>
        <p:spPr bwMode="auto">
          <a:xfrm flipH="1" flipV="1">
            <a:off x="3851275" y="3505200"/>
            <a:ext cx="0" cy="17526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2201" name="Line 9"/>
          <p:cNvSpPr>
            <a:spLocks noChangeShapeType="1"/>
          </p:cNvSpPr>
          <p:nvPr/>
        </p:nvSpPr>
        <p:spPr bwMode="auto">
          <a:xfrm flipH="1" flipV="1">
            <a:off x="6096000" y="3581400"/>
            <a:ext cx="0" cy="17526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 build="p" autoUpdateAnimBg="0"/>
      <p:bldP spid="392196" grpId="0"/>
      <p:bldP spid="392197" grpId="0"/>
      <p:bldP spid="392198" grpId="0"/>
      <p:bldP spid="392199" grpId="0" animBg="1"/>
      <p:bldP spid="392200" grpId="0" animBg="1"/>
      <p:bldP spid="39220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7272338" cy="1930400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= lower;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&lt;= upper;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++)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{ </a:t>
            </a:r>
          </a:p>
          <a:p>
            <a:pPr marL="758825" lvl="1" algn="just" eaLnBrk="1" hangingPunct="1"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= (5.0 / 9.0) * 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- 32.0); 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758825" lvl="1" algn="just" eaLnBrk="1" hangingPunct="1"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("%d %6.1f\n",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);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611188" y="3068638"/>
            <a:ext cx="8305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0988" indent="-280988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表达式</a:t>
            </a:r>
            <a:r>
              <a:rPr lang="en-US" altLang="zh-CN" sz="2400" b="1">
                <a:solidFill>
                  <a:srgbClr val="CC0066"/>
                </a:solidFill>
              </a:rPr>
              <a:t>1</a:t>
            </a:r>
            <a:r>
              <a:rPr lang="zh-CN" altLang="en-US" sz="2400" b="1">
                <a:solidFill>
                  <a:srgbClr val="CC0066"/>
                </a:solidFill>
              </a:rPr>
              <a:t>：</a:t>
            </a:r>
            <a:r>
              <a:rPr lang="zh-CN" altLang="en-US" sz="2400" b="1">
                <a:latin typeface="宋体" pitchFamily="2" charset="-122"/>
              </a:rPr>
              <a:t>给循环变量赋初值，</a:t>
            </a:r>
            <a:r>
              <a:rPr lang="zh-CN" altLang="en-US" sz="2400" b="1"/>
              <a:t>指定循环的起点。</a:t>
            </a:r>
          </a:p>
          <a:p>
            <a:pPr marL="758825" lvl="1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000" b="1"/>
              <a:t>fahr = lower</a:t>
            </a:r>
          </a:p>
          <a:p>
            <a:pPr marL="280988" indent="-280988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表达式</a:t>
            </a:r>
            <a:r>
              <a:rPr lang="en-US" altLang="zh-CN" sz="2400" b="1">
                <a:solidFill>
                  <a:srgbClr val="CC0066"/>
                </a:solidFill>
              </a:rPr>
              <a:t>2</a:t>
            </a:r>
            <a:r>
              <a:rPr lang="zh-CN" altLang="en-US" sz="2400" b="1">
                <a:solidFill>
                  <a:srgbClr val="CC0066"/>
                </a:solidFill>
              </a:rPr>
              <a:t>：</a:t>
            </a:r>
            <a:r>
              <a:rPr lang="zh-CN" altLang="en-US" sz="2400" b="1"/>
              <a:t>给出循环的条件，判断循环是否达到终点？</a:t>
            </a:r>
          </a:p>
          <a:p>
            <a:pPr marL="758825" lvl="1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000" b="1"/>
              <a:t>fahr &lt;= upper</a:t>
            </a:r>
          </a:p>
          <a:p>
            <a:pPr marL="280988" indent="-280988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表达式</a:t>
            </a:r>
            <a:r>
              <a:rPr lang="en-US" altLang="zh-CN" sz="2400" b="1">
                <a:solidFill>
                  <a:srgbClr val="CC0066"/>
                </a:solidFill>
              </a:rPr>
              <a:t>3</a:t>
            </a:r>
            <a:r>
              <a:rPr lang="zh-CN" altLang="en-US" sz="2400" b="1">
                <a:solidFill>
                  <a:srgbClr val="CC0066"/>
                </a:solidFill>
              </a:rPr>
              <a:t>：</a:t>
            </a:r>
            <a:r>
              <a:rPr lang="zh-CN" altLang="en-US" sz="2400" b="1"/>
              <a:t>设置循环的步长，改变循环变量的值，从而可改变表达式</a:t>
            </a:r>
            <a:r>
              <a:rPr lang="en-US" altLang="zh-CN" sz="2400" b="1"/>
              <a:t>2</a:t>
            </a:r>
            <a:r>
              <a:rPr lang="zh-CN" altLang="en-US" sz="2400" b="1"/>
              <a:t>的真假性。</a:t>
            </a:r>
          </a:p>
          <a:p>
            <a:pPr marL="758825" lvl="1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000" b="1"/>
              <a:t>fahr++</a:t>
            </a:r>
          </a:p>
          <a:p>
            <a:pPr marL="280988" indent="-280988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循环体语句：</a:t>
            </a:r>
            <a:r>
              <a:rPr lang="zh-CN" altLang="en-US" sz="2400" b="1"/>
              <a:t>被反复执行的语句，一条语句。</a:t>
            </a:r>
          </a:p>
        </p:txBody>
      </p:sp>
      <p:sp>
        <p:nvSpPr>
          <p:cNvPr id="71683" name="Rectangle 4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5327650" y="260350"/>
            <a:ext cx="3816350" cy="847725"/>
          </a:xfrm>
        </p:spPr>
        <p:txBody>
          <a:bodyPr anchor="b"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for</a:t>
            </a:r>
            <a:r>
              <a:rPr lang="zh-CN" altLang="en-US" smtClean="0">
                <a:ea typeface="黑体" pitchFamily="49" charset="-122"/>
              </a:rPr>
              <a:t>语句的说明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86800" cy="1981200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sz="28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= lower; </a:t>
            </a:r>
            <a:r>
              <a:rPr lang="en-US" altLang="zh-CN" sz="28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&lt;= upper; </a:t>
            </a:r>
            <a:r>
              <a:rPr lang="en-US" altLang="zh-CN" sz="28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++)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{ </a:t>
            </a: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= (5.0 / 9.0) * 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- 32.0); 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("%d %6.1f\n",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); </a:t>
            </a:r>
          </a:p>
          <a:p>
            <a:pPr marL="377825" indent="-377825"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2362200" y="2971800"/>
            <a:ext cx="6557963" cy="12001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200" b="1" dirty="0"/>
              <a:t>for (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lower 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&lt;= upper;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+ 1)</a:t>
            </a:r>
            <a:r>
              <a:rPr kumimoji="1" lang="en-US" altLang="zh-CN" sz="2400" b="1" dirty="0"/>
              <a:t> </a:t>
            </a:r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 = (5.0 / 9.0) * (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 - 32.0);     	</a:t>
            </a:r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 smtClean="0"/>
              <a:t>printf</a:t>
            </a:r>
            <a:r>
              <a:rPr kumimoji="1" lang="en-US" altLang="zh-CN" sz="2400" b="1" dirty="0" smtClean="0"/>
              <a:t> (</a:t>
            </a:r>
            <a:r>
              <a:rPr kumimoji="1" lang="en-US" altLang="zh-CN" sz="2400" b="1" dirty="0"/>
              <a:t>"%d %6.1f\n", 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);   </a:t>
            </a:r>
          </a:p>
        </p:txBody>
      </p:sp>
      <p:sp>
        <p:nvSpPr>
          <p:cNvPr id="72707" name="Rectangle 4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776288"/>
          </a:xfrm>
        </p:spPr>
        <p:txBody>
          <a:bodyPr anchor="b"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复合语句</a:t>
            </a:r>
            <a:r>
              <a:rPr lang="en-US" altLang="zh-CN" smtClean="0">
                <a:ea typeface="黑体" pitchFamily="49" charset="-122"/>
              </a:rPr>
              <a:t>{  }</a:t>
            </a:r>
            <a:r>
              <a:rPr lang="zh-CN" altLang="en-US" smtClean="0">
                <a:ea typeface="黑体" pitchFamily="49" charset="-122"/>
              </a:rPr>
              <a:t>和空语句 </a:t>
            </a:r>
            <a:r>
              <a:rPr lang="en-US" altLang="zh-CN" smtClean="0">
                <a:ea typeface="黑体" pitchFamily="49" charset="-122"/>
              </a:rPr>
              <a:t>;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457200" y="4343400"/>
            <a:ext cx="6651625" cy="12001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200" b="1" dirty="0"/>
              <a:t>for (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lower 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&lt;= upper;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+ 1)</a:t>
            </a:r>
            <a:r>
              <a:rPr kumimoji="1" lang="en-US" altLang="zh-CN" sz="2200" b="1" dirty="0">
                <a:solidFill>
                  <a:srgbClr val="CC0066"/>
                </a:solidFill>
              </a:rPr>
              <a:t>;</a:t>
            </a:r>
            <a:r>
              <a:rPr kumimoji="1" lang="en-US" altLang="zh-CN" sz="2400" b="1" dirty="0"/>
              <a:t> </a:t>
            </a:r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 = (5.0 / 9.0) * (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 - 32.0);     	</a:t>
            </a:r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 smtClean="0"/>
              <a:t>printf</a:t>
            </a:r>
            <a:r>
              <a:rPr kumimoji="1" lang="en-US" altLang="zh-CN" sz="2400" b="1" dirty="0" smtClean="0"/>
              <a:t> (</a:t>
            </a:r>
            <a:r>
              <a:rPr kumimoji="1" lang="en-US" altLang="zh-CN" sz="2400" b="1" dirty="0"/>
              <a:t>"%d %6.1f\n", 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);   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1371600" y="5867400"/>
            <a:ext cx="427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chemeClr val="bg2"/>
                </a:solidFill>
              </a:rPr>
              <a:t>！不要在</a:t>
            </a:r>
            <a:r>
              <a:rPr kumimoji="1" lang="en-US" altLang="zh-CN" sz="2400" b="1">
                <a:solidFill>
                  <a:schemeClr val="bg2"/>
                </a:solidFill>
              </a:rPr>
              <a:t>for</a:t>
            </a:r>
            <a:r>
              <a:rPr kumimoji="1" lang="zh-CN" altLang="en-US" sz="2400" b="1">
                <a:solidFill>
                  <a:schemeClr val="bg2"/>
                </a:solidFill>
              </a:rPr>
              <a:t>语句中随意加分号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animBg="1"/>
      <p:bldP spid="394245" grpId="0" animBg="1"/>
      <p:bldP spid="3942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876800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求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1+2+……+100</a:t>
            </a: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抽取具有共性的算式：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sum = sum +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sum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初值为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0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，该算式重复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100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次，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从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变到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100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 smtClean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设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为循环变量，则：</a:t>
            </a: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指定循环起点的表达式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</a:t>
            </a: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给出循环条件的表达式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100</a:t>
            </a: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设置循环步长的表达式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3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</a:t>
            </a: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循环体语句：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sum = sum +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;</a:t>
            </a: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=1;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&lt;=100;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++)</a:t>
            </a:r>
          </a:p>
          <a:p>
            <a:pPr marL="1273175" lvl="2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sum =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sum+i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;</a:t>
            </a:r>
          </a:p>
        </p:txBody>
      </p:sp>
      <p:sp>
        <p:nvSpPr>
          <p:cNvPr id="73730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7339013" cy="703262"/>
          </a:xfrm>
        </p:spPr>
        <p:txBody>
          <a:bodyPr anchor="b"/>
          <a:lstStyle/>
          <a:p>
            <a:pPr eaLnBrk="1" hangingPunct="1"/>
            <a:r>
              <a:rPr lang="en-US" altLang="zh-CN" sz="4000" smtClean="0">
                <a:ea typeface="黑体" pitchFamily="49" charset="-122"/>
              </a:rPr>
              <a:t>2.4.3 </a:t>
            </a:r>
            <a:r>
              <a:rPr lang="zh-CN" altLang="en-US" sz="4000" smtClean="0">
                <a:ea typeface="黑体" pitchFamily="49" charset="-122"/>
              </a:rPr>
              <a:t>指定次数的循环程序设计</a:t>
            </a:r>
            <a:endParaRPr lang="en-US" altLang="zh-CN" sz="4000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19256" cy="5256584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/* 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计算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1 + 2 + 3 + …… + 100  */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smtClean="0">
                <a:latin typeface="Arial" pitchFamily="34" charset="0"/>
                <a:ea typeface="宋体" pitchFamily="2" charset="-122"/>
              </a:rPr>
              <a:t> main (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void)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sum;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sum = 0;                  	   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置累加和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sum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的初值为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0 */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for (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100;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 ){   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循环重复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100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次 *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sum = sum +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;         	    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反复累加 *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  <a:endParaRPr lang="en-US" altLang="zh-CN" sz="2400" dirty="0" smtClean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</a:t>
            </a:r>
            <a:r>
              <a:rPr kumimoji="1" lang="en-US" altLang="zh-CN" sz="2400" dirty="0"/>
              <a:t>"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sum = %d\n</a:t>
            </a:r>
            <a:r>
              <a:rPr kumimoji="1" lang="en-US" altLang="zh-CN" sz="2400" dirty="0"/>
              <a:t>"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sum);  	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输出累加和 *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return 0;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4754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6265863" cy="738188"/>
          </a:xfrm>
        </p:spPr>
        <p:txBody>
          <a:bodyPr anchor="b"/>
          <a:lstStyle/>
          <a:p>
            <a:pPr eaLnBrk="1" hangingPunct="1"/>
            <a:r>
              <a:rPr lang="zh-CN" altLang="en-US" sz="4000" smtClean="0">
                <a:ea typeface="黑体" pitchFamily="49" charset="-122"/>
              </a:rPr>
              <a:t>源程序 求 </a:t>
            </a:r>
            <a:r>
              <a:rPr lang="en-US" altLang="zh-CN" sz="4000" smtClean="0">
                <a:ea typeface="黑体" pitchFamily="49" charset="-122"/>
              </a:rPr>
              <a:t>1+2+……+100</a:t>
            </a:r>
            <a:endParaRPr lang="zh-CN" altLang="en-US" sz="4000" smtClean="0">
              <a:ea typeface="黑体" pitchFamily="49" charset="-122"/>
            </a:endParaRP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4716289" y="1916832"/>
            <a:ext cx="3240087" cy="156473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 smtClean="0"/>
              <a:t>for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(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=1;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&lt;=100;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++){   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</a:t>
            </a:r>
            <a:r>
              <a:rPr kumimoji="1" lang="en-US" altLang="zh-CN" sz="2400" b="1" dirty="0" smtClean="0"/>
              <a:t>sum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=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0</a:t>
            </a:r>
            <a:r>
              <a:rPr kumimoji="1" lang="en-US" altLang="zh-CN" sz="2400" b="1" dirty="0"/>
              <a:t>;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</a:t>
            </a:r>
            <a:r>
              <a:rPr kumimoji="1" lang="en-US" altLang="zh-CN" sz="2400" b="1" dirty="0" smtClean="0"/>
              <a:t>sum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=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err="1" smtClean="0"/>
              <a:t>sum</a:t>
            </a:r>
            <a:r>
              <a:rPr kumimoji="1" lang="en-US" altLang="zh-CN" sz="2400" b="1" dirty="0" err="1"/>
              <a:t>+i</a:t>
            </a:r>
            <a:r>
              <a:rPr kumimoji="1" lang="en-US" altLang="zh-CN" sz="2400" b="1" dirty="0"/>
              <a:t>;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}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6804025" y="765175"/>
            <a:ext cx="1800225" cy="43021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b="1"/>
              <a:t>sum=5050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755576" y="4149080"/>
            <a:ext cx="3817938" cy="1224136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 animBg="1"/>
      <p:bldP spid="396293" grpId="0" animBg="1" autoUpdateAnimBg="0"/>
      <p:bldP spid="39629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524000"/>
            <a:ext cx="4762500" cy="4495800"/>
          </a:xfrm>
        </p:spPr>
        <p:txBody>
          <a:bodyPr/>
          <a:lstStyle/>
          <a:p>
            <a:pPr marL="377825" indent="-377825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main(void)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sum;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sum = 0;                  	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for (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100;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 ){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sum = sum +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; </a:t>
            </a: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zh-CN" altLang="zh-CN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  <a:p>
            <a:pPr marL="377825" indent="-377825" algn="just" eaLnBrk="1" hangingPunct="1">
              <a:lnSpc>
                <a:spcPct val="120000"/>
              </a:lnSpc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</a:t>
            </a:r>
            <a:r>
              <a:rPr kumimoji="1" lang="en-US" altLang="zh-CN" sz="2400" dirty="0"/>
              <a:t>"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sum = %d\n</a:t>
            </a:r>
            <a:r>
              <a:rPr kumimoji="1" lang="en-US" altLang="zh-CN" sz="2400" dirty="0"/>
              <a:t>"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sum);</a:t>
            </a:r>
          </a:p>
          <a:p>
            <a:pPr marL="377825" indent="-377825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return 0;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5778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738188"/>
          </a:xfrm>
        </p:spPr>
        <p:txBody>
          <a:bodyPr anchor="b"/>
          <a:lstStyle/>
          <a:p>
            <a:pPr eaLnBrk="1" hangingPunct="1"/>
            <a:r>
              <a:rPr lang="zh-CN" altLang="en-US" sz="4000" smtClean="0">
                <a:ea typeface="黑体" pitchFamily="49" charset="-122"/>
              </a:rPr>
              <a:t>求 </a:t>
            </a:r>
            <a:r>
              <a:rPr lang="en-US" altLang="zh-CN" sz="4000" smtClean="0">
                <a:ea typeface="黑体" pitchFamily="49" charset="-122"/>
              </a:rPr>
              <a:t>1+1/2+1/3+……+ 1/100</a:t>
            </a:r>
          </a:p>
        </p:txBody>
      </p:sp>
      <p:sp>
        <p:nvSpPr>
          <p:cNvPr id="75779" name="Rectangle 4"/>
          <p:cNvSpPr>
            <a:spLocks noChangeArrowheads="1"/>
          </p:cNvSpPr>
          <p:nvPr/>
        </p:nvSpPr>
        <p:spPr bwMode="auto">
          <a:xfrm>
            <a:off x="395536" y="3789040"/>
            <a:ext cx="3816424" cy="115212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4644008" y="3733800"/>
            <a:ext cx="4032448" cy="1180631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 smtClean="0"/>
              <a:t>for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(</a:t>
            </a:r>
            <a:r>
              <a:rPr kumimoji="1" lang="en-US" altLang="zh-CN" sz="2400" b="1" dirty="0" err="1" smtClean="0"/>
              <a:t>i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=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1</a:t>
            </a:r>
            <a:r>
              <a:rPr kumimoji="1" lang="en-US" altLang="zh-CN" sz="2400" b="1" dirty="0"/>
              <a:t>; </a:t>
            </a:r>
            <a:r>
              <a:rPr kumimoji="1" lang="en-US" altLang="zh-CN" sz="2400" b="1" dirty="0" smtClean="0"/>
              <a:t>I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&lt;=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100</a:t>
            </a:r>
            <a:r>
              <a:rPr kumimoji="1" lang="en-US" altLang="zh-CN" sz="2400" b="1" dirty="0"/>
              <a:t>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</a:t>
            </a:r>
            <a:r>
              <a:rPr kumimoji="1" lang="en-US" altLang="zh-CN" sz="2400" b="1" dirty="0" smtClean="0"/>
              <a:t>){ 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</a:t>
            </a:r>
            <a:r>
              <a:rPr kumimoji="1" lang="en-US" altLang="zh-CN" sz="2400" b="1" dirty="0" smtClean="0"/>
              <a:t>sum = sum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+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1.0</a:t>
            </a:r>
            <a:r>
              <a:rPr kumimoji="1" lang="en-US" altLang="zh-CN" sz="2400" b="1" dirty="0"/>
              <a:t>/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 smtClean="0"/>
              <a:t>;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} </a:t>
            </a:r>
          </a:p>
        </p:txBody>
      </p:sp>
      <p:sp>
        <p:nvSpPr>
          <p:cNvPr id="397318" name="Rectangle 6"/>
          <p:cNvSpPr>
            <a:spLocks noChangeArrowheads="1"/>
          </p:cNvSpPr>
          <p:nvPr/>
        </p:nvSpPr>
        <p:spPr bwMode="auto">
          <a:xfrm>
            <a:off x="4644008" y="2565400"/>
            <a:ext cx="2209800" cy="7905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;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double sum;</a:t>
            </a:r>
          </a:p>
        </p:txBody>
      </p:sp>
      <p:sp>
        <p:nvSpPr>
          <p:cNvPr id="397319" name="Rectangle 7"/>
          <p:cNvSpPr>
            <a:spLocks noChangeArrowheads="1"/>
          </p:cNvSpPr>
          <p:nvPr/>
        </p:nvSpPr>
        <p:spPr bwMode="auto">
          <a:xfrm>
            <a:off x="4634929" y="4975324"/>
            <a:ext cx="4185543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 (</a:t>
            </a:r>
            <a:r>
              <a:rPr kumimoji="1" lang="en-US" altLang="zh-CN" sz="2400" dirty="0"/>
              <a:t>"</a:t>
            </a:r>
            <a:r>
              <a:rPr lang="en-US" altLang="zh-CN" sz="2400" b="1" dirty="0" smtClean="0"/>
              <a:t>sum </a:t>
            </a:r>
            <a:r>
              <a:rPr lang="en-US" altLang="zh-CN" sz="2400" b="1" dirty="0"/>
              <a:t>= %f\</a:t>
            </a:r>
            <a:r>
              <a:rPr lang="en-US" altLang="zh-CN" sz="2400" b="1" dirty="0" smtClean="0"/>
              <a:t>n</a:t>
            </a:r>
            <a:r>
              <a:rPr kumimoji="1" lang="en-US" altLang="zh-CN" sz="2400" dirty="0"/>
              <a:t>"</a:t>
            </a:r>
            <a:r>
              <a:rPr lang="en-US" altLang="zh-CN" sz="2400" b="1" dirty="0" smtClean="0"/>
              <a:t>, </a:t>
            </a:r>
            <a:r>
              <a:rPr lang="en-US" altLang="zh-CN" sz="2400" b="1" dirty="0"/>
              <a:t>sum);</a:t>
            </a:r>
            <a:endParaRPr kumimoji="1" lang="en-US" altLang="zh-CN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7" grpId="0" animBg="1"/>
      <p:bldP spid="397318" grpId="0" animBg="1"/>
      <p:bldP spid="3973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pPr marL="377825" indent="-377825" algn="just" eaLnBrk="1" hangingPunct="1">
              <a:buFont typeface="Wingdings" pitchFamily="2" charset="2"/>
              <a:buNone/>
            </a:pP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一般包含四个部分：</a:t>
            </a:r>
          </a:p>
          <a:p>
            <a:pPr marL="377825" indent="-377825" algn="just" eaLnBrk="1" hangingPunct="1"/>
            <a:r>
              <a:rPr lang="zh-CN" altLang="en-US" sz="2600" smtClean="0">
                <a:latin typeface="Arial" pitchFamily="34" charset="0"/>
                <a:ea typeface="宋体" pitchFamily="2" charset="-122"/>
              </a:rPr>
              <a:t>初始化：指定循环起点</a:t>
            </a:r>
          </a:p>
          <a:p>
            <a:pPr marL="854075" lvl="1" algn="just" eaLnBrk="1" hangingPunct="1"/>
            <a:r>
              <a:rPr lang="zh-CN" altLang="en-US" sz="2100" smtClean="0">
                <a:latin typeface="Arial" pitchFamily="34" charset="0"/>
                <a:ea typeface="宋体" pitchFamily="2" charset="-122"/>
              </a:rPr>
              <a:t>给循环变量赋初值，如</a:t>
            </a:r>
            <a:r>
              <a:rPr lang="en-US" altLang="zh-CN" sz="2100" smtClean="0">
                <a:latin typeface="Arial" pitchFamily="34" charset="0"/>
                <a:ea typeface="宋体" pitchFamily="2" charset="-122"/>
              </a:rPr>
              <a:t>i = 1;</a:t>
            </a:r>
          </a:p>
          <a:p>
            <a:pPr marL="854075" lvl="1" algn="just" eaLnBrk="1" hangingPunct="1"/>
            <a:r>
              <a:rPr lang="zh-CN" altLang="en-US" sz="2100" smtClean="0">
                <a:latin typeface="Arial" pitchFamily="34" charset="0"/>
                <a:ea typeface="宋体" pitchFamily="2" charset="-122"/>
              </a:rPr>
              <a:t>进入循环之前，设置相关变量的初值，如</a:t>
            </a:r>
            <a:r>
              <a:rPr lang="en-US" altLang="zh-CN" sz="2100" smtClean="0">
                <a:latin typeface="Arial" pitchFamily="34" charset="0"/>
                <a:ea typeface="宋体" pitchFamily="2" charset="-122"/>
              </a:rPr>
              <a:t>sum = 0</a:t>
            </a:r>
            <a:r>
              <a:rPr lang="zh-CN" altLang="en-US" sz="2100" smtClean="0">
                <a:latin typeface="Arial" pitchFamily="34" charset="0"/>
                <a:ea typeface="宋体" pitchFamily="2" charset="-122"/>
              </a:rPr>
              <a:t>。</a:t>
            </a:r>
          </a:p>
          <a:p>
            <a:pPr marL="377825" indent="-377825" algn="just" eaLnBrk="1" hangingPunct="1"/>
            <a:r>
              <a:rPr lang="zh-CN" altLang="en-US" sz="2600" smtClean="0">
                <a:latin typeface="Arial" pitchFamily="34" charset="0"/>
                <a:ea typeface="宋体" pitchFamily="2" charset="-122"/>
              </a:rPr>
              <a:t>条件控制：</a:t>
            </a:r>
          </a:p>
          <a:p>
            <a:pPr marL="854075" lvl="1" algn="just" eaLnBrk="1" hangingPunct="1"/>
            <a:r>
              <a:rPr lang="zh-CN" altLang="en-US" sz="2100" smtClean="0">
                <a:latin typeface="Arial" pitchFamily="34" charset="0"/>
                <a:ea typeface="宋体" pitchFamily="2" charset="-122"/>
              </a:rPr>
              <a:t>只要</a:t>
            </a:r>
            <a:r>
              <a:rPr lang="en-US" altLang="zh-CN" sz="2100" smtClean="0">
                <a:latin typeface="Arial" pitchFamily="34" charset="0"/>
                <a:ea typeface="宋体" pitchFamily="2" charset="-122"/>
              </a:rPr>
              <a:t>i &lt;= 100</a:t>
            </a:r>
            <a:r>
              <a:rPr lang="zh-CN" altLang="en-US" sz="2100" smtClean="0">
                <a:latin typeface="Arial" pitchFamily="34" charset="0"/>
                <a:ea typeface="宋体" pitchFamily="2" charset="-122"/>
              </a:rPr>
              <a:t>，循环就继续</a:t>
            </a:r>
          </a:p>
          <a:p>
            <a:pPr marL="377825" indent="-377825" algn="just" eaLnBrk="1" hangingPunct="1"/>
            <a:r>
              <a:rPr lang="zh-CN" altLang="en-US" sz="2600" smtClean="0">
                <a:latin typeface="Arial" pitchFamily="34" charset="0"/>
                <a:ea typeface="宋体" pitchFamily="2" charset="-122"/>
              </a:rPr>
              <a:t>工作：指重复执行的语句（循环体）。</a:t>
            </a:r>
          </a:p>
          <a:p>
            <a:pPr marL="854075" lvl="1" algn="just" eaLnBrk="1" hangingPunct="1"/>
            <a:r>
              <a:rPr lang="zh-CN" altLang="en-US" sz="2100" smtClean="0">
                <a:latin typeface="Arial" pitchFamily="34" charset="0"/>
                <a:ea typeface="宋体" pitchFamily="2" charset="-122"/>
              </a:rPr>
              <a:t>一条语句，可以是复合语句或空语句。如</a:t>
            </a:r>
            <a:r>
              <a:rPr lang="en-US" altLang="zh-CN" sz="2100" smtClean="0">
                <a:latin typeface="Arial" pitchFamily="34" charset="0"/>
                <a:ea typeface="宋体" pitchFamily="2" charset="-122"/>
              </a:rPr>
              <a:t>sum = sum + i</a:t>
            </a:r>
            <a:r>
              <a:rPr lang="zh-CN" altLang="en-US" sz="2100" smtClean="0">
                <a:latin typeface="Arial" pitchFamily="34" charset="0"/>
                <a:ea typeface="宋体" pitchFamily="2" charset="-122"/>
              </a:rPr>
              <a:t>。</a:t>
            </a:r>
          </a:p>
          <a:p>
            <a:pPr marL="377825" indent="-377825" algn="just" eaLnBrk="1" hangingPunct="1"/>
            <a:r>
              <a:rPr lang="zh-CN" altLang="en-US" sz="2600" smtClean="0">
                <a:latin typeface="Arial" pitchFamily="34" charset="0"/>
                <a:ea typeface="宋体" pitchFamily="2" charset="-122"/>
              </a:rPr>
              <a:t>改变循环变量：在每次循环中改变循环变量的值</a:t>
            </a:r>
          </a:p>
          <a:p>
            <a:pPr marL="854075" lvl="1" algn="just" eaLnBrk="1" hangingPunct="1"/>
            <a:r>
              <a:rPr lang="zh-CN" altLang="en-US" sz="2100" smtClean="0">
                <a:latin typeface="Arial" pitchFamily="34" charset="0"/>
                <a:ea typeface="宋体" pitchFamily="2" charset="-122"/>
              </a:rPr>
              <a:t>如 </a:t>
            </a:r>
            <a:r>
              <a:rPr lang="en-US" altLang="zh-CN" sz="2100" smtClean="0">
                <a:latin typeface="Arial" pitchFamily="34" charset="0"/>
                <a:ea typeface="宋体" pitchFamily="2" charset="-122"/>
              </a:rPr>
              <a:t>i++</a:t>
            </a:r>
            <a:r>
              <a:rPr lang="zh-CN" altLang="en-US" sz="2100" smtClean="0">
                <a:latin typeface="Arial" pitchFamily="34" charset="0"/>
                <a:ea typeface="宋体" pitchFamily="2" charset="-122"/>
              </a:rPr>
              <a:t>，以改变循环条件的真假。一旦</a:t>
            </a:r>
            <a:r>
              <a:rPr lang="en-US" altLang="zh-CN" sz="2100" smtClean="0">
                <a:latin typeface="Arial" pitchFamily="34" charset="0"/>
                <a:ea typeface="宋体" pitchFamily="2" charset="-122"/>
              </a:rPr>
              <a:t>i &gt; 100</a:t>
            </a:r>
            <a:r>
              <a:rPr lang="zh-CN" altLang="en-US" sz="2100" smtClean="0">
                <a:latin typeface="Arial" pitchFamily="34" charset="0"/>
                <a:ea typeface="宋体" pitchFamily="2" charset="-122"/>
              </a:rPr>
              <a:t>，循环结束。</a:t>
            </a:r>
            <a:endParaRPr lang="zh-CN" altLang="en-US" sz="240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6802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23850" y="620713"/>
            <a:ext cx="8050213" cy="706437"/>
          </a:xfrm>
        </p:spPr>
        <p:txBody>
          <a:bodyPr anchor="b"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指定次数的循环程序设计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050088" cy="4937125"/>
          </a:xfrm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输入一个正整数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，求前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项和，即循环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次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main(void)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sum;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sum = 0;                  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for (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100;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 )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sum = sum +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; </a:t>
            </a: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  <a:p>
            <a:pPr marL="377825" indent="-377825" algn="just" eaLnBrk="1" hangingPunct="1">
              <a:lnSpc>
                <a:spcPct val="120000"/>
              </a:lnSpc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kumimoji="1" lang="en-US" altLang="zh-CN" sz="2400" dirty="0"/>
              <a:t>"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sum = %d\n</a:t>
            </a:r>
            <a:r>
              <a:rPr kumimoji="1" lang="en-US" altLang="zh-CN" sz="2400" dirty="0"/>
              <a:t>"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sum);</a:t>
            </a:r>
          </a:p>
          <a:p>
            <a:pPr marL="377825" indent="-377825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return 0;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77826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272337" cy="792163"/>
          </a:xfrm>
        </p:spPr>
        <p:txBody>
          <a:bodyPr anchor="b"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例</a:t>
            </a:r>
            <a:r>
              <a:rPr lang="en-US" altLang="zh-CN" smtClean="0">
                <a:ea typeface="黑体" pitchFamily="49" charset="-122"/>
              </a:rPr>
              <a:t>2-7 </a:t>
            </a:r>
            <a:r>
              <a:rPr lang="zh-CN" altLang="en-US" smtClean="0">
                <a:ea typeface="黑体" pitchFamily="49" charset="-122"/>
              </a:rPr>
              <a:t>求 </a:t>
            </a:r>
            <a:r>
              <a:rPr lang="en-US" altLang="zh-CN" smtClean="0">
                <a:ea typeface="黑体" pitchFamily="49" charset="-122"/>
              </a:rPr>
              <a:t>1+2+3+……+n </a:t>
            </a: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1043608" y="4005263"/>
            <a:ext cx="4017193" cy="1151929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5436096" y="3976561"/>
            <a:ext cx="3312417" cy="1180631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 smtClean="0"/>
              <a:t>for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(</a:t>
            </a:r>
            <a:r>
              <a:rPr kumimoji="1" lang="en-US" altLang="zh-CN" sz="2400" b="1" dirty="0" err="1" smtClean="0"/>
              <a:t>i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=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1</a:t>
            </a:r>
            <a:r>
              <a:rPr kumimoji="1" lang="en-US" altLang="zh-CN" sz="2400" b="1" dirty="0"/>
              <a:t>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&lt;=n;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++) </a:t>
            </a:r>
            <a:r>
              <a:rPr kumimoji="1" lang="en-US" altLang="zh-CN" sz="2400" b="1" dirty="0" smtClean="0"/>
              <a:t>{ 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</a:t>
            </a:r>
            <a:r>
              <a:rPr kumimoji="1" lang="en-US" altLang="zh-CN" sz="2400" b="1" dirty="0" smtClean="0"/>
              <a:t>sum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=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sum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+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err="1" smtClean="0"/>
              <a:t>i</a:t>
            </a:r>
            <a:r>
              <a:rPr kumimoji="1" lang="en-US" altLang="zh-CN" sz="2400" b="1" dirty="0" smtClean="0"/>
              <a:t>;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}</a:t>
            </a:r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5436096" y="2854325"/>
            <a:ext cx="3240409" cy="79652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lang="en-US" altLang="zh-CN" sz="2400" b="1" dirty="0" err="1" smtClean="0"/>
              <a:t>printf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(</a:t>
            </a:r>
            <a:r>
              <a:rPr kumimoji="1" lang="en-US" altLang="zh-CN" sz="2400" b="1" dirty="0"/>
              <a:t>"</a:t>
            </a:r>
            <a:r>
              <a:rPr lang="en-US" altLang="zh-CN" sz="2400" b="1" dirty="0" smtClean="0"/>
              <a:t>Enter </a:t>
            </a:r>
            <a:r>
              <a:rPr lang="en-US" altLang="zh-CN" sz="2400" b="1" dirty="0"/>
              <a:t>n:");  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 err="1" smtClean="0"/>
              <a:t>scanf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(</a:t>
            </a:r>
            <a:r>
              <a:rPr kumimoji="1" lang="en-US" altLang="zh-CN" sz="2400" b="1" dirty="0"/>
              <a:t>"%d", &amp;n); </a:t>
            </a:r>
          </a:p>
        </p:txBody>
      </p: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5580781" y="5589588"/>
            <a:ext cx="2087563" cy="835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n: </a:t>
            </a:r>
            <a:r>
              <a:rPr kumimoji="1" lang="en-US" altLang="zh-CN" sz="2400" b="1">
                <a:solidFill>
                  <a:srgbClr val="CC0066"/>
                </a:solidFill>
              </a:rPr>
              <a:t>100</a:t>
            </a:r>
          </a:p>
          <a:p>
            <a:r>
              <a:rPr kumimoji="1" lang="en-US" altLang="zh-CN" sz="2400" b="1"/>
              <a:t>Sum = 5050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animBg="1"/>
      <p:bldP spid="399366" grpId="0" animBg="1"/>
      <p:bldP spid="399367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062" y="1124744"/>
            <a:ext cx="4452938" cy="5661248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sum;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"Enter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n: ");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("%d", &amp;n);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sum = 0;                  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for (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n;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 ){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sum = sum +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; </a:t>
            </a: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zh-CN" altLang="zh-CN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"sum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= %d\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n",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sum);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return 0;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2656"/>
            <a:ext cx="8050213" cy="70643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求</a:t>
            </a:r>
            <a:r>
              <a:rPr lang="en-US" altLang="zh-CN" dirty="0" smtClean="0">
                <a:ea typeface="黑体" pitchFamily="49" charset="-122"/>
              </a:rPr>
              <a:t>1+1/2+1/3+……+ 1/n </a:t>
            </a: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4427984" y="1052736"/>
            <a:ext cx="4536504" cy="568863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 smtClean="0"/>
              <a:t># include 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main (</a:t>
            </a:r>
            <a:r>
              <a:rPr lang="en-US" altLang="zh-CN" sz="2400" b="1" dirty="0"/>
              <a:t>void)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{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double sum;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</a:t>
            </a: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 (</a:t>
            </a:r>
            <a:r>
              <a:rPr lang="en-US" altLang="zh-CN" sz="2400" dirty="0"/>
              <a:t>"</a:t>
            </a:r>
            <a:r>
              <a:rPr lang="en-US" altLang="zh-CN" sz="2400" b="1" dirty="0" smtClean="0"/>
              <a:t>Enter </a:t>
            </a:r>
            <a:r>
              <a:rPr lang="en-US" altLang="zh-CN" sz="2400" b="1" dirty="0"/>
              <a:t>n: ");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</a:t>
            </a:r>
            <a:r>
              <a:rPr lang="en-US" altLang="zh-CN" sz="2400" b="1" dirty="0" err="1" smtClean="0"/>
              <a:t>scanf</a:t>
            </a:r>
            <a:r>
              <a:rPr lang="en-US" altLang="zh-CN" sz="2400" b="1" dirty="0" smtClean="0"/>
              <a:t> (</a:t>
            </a:r>
            <a:r>
              <a:rPr lang="en-US" altLang="zh-CN" sz="2400" b="1" dirty="0"/>
              <a:t>"%d", &amp;n);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sum = 0;                  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for (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1;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 </a:t>
            </a:r>
            <a:r>
              <a:rPr lang="en-US" altLang="zh-CN" sz="2400" b="1" dirty="0" smtClean="0"/>
              <a:t>){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    sum = sum + 1.0/</a:t>
            </a:r>
            <a:r>
              <a:rPr lang="en-US" altLang="zh-CN" sz="2400" b="1" dirty="0" err="1"/>
              <a:t>i</a:t>
            </a:r>
            <a:r>
              <a:rPr lang="en-US" altLang="zh-CN" sz="2400" b="1" dirty="0" smtClean="0"/>
              <a:t>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</a:t>
            </a:r>
            <a:r>
              <a:rPr lang="zh-CN" altLang="en-US" sz="2400" b="1" dirty="0" smtClean="0"/>
              <a:t>  </a:t>
            </a:r>
            <a:r>
              <a:rPr lang="en-US" altLang="zh-CN" sz="2400" b="1" dirty="0" smtClean="0"/>
              <a:t>}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</a:t>
            </a: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 (</a:t>
            </a:r>
            <a:r>
              <a:rPr lang="en-US" altLang="zh-CN" sz="2400" dirty="0"/>
              <a:t>"</a:t>
            </a:r>
            <a:r>
              <a:rPr lang="en-US" altLang="zh-CN" sz="2400" b="1" dirty="0" smtClean="0"/>
              <a:t>sum </a:t>
            </a:r>
            <a:r>
              <a:rPr lang="en-US" altLang="zh-CN" sz="2400" b="1" dirty="0"/>
              <a:t>= %f\</a:t>
            </a:r>
            <a:r>
              <a:rPr lang="en-US" altLang="zh-CN" sz="2400" b="1" dirty="0" smtClean="0"/>
              <a:t>n</a:t>
            </a:r>
            <a:r>
              <a:rPr lang="en-US" altLang="zh-CN" sz="2400" dirty="0"/>
              <a:t>"</a:t>
            </a:r>
            <a:r>
              <a:rPr lang="en-US" altLang="zh-CN" sz="2400" b="1" dirty="0" smtClean="0"/>
              <a:t>, </a:t>
            </a:r>
            <a:r>
              <a:rPr lang="en-US" altLang="zh-CN" sz="2400" b="1" dirty="0"/>
              <a:t>sum);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return 0;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2236788"/>
            <a:ext cx="7697787" cy="2705100"/>
          </a:xfrm>
        </p:spPr>
        <p:txBody>
          <a:bodyPr/>
          <a:lstStyle/>
          <a:p>
            <a:pPr marL="377825" indent="-377825" algn="just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求前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项和，即循环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次，每次累加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项。</a:t>
            </a:r>
          </a:p>
          <a:p>
            <a:pPr marL="854075" lvl="1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&lt;= n ;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++){</a:t>
            </a: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 sum = sum + 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item</a:t>
            </a:r>
            <a:r>
              <a:rPr lang="en-US" altLang="zh-CN" dirty="0" smtClean="0">
                <a:solidFill>
                  <a:srgbClr val="D90F4E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第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项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)</a:t>
            </a: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}</a:t>
            </a:r>
            <a:endParaRPr lang="en-US" altLang="zh-CN" dirty="0" smtClean="0">
              <a:solidFill>
                <a:srgbClr val="D90F4E"/>
              </a:solidFill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Font typeface="Wingdings" pitchFamily="2" charset="2"/>
              <a:buNone/>
            </a:pP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		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item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1.0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/ (2 *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- 1)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title"/>
          </p:nvPr>
        </p:nvSpPr>
        <p:spPr>
          <a:xfrm>
            <a:off x="171450" y="620713"/>
            <a:ext cx="8145463" cy="706437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求 </a:t>
            </a:r>
            <a:r>
              <a:rPr lang="en-US" altLang="zh-CN" smtClean="0">
                <a:ea typeface="黑体" pitchFamily="49" charset="-122"/>
              </a:rPr>
              <a:t>1+1/3+1/5+… </a:t>
            </a:r>
            <a:r>
              <a:rPr lang="zh-CN" altLang="en-US" smtClean="0">
                <a:ea typeface="黑体" pitchFamily="49" charset="-122"/>
              </a:rPr>
              <a:t>的前</a:t>
            </a:r>
            <a:r>
              <a:rPr lang="en-US" altLang="zh-CN" smtClean="0">
                <a:ea typeface="黑体" pitchFamily="49" charset="-122"/>
              </a:rPr>
              <a:t>n</a:t>
            </a:r>
            <a:r>
              <a:rPr lang="zh-CN" altLang="en-US" smtClean="0">
                <a:ea typeface="黑体" pitchFamily="49" charset="-122"/>
              </a:rPr>
              <a:t>项和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在屏幕上显示一些信息</a:t>
            </a:r>
          </a:p>
        </p:txBody>
      </p:sp>
      <p:sp>
        <p:nvSpPr>
          <p:cNvPr id="20482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579296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2-2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在屏幕上显示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Programming is fun!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And Programming in C is even more fun!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                   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编译预处理命令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  <a:endParaRPr lang="zh-CN" altLang="zh-CN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</a:t>
            </a:r>
            <a:endParaRPr lang="zh-CN" altLang="zh-CN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("Programming is fun! \n");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("And Programming in C is even more fun! \n");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      </a:t>
            </a:r>
            <a:endParaRPr lang="zh-CN" altLang="en-US" sz="24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8363" name="Line 11"/>
          <p:cNvSpPr>
            <a:spLocks noChangeShapeType="1"/>
          </p:cNvSpPr>
          <p:nvPr/>
        </p:nvSpPr>
        <p:spPr bwMode="auto">
          <a:xfrm>
            <a:off x="3487738" y="3573463"/>
            <a:ext cx="1371600" cy="0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25538"/>
            <a:ext cx="8359775" cy="5732462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n; 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double item, sum;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"Enter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n: ");       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("%d", &amp;n);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sum = 0 ; 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 for (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n;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 ) {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   	item = 1.0 / (2 *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- 1);  	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计算第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项的值 *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	      sum = sum + item ;   	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累加第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项的值 *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 }</a:t>
            </a:r>
          </a:p>
          <a:p>
            <a:pPr marL="377825" indent="-377825" algn="just" eaLnBrk="1" hangingPunct="1">
              <a:lnSpc>
                <a:spcPct val="60000"/>
              </a:lnSpc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("sum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= %f\n", sum);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return 0;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7163" cy="706438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源程序 求 </a:t>
            </a:r>
            <a:r>
              <a:rPr lang="en-US" altLang="zh-CN" smtClean="0">
                <a:ea typeface="黑体" pitchFamily="49" charset="-122"/>
              </a:rPr>
              <a:t>1+1/3+1/5+… </a:t>
            </a:r>
            <a:endParaRPr lang="zh-CN" altLang="en-US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7990656" cy="5369768"/>
          </a:xfrm>
        </p:spPr>
        <p:txBody>
          <a:bodyPr/>
          <a:lstStyle/>
          <a:p>
            <a:pPr marL="377825" indent="-377825" algn="just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求前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项和，即循环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次，每次累加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项。</a:t>
            </a:r>
          </a:p>
          <a:p>
            <a:pPr marL="854075" lvl="1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&lt;= n ;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++){</a:t>
            </a: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 sum = sum + 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item</a:t>
            </a:r>
            <a:r>
              <a:rPr lang="en-US" altLang="zh-CN" dirty="0" smtClean="0">
                <a:solidFill>
                  <a:srgbClr val="D90F4E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第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项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)</a:t>
            </a: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}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rgbClr val="D90F4E"/>
              </a:solidFill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item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flag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* 1.0 / 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denominator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denominator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denominator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+ 2</a:t>
            </a: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flag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= -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flag</a:t>
            </a:r>
          </a:p>
          <a:p>
            <a:pPr marL="854075" lvl="1" algn="just" eaLnBrk="1" hangingPunct="1">
              <a:buNone/>
            </a:pP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item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flag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* 1.0 / 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denominator</a:t>
            </a: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sum = sum + </a:t>
            </a: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item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534400" cy="706438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例</a:t>
            </a:r>
            <a:r>
              <a:rPr lang="en-US" altLang="zh-CN" smtClean="0">
                <a:ea typeface="黑体" pitchFamily="49" charset="-122"/>
              </a:rPr>
              <a:t>2-8 </a:t>
            </a:r>
            <a:r>
              <a:rPr lang="zh-CN" altLang="en-US" smtClean="0">
                <a:ea typeface="黑体" pitchFamily="49" charset="-122"/>
              </a:rPr>
              <a:t>求 </a:t>
            </a:r>
            <a:r>
              <a:rPr lang="en-US" altLang="zh-CN" smtClean="0">
                <a:ea typeface="黑体" pitchFamily="49" charset="-122"/>
              </a:rPr>
              <a:t>1-1/3+1/5-… </a:t>
            </a:r>
            <a:r>
              <a:rPr lang="zh-CN" altLang="en-US" smtClean="0">
                <a:ea typeface="黑体" pitchFamily="49" charset="-122"/>
              </a:rPr>
              <a:t>的前</a:t>
            </a:r>
            <a:r>
              <a:rPr lang="en-US" altLang="zh-CN" smtClean="0">
                <a:ea typeface="黑体" pitchFamily="49" charset="-122"/>
              </a:rPr>
              <a:t>n</a:t>
            </a:r>
            <a:r>
              <a:rPr lang="zh-CN" altLang="en-US" smtClean="0">
                <a:ea typeface="黑体" pitchFamily="49" charset="-122"/>
              </a:rPr>
              <a:t>项和</a:t>
            </a:r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4500563" y="3357563"/>
            <a:ext cx="3733800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b="1"/>
              <a:t>item = flag*1.0/(2 * i - 1)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4" y="44450"/>
            <a:ext cx="8893175" cy="6813550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main(void)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denominator, flag,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n; 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double item, sum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;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("Enter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n: ");       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("%d", &amp;n);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flag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=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1; 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denominator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=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;</a:t>
            </a: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item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=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1;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sum = 0 ; 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for (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n;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 )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</a:t>
            </a:r>
            <a:endParaRPr lang="en-US" altLang="zh-CN" sz="2400" dirty="0" smtClean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	    sum = sum + item ;                      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累加第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项的值 *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flag = -flag;                                    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准备下一次循环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*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denominator = denominator +2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;</a:t>
            </a: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	    item = flag * 1.0/ denominator;    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计算第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+1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项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的值 *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 }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 "sum = %f\n", sum);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return 0;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title"/>
          </p:nvPr>
        </p:nvSpPr>
        <p:spPr>
          <a:xfrm>
            <a:off x="5076825" y="260350"/>
            <a:ext cx="3727450" cy="7064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+mj-ea"/>
                <a:cs typeface="+mj-cs"/>
              </a:rPr>
              <a:t>例</a:t>
            </a:r>
            <a:r>
              <a:rPr lang="en-US" altLang="zh-CN" smtClean="0">
                <a:ea typeface="+mj-ea"/>
                <a:cs typeface="+mj-cs"/>
              </a:rPr>
              <a:t>2-8 </a:t>
            </a:r>
            <a:r>
              <a:rPr lang="zh-CN" altLang="en-US" smtClean="0">
                <a:ea typeface="+mj-ea"/>
                <a:cs typeface="+mj-cs"/>
              </a:rPr>
              <a:t>源程序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5688" y="2108200"/>
            <a:ext cx="7032625" cy="3313113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n! = 1*2*…*n</a:t>
            </a:r>
          </a:p>
          <a:p>
            <a:pPr marL="854075" lvl="1" eaLnBrk="1" hangingPunct="1">
              <a:buFont typeface="Wingdings" pitchFamily="2" charset="2"/>
              <a:buNone/>
            </a:pP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854075" lvl="1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&lt;= n ;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++){</a:t>
            </a: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 product = product </a:t>
            </a:r>
            <a:r>
              <a:rPr lang="en-US" altLang="zh-CN" dirty="0" smtClean="0">
                <a:solidFill>
                  <a:srgbClr val="D90F4E"/>
                </a:solidFill>
                <a:latin typeface="Arial" pitchFamily="34" charset="0"/>
                <a:ea typeface="宋体" pitchFamily="2" charset="-122"/>
              </a:rPr>
              <a:t>*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item</a:t>
            </a:r>
            <a:r>
              <a:rPr lang="en-US" altLang="zh-CN" dirty="0" smtClean="0">
                <a:solidFill>
                  <a:srgbClr val="D90F4E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第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项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)</a:t>
            </a: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}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Font typeface="Wingdings" pitchFamily="2" charset="2"/>
              <a:buNone/>
            </a:pP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item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=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+mj-ea"/>
                <a:cs typeface="+mj-cs"/>
              </a:rPr>
              <a:t>例</a:t>
            </a:r>
            <a:r>
              <a:rPr lang="en-US" altLang="zh-CN" smtClean="0">
                <a:ea typeface="+mj-ea"/>
                <a:cs typeface="+mj-cs"/>
              </a:rPr>
              <a:t>2-9 </a:t>
            </a:r>
            <a:r>
              <a:rPr lang="zh-CN" altLang="en-US" smtClean="0">
                <a:ea typeface="+mj-ea"/>
                <a:cs typeface="+mj-cs"/>
              </a:rPr>
              <a:t>求</a:t>
            </a:r>
            <a:r>
              <a:rPr lang="en-US" altLang="zh-CN" smtClean="0">
                <a:ea typeface="+mj-ea"/>
                <a:cs typeface="+mj-cs"/>
              </a:rPr>
              <a:t>n!</a:t>
            </a: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5148263" y="2636838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 b="1">
                <a:solidFill>
                  <a:schemeClr val="bg2"/>
                </a:solidFill>
              </a:rPr>
              <a:t>product = 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270000"/>
            <a:ext cx="8305800" cy="5327650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    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n;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double product;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("input n: \n");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("%d", &amp;n) 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product=1;         		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置阶乘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product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的初值为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1 */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for (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n;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 ){	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循环重复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次，计算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n! */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product = product *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;</a:t>
            </a: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 "product = %.0f\n", product );  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return 0;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+mj-ea"/>
                <a:cs typeface="+mj-cs"/>
              </a:rPr>
              <a:t>例</a:t>
            </a:r>
            <a:r>
              <a:rPr lang="en-US" altLang="zh-CN" smtClean="0">
                <a:ea typeface="+mj-ea"/>
                <a:cs typeface="+mj-cs"/>
              </a:rPr>
              <a:t>2-9 </a:t>
            </a:r>
            <a:r>
              <a:rPr lang="zh-CN" altLang="en-US" smtClean="0">
                <a:ea typeface="+mj-ea"/>
                <a:cs typeface="+mj-cs"/>
              </a:rPr>
              <a:t>源程序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5688" y="1844824"/>
            <a:ext cx="7260728" cy="3913088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输入实数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x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和正整数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，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计算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aseline="30000" dirty="0" err="1" smtClean="0"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= x * x * … * x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 smtClean="0">
              <a:latin typeface="Arial" pitchFamily="34" charset="0"/>
              <a:ea typeface="宋体" pitchFamily="2" charset="-122"/>
            </a:endParaRPr>
          </a:p>
          <a:p>
            <a:pPr marL="854075" lvl="1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&lt;= n ;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++){</a:t>
            </a: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 power = power </a:t>
            </a:r>
            <a:r>
              <a:rPr lang="en-US" altLang="zh-CN" dirty="0" smtClean="0">
                <a:solidFill>
                  <a:srgbClr val="D90F4E"/>
                </a:solidFill>
                <a:latin typeface="Arial" pitchFamily="34" charset="0"/>
                <a:ea typeface="宋体" pitchFamily="2" charset="-122"/>
              </a:rPr>
              <a:t>*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item</a:t>
            </a:r>
            <a:r>
              <a:rPr lang="en-US" altLang="zh-CN" dirty="0" smtClean="0">
                <a:solidFill>
                  <a:srgbClr val="D90F4E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第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项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)</a:t>
            </a:r>
          </a:p>
          <a:p>
            <a:pPr marL="854075" lvl="1" algn="just" eaLnBrk="1" hangingPunct="1"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}</a:t>
            </a:r>
          </a:p>
          <a:p>
            <a:pPr marL="854075" lvl="1" algn="just" eaLnBrk="1" hangingPunct="1">
              <a:buNone/>
            </a:pP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item=?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+mj-ea"/>
                <a:cs typeface="+mj-cs"/>
              </a:rPr>
              <a:t>求 </a:t>
            </a:r>
            <a:r>
              <a:rPr lang="en-US" altLang="zh-CN" sz="4000" smtClean="0">
                <a:ea typeface="+mj-ea"/>
                <a:cs typeface="+mj-cs"/>
              </a:rPr>
              <a:t>x</a:t>
            </a:r>
            <a:r>
              <a:rPr lang="en-US" altLang="zh-CN" sz="4000" baseline="30000" smtClean="0">
                <a:ea typeface="+mj-ea"/>
                <a:cs typeface="+mj-cs"/>
              </a:rPr>
              <a:t>n</a:t>
            </a:r>
            <a:r>
              <a:rPr lang="en-US" altLang="zh-CN" smtClean="0"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820472" cy="5328592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main(void)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    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n;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double x, power 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"Enter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x, n: \n");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("%</a:t>
            </a:r>
            <a:r>
              <a:rPr lang="en-US" altLang="zh-CN" sz="2400" dirty="0" err="1" smtClean="0">
                <a:solidFill>
                  <a:srgbClr val="D90F4E"/>
                </a:solidFill>
                <a:latin typeface="Arial" pitchFamily="34" charset="0"/>
                <a:ea typeface="宋体" pitchFamily="2" charset="-122"/>
              </a:rPr>
              <a:t>lf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%d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", &amp;x, &amp;n) 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power = 1;              	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置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power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的初值为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1 */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for (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n;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 ){	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循环重复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次，计算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x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的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次幂 *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power = power * x;</a:t>
            </a: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 "%0.f\n", power);</a:t>
            </a:r>
          </a:p>
          <a:p>
            <a:pPr marL="377825" indent="-377825"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+mj-ea"/>
                <a:cs typeface="+mj-cs"/>
              </a:rPr>
              <a:t>源程序 求 </a:t>
            </a:r>
            <a:r>
              <a:rPr lang="en-US" altLang="zh-CN" sz="4000" smtClean="0">
                <a:ea typeface="+mj-ea"/>
                <a:cs typeface="+mj-cs"/>
              </a:rPr>
              <a:t>x</a:t>
            </a:r>
            <a:r>
              <a:rPr lang="en-US" altLang="zh-CN" sz="4000" baseline="30000" smtClean="0">
                <a:ea typeface="+mj-ea"/>
                <a:cs typeface="+mj-cs"/>
              </a:rPr>
              <a:t>n</a:t>
            </a:r>
            <a:r>
              <a:rPr lang="en-US" altLang="zh-CN" smtClean="0"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6678612" cy="78263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2.5  </a:t>
            </a:r>
            <a:r>
              <a:rPr lang="zh-CN" altLang="en-US" smtClean="0">
                <a:ea typeface="黑体" pitchFamily="49" charset="-122"/>
              </a:rPr>
              <a:t>生成乘方表和阶乘表</a:t>
            </a:r>
            <a:endParaRPr lang="en-US" altLang="zh-CN" smtClean="0">
              <a:ea typeface="黑体" pitchFamily="49" charset="-122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7704137" cy="2089150"/>
          </a:xfrm>
        </p:spPr>
        <p:txBody>
          <a:bodyPr/>
          <a:lstStyle/>
          <a:p>
            <a:pPr marL="280988" indent="-280988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 sz="2800" smtClean="0">
                <a:latin typeface="Arial" pitchFamily="34" charset="0"/>
                <a:ea typeface="宋体" pitchFamily="2" charset="-122"/>
              </a:rPr>
              <a:t>2-10 </a:t>
            </a: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生成乘方表</a:t>
            </a:r>
          </a:p>
          <a:p>
            <a:pPr marL="280988" indent="-280988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输入一个正整数</a:t>
            </a:r>
            <a:r>
              <a:rPr lang="en-US" altLang="zh-CN" sz="280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，生成一张</a:t>
            </a:r>
            <a:r>
              <a:rPr lang="en-US" altLang="zh-CN" sz="2800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的乘方表，输出</a:t>
            </a:r>
            <a:r>
              <a:rPr lang="en-US" altLang="zh-CN" sz="2800" smtClean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baseline="30000" smtClean="0">
                <a:latin typeface="Arial" pitchFamily="34" charset="0"/>
                <a:ea typeface="宋体" pitchFamily="2" charset="-122"/>
              </a:rPr>
              <a:t>0</a:t>
            </a: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到</a:t>
            </a:r>
            <a:r>
              <a:rPr lang="en-US" altLang="zh-CN" sz="2800" smtClean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baseline="3000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的值，可以调用幂函数计算</a:t>
            </a:r>
            <a:r>
              <a:rPr lang="en-US" altLang="zh-CN" sz="2800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的乘方。</a:t>
            </a:r>
          </a:p>
        </p:txBody>
      </p:sp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250825" y="4005263"/>
            <a:ext cx="889317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 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power = </a:t>
            </a:r>
            <a:r>
              <a:rPr lang="en-US" altLang="zh-CN" sz="2400" b="1" dirty="0" err="1" smtClean="0"/>
              <a:t>pow</a:t>
            </a:r>
            <a:r>
              <a:rPr lang="en-US" altLang="zh-CN" sz="2400" b="1" dirty="0" smtClean="0"/>
              <a:t> (</a:t>
            </a:r>
            <a:r>
              <a:rPr lang="en-US" altLang="zh-CN" sz="2400" b="1" dirty="0"/>
              <a:t>2,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);   </a:t>
            </a:r>
            <a:r>
              <a:rPr lang="en-US" altLang="zh-CN" sz="2400" b="1" dirty="0">
                <a:solidFill>
                  <a:schemeClr val="bg2"/>
                </a:solidFill>
              </a:rPr>
              <a:t>/*</a:t>
            </a:r>
            <a:r>
              <a:rPr lang="zh-CN" altLang="en-US" sz="2400" b="1" dirty="0">
                <a:solidFill>
                  <a:schemeClr val="bg2"/>
                </a:solidFill>
              </a:rPr>
              <a:t>调用幂函数</a:t>
            </a:r>
            <a:r>
              <a:rPr lang="en-US" altLang="zh-CN" sz="2400" b="1" dirty="0" err="1">
                <a:solidFill>
                  <a:schemeClr val="bg2"/>
                </a:solidFill>
              </a:rPr>
              <a:t>pow</a:t>
            </a:r>
            <a:r>
              <a:rPr lang="en-US" altLang="zh-CN" sz="2400" b="1" dirty="0">
                <a:solidFill>
                  <a:schemeClr val="bg2"/>
                </a:solidFill>
              </a:rPr>
              <a:t>(2,i)</a:t>
            </a:r>
            <a:r>
              <a:rPr lang="zh-CN" altLang="en-US" sz="2400" b="1" dirty="0">
                <a:solidFill>
                  <a:schemeClr val="bg2"/>
                </a:solidFill>
              </a:rPr>
              <a:t>计算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</a:rPr>
              <a:t>的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次方*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输出</a:t>
            </a:r>
            <a:r>
              <a:rPr lang="en-US" altLang="zh-CN" sz="2400" b="1" dirty="0"/>
              <a:t>power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;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90538"/>
            <a:ext cx="7745413" cy="70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+mj-ea"/>
                <a:cs typeface="+mj-cs"/>
              </a:rPr>
              <a:t>源程序：生成乘方表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70000"/>
            <a:ext cx="8893175" cy="5472113"/>
          </a:xfrm>
        </p:spPr>
        <p:txBody>
          <a:bodyPr/>
          <a:lstStyle/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math.h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    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n;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double power;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("Enter n:");  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("%d", &amp;n); 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for 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0;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n 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++){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power =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pow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(2,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);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  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调用幂函数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pow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(2,i)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计算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的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次方 *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("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pow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(2,%d)= %.0f\n",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power);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}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return 0;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431110" name="Rectangle 6"/>
          <p:cNvSpPr>
            <a:spLocks noChangeArrowheads="1"/>
          </p:cNvSpPr>
          <p:nvPr/>
        </p:nvSpPr>
        <p:spPr bwMode="auto">
          <a:xfrm>
            <a:off x="6372225" y="1125538"/>
            <a:ext cx="2376488" cy="22955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n: </a:t>
            </a:r>
            <a:r>
              <a:rPr kumimoji="1" lang="en-US" altLang="zh-CN" sz="2400" b="1">
                <a:solidFill>
                  <a:srgbClr val="CC0066"/>
                </a:solidFill>
              </a:rPr>
              <a:t>4</a:t>
            </a:r>
          </a:p>
          <a:p>
            <a:r>
              <a:rPr kumimoji="1" lang="en-US" altLang="zh-CN" sz="2400" b="1"/>
              <a:t>pow(2,0)= 1</a:t>
            </a:r>
          </a:p>
          <a:p>
            <a:r>
              <a:rPr kumimoji="1" lang="en-US" altLang="zh-CN" sz="2400" b="1"/>
              <a:t>pow(2,1)= 2</a:t>
            </a:r>
          </a:p>
          <a:p>
            <a:r>
              <a:rPr kumimoji="1" lang="en-US" altLang="zh-CN" sz="2400" b="1"/>
              <a:t>pow(2,2)= 4</a:t>
            </a:r>
          </a:p>
          <a:p>
            <a:r>
              <a:rPr kumimoji="1" lang="en-US" altLang="zh-CN" sz="2400" b="1"/>
              <a:t>pow(2,3)= 8</a:t>
            </a:r>
          </a:p>
          <a:p>
            <a:r>
              <a:rPr kumimoji="1" lang="en-US" altLang="zh-CN" sz="2400" b="1"/>
              <a:t>pow(2,4)= 16</a:t>
            </a:r>
            <a:r>
              <a:rPr kumimoji="1" lang="en-US" altLang="zh-CN" sz="240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0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229600" cy="847725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例</a:t>
            </a:r>
            <a:r>
              <a:rPr lang="en-US" altLang="zh-CN" smtClean="0">
                <a:ea typeface="黑体" pitchFamily="49" charset="-122"/>
              </a:rPr>
              <a:t>2-11 </a:t>
            </a:r>
            <a:r>
              <a:rPr lang="zh-CN" altLang="en-US" smtClean="0">
                <a:ea typeface="黑体" pitchFamily="49" charset="-122"/>
              </a:rPr>
              <a:t>生成阶乘表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5900"/>
            <a:ext cx="8424862" cy="1438275"/>
          </a:xfrm>
        </p:spPr>
        <p:txBody>
          <a:bodyPr/>
          <a:lstStyle/>
          <a:p>
            <a:pPr marL="280988" indent="-2809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输入一个正整数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，生成一张阶乘表，输出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0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！到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！的值。要求定义和调用函数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fact(n)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计算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n!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，函数类型是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double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。 </a:t>
            </a:r>
          </a:p>
        </p:txBody>
      </p:sp>
      <p:sp>
        <p:nvSpPr>
          <p:cNvPr id="90115" name="Rectangle 4"/>
          <p:cNvSpPr>
            <a:spLocks noChangeArrowheads="1"/>
          </p:cNvSpPr>
          <p:nvPr/>
        </p:nvSpPr>
        <p:spPr bwMode="auto">
          <a:xfrm>
            <a:off x="179512" y="4869160"/>
            <a:ext cx="8856216" cy="171188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 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power = </a:t>
            </a:r>
            <a:r>
              <a:rPr lang="en-US" altLang="zh-CN" sz="2400" b="1" dirty="0" err="1" smtClean="0"/>
              <a:t>pow</a:t>
            </a:r>
            <a:r>
              <a:rPr lang="en-US" altLang="zh-CN" sz="2400" b="1" dirty="0" smtClean="0"/>
              <a:t> (</a:t>
            </a:r>
            <a:r>
              <a:rPr lang="en-US" altLang="zh-CN" sz="2400" b="1" dirty="0"/>
              <a:t>2,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);   </a:t>
            </a:r>
            <a:r>
              <a:rPr lang="en-US" altLang="zh-CN" sz="2400" b="1" dirty="0">
                <a:solidFill>
                  <a:schemeClr val="bg2"/>
                </a:solidFill>
              </a:rPr>
              <a:t>/*</a:t>
            </a:r>
            <a:r>
              <a:rPr lang="zh-CN" altLang="en-US" sz="2400" b="1" dirty="0">
                <a:solidFill>
                  <a:schemeClr val="bg2"/>
                </a:solidFill>
              </a:rPr>
              <a:t>调用幂函数</a:t>
            </a:r>
            <a:r>
              <a:rPr lang="en-US" altLang="zh-CN" sz="2400" b="1" dirty="0" err="1">
                <a:solidFill>
                  <a:schemeClr val="bg2"/>
                </a:solidFill>
              </a:rPr>
              <a:t>pow</a:t>
            </a:r>
            <a:r>
              <a:rPr lang="en-US" altLang="zh-CN" sz="2400" b="1" dirty="0">
                <a:solidFill>
                  <a:schemeClr val="bg2"/>
                </a:solidFill>
              </a:rPr>
              <a:t>(2,i)</a:t>
            </a:r>
            <a:r>
              <a:rPr lang="zh-CN" altLang="en-US" sz="2400" b="1" dirty="0">
                <a:solidFill>
                  <a:schemeClr val="bg2"/>
                </a:solidFill>
              </a:rPr>
              <a:t>计算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</a:rPr>
              <a:t>的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次方*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输出</a:t>
            </a:r>
            <a:r>
              <a:rPr lang="en-US" altLang="zh-CN" sz="2400" b="1" dirty="0"/>
              <a:t>power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;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900113" y="2952473"/>
            <a:ext cx="7944483" cy="171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 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    product = </a:t>
            </a:r>
            <a:r>
              <a:rPr lang="en-US" altLang="zh-CN" sz="2400" b="1" dirty="0" smtClean="0"/>
              <a:t>fact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);   </a:t>
            </a:r>
            <a:r>
              <a:rPr lang="en-US" altLang="zh-CN" sz="2400" b="1" dirty="0">
                <a:solidFill>
                  <a:schemeClr val="bg2"/>
                </a:solidFill>
              </a:rPr>
              <a:t>   /* </a:t>
            </a:r>
            <a:r>
              <a:rPr lang="zh-CN" altLang="en-US" sz="2400" b="1" dirty="0">
                <a:solidFill>
                  <a:schemeClr val="bg2"/>
                </a:solidFill>
              </a:rPr>
              <a:t>调用自定义函数</a:t>
            </a:r>
            <a:r>
              <a:rPr lang="en-US" altLang="zh-CN" sz="2400" b="1" dirty="0">
                <a:solidFill>
                  <a:schemeClr val="bg2"/>
                </a:solidFill>
              </a:rPr>
              <a:t>fact(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)</a:t>
            </a:r>
            <a:r>
              <a:rPr lang="zh-CN" altLang="en-US" sz="2400" b="1" dirty="0">
                <a:solidFill>
                  <a:schemeClr val="bg2"/>
                </a:solidFill>
              </a:rPr>
              <a:t>计算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! */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输出</a:t>
            </a:r>
            <a:r>
              <a:rPr lang="en-US" altLang="zh-CN" sz="2400" b="1" dirty="0"/>
              <a:t>product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2.2</a:t>
            </a:r>
            <a:r>
              <a:rPr lang="zh-CN" altLang="en-US" smtClean="0">
                <a:ea typeface="黑体" pitchFamily="49" charset="-122"/>
              </a:rPr>
              <a:t>  求华氏温度 </a:t>
            </a:r>
            <a:r>
              <a:rPr lang="en-US" altLang="zh-CN" smtClean="0">
                <a:ea typeface="黑体" pitchFamily="49" charset="-122"/>
              </a:rPr>
              <a:t>100</a:t>
            </a:r>
            <a:r>
              <a:rPr lang="zh-CN" altLang="en-US" smtClean="0">
                <a:ea typeface="黑体" pitchFamily="49" charset="-122"/>
              </a:rPr>
              <a:t>°</a:t>
            </a:r>
            <a:r>
              <a:rPr lang="en-US" altLang="zh-CN" smtClean="0">
                <a:ea typeface="黑体" pitchFamily="49" charset="-122"/>
              </a:rPr>
              <a:t>F </a:t>
            </a:r>
            <a:r>
              <a:rPr lang="zh-CN" altLang="en-US" smtClean="0">
                <a:ea typeface="黑体" pitchFamily="49" charset="-122"/>
              </a:rPr>
              <a:t>对应的摄氏温度 </a:t>
            </a:r>
          </a:p>
        </p:txBody>
      </p:sp>
      <p:sp>
        <p:nvSpPr>
          <p:cNvPr id="2150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摄氏温度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c = (5/9)(f-32)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2.2.1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 程序解析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2.2.2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 常量、变量和数据类型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2.2.3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 算术运算和赋值运算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2.2.4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 格式化输出函数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 printf()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90538"/>
            <a:ext cx="7745413" cy="70643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源程序：生成阶乘表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752"/>
            <a:ext cx="8642350" cy="5399088"/>
          </a:xfrm>
        </p:spPr>
        <p:txBody>
          <a:bodyPr/>
          <a:lstStyle/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double fact (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n);  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自定义函数的声明 *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n;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double result;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("Enter n:"); 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("%d", &amp;n); 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for 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0;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n 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++){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result = fact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);        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调用自定义函数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fact(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计算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! */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("%d!=%.0f\n",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result);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}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return 0;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235825" y="188913"/>
            <a:ext cx="1511300" cy="16287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n: </a:t>
            </a:r>
            <a:r>
              <a:rPr kumimoji="1" lang="en-US" altLang="zh-CN" sz="2000" b="1">
                <a:solidFill>
                  <a:srgbClr val="CC0066"/>
                </a:solidFill>
              </a:rPr>
              <a:t>3</a:t>
            </a:r>
          </a:p>
          <a:p>
            <a:r>
              <a:rPr kumimoji="1" lang="en-US" altLang="zh-CN" sz="2000" b="1"/>
              <a:t>0!=1</a:t>
            </a:r>
          </a:p>
          <a:p>
            <a:r>
              <a:rPr kumimoji="1" lang="en-US" altLang="zh-CN" sz="2000" b="1"/>
              <a:t>1!=1</a:t>
            </a:r>
          </a:p>
          <a:p>
            <a:r>
              <a:rPr kumimoji="1" lang="en-US" altLang="zh-CN" sz="2000" b="1"/>
              <a:t>2!=2</a:t>
            </a:r>
          </a:p>
          <a:p>
            <a:r>
              <a:rPr kumimoji="1" lang="en-US" altLang="zh-CN" sz="2000" b="1"/>
              <a:t>3!=6</a:t>
            </a:r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2843213" y="1977424"/>
            <a:ext cx="6300787" cy="253620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indent="571500">
              <a:lnSpc>
                <a:spcPct val="90000"/>
              </a:lnSpc>
            </a:pPr>
            <a:r>
              <a:rPr lang="en-US" altLang="zh-CN" sz="2200" b="1" dirty="0">
                <a:solidFill>
                  <a:schemeClr val="bg2"/>
                </a:solidFill>
              </a:rPr>
              <a:t>double </a:t>
            </a:r>
            <a:r>
              <a:rPr lang="en-US" altLang="zh-CN" sz="2200" b="1" dirty="0" smtClean="0">
                <a:solidFill>
                  <a:schemeClr val="bg2"/>
                </a:solidFill>
              </a:rPr>
              <a:t>fact (</a:t>
            </a:r>
            <a:r>
              <a:rPr lang="en-US" altLang="zh-CN" sz="2200" b="1" dirty="0" err="1">
                <a:solidFill>
                  <a:schemeClr val="bg2"/>
                </a:solidFill>
              </a:rPr>
              <a:t>int</a:t>
            </a:r>
            <a:r>
              <a:rPr lang="en-US" altLang="zh-CN" sz="2200" b="1" dirty="0">
                <a:solidFill>
                  <a:schemeClr val="bg2"/>
                </a:solidFill>
              </a:rPr>
              <a:t> n)        /* </a:t>
            </a:r>
            <a:r>
              <a:rPr lang="zh-CN" altLang="en-US" sz="2200" b="1" dirty="0">
                <a:solidFill>
                  <a:schemeClr val="bg2"/>
                </a:solidFill>
              </a:rPr>
              <a:t>函数首部 *</a:t>
            </a:r>
            <a:r>
              <a:rPr lang="en-US" altLang="zh-CN" sz="2200" b="1" dirty="0">
                <a:solidFill>
                  <a:schemeClr val="bg2"/>
                </a:solidFill>
              </a:rPr>
              <a:t>/</a:t>
            </a: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{  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;  double product;    </a:t>
            </a: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product = 1;     </a:t>
            </a:r>
            <a:endParaRPr lang="en-US" altLang="zh-CN" sz="2200" b="1" dirty="0">
              <a:solidFill>
                <a:schemeClr val="bg2"/>
              </a:solidFill>
            </a:endParaRP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for (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= 1;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&lt;= n;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++) </a:t>
            </a:r>
            <a:r>
              <a:rPr lang="en-US" altLang="zh-CN" sz="2200" b="1" dirty="0" smtClean="0"/>
              <a:t>{ </a:t>
            </a:r>
            <a:endParaRPr lang="en-US" altLang="zh-CN" sz="2200" b="1" dirty="0"/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    product = product * </a:t>
            </a:r>
            <a:r>
              <a:rPr lang="en-US" altLang="zh-CN" sz="2200" b="1" dirty="0" err="1"/>
              <a:t>i</a:t>
            </a:r>
            <a:r>
              <a:rPr lang="en-US" altLang="zh-CN" sz="2200" b="1" dirty="0" smtClean="0"/>
              <a:t>;</a:t>
            </a:r>
          </a:p>
          <a:p>
            <a:pPr indent="571500">
              <a:lnSpc>
                <a:spcPct val="90000"/>
              </a:lnSpc>
            </a:pPr>
            <a:r>
              <a:rPr lang="zh-CN" altLang="en-US" sz="2200" b="1" dirty="0" smtClean="0"/>
              <a:t>   </a:t>
            </a:r>
            <a:r>
              <a:rPr lang="en-US" altLang="zh-CN" sz="2200" b="1" dirty="0" smtClean="0"/>
              <a:t>}</a:t>
            </a:r>
            <a:endParaRPr lang="en-US" altLang="zh-CN" sz="2200" b="1" dirty="0"/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</a:t>
            </a:r>
            <a:r>
              <a:rPr lang="en-US" altLang="zh-CN" sz="2200" b="1" dirty="0">
                <a:solidFill>
                  <a:schemeClr val="bg2"/>
                </a:solidFill>
              </a:rPr>
              <a:t>return  product;  /* </a:t>
            </a:r>
            <a:r>
              <a:rPr lang="zh-CN" altLang="en-US" sz="2200" b="1" dirty="0">
                <a:solidFill>
                  <a:schemeClr val="bg2"/>
                </a:solidFill>
              </a:rPr>
              <a:t>将结果回送主函数 *</a:t>
            </a:r>
            <a:r>
              <a:rPr lang="en-US" altLang="zh-CN" sz="2200" b="1" dirty="0">
                <a:solidFill>
                  <a:schemeClr val="bg2"/>
                </a:solidFill>
              </a:rPr>
              <a:t>/</a:t>
            </a: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nimBg="1" autoUpdateAnimBg="0"/>
      <p:bldP spid="43315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229600" cy="847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+mj-ea"/>
                <a:cs typeface="+mj-cs"/>
              </a:rPr>
              <a:t>函数的概念</a:t>
            </a:r>
            <a:endParaRPr kumimoji="1" lang="zh-CN" altLang="en-US" sz="4800" smtClean="0">
              <a:ea typeface="+mj-ea"/>
              <a:cs typeface="+mj-cs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964612" cy="4895850"/>
          </a:xfrm>
        </p:spPr>
        <p:txBody>
          <a:bodyPr/>
          <a:lstStyle/>
          <a:p>
            <a:pPr marL="280988" indent="-280988" algn="just" eaLnBrk="1" hangingPunct="1">
              <a:lnSpc>
                <a:spcPct val="90000"/>
              </a:lnSpc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语言中有两种类型函数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标准库函数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自定义函数 </a:t>
            </a:r>
          </a:p>
          <a:p>
            <a:pPr marL="280988" indent="-280988" eaLnBrk="1" hangingPunct="1">
              <a:lnSpc>
                <a:spcPct val="80000"/>
              </a:lnSpc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函数可以做到一次定义、多次调用</a:t>
            </a:r>
          </a:p>
          <a:p>
            <a:pPr marL="280988" indent="-280988" eaLnBrk="1" hangingPunct="1">
              <a:lnSpc>
                <a:spcPct val="80000"/>
              </a:lnSpc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使用自定义函数的程序框架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double fact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n); 	    /* </a:t>
            </a:r>
            <a:r>
              <a:rPr lang="zh-CN" altLang="en-US" sz="2400" dirty="0" smtClean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声明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自定义函数，以分号结束 *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/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         ……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result = fact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);         /* </a:t>
            </a:r>
            <a:r>
              <a:rPr lang="zh-CN" altLang="en-US" sz="2400" dirty="0" smtClean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调用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自定义函数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fact(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计算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! */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  ……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定义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求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n!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的函数 *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/ </a:t>
            </a:r>
            <a:endParaRPr lang="zh-CN" altLang="en-US" sz="2400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122863" cy="739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ea typeface="+mj-ea"/>
                <a:cs typeface="+mj-cs"/>
              </a:rPr>
              <a:t>2.2.1</a:t>
            </a:r>
            <a:r>
              <a:rPr lang="zh-CN" altLang="en-US" sz="4000" dirty="0" smtClean="0">
                <a:ea typeface="+mj-ea"/>
                <a:cs typeface="+mj-cs"/>
              </a:rPr>
              <a:t>  程序解析</a:t>
            </a:r>
          </a:p>
        </p:txBody>
      </p:sp>
      <p:sp>
        <p:nvSpPr>
          <p:cNvPr id="2355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07950" y="1266825"/>
            <a:ext cx="9036050" cy="5041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2-3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求华氏温度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100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°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F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对应的摄氏温度。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摄氏温度 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c=5*(f-32)/9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#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;          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变量定义</a:t>
            </a:r>
            <a:endParaRPr lang="en-US" altLang="zh-CN" sz="2400" dirty="0" smtClean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100;                                   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变量使用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5 * 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- 32) / 9;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%d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%d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\n", </a:t>
            </a:r>
            <a:r>
              <a:rPr lang="en-US" altLang="zh-CN" sz="24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4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);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输出结果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  <a:endParaRPr lang="zh-CN" altLang="en-US" sz="2400" dirty="0" smtClean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9381" name="AutoShape 5"/>
          <p:cNvSpPr>
            <a:spLocks/>
          </p:cNvSpPr>
          <p:nvPr/>
        </p:nvSpPr>
        <p:spPr bwMode="auto">
          <a:xfrm>
            <a:off x="4643438" y="4005263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31750" cap="sq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3708400" y="2133600"/>
            <a:ext cx="5184775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>
                <a:latin typeface="宋体" pitchFamily="2" charset="-122"/>
              </a:rPr>
              <a:t>输出:</a:t>
            </a:r>
            <a:r>
              <a:rPr kumimoji="1" lang="en-US" altLang="zh-CN" sz="2800" b="1"/>
              <a:t>fahr =</a:t>
            </a:r>
            <a:r>
              <a:rPr kumimoji="1" lang="en-US" altLang="zh-CN" sz="2800" b="1">
                <a:solidFill>
                  <a:srgbClr val="CC0066"/>
                </a:solidFill>
              </a:rPr>
              <a:t>100</a:t>
            </a:r>
            <a:r>
              <a:rPr kumimoji="1" lang="en-US" altLang="zh-CN" sz="2800" b="1"/>
              <a:t>, celsius = </a:t>
            </a:r>
            <a:r>
              <a:rPr kumimoji="1" lang="en-US" altLang="zh-CN" sz="2800" b="1">
                <a:solidFill>
                  <a:srgbClr val="CC0066"/>
                </a:solidFill>
              </a:rPr>
              <a:t>37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animBg="1"/>
      <p:bldP spid="22938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2.2.2</a:t>
            </a:r>
            <a:r>
              <a:rPr lang="zh-CN" altLang="en-US" smtClean="0">
                <a:ea typeface="黑体" pitchFamily="49" charset="-122"/>
              </a:rPr>
              <a:t>  常量、变量和数据类型</a:t>
            </a:r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Arial" pitchFamily="34" charset="0"/>
                <a:ea typeface="宋体" pitchFamily="2" charset="-122"/>
              </a:rPr>
              <a:t>int celsius, fahr;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800" smtClean="0">
                <a:latin typeface="Arial" pitchFamily="34" charset="0"/>
                <a:ea typeface="宋体" pitchFamily="2" charset="-122"/>
              </a:rPr>
              <a:t> = 5 * (</a:t>
            </a:r>
            <a:r>
              <a:rPr lang="en-US" altLang="zh-CN" sz="280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smtClean="0">
                <a:latin typeface="Arial" pitchFamily="34" charset="0"/>
                <a:ea typeface="宋体" pitchFamily="2" charset="-122"/>
              </a:rPr>
              <a:t> - 32) / 9;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数据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常量：在程序运行过程中，其值不能被改变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变量：在程序运行过程中，其值可以被改变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数据类型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常量：</a:t>
            </a:r>
            <a:r>
              <a:rPr lang="en-US" altLang="zh-CN" sz="2400" smtClean="0">
                <a:latin typeface="Arial" pitchFamily="34" charset="0"/>
                <a:ea typeface="宋体" pitchFamily="2" charset="-122"/>
              </a:rPr>
              <a:t>5</a:t>
            </a: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 和</a:t>
            </a:r>
            <a:r>
              <a:rPr lang="en-US" altLang="zh-CN" sz="2400" smtClean="0">
                <a:latin typeface="Arial" pitchFamily="34" charset="0"/>
                <a:ea typeface="宋体" pitchFamily="2" charset="-122"/>
              </a:rPr>
              <a:t> 9 </a:t>
            </a: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是整型常量（整数）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变量：在定义时指定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7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7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7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7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7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7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7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7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7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7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变量的定义</a:t>
            </a:r>
          </a:p>
        </p:txBody>
      </p:sp>
      <p:sp>
        <p:nvSpPr>
          <p:cNvPr id="2385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变量定义的一般形式：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类型名    变量名表；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例如：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 celsius, fahr;           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定义整型变量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float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 x;                           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定义单精度浮点型变量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double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 area, length;    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定义双精度浮点型变量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double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型数据比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float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精度高，取值范围大 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3908425" y="1268413"/>
            <a:ext cx="4840288" cy="4635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/>
              <a:t>变量名：小写字母；见名知义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8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8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8" grpId="0" build="p" bldLvl="2" autoUpdateAnimBg="0"/>
      <p:bldP spid="238596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5484</TotalTime>
  <Words>5075</Words>
  <Application>Microsoft Macintosh PowerPoint</Application>
  <PresentationFormat>全屏显示(4:3)</PresentationFormat>
  <Paragraphs>855</Paragraphs>
  <Slides>61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3</vt:i4>
      </vt:variant>
      <vt:variant>
        <vt:lpstr>幻灯片标题</vt:lpstr>
      </vt:variant>
      <vt:variant>
        <vt:i4>61</vt:i4>
      </vt:variant>
    </vt:vector>
  </HeadingPairs>
  <TitlesOfParts>
    <vt:vector size="65" baseType="lpstr">
      <vt:lpstr>Pixel</vt:lpstr>
      <vt:lpstr>Equation</vt:lpstr>
      <vt:lpstr>BMP 图象</vt:lpstr>
      <vt:lpstr>位图图像</vt:lpstr>
      <vt:lpstr>Chap 2  用C语言编写程序 </vt:lpstr>
      <vt:lpstr>本章要点</vt:lpstr>
      <vt:lpstr>2.1  在屏幕上显示Hello World! </vt:lpstr>
      <vt:lpstr>在屏幕上显示Hello World!</vt:lpstr>
      <vt:lpstr>在屏幕上显示一些信息</vt:lpstr>
      <vt:lpstr>2.2  求华氏温度 100°F 对应的摄氏温度 </vt:lpstr>
      <vt:lpstr>2.2.1  程序解析</vt:lpstr>
      <vt:lpstr>2.2.2  常量、变量和数据类型</vt:lpstr>
      <vt:lpstr>变量的定义</vt:lpstr>
      <vt:lpstr>变量的定义</vt:lpstr>
      <vt:lpstr>变量的定义与使用</vt:lpstr>
      <vt:lpstr>2.2.3  算术运算和赋值运算</vt:lpstr>
      <vt:lpstr>算术运算</vt:lpstr>
      <vt:lpstr>赋值运算</vt:lpstr>
      <vt:lpstr>2.2.4  格式化输出函数printf()</vt:lpstr>
      <vt:lpstr>printf－格式控制字符串</vt:lpstr>
      <vt:lpstr>2.3 计算分段函数 </vt:lpstr>
      <vt:lpstr>2.3.1  程序解析</vt:lpstr>
      <vt:lpstr>2.3.1 程序解析－求分段函数 </vt:lpstr>
      <vt:lpstr>2.3.2  关系运算</vt:lpstr>
      <vt:lpstr>运用关系表达式</vt:lpstr>
      <vt:lpstr>2.3.3  if - else语句</vt:lpstr>
      <vt:lpstr>计算二分段函数 </vt:lpstr>
      <vt:lpstr>源程序</vt:lpstr>
      <vt:lpstr>运行结果</vt:lpstr>
      <vt:lpstr>软件测试的基本思想 </vt:lpstr>
      <vt:lpstr>2.3.4  格式化输入函数scanf()</vt:lpstr>
      <vt:lpstr>scanf－格式控制字符串</vt:lpstr>
      <vt:lpstr>改进例2-3的程序</vt:lpstr>
      <vt:lpstr>2.3.5  常用数学库函数</vt:lpstr>
      <vt:lpstr>常用数学库函数</vt:lpstr>
      <vt:lpstr>例2-5  计算存款的本息</vt:lpstr>
      <vt:lpstr>例2-5 程序</vt:lpstr>
      <vt:lpstr>调用scanf函数输入多个数据</vt:lpstr>
      <vt:lpstr>2.4 输出华氏－摄氏温度转换表</vt:lpstr>
      <vt:lpstr>2.4.1 程序解析</vt:lpstr>
      <vt:lpstr>2.4.1 程序解析-温度转换表</vt:lpstr>
      <vt:lpstr>例2-6中for语句的流程</vt:lpstr>
      <vt:lpstr>2.4.2   for语句－循环语句</vt:lpstr>
      <vt:lpstr>for语句中的循环变量</vt:lpstr>
      <vt:lpstr>for语句的说明</vt:lpstr>
      <vt:lpstr>复合语句{  }和空语句 ;</vt:lpstr>
      <vt:lpstr>2.4.3 指定次数的循环程序设计</vt:lpstr>
      <vt:lpstr>源程序 求 1+2+……+100</vt:lpstr>
      <vt:lpstr>求 1+1/2+1/3+……+ 1/100</vt:lpstr>
      <vt:lpstr>指定次数的循环程序设计</vt:lpstr>
      <vt:lpstr>例2-7 求 1+2+3+……+n </vt:lpstr>
      <vt:lpstr>求1+1/2+1/3+……+ 1/n </vt:lpstr>
      <vt:lpstr>求 1+1/3+1/5+… 的前n项和</vt:lpstr>
      <vt:lpstr>源程序 求 1+1/3+1/5+… </vt:lpstr>
      <vt:lpstr>例2-8 求 1-1/3+1/5-… 的前n项和</vt:lpstr>
      <vt:lpstr>例2-8 源程序</vt:lpstr>
      <vt:lpstr>例2-9 求n!</vt:lpstr>
      <vt:lpstr>例2-9 源程序</vt:lpstr>
      <vt:lpstr>求 xn </vt:lpstr>
      <vt:lpstr>源程序 求 xn </vt:lpstr>
      <vt:lpstr>2.5  生成乘方表和阶乘表</vt:lpstr>
      <vt:lpstr>源程序：生成乘方表</vt:lpstr>
      <vt:lpstr>例2-11 生成阶乘表</vt:lpstr>
      <vt:lpstr>源程序：生成阶乘表</vt:lpstr>
      <vt:lpstr>函数的概念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Yan Hui</cp:lastModifiedBy>
  <cp:revision>1290</cp:revision>
  <dcterms:created xsi:type="dcterms:W3CDTF">1998-02-11T08:33:02Z</dcterms:created>
  <dcterms:modified xsi:type="dcterms:W3CDTF">2018-03-19T06:32:07Z</dcterms:modified>
</cp:coreProperties>
</file>