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embeddings/oleObject1.bin" ContentType="application/vnd.openxmlformats-officedocument.oleObject"/>
  <Override PartName="/ppt/notesSlides/notesSlide1.xml" ContentType="application/vnd.openxmlformats-officedocument.presentationml.notesSlide+xml"/>
  <Override PartName="/ppt/embeddings/oleObject2.bin" ContentType="application/vnd.openxmlformats-officedocument.oleObject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3" r:id="rId1"/>
  </p:sldMasterIdLst>
  <p:notesMasterIdLst>
    <p:notesMasterId r:id="rId51"/>
  </p:notesMasterIdLst>
  <p:handoutMasterIdLst>
    <p:handoutMasterId r:id="rId52"/>
  </p:handoutMasterIdLst>
  <p:sldIdLst>
    <p:sldId id="256" r:id="rId2"/>
    <p:sldId id="347" r:id="rId3"/>
    <p:sldId id="348" r:id="rId4"/>
    <p:sldId id="422" r:id="rId5"/>
    <p:sldId id="349" r:id="rId6"/>
    <p:sldId id="404" r:id="rId7"/>
    <p:sldId id="405" r:id="rId8"/>
    <p:sldId id="406" r:id="rId9"/>
    <p:sldId id="408" r:id="rId10"/>
    <p:sldId id="407" r:id="rId11"/>
    <p:sldId id="409" r:id="rId12"/>
    <p:sldId id="410" r:id="rId13"/>
    <p:sldId id="427" r:id="rId14"/>
    <p:sldId id="412" r:id="rId15"/>
    <p:sldId id="414" r:id="rId16"/>
    <p:sldId id="423" r:id="rId17"/>
    <p:sldId id="424" r:id="rId18"/>
    <p:sldId id="416" r:id="rId19"/>
    <p:sldId id="350" r:id="rId20"/>
    <p:sldId id="352" r:id="rId21"/>
    <p:sldId id="351" r:id="rId22"/>
    <p:sldId id="417" r:id="rId23"/>
    <p:sldId id="388" r:id="rId24"/>
    <p:sldId id="390" r:id="rId25"/>
    <p:sldId id="353" r:id="rId26"/>
    <p:sldId id="258" r:id="rId27"/>
    <p:sldId id="283" r:id="rId28"/>
    <p:sldId id="303" r:id="rId29"/>
    <p:sldId id="391" r:id="rId30"/>
    <p:sldId id="426" r:id="rId31"/>
    <p:sldId id="425" r:id="rId32"/>
    <p:sldId id="357" r:id="rId33"/>
    <p:sldId id="358" r:id="rId34"/>
    <p:sldId id="359" r:id="rId35"/>
    <p:sldId id="366" r:id="rId36"/>
    <p:sldId id="361" r:id="rId37"/>
    <p:sldId id="397" r:id="rId38"/>
    <p:sldId id="398" r:id="rId39"/>
    <p:sldId id="367" r:id="rId40"/>
    <p:sldId id="368" r:id="rId41"/>
    <p:sldId id="369" r:id="rId42"/>
    <p:sldId id="370" r:id="rId43"/>
    <p:sldId id="371" r:id="rId44"/>
    <p:sldId id="420" r:id="rId45"/>
    <p:sldId id="382" r:id="rId46"/>
    <p:sldId id="421" r:id="rId47"/>
    <p:sldId id="386" r:id="rId48"/>
    <p:sldId id="387" r:id="rId49"/>
    <p:sldId id="403" r:id="rId5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F4FF"/>
    <a:srgbClr val="89D8FF"/>
    <a:srgbClr val="CC0066"/>
    <a:srgbClr val="CD0066"/>
    <a:srgbClr val="DE4D1A"/>
    <a:srgbClr val="CBE37D"/>
    <a:srgbClr val="A6CC2C"/>
    <a:srgbClr val="B7956B"/>
    <a:srgbClr val="F7FA6A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864" y="-3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37" d="100"/>
          <a:sy n="37" d="100"/>
        </p:scale>
        <p:origin x="-1090" y="-53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notesMaster" Target="notesMasters/notesMaster1.xml"/><Relationship Id="rId52" Type="http://schemas.openxmlformats.org/officeDocument/2006/relationships/handoutMaster" Target="handoutMasters/handoutMaster1.xml"/><Relationship Id="rId53" Type="http://schemas.openxmlformats.org/officeDocument/2006/relationships/printerSettings" Target="printerSettings/printerSettings1.bin"/><Relationship Id="rId54" Type="http://schemas.openxmlformats.org/officeDocument/2006/relationships/presProps" Target="presProps.xml"/><Relationship Id="rId55" Type="http://schemas.openxmlformats.org/officeDocument/2006/relationships/viewProps" Target="viewProps.xml"/><Relationship Id="rId56" Type="http://schemas.openxmlformats.org/officeDocument/2006/relationships/theme" Target="theme/theme1.xml"/><Relationship Id="rId57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charset="0"/>
              </a:defRPr>
            </a:lvl1pPr>
          </a:lstStyle>
          <a:p>
            <a:pPr>
              <a:defRPr/>
            </a:pPr>
            <a:fld id="{E7AC346B-F51C-1D4D-8988-DEF934D3429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79961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4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charset="0"/>
              </a:defRPr>
            </a:lvl1pPr>
          </a:lstStyle>
          <a:p>
            <a:pPr>
              <a:defRPr/>
            </a:pPr>
            <a:fld id="{174365E0-BAAD-C140-BD69-9D5DDA297A3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82137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charset="0"/>
        <a:cs typeface="宋体" charset="0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1073135-48C3-B049-9B37-02FBEE781CA3}" type="slidenum">
              <a:rPr lang="zh-CN" altLang="en-US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kumimoji="0"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0F42B3-90EF-4340-AF50-38D218434425}" type="slidenum">
              <a:rPr lang="zh-CN" altLang="en-US"/>
              <a:pPr>
                <a:defRPr/>
              </a:pPr>
              <a:t>37</a:t>
            </a:fld>
            <a:endParaRPr lang="en-US" altLang="zh-CN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kumimoji="0" lang="zh-CN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F586213-63C1-B84E-BADF-DEF62878C33B}" type="slidenum">
              <a:rPr lang="zh-CN" altLang="en-US"/>
              <a:pPr>
                <a:defRPr/>
              </a:pPr>
              <a:t>38</a:t>
            </a:fld>
            <a:endParaRPr lang="en-US" altLang="zh-CN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kumimoji="0"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400">
                <a:latin typeface="Times New Roman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Times New Roman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charset="0"/>
                </a:endParaRPr>
              </a:p>
            </p:txBody>
          </p:sp>
        </p:grpSp>
      </p:grpSp>
      <p:sp>
        <p:nvSpPr>
          <p:cNvPr id="177171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177172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charset="0"/>
              <a:buNone/>
              <a:defRPr sz="34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512BF2-1B6B-E846-B0E7-8BB4F3AA136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5287084"/>
      </p:ext>
    </p:extLst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52E2D8-8EFA-D44B-89C8-4C7AB6E8732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8468474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2E8526-1BF3-FB49-93B9-04CF04DD056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2515336"/>
      </p:ext>
    </p:extLst>
  </p:cSld>
  <p:clrMapOvr>
    <a:masterClrMapping/>
  </p:clrMapOvr>
  <p:transition xmlns:p14="http://schemas.microsoft.com/office/powerpoint/2010/main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、文本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6A1163-C2A2-644F-B1CF-BFC24580432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9587211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4A2E90-AB92-5D4F-BE34-F74C190DA0C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9111287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927A69-77A7-3748-854B-BA3A69751EE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8920457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A0734A-1907-6D44-B84B-A419A10CA90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7308923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46BE26-AF7C-964F-8A81-310A772731E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2308969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4F8065-CD25-0D43-AFD6-B895434E239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9572974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BBDA4D-BE50-1844-9309-CF507BEC989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6635587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E74408-1D86-2D46-AD98-22BAFB1C2F4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0283802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59446E-52DE-4C49-A185-C87896BF4FB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5032548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charset="0"/>
              </a:defRPr>
            </a:lvl1pPr>
          </a:lstStyle>
          <a:p>
            <a:pPr>
              <a:defRPr/>
            </a:pPr>
            <a:fld id="{021AA70A-95D5-5A4F-89F3-15903B75407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76133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400">
                <a:latin typeface="Times New Roman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Times New Roman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Times New Roman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176142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76143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76144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</p:sldLayoutIdLst>
  <p:transition xmlns:p14="http://schemas.microsoft.com/office/powerpoint/2010/main"/>
  <p:txStyles>
    <p:titleStyle>
      <a:lvl1pPr algn="l" rtl="0" fontAlgn="base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charset="0"/>
          <a:ea typeface="宋体" charset="0"/>
          <a:cs typeface="宋体" charset="0"/>
        </a:defRPr>
      </a:lvl2pPr>
      <a:lvl3pPr algn="l" rtl="0" fontAlgn="base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charset="0"/>
          <a:ea typeface="宋体" charset="0"/>
          <a:cs typeface="宋体" charset="0"/>
        </a:defRPr>
      </a:lvl3pPr>
      <a:lvl4pPr algn="l" rtl="0" fontAlgn="base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charset="0"/>
          <a:ea typeface="宋体" charset="0"/>
          <a:cs typeface="宋体" charset="0"/>
        </a:defRPr>
      </a:lvl4pPr>
      <a:lvl5pPr algn="l" rtl="0" fontAlgn="base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charset="0"/>
          <a:ea typeface="宋体" charset="0"/>
          <a:cs typeface="宋体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charset="0"/>
          <a:ea typeface="宋体" charset="0"/>
          <a:cs typeface="宋体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charset="0"/>
          <a:ea typeface="宋体" charset="0"/>
          <a:cs typeface="宋体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charset="0"/>
          <a:ea typeface="宋体" charset="0"/>
          <a:cs typeface="宋体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charset="0"/>
          <a:ea typeface="宋体" charset="0"/>
          <a:cs typeface="宋体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charset="0"/>
        <a:buChar char="n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charset="0"/>
        <a:buChar char="¨"/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charset="0"/>
        <a:buChar char="n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¨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charset="0"/>
        <a:buChar char="§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charset="0"/>
        <a:buChar char="§"/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charset="0"/>
        <a:buChar char="§"/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charset="0"/>
        <a:buChar char="§"/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charset="0"/>
        <a:buChar char="§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50825" y="692150"/>
            <a:ext cx="7772400" cy="914400"/>
          </a:xfrm>
        </p:spPr>
        <p:txBody>
          <a:bodyPr/>
          <a:lstStyle/>
          <a:p>
            <a:pPr algn="ctr">
              <a:defRPr/>
            </a:pPr>
            <a:r>
              <a:rPr lang="en-US" altLang="zh-CN" dirty="0" smtClean="0"/>
              <a:t>Chap 3</a:t>
            </a:r>
            <a:r>
              <a:rPr lang="zh-CN" altLang="en-US" dirty="0" smtClean="0"/>
              <a:t>   分支结构</a:t>
            </a:r>
          </a:p>
        </p:txBody>
      </p:sp>
      <p:sp>
        <p:nvSpPr>
          <p:cNvPr id="717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539750" y="2205038"/>
            <a:ext cx="8208963" cy="2952750"/>
          </a:xfrm>
        </p:spPr>
        <p:txBody>
          <a:bodyPr/>
          <a:lstStyle/>
          <a:p>
            <a:pPr algn="just">
              <a:spcBef>
                <a:spcPct val="100000"/>
              </a:spcBef>
              <a:buFont typeface="Wingdings" charset="0"/>
              <a:buNone/>
              <a:defRPr/>
            </a:pPr>
            <a:r>
              <a:rPr lang="en-US" altLang="zh-CN" dirty="0" smtClean="0"/>
              <a:t>3.1 </a:t>
            </a:r>
            <a:r>
              <a:rPr lang="zh-CN" altLang="en-US" dirty="0" smtClean="0"/>
              <a:t>  简单的猜数游戏 </a:t>
            </a:r>
          </a:p>
          <a:p>
            <a:pPr algn="just">
              <a:spcBef>
                <a:spcPct val="100000"/>
              </a:spcBef>
              <a:buFont typeface="Wingdings" charset="0"/>
              <a:buNone/>
              <a:defRPr/>
            </a:pPr>
            <a:r>
              <a:rPr lang="en-US" altLang="zh-CN" dirty="0" smtClean="0"/>
              <a:t>3.2 </a:t>
            </a:r>
            <a:r>
              <a:rPr lang="zh-CN" altLang="en-US" dirty="0" smtClean="0"/>
              <a:t>  四则运算</a:t>
            </a:r>
          </a:p>
          <a:p>
            <a:pPr algn="just">
              <a:spcBef>
                <a:spcPct val="100000"/>
              </a:spcBef>
              <a:buFont typeface="Wingdings" charset="0"/>
              <a:buNone/>
              <a:defRPr/>
            </a:pPr>
            <a:r>
              <a:rPr lang="en-US" altLang="zh-CN" dirty="0" smtClean="0"/>
              <a:t>3.3    </a:t>
            </a:r>
            <a:r>
              <a:rPr lang="zh-CN" altLang="en-US" dirty="0" smtClean="0"/>
              <a:t>查询自动售货机中商品的价格 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377825"/>
            <a:ext cx="8893175" cy="6480175"/>
          </a:xfrm>
        </p:spPr>
        <p:txBody>
          <a:bodyPr/>
          <a:lstStyle/>
          <a:p>
            <a:pPr>
              <a:lnSpc>
                <a:spcPct val="80000"/>
              </a:lnSpc>
              <a:buFont typeface="Wingdings" charset="0"/>
              <a:buNone/>
              <a:defRPr/>
            </a:pPr>
            <a:r>
              <a:rPr lang="en-US" altLang="zh-CN" sz="2400" dirty="0" smtClean="0"/>
              <a:t>#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include </a:t>
            </a:r>
            <a:r>
              <a:rPr lang="en-US" altLang="zh-CN" sz="2400" dirty="0" smtClean="0"/>
              <a:t>&lt;</a:t>
            </a:r>
            <a:r>
              <a:rPr lang="en-US" altLang="zh-CN" sz="2400" dirty="0" err="1" smtClean="0"/>
              <a:t>stdio.h</a:t>
            </a:r>
            <a:r>
              <a:rPr lang="en-US" altLang="zh-CN" sz="2400" dirty="0" smtClean="0"/>
              <a:t>&gt; </a:t>
            </a:r>
          </a:p>
          <a:p>
            <a:pPr>
              <a:lnSpc>
                <a:spcPct val="80000"/>
              </a:lnSpc>
              <a:buFont typeface="Wingdings" charset="0"/>
              <a:buNone/>
              <a:defRPr/>
            </a:pP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main (void)</a:t>
            </a:r>
          </a:p>
          <a:p>
            <a:pPr>
              <a:lnSpc>
                <a:spcPct val="80000"/>
              </a:lnSpc>
              <a:buFont typeface="Wingdings" charset="0"/>
              <a:buNone/>
              <a:defRPr/>
            </a:pPr>
            <a:r>
              <a:rPr lang="en-US" altLang="zh-CN" sz="2400" dirty="0" smtClean="0"/>
              <a:t>{   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count, 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, n;</a:t>
            </a:r>
          </a:p>
          <a:p>
            <a:pPr>
              <a:lnSpc>
                <a:spcPct val="80000"/>
              </a:lnSpc>
              <a:buFont typeface="Wingdings" charset="0"/>
              <a:buNone/>
              <a:defRPr/>
            </a:pPr>
            <a:r>
              <a:rPr lang="en-US" altLang="zh-CN" sz="2400" dirty="0" smtClean="0"/>
              <a:t>    double grade, total;</a:t>
            </a:r>
          </a:p>
          <a:p>
            <a:pPr>
              <a:lnSpc>
                <a:spcPct val="80000"/>
              </a:lnSpc>
              <a:buFont typeface="Wingdings" charset="0"/>
              <a:buNone/>
              <a:defRPr/>
            </a:pPr>
            <a:r>
              <a:rPr lang="en-US" altLang="zh-CN" sz="2400" dirty="0" smtClean="0"/>
              <a:t>    </a:t>
            </a:r>
            <a:r>
              <a:rPr lang="en-US" altLang="zh-CN" sz="2400" dirty="0" err="1" smtClean="0"/>
              <a:t>printf</a:t>
            </a:r>
            <a:r>
              <a:rPr lang="en-US" altLang="zh-CN" sz="2400" dirty="0" smtClean="0"/>
              <a:t> ("Enter n: ");   </a:t>
            </a:r>
            <a:r>
              <a:rPr lang="en-US" altLang="zh-CN" sz="2400" dirty="0" err="1" smtClean="0"/>
              <a:t>scanf</a:t>
            </a:r>
            <a:r>
              <a:rPr lang="en-US" altLang="zh-CN" sz="2400" dirty="0" smtClean="0"/>
              <a:t> ("%d", &amp;n);</a:t>
            </a:r>
          </a:p>
          <a:p>
            <a:pPr>
              <a:lnSpc>
                <a:spcPct val="80000"/>
              </a:lnSpc>
              <a:buFont typeface="Wingdings" charset="0"/>
              <a:buNone/>
              <a:defRPr/>
            </a:pPr>
            <a:r>
              <a:rPr lang="en-US" altLang="zh-CN" sz="2400" dirty="0" smtClean="0"/>
              <a:t>    total = 0;    count = 0;</a:t>
            </a:r>
          </a:p>
          <a:p>
            <a:pPr>
              <a:lnSpc>
                <a:spcPct val="80000"/>
              </a:lnSpc>
              <a:buFont typeface="Wingdings" charset="0"/>
              <a:buNone/>
              <a:defRPr/>
            </a:pPr>
            <a:r>
              <a:rPr lang="en-US" altLang="zh-CN" sz="2400" dirty="0" smtClean="0"/>
              <a:t>    </a:t>
            </a:r>
            <a:r>
              <a:rPr lang="en-US" altLang="zh-CN" sz="2400" dirty="0" smtClean="0">
                <a:solidFill>
                  <a:srgbClr val="CD0066"/>
                </a:solidFill>
              </a:rPr>
              <a:t>for (</a:t>
            </a:r>
            <a:r>
              <a:rPr lang="en-US" altLang="zh-CN" sz="2400" dirty="0" err="1" smtClean="0">
                <a:solidFill>
                  <a:srgbClr val="CD0066"/>
                </a:solidFill>
              </a:rPr>
              <a:t>i</a:t>
            </a:r>
            <a:r>
              <a:rPr lang="en-US" altLang="zh-CN" sz="2400" dirty="0" smtClean="0">
                <a:solidFill>
                  <a:srgbClr val="CD0066"/>
                </a:solidFill>
              </a:rPr>
              <a:t> = 1; </a:t>
            </a:r>
            <a:r>
              <a:rPr lang="en-US" altLang="zh-CN" sz="2400" dirty="0" err="1" smtClean="0">
                <a:solidFill>
                  <a:srgbClr val="CD0066"/>
                </a:solidFill>
              </a:rPr>
              <a:t>i</a:t>
            </a:r>
            <a:r>
              <a:rPr lang="en-US" altLang="zh-CN" sz="2400" dirty="0" smtClean="0">
                <a:solidFill>
                  <a:srgbClr val="CD0066"/>
                </a:solidFill>
              </a:rPr>
              <a:t> &lt;= n; </a:t>
            </a:r>
            <a:r>
              <a:rPr lang="en-US" altLang="zh-CN" sz="2400" dirty="0" err="1" smtClean="0">
                <a:solidFill>
                  <a:srgbClr val="CD0066"/>
                </a:solidFill>
              </a:rPr>
              <a:t>i</a:t>
            </a:r>
            <a:r>
              <a:rPr lang="en-US" altLang="zh-CN" sz="2400" dirty="0" smtClean="0">
                <a:solidFill>
                  <a:srgbClr val="CD0066"/>
                </a:solidFill>
              </a:rPr>
              <a:t>++)</a:t>
            </a:r>
            <a:r>
              <a:rPr lang="en-US" altLang="zh-CN" sz="2400" dirty="0">
                <a:solidFill>
                  <a:srgbClr val="CD0066"/>
                </a:solidFill>
              </a:rPr>
              <a:t>{</a:t>
            </a:r>
          </a:p>
          <a:p>
            <a:pPr>
              <a:lnSpc>
                <a:spcPct val="80000"/>
              </a:lnSpc>
              <a:buFont typeface="Wingdings" charset="0"/>
              <a:buNone/>
              <a:defRPr/>
            </a:pPr>
            <a:r>
              <a:rPr lang="en-US" altLang="zh-CN" sz="2400" dirty="0" smtClean="0"/>
              <a:t>        </a:t>
            </a:r>
            <a:r>
              <a:rPr lang="en-US" altLang="zh-CN" sz="2400" dirty="0" err="1" smtClean="0"/>
              <a:t>printf</a:t>
            </a:r>
            <a:r>
              <a:rPr lang="en-US" altLang="zh-CN" sz="2400" dirty="0" smtClean="0"/>
              <a:t> ("Enter grade #%d: ", 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);  </a:t>
            </a:r>
          </a:p>
          <a:p>
            <a:pPr>
              <a:lnSpc>
                <a:spcPct val="80000"/>
              </a:lnSpc>
              <a:buFont typeface="Wingdings" charset="0"/>
              <a:buNone/>
              <a:defRPr/>
            </a:pPr>
            <a:r>
              <a:rPr lang="en-US" altLang="zh-CN" sz="2400" dirty="0" smtClean="0"/>
              <a:t>	    </a:t>
            </a:r>
            <a:r>
              <a:rPr lang="en-US" altLang="zh-CN" sz="2400" dirty="0" err="1" smtClean="0"/>
              <a:t>scanf</a:t>
            </a:r>
            <a:r>
              <a:rPr lang="en-US" altLang="zh-CN" sz="2400" dirty="0" smtClean="0"/>
              <a:t> ("%lf", &amp;grade); </a:t>
            </a:r>
          </a:p>
          <a:p>
            <a:pPr>
              <a:lnSpc>
                <a:spcPct val="80000"/>
              </a:lnSpc>
              <a:buFont typeface="Wingdings" charset="0"/>
              <a:buNone/>
              <a:defRPr/>
            </a:pPr>
            <a:r>
              <a:rPr lang="en-US" altLang="zh-CN" sz="2400" dirty="0" smtClean="0"/>
              <a:t>	    total = total + grade; </a:t>
            </a:r>
          </a:p>
          <a:p>
            <a:pPr>
              <a:lnSpc>
                <a:spcPct val="80000"/>
              </a:lnSpc>
              <a:buFont typeface="Wingdings" charset="0"/>
              <a:buNone/>
              <a:defRPr/>
            </a:pPr>
            <a:r>
              <a:rPr lang="en-US" altLang="zh-CN" sz="2400" dirty="0" smtClean="0"/>
              <a:t>	   </a:t>
            </a:r>
            <a:r>
              <a:rPr lang="en-US" altLang="zh-CN" sz="24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kumimoji="1" lang="en-US" altLang="zh-CN" sz="2400" kern="1200" dirty="0" smtClean="0">
                <a:solidFill>
                  <a:schemeClr val="bg2"/>
                </a:solidFill>
                <a:ea typeface="宋体" charset="0"/>
                <a:cs typeface="宋体" charset="0"/>
              </a:rPr>
              <a:t>if (</a:t>
            </a:r>
            <a:r>
              <a:rPr kumimoji="1" lang="en-US" altLang="zh-CN" sz="2400" kern="1200" dirty="0">
                <a:solidFill>
                  <a:schemeClr val="bg2"/>
                </a:solidFill>
                <a:ea typeface="宋体" charset="0"/>
                <a:cs typeface="宋体" charset="0"/>
              </a:rPr>
              <a:t>grade &lt; 60</a:t>
            </a:r>
            <a:r>
              <a:rPr kumimoji="1" lang="en-US" altLang="zh-CN" sz="2400" kern="1200" dirty="0" smtClean="0">
                <a:solidFill>
                  <a:schemeClr val="bg2"/>
                </a:solidFill>
                <a:ea typeface="宋体" charset="0"/>
                <a:cs typeface="宋体" charset="0"/>
              </a:rPr>
              <a:t>)</a:t>
            </a:r>
            <a:r>
              <a:rPr kumimoji="1" lang="en-US" altLang="zh-CN" sz="2400" kern="1200" dirty="0" smtClean="0">
                <a:ea typeface="宋体" charset="0"/>
                <a:cs typeface="宋体" charset="0"/>
              </a:rPr>
              <a:t>{</a:t>
            </a:r>
            <a:endParaRPr kumimoji="1" lang="en-US" altLang="zh-CN" sz="2400" kern="1200" dirty="0">
              <a:ea typeface="宋体" charset="0"/>
              <a:cs typeface="宋体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  <a:defRPr/>
            </a:pPr>
            <a:r>
              <a:rPr lang="en-US" altLang="zh-CN" sz="2400" dirty="0" smtClean="0"/>
              <a:t>            count++;}</a:t>
            </a:r>
          </a:p>
          <a:p>
            <a:pPr>
              <a:lnSpc>
                <a:spcPct val="80000"/>
              </a:lnSpc>
              <a:buFont typeface="Wingdings" charset="0"/>
              <a:buNone/>
              <a:defRPr/>
            </a:pPr>
            <a:r>
              <a:rPr lang="en-US" altLang="zh-CN" sz="2400" dirty="0" smtClean="0"/>
              <a:t>    </a:t>
            </a:r>
            <a:r>
              <a:rPr lang="en-US" altLang="zh-CN" sz="2400" dirty="0">
                <a:solidFill>
                  <a:srgbClr val="CD0066"/>
                </a:solidFill>
              </a:rPr>
              <a:t>}</a:t>
            </a:r>
          </a:p>
          <a:p>
            <a:pPr>
              <a:lnSpc>
                <a:spcPct val="80000"/>
              </a:lnSpc>
              <a:buFont typeface="Wingdings" charset="0"/>
              <a:buNone/>
              <a:defRPr/>
            </a:pPr>
            <a:r>
              <a:rPr lang="en-US" altLang="zh-CN" sz="2400" dirty="0" smtClean="0"/>
              <a:t>    </a:t>
            </a:r>
            <a:r>
              <a:rPr lang="en-US" altLang="zh-CN" sz="2400" dirty="0" err="1" smtClean="0"/>
              <a:t>printf</a:t>
            </a:r>
            <a:r>
              <a:rPr lang="en-US" altLang="zh-CN" sz="2400" dirty="0" smtClean="0"/>
              <a:t> ("Grade average = %.2f\n", total/n);</a:t>
            </a:r>
          </a:p>
          <a:p>
            <a:pPr>
              <a:lnSpc>
                <a:spcPct val="80000"/>
              </a:lnSpc>
              <a:buFont typeface="Wingdings" charset="0"/>
              <a:buNone/>
              <a:defRPr/>
            </a:pPr>
            <a:r>
              <a:rPr lang="en-US" altLang="zh-CN" sz="2400" dirty="0" smtClean="0"/>
              <a:t>    </a:t>
            </a:r>
            <a:r>
              <a:rPr lang="en-US" altLang="zh-CN" sz="2400" dirty="0" err="1" smtClean="0"/>
              <a:t>printf</a:t>
            </a:r>
            <a:r>
              <a:rPr lang="en-US" altLang="zh-CN" sz="2400" dirty="0" smtClean="0"/>
              <a:t> ("Number of failures = %d\n", count);</a:t>
            </a:r>
          </a:p>
          <a:p>
            <a:pPr>
              <a:lnSpc>
                <a:spcPct val="80000"/>
              </a:lnSpc>
              <a:buFont typeface="Wingdings" charset="0"/>
              <a:buNone/>
              <a:defRPr/>
            </a:pPr>
            <a:r>
              <a:rPr lang="en-US" altLang="zh-CN" sz="2400" dirty="0" smtClean="0"/>
              <a:t>    return 0;</a:t>
            </a:r>
          </a:p>
          <a:p>
            <a:pPr>
              <a:lnSpc>
                <a:spcPct val="80000"/>
              </a:lnSpc>
              <a:buFont typeface="Wingdings" charset="0"/>
              <a:buNone/>
              <a:defRPr/>
            </a:pPr>
            <a:r>
              <a:rPr lang="en-US" altLang="zh-CN" sz="2400" dirty="0" smtClean="0"/>
              <a:t>}</a:t>
            </a:r>
            <a:endParaRPr lang="zh-CN" altLang="en-US" sz="2400" dirty="0" smtClean="0"/>
          </a:p>
        </p:txBody>
      </p:sp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>
          <a:xfrm>
            <a:off x="4429125" y="476250"/>
            <a:ext cx="4464050" cy="6096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源程序</a:t>
            </a:r>
            <a:r>
              <a:rPr lang="en-US" altLang="zh-CN" smtClean="0"/>
              <a:t>-</a:t>
            </a:r>
            <a:r>
              <a:rPr lang="zh-CN" altLang="en-US" smtClean="0"/>
              <a:t>统计成绩</a:t>
            </a:r>
          </a:p>
        </p:txBody>
      </p:sp>
      <p:sp>
        <p:nvSpPr>
          <p:cNvPr id="207876" name="Rectangle 4"/>
          <p:cNvSpPr>
            <a:spLocks noChangeArrowheads="1"/>
          </p:cNvSpPr>
          <p:nvPr/>
        </p:nvSpPr>
        <p:spPr bwMode="auto">
          <a:xfrm>
            <a:off x="5795963" y="2420938"/>
            <a:ext cx="3024187" cy="2238375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kumimoji="1" lang="en-US" altLang="zh-CN" sz="2000" b="1"/>
              <a:t>Enter n:  </a:t>
            </a:r>
            <a:r>
              <a:rPr kumimoji="1" lang="en-US" altLang="zh-CN" sz="2000" b="1">
                <a:solidFill>
                  <a:srgbClr val="CC0066"/>
                </a:solidFill>
              </a:rPr>
              <a:t>4</a:t>
            </a:r>
            <a:r>
              <a:rPr kumimoji="1" lang="en-US" altLang="zh-CN" sz="2000" b="1"/>
              <a:t> </a:t>
            </a:r>
          </a:p>
          <a:p>
            <a:pPr>
              <a:defRPr/>
            </a:pPr>
            <a:r>
              <a:rPr kumimoji="1" lang="en-US" altLang="zh-CN" sz="2000" b="1"/>
              <a:t>Enter grade #1:  </a:t>
            </a:r>
            <a:r>
              <a:rPr kumimoji="1" lang="en-US" altLang="zh-CN" sz="2000" b="1">
                <a:solidFill>
                  <a:srgbClr val="CC0066"/>
                </a:solidFill>
              </a:rPr>
              <a:t>67</a:t>
            </a:r>
            <a:r>
              <a:rPr kumimoji="1" lang="en-US" altLang="zh-CN" sz="2000" b="1"/>
              <a:t> </a:t>
            </a:r>
          </a:p>
          <a:p>
            <a:pPr>
              <a:defRPr/>
            </a:pPr>
            <a:r>
              <a:rPr kumimoji="1" lang="en-US" altLang="zh-CN" sz="2000" b="1"/>
              <a:t>Enter grade #2:  </a:t>
            </a:r>
            <a:r>
              <a:rPr kumimoji="1" lang="en-US" altLang="zh-CN" sz="2000" b="1">
                <a:solidFill>
                  <a:srgbClr val="CC0066"/>
                </a:solidFill>
              </a:rPr>
              <a:t>54</a:t>
            </a:r>
            <a:r>
              <a:rPr kumimoji="1" lang="en-US" altLang="zh-CN" sz="2000" b="1"/>
              <a:t> </a:t>
            </a:r>
          </a:p>
          <a:p>
            <a:pPr>
              <a:defRPr/>
            </a:pPr>
            <a:r>
              <a:rPr kumimoji="1" lang="en-US" altLang="zh-CN" sz="2000" b="1"/>
              <a:t>Enter grade #3:  </a:t>
            </a:r>
            <a:r>
              <a:rPr kumimoji="1" lang="en-US" altLang="zh-CN" sz="2000" b="1">
                <a:solidFill>
                  <a:srgbClr val="CC0066"/>
                </a:solidFill>
              </a:rPr>
              <a:t>88</a:t>
            </a:r>
            <a:r>
              <a:rPr kumimoji="1" lang="en-US" altLang="zh-CN" sz="2000" b="1"/>
              <a:t> </a:t>
            </a:r>
          </a:p>
          <a:p>
            <a:pPr>
              <a:defRPr/>
            </a:pPr>
            <a:r>
              <a:rPr kumimoji="1" lang="en-US" altLang="zh-CN" sz="2000" b="1"/>
              <a:t>Enter grade #4:  </a:t>
            </a:r>
            <a:r>
              <a:rPr kumimoji="1" lang="en-US" altLang="zh-CN" sz="2000" b="1">
                <a:solidFill>
                  <a:srgbClr val="CC0066"/>
                </a:solidFill>
              </a:rPr>
              <a:t>73</a:t>
            </a:r>
            <a:r>
              <a:rPr kumimoji="1" lang="en-US" altLang="zh-CN" sz="2000" b="1"/>
              <a:t> </a:t>
            </a:r>
          </a:p>
          <a:p>
            <a:pPr>
              <a:defRPr/>
            </a:pPr>
            <a:r>
              <a:rPr kumimoji="1" lang="en-US" altLang="zh-CN" sz="2000" b="1"/>
              <a:t>Grade average = 70.50</a:t>
            </a:r>
          </a:p>
          <a:p>
            <a:pPr>
              <a:defRPr/>
            </a:pPr>
            <a:r>
              <a:rPr kumimoji="1" lang="en-US" altLang="zh-CN" sz="2000" b="1"/>
              <a:t>Number of failures = 1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3324225" y="4546600"/>
            <a:ext cx="2327275" cy="466725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4000"/>
              </a:lnSpc>
              <a:spcBef>
                <a:spcPct val="20000"/>
              </a:spcBef>
              <a:buClr>
                <a:srgbClr val="33CCCC"/>
              </a:buClr>
              <a:buSzPct val="110000"/>
              <a:defRPr/>
            </a:pPr>
            <a:r>
              <a:rPr kumimoji="1" lang="zh-CN" altLang="en-US" sz="2800" b="1" dirty="0">
                <a:latin typeface="宋体" charset="0"/>
              </a:rPr>
              <a:t>此处省略</a:t>
            </a:r>
            <a:r>
              <a:rPr kumimoji="1" lang="en-US" altLang="zh-CN" sz="2800" b="1" dirty="0">
                <a:latin typeface="+mn-lt"/>
              </a:rPr>
              <a:t>else</a:t>
            </a:r>
            <a:endParaRPr kumimoji="1" lang="zh-CN" altLang="en-US" sz="2800" b="1" dirty="0">
              <a:latin typeface="宋体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78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78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876" grpId="0" animBg="1" autoUpdateAnimBg="0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563938" y="2276475"/>
            <a:ext cx="4056062" cy="3968750"/>
          </a:xfrm>
        </p:spPr>
        <p:txBody>
          <a:bodyPr/>
          <a:lstStyle/>
          <a:p>
            <a:pPr algn="just">
              <a:lnSpc>
                <a:spcPct val="80000"/>
              </a:lnSpc>
              <a:buFont typeface="Wingdings" charset="0"/>
              <a:buNone/>
              <a:defRPr/>
            </a:pPr>
            <a:r>
              <a:rPr lang="en-US" altLang="zh-CN" sz="2800" dirty="0" smtClean="0">
                <a:solidFill>
                  <a:srgbClr val="CD0066"/>
                </a:solidFill>
              </a:rPr>
              <a:t>if</a:t>
            </a:r>
            <a:r>
              <a:rPr lang="en-US" altLang="zh-CN" sz="2800" dirty="0" smtClean="0"/>
              <a:t> (</a:t>
            </a:r>
            <a:r>
              <a:rPr lang="zh-CN" altLang="en-US" sz="2800" dirty="0" smtClean="0"/>
              <a:t>表达式</a:t>
            </a:r>
            <a:r>
              <a:rPr lang="en-US" altLang="zh-CN" sz="2800" dirty="0" smtClean="0"/>
              <a:t>1) </a:t>
            </a:r>
          </a:p>
          <a:p>
            <a:pPr algn="just">
              <a:lnSpc>
                <a:spcPct val="80000"/>
              </a:lnSpc>
              <a:buFont typeface="Wingdings" charset="0"/>
              <a:buNone/>
              <a:defRPr/>
            </a:pPr>
            <a:r>
              <a:rPr lang="zh-CN" altLang="en-US" sz="2800" dirty="0" smtClean="0"/>
              <a:t>   语句</a:t>
            </a:r>
            <a:r>
              <a:rPr lang="en-US" altLang="zh-CN" sz="2800" dirty="0" smtClean="0"/>
              <a:t>1;</a:t>
            </a:r>
          </a:p>
          <a:p>
            <a:pPr algn="just">
              <a:lnSpc>
                <a:spcPct val="80000"/>
              </a:lnSpc>
              <a:buFont typeface="Wingdings" charset="0"/>
              <a:buNone/>
              <a:defRPr/>
            </a:pPr>
            <a:r>
              <a:rPr lang="en-US" altLang="zh-CN" sz="2800" dirty="0" smtClean="0">
                <a:solidFill>
                  <a:srgbClr val="CD0066"/>
                </a:solidFill>
              </a:rPr>
              <a:t>else if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表达式</a:t>
            </a:r>
            <a:r>
              <a:rPr lang="en-US" altLang="zh-CN" sz="2800" dirty="0" smtClean="0"/>
              <a:t>2) </a:t>
            </a:r>
          </a:p>
          <a:p>
            <a:pPr algn="just">
              <a:lnSpc>
                <a:spcPct val="80000"/>
              </a:lnSpc>
              <a:buFont typeface="Wingdings" charset="0"/>
              <a:buNone/>
              <a:defRPr/>
            </a:pPr>
            <a:r>
              <a:rPr lang="zh-CN" altLang="en-US" sz="2800" dirty="0" smtClean="0"/>
              <a:t>   语句</a:t>
            </a:r>
            <a:r>
              <a:rPr lang="en-US" altLang="zh-CN" sz="2800" dirty="0" smtClean="0"/>
              <a:t>2;</a:t>
            </a:r>
          </a:p>
          <a:p>
            <a:pPr algn="just">
              <a:lnSpc>
                <a:spcPct val="80000"/>
              </a:lnSpc>
              <a:buFont typeface="Wingdings" charset="0"/>
              <a:buNone/>
              <a:defRPr/>
            </a:pPr>
            <a:r>
              <a:rPr lang="zh-CN" altLang="en-US" sz="2800" dirty="0" smtClean="0"/>
              <a:t>……</a:t>
            </a:r>
          </a:p>
          <a:p>
            <a:pPr algn="just">
              <a:lnSpc>
                <a:spcPct val="80000"/>
              </a:lnSpc>
              <a:buFont typeface="Wingdings" charset="0"/>
              <a:buNone/>
              <a:defRPr/>
            </a:pPr>
            <a:r>
              <a:rPr lang="en-US" altLang="zh-CN" sz="2800" dirty="0" smtClean="0">
                <a:solidFill>
                  <a:srgbClr val="CD0066"/>
                </a:solidFill>
              </a:rPr>
              <a:t>else if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表达式</a:t>
            </a:r>
            <a:r>
              <a:rPr lang="en-US" altLang="zh-CN" sz="2800" dirty="0" smtClean="0"/>
              <a:t>n-1</a:t>
            </a:r>
            <a:r>
              <a:rPr lang="zh-CN" altLang="en-US" sz="2800" dirty="0" smtClean="0"/>
              <a:t>)</a:t>
            </a:r>
            <a:endParaRPr lang="en-US" altLang="zh-CN" sz="2800" dirty="0" smtClean="0"/>
          </a:p>
          <a:p>
            <a:pPr algn="just">
              <a:lnSpc>
                <a:spcPct val="80000"/>
              </a:lnSpc>
              <a:buFont typeface="Wingdings" charset="0"/>
              <a:buNone/>
              <a:defRPr/>
            </a:pPr>
            <a:r>
              <a:rPr lang="zh-CN" altLang="en-US" sz="2800" dirty="0" smtClean="0"/>
              <a:t>   语句</a:t>
            </a:r>
            <a:r>
              <a:rPr lang="en-US" altLang="zh-CN" sz="2800" dirty="0" smtClean="0"/>
              <a:t>n-1;</a:t>
            </a:r>
          </a:p>
          <a:p>
            <a:pPr algn="just">
              <a:lnSpc>
                <a:spcPct val="80000"/>
              </a:lnSpc>
              <a:buFont typeface="Wingdings" charset="0"/>
              <a:buNone/>
              <a:defRPr/>
            </a:pPr>
            <a:r>
              <a:rPr lang="en-US" altLang="zh-CN" sz="2800" dirty="0" smtClean="0">
                <a:solidFill>
                  <a:srgbClr val="CD0066"/>
                </a:solidFill>
              </a:rPr>
              <a:t>else</a:t>
            </a:r>
          </a:p>
          <a:p>
            <a:pPr algn="just">
              <a:lnSpc>
                <a:spcPct val="80000"/>
              </a:lnSpc>
              <a:buFont typeface="Wingdings" charset="0"/>
              <a:buNone/>
              <a:defRPr/>
            </a:pPr>
            <a:r>
              <a:rPr lang="zh-CN" altLang="en-US" sz="2800" dirty="0" smtClean="0"/>
              <a:t>  语句</a:t>
            </a:r>
            <a:r>
              <a:rPr lang="en-US" altLang="zh-CN" sz="2800" dirty="0" smtClean="0"/>
              <a:t>n;</a:t>
            </a:r>
          </a:p>
        </p:txBody>
      </p:sp>
      <p:sp>
        <p:nvSpPr>
          <p:cNvPr id="209960" name="Rectangle 40"/>
          <p:cNvSpPr>
            <a:spLocks noGrp="1" noChangeArrowheads="1"/>
          </p:cNvSpPr>
          <p:nvPr>
            <p:ph type="title"/>
          </p:nvPr>
        </p:nvSpPr>
        <p:spPr>
          <a:xfrm>
            <a:off x="468313" y="447675"/>
            <a:ext cx="8370887" cy="533400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3.1.3 </a:t>
            </a:r>
            <a:r>
              <a:rPr lang="zh-CN" altLang="en-US" smtClean="0"/>
              <a:t>多分支结构和</a:t>
            </a:r>
            <a:r>
              <a:rPr lang="en-US" altLang="zh-CN" smtClean="0"/>
              <a:t>else – if </a:t>
            </a:r>
            <a:r>
              <a:rPr lang="zh-CN" altLang="en-US" smtClean="0"/>
              <a:t>语句</a:t>
            </a:r>
          </a:p>
        </p:txBody>
      </p:sp>
      <p:sp>
        <p:nvSpPr>
          <p:cNvPr id="209962" name="Rectangle 42"/>
          <p:cNvSpPr>
            <a:spLocks noChangeArrowheads="1"/>
          </p:cNvSpPr>
          <p:nvPr/>
        </p:nvSpPr>
        <p:spPr bwMode="auto">
          <a:xfrm>
            <a:off x="684213" y="1104900"/>
            <a:ext cx="8064500" cy="107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en-US" altLang="zh-CN" sz="3200" b="1" dirty="0"/>
              <a:t>else-if </a:t>
            </a:r>
            <a:r>
              <a:rPr lang="zh-CN" altLang="en-US" sz="3200" b="1" dirty="0"/>
              <a:t>语句是最常用的实现多分支（多路选择）的方法 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0" y="620713"/>
            <a:ext cx="4416425" cy="2052637"/>
          </a:xfrm>
        </p:spPr>
        <p:txBody>
          <a:bodyPr/>
          <a:lstStyle/>
          <a:p>
            <a:pPr algn="just">
              <a:lnSpc>
                <a:spcPct val="90000"/>
              </a:lnSpc>
              <a:buFont typeface="Wingdings" charset="0"/>
              <a:buNone/>
              <a:defRPr/>
            </a:pPr>
            <a:r>
              <a:rPr lang="en-US" altLang="zh-CN" sz="2400" dirty="0" smtClean="0">
                <a:solidFill>
                  <a:srgbClr val="CD0066"/>
                </a:solidFill>
                <a:latin typeface="Arial"/>
                <a:cs typeface="Arial"/>
              </a:rPr>
              <a:t>if</a:t>
            </a:r>
            <a:r>
              <a:rPr lang="en-US" altLang="zh-CN" sz="2400" dirty="0" smtClean="0">
                <a:latin typeface="Arial"/>
                <a:cs typeface="Arial"/>
              </a:rPr>
              <a:t> (</a:t>
            </a:r>
            <a:r>
              <a:rPr lang="zh-CN" altLang="en-US" sz="2400" dirty="0" smtClean="0">
                <a:latin typeface="Arial"/>
                <a:cs typeface="Arial"/>
              </a:rPr>
              <a:t>表达式</a:t>
            </a:r>
            <a:r>
              <a:rPr lang="en-US" altLang="zh-CN" sz="2400" dirty="0" smtClean="0">
                <a:latin typeface="Arial"/>
                <a:cs typeface="Arial"/>
              </a:rPr>
              <a:t>1)    </a:t>
            </a:r>
            <a:r>
              <a:rPr lang="zh-CN" altLang="en-US" sz="2400" dirty="0" smtClean="0">
                <a:latin typeface="Arial"/>
                <a:cs typeface="Arial"/>
              </a:rPr>
              <a:t>语句</a:t>
            </a:r>
            <a:r>
              <a:rPr lang="en-US" altLang="zh-CN" sz="2400" dirty="0">
                <a:cs typeface="Arial"/>
              </a:rPr>
              <a:t>1</a:t>
            </a:r>
            <a:endParaRPr lang="en-US" altLang="zh-CN" sz="2400" dirty="0" smtClean="0">
              <a:latin typeface="Arial"/>
              <a:cs typeface="Arial"/>
            </a:endParaRPr>
          </a:p>
          <a:p>
            <a:pPr algn="just">
              <a:lnSpc>
                <a:spcPct val="90000"/>
              </a:lnSpc>
              <a:buFont typeface="Wingdings" charset="0"/>
              <a:buNone/>
              <a:defRPr/>
            </a:pPr>
            <a:r>
              <a:rPr lang="en-US" altLang="zh-CN" sz="2400" dirty="0">
                <a:solidFill>
                  <a:srgbClr val="CD0066"/>
                </a:solidFill>
                <a:latin typeface="Arial"/>
                <a:cs typeface="Arial"/>
              </a:rPr>
              <a:t>else</a:t>
            </a:r>
            <a:r>
              <a:rPr lang="en-US" altLang="zh-CN" sz="2400" dirty="0" smtClean="0">
                <a:latin typeface="Arial"/>
                <a:cs typeface="Arial"/>
              </a:rPr>
              <a:t> </a:t>
            </a:r>
            <a:r>
              <a:rPr lang="en-US" altLang="zh-CN" sz="2400" dirty="0" smtClean="0">
                <a:solidFill>
                  <a:srgbClr val="CD0066"/>
                </a:solidFill>
                <a:latin typeface="Arial"/>
                <a:cs typeface="Arial"/>
              </a:rPr>
              <a:t>if </a:t>
            </a:r>
            <a:r>
              <a:rPr lang="en-US" altLang="zh-CN" sz="2400" dirty="0" smtClean="0">
                <a:latin typeface="Arial"/>
                <a:cs typeface="Arial"/>
              </a:rPr>
              <a:t>(</a:t>
            </a:r>
            <a:r>
              <a:rPr lang="zh-CN" altLang="en-US" sz="2400" dirty="0" smtClean="0">
                <a:latin typeface="Arial"/>
                <a:cs typeface="Arial"/>
              </a:rPr>
              <a:t>表达式</a:t>
            </a:r>
            <a:r>
              <a:rPr lang="en-US" altLang="zh-CN" sz="2400" dirty="0" smtClean="0">
                <a:latin typeface="Arial"/>
                <a:cs typeface="Arial"/>
              </a:rPr>
              <a:t>2)  </a:t>
            </a:r>
            <a:r>
              <a:rPr lang="zh-CN" altLang="en-US" sz="2400" dirty="0" smtClean="0">
                <a:latin typeface="Arial"/>
                <a:cs typeface="Arial"/>
              </a:rPr>
              <a:t>语句</a:t>
            </a:r>
            <a:r>
              <a:rPr lang="en-US" altLang="zh-CN" sz="2400" dirty="0" smtClean="0">
                <a:latin typeface="Arial"/>
                <a:cs typeface="Arial"/>
              </a:rPr>
              <a:t>2</a:t>
            </a:r>
          </a:p>
          <a:p>
            <a:pPr algn="just">
              <a:lnSpc>
                <a:spcPct val="90000"/>
              </a:lnSpc>
              <a:buFont typeface="Wingdings" charset="0"/>
              <a:buNone/>
              <a:defRPr/>
            </a:pPr>
            <a:r>
              <a:rPr lang="zh-CN" altLang="en-US" sz="2400" dirty="0" smtClean="0">
                <a:latin typeface="Arial"/>
                <a:cs typeface="Arial"/>
              </a:rPr>
              <a:t>……</a:t>
            </a:r>
          </a:p>
          <a:p>
            <a:pPr algn="just">
              <a:lnSpc>
                <a:spcPct val="90000"/>
              </a:lnSpc>
              <a:buFont typeface="Wingdings" charset="0"/>
              <a:buNone/>
              <a:defRPr/>
            </a:pPr>
            <a:r>
              <a:rPr lang="en-US" altLang="zh-CN" sz="2400" dirty="0">
                <a:solidFill>
                  <a:srgbClr val="CD0066"/>
                </a:solidFill>
                <a:latin typeface="Arial"/>
                <a:cs typeface="Arial"/>
              </a:rPr>
              <a:t>else</a:t>
            </a:r>
            <a:r>
              <a:rPr lang="en-US" altLang="zh-CN" sz="2400" dirty="0" smtClean="0">
                <a:latin typeface="Arial"/>
                <a:cs typeface="Arial"/>
              </a:rPr>
              <a:t> </a:t>
            </a:r>
            <a:r>
              <a:rPr lang="en-US" altLang="zh-CN" sz="2400" dirty="0" smtClean="0">
                <a:solidFill>
                  <a:srgbClr val="CD0066"/>
                </a:solidFill>
                <a:latin typeface="Arial"/>
                <a:cs typeface="Arial"/>
              </a:rPr>
              <a:t>if </a:t>
            </a:r>
            <a:r>
              <a:rPr lang="en-US" altLang="zh-CN" sz="2400" dirty="0" smtClean="0">
                <a:latin typeface="Arial"/>
                <a:cs typeface="Arial"/>
              </a:rPr>
              <a:t>(</a:t>
            </a:r>
            <a:r>
              <a:rPr lang="zh-CN" altLang="en-US" sz="2400" dirty="0" smtClean="0">
                <a:latin typeface="Arial"/>
                <a:cs typeface="Arial"/>
              </a:rPr>
              <a:t>表达式</a:t>
            </a:r>
            <a:r>
              <a:rPr lang="en-US" altLang="zh-CN" sz="2400" dirty="0" smtClean="0">
                <a:latin typeface="Arial"/>
                <a:cs typeface="Arial"/>
              </a:rPr>
              <a:t>n-1</a:t>
            </a:r>
            <a:r>
              <a:rPr lang="zh-CN" altLang="en-US" sz="2400" dirty="0" smtClean="0">
                <a:latin typeface="Arial"/>
                <a:cs typeface="Arial"/>
              </a:rPr>
              <a:t>)  语句</a:t>
            </a:r>
            <a:r>
              <a:rPr lang="en-US" altLang="zh-CN" sz="2400" dirty="0" smtClean="0">
                <a:latin typeface="Arial"/>
                <a:cs typeface="Arial"/>
              </a:rPr>
              <a:t>n-1</a:t>
            </a:r>
          </a:p>
          <a:p>
            <a:pPr algn="just">
              <a:lnSpc>
                <a:spcPct val="90000"/>
              </a:lnSpc>
              <a:buFont typeface="Wingdings" charset="0"/>
              <a:buNone/>
              <a:defRPr/>
            </a:pPr>
            <a:r>
              <a:rPr lang="en-US" altLang="zh-CN" sz="2400" dirty="0">
                <a:solidFill>
                  <a:srgbClr val="CD0066"/>
                </a:solidFill>
                <a:latin typeface="Arial"/>
                <a:cs typeface="Arial"/>
              </a:rPr>
              <a:t>else</a:t>
            </a:r>
            <a:r>
              <a:rPr lang="en-US" altLang="zh-CN" sz="2400" dirty="0" smtClean="0">
                <a:latin typeface="Arial"/>
                <a:cs typeface="Arial"/>
              </a:rPr>
              <a:t> </a:t>
            </a:r>
            <a:r>
              <a:rPr lang="zh-CN" altLang="en-US" sz="2400" dirty="0" smtClean="0">
                <a:latin typeface="Arial"/>
                <a:cs typeface="Arial"/>
              </a:rPr>
              <a:t>语句</a:t>
            </a:r>
            <a:r>
              <a:rPr lang="en-US" altLang="zh-CN" sz="2400" dirty="0" smtClean="0">
                <a:latin typeface="Arial"/>
                <a:cs typeface="Arial"/>
              </a:rPr>
              <a:t>n</a:t>
            </a:r>
          </a:p>
        </p:txBody>
      </p:sp>
      <p:grpSp>
        <p:nvGrpSpPr>
          <p:cNvPr id="2" name="组 1"/>
          <p:cNvGrpSpPr>
            <a:grpSpLocks/>
          </p:cNvGrpSpPr>
          <p:nvPr/>
        </p:nvGrpSpPr>
        <p:grpSpPr bwMode="auto">
          <a:xfrm>
            <a:off x="671513" y="2060575"/>
            <a:ext cx="8077200" cy="4800600"/>
            <a:chOff x="671513" y="2060575"/>
            <a:chExt cx="8077200" cy="4800600"/>
          </a:xfrm>
        </p:grpSpPr>
        <p:grpSp>
          <p:nvGrpSpPr>
            <p:cNvPr id="27657" name="Group 3"/>
            <p:cNvGrpSpPr>
              <a:grpSpLocks/>
            </p:cNvGrpSpPr>
            <p:nvPr/>
          </p:nvGrpSpPr>
          <p:grpSpPr bwMode="auto">
            <a:xfrm>
              <a:off x="671513" y="2060575"/>
              <a:ext cx="8077200" cy="4800600"/>
              <a:chOff x="3414" y="7376"/>
              <a:chExt cx="7205" cy="5503"/>
            </a:xfrm>
          </p:grpSpPr>
          <p:grpSp>
            <p:nvGrpSpPr>
              <p:cNvPr id="27659" name="Group 4"/>
              <p:cNvGrpSpPr>
                <a:grpSpLocks/>
              </p:cNvGrpSpPr>
              <p:nvPr/>
            </p:nvGrpSpPr>
            <p:grpSpPr bwMode="auto">
              <a:xfrm>
                <a:off x="3414" y="7376"/>
                <a:ext cx="7205" cy="5003"/>
                <a:chOff x="2714" y="2536"/>
                <a:chExt cx="7205" cy="5003"/>
              </a:xfrm>
            </p:grpSpPr>
            <p:grpSp>
              <p:nvGrpSpPr>
                <p:cNvPr id="27661" name="Group 5"/>
                <p:cNvGrpSpPr>
                  <a:grpSpLocks/>
                </p:cNvGrpSpPr>
                <p:nvPr/>
              </p:nvGrpSpPr>
              <p:grpSpPr bwMode="auto">
                <a:xfrm>
                  <a:off x="2714" y="2536"/>
                  <a:ext cx="7205" cy="5003"/>
                  <a:chOff x="2254" y="11080"/>
                  <a:chExt cx="7205" cy="5003"/>
                </a:xfrm>
              </p:grpSpPr>
              <p:sp>
                <p:nvSpPr>
                  <p:cNvPr id="27663" name="Line 6"/>
                  <p:cNvSpPr>
                    <a:spLocks noChangeShapeType="1"/>
                  </p:cNvSpPr>
                  <p:nvPr/>
                </p:nvSpPr>
                <p:spPr bwMode="auto">
                  <a:xfrm>
                    <a:off x="5734" y="14856"/>
                    <a:ext cx="285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27664" name="Group 7"/>
                  <p:cNvGrpSpPr>
                    <a:grpSpLocks/>
                  </p:cNvGrpSpPr>
                  <p:nvPr/>
                </p:nvGrpSpPr>
                <p:grpSpPr bwMode="auto">
                  <a:xfrm>
                    <a:off x="2254" y="11080"/>
                    <a:ext cx="7205" cy="5003"/>
                    <a:chOff x="2254" y="2456"/>
                    <a:chExt cx="7205" cy="5003"/>
                  </a:xfrm>
                </p:grpSpPr>
                <p:sp>
                  <p:nvSpPr>
                    <p:cNvPr id="27667" name="Text Box 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089" y="2872"/>
                      <a:ext cx="480" cy="406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>
                      <a:lvl1pPr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  <a:cs typeface="宋体" charset="0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2pPr>
                      <a:lvl3pPr marL="1143000" indent="-228600"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3pPr>
                      <a:lvl4pPr marL="1600200" indent="-228600"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4pPr>
                      <a:lvl5pPr marL="2057400" indent="-228600"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5pPr>
                      <a:lvl6pPr marL="25146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6pPr>
                      <a:lvl7pPr marL="29718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7pPr>
                      <a:lvl8pPr marL="34290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8pPr>
                      <a:lvl9pPr marL="38862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9pPr>
                    </a:lstStyle>
                    <a:p>
                      <a:pPr algn="just" eaLnBrk="0" hangingPunct="0"/>
                      <a:r>
                        <a:rPr kumimoji="0" lang="zh-CN" altLang="en-US" sz="1800" b="1">
                          <a:latin typeface="Times New Roman" charset="0"/>
                        </a:rPr>
                        <a:t>假</a:t>
                      </a:r>
                    </a:p>
                  </p:txBody>
                </p:sp>
                <p:sp>
                  <p:nvSpPr>
                    <p:cNvPr id="27668" name="AutoShape 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54" y="2911"/>
                      <a:ext cx="1873" cy="783"/>
                    </a:xfrm>
                    <a:prstGeom prst="flowChartDecision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algn="just" eaLnBrk="0" hangingPunct="0"/>
                      <a:r>
                        <a:rPr lang="zh-CN" altLang="en-US" b="1">
                          <a:latin typeface="Times New Roman" charset="0"/>
                        </a:rPr>
                        <a:t>表达式1</a:t>
                      </a:r>
                    </a:p>
                  </p:txBody>
                </p:sp>
                <p:sp>
                  <p:nvSpPr>
                    <p:cNvPr id="27669" name="AutoShape 1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742" y="3531"/>
                      <a:ext cx="1964" cy="741"/>
                    </a:xfrm>
                    <a:prstGeom prst="flowChartDecision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algn="just" eaLnBrk="0" hangingPunct="0"/>
                      <a:r>
                        <a:rPr lang="zh-CN" altLang="en-US" b="1">
                          <a:latin typeface="Times New Roman" charset="0"/>
                        </a:rPr>
                        <a:t>表达式2</a:t>
                      </a:r>
                      <a:endParaRPr lang="zh-CN" altLang="en-US" sz="900" b="1">
                        <a:latin typeface="Times New Roman" charset="0"/>
                      </a:endParaRPr>
                    </a:p>
                  </p:txBody>
                </p:sp>
                <p:sp>
                  <p:nvSpPr>
                    <p:cNvPr id="27670" name="AutoShape 1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09" y="5969"/>
                      <a:ext cx="1335" cy="434"/>
                    </a:xfrm>
                    <a:prstGeom prst="flowChartProcess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algn="ctr" eaLnBrk="0" hangingPunct="0"/>
                      <a:r>
                        <a:rPr lang="zh-CN" altLang="en-US" b="1">
                          <a:latin typeface="Times New Roman" charset="0"/>
                        </a:rPr>
                        <a:t>语句1</a:t>
                      </a:r>
                    </a:p>
                  </p:txBody>
                </p:sp>
                <p:sp>
                  <p:nvSpPr>
                    <p:cNvPr id="27671" name="AutoShape 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59" y="5955"/>
                      <a:ext cx="1335" cy="434"/>
                    </a:xfrm>
                    <a:prstGeom prst="flowChartProcess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algn="ctr" eaLnBrk="0" hangingPunct="0"/>
                      <a:r>
                        <a:rPr lang="zh-CN" altLang="en-US" b="1">
                          <a:latin typeface="Times New Roman" charset="0"/>
                        </a:rPr>
                        <a:t>语句2</a:t>
                      </a:r>
                    </a:p>
                  </p:txBody>
                </p:sp>
                <p:sp>
                  <p:nvSpPr>
                    <p:cNvPr id="27672" name="AutoShape 1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384" y="6004"/>
                      <a:ext cx="1335" cy="434"/>
                    </a:xfrm>
                    <a:prstGeom prst="flowChartProcess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algn="ctr" eaLnBrk="0" hangingPunct="0"/>
                      <a:r>
                        <a:rPr lang="zh-CN" altLang="en-US" b="1">
                          <a:latin typeface="Times New Roman" charset="0"/>
                        </a:rPr>
                        <a:t>语句</a:t>
                      </a:r>
                      <a:r>
                        <a:rPr lang="en-US" altLang="zh-CN" b="1">
                          <a:latin typeface="Times New Roman" charset="0"/>
                        </a:rPr>
                        <a:t>n-1</a:t>
                      </a:r>
                    </a:p>
                  </p:txBody>
                </p:sp>
                <p:sp>
                  <p:nvSpPr>
                    <p:cNvPr id="27673" name="AutoShape 1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124" y="6018"/>
                      <a:ext cx="1335" cy="434"/>
                    </a:xfrm>
                    <a:prstGeom prst="flowChartProcess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algn="ctr" eaLnBrk="0" hangingPunct="0"/>
                      <a:r>
                        <a:rPr lang="zh-CN" altLang="en-US" b="1">
                          <a:latin typeface="Times New Roman" charset="0"/>
                        </a:rPr>
                        <a:t>语句</a:t>
                      </a:r>
                      <a:r>
                        <a:rPr lang="en-US" altLang="zh-CN" b="1">
                          <a:latin typeface="Times New Roman" charset="0"/>
                        </a:rPr>
                        <a:t>n</a:t>
                      </a:r>
                    </a:p>
                  </p:txBody>
                </p:sp>
                <p:sp>
                  <p:nvSpPr>
                    <p:cNvPr id="27674" name="Line 1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694" y="4316"/>
                      <a:ext cx="0" cy="1675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7675" name="Freeform 17"/>
                    <p:cNvSpPr>
                      <a:spLocks/>
                    </p:cNvSpPr>
                    <p:nvPr/>
                  </p:nvSpPr>
                  <p:spPr bwMode="auto">
                    <a:xfrm>
                      <a:off x="4034" y="3291"/>
                      <a:ext cx="680" cy="280"/>
                    </a:xfrm>
                    <a:custGeom>
                      <a:avLst/>
                      <a:gdLst>
                        <a:gd name="T0" fmla="*/ 0 w 675"/>
                        <a:gd name="T1" fmla="*/ 0 h 462"/>
                        <a:gd name="T2" fmla="*/ 710 w 675"/>
                        <a:gd name="T3" fmla="*/ 0 h 462"/>
                        <a:gd name="T4" fmla="*/ 710 w 675"/>
                        <a:gd name="T5" fmla="*/ 14 h 462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675" h="462">
                          <a:moveTo>
                            <a:pt x="0" y="0"/>
                          </a:moveTo>
                          <a:lnTo>
                            <a:pt x="675" y="0"/>
                          </a:lnTo>
                          <a:lnTo>
                            <a:pt x="675" y="462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 type="none" w="med" len="med"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7676" name="Line 18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129" y="2456"/>
                      <a:ext cx="5" cy="401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7677" name="Text Box 1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414" y="3751"/>
                      <a:ext cx="720" cy="406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>
                      <a:lvl1pPr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  <a:cs typeface="宋体" charset="0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2pPr>
                      <a:lvl3pPr marL="1143000" indent="-228600"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3pPr>
                      <a:lvl4pPr marL="1600200" indent="-228600"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4pPr>
                      <a:lvl5pPr marL="2057400" indent="-228600"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5pPr>
                      <a:lvl6pPr marL="25146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6pPr>
                      <a:lvl7pPr marL="29718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7pPr>
                      <a:lvl8pPr marL="34290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8pPr>
                      <a:lvl9pPr marL="38862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9pPr>
                    </a:lstStyle>
                    <a:p>
                      <a:pPr algn="just" eaLnBrk="0" hangingPunct="0"/>
                      <a:r>
                        <a:rPr kumimoji="0" lang="zh-CN" altLang="en-US" sz="1800" b="1">
                          <a:latin typeface="Times New Roman" charset="0"/>
                        </a:rPr>
                        <a:t>真</a:t>
                      </a:r>
                      <a:r>
                        <a:rPr kumimoji="0" lang="zh-CN" altLang="en-US" sz="1700">
                          <a:latin typeface="Times New Roman" charset="0"/>
                        </a:rPr>
                        <a:t>  </a:t>
                      </a:r>
                      <a:endParaRPr kumimoji="0" lang="zh-CN" altLang="en-US" sz="1000">
                        <a:latin typeface="Times New Roman" charset="0"/>
                      </a:endParaRPr>
                    </a:p>
                  </p:txBody>
                </p:sp>
                <p:sp>
                  <p:nvSpPr>
                    <p:cNvPr id="27678" name="Freeform 20"/>
                    <p:cNvSpPr>
                      <a:spLocks/>
                    </p:cNvSpPr>
                    <p:nvPr/>
                  </p:nvSpPr>
                  <p:spPr bwMode="auto">
                    <a:xfrm>
                      <a:off x="3114" y="6471"/>
                      <a:ext cx="5790" cy="455"/>
                    </a:xfrm>
                    <a:custGeom>
                      <a:avLst/>
                      <a:gdLst>
                        <a:gd name="T0" fmla="*/ 0 w 5790"/>
                        <a:gd name="T1" fmla="*/ 0 h 455"/>
                        <a:gd name="T2" fmla="*/ 0 w 5790"/>
                        <a:gd name="T3" fmla="*/ 455 h 455"/>
                        <a:gd name="T4" fmla="*/ 5790 w 5790"/>
                        <a:gd name="T5" fmla="*/ 455 h 455"/>
                        <a:gd name="T6" fmla="*/ 5790 w 5790"/>
                        <a:gd name="T7" fmla="*/ 63 h 455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0" t="0" r="r" b="b"/>
                      <a:pathLst>
                        <a:path w="5790" h="455">
                          <a:moveTo>
                            <a:pt x="0" y="0"/>
                          </a:moveTo>
                          <a:lnTo>
                            <a:pt x="0" y="455"/>
                          </a:lnTo>
                          <a:lnTo>
                            <a:pt x="5790" y="455"/>
                          </a:lnTo>
                          <a:lnTo>
                            <a:pt x="5790" y="63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7679" name="Line 2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749" y="6471"/>
                      <a:ext cx="0" cy="483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7680" name="Line 2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059" y="6571"/>
                      <a:ext cx="0" cy="399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7681" name="Line 2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934" y="7011"/>
                      <a:ext cx="0" cy="44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7682" name="Freeform 24"/>
                    <p:cNvSpPr>
                      <a:spLocks/>
                    </p:cNvSpPr>
                    <p:nvPr/>
                  </p:nvSpPr>
                  <p:spPr bwMode="auto">
                    <a:xfrm>
                      <a:off x="5594" y="3891"/>
                      <a:ext cx="680" cy="280"/>
                    </a:xfrm>
                    <a:custGeom>
                      <a:avLst/>
                      <a:gdLst>
                        <a:gd name="T0" fmla="*/ 0 w 675"/>
                        <a:gd name="T1" fmla="*/ 0 h 462"/>
                        <a:gd name="T2" fmla="*/ 710 w 675"/>
                        <a:gd name="T3" fmla="*/ 0 h 462"/>
                        <a:gd name="T4" fmla="*/ 710 w 675"/>
                        <a:gd name="T5" fmla="*/ 14 h 462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675" h="462">
                          <a:moveTo>
                            <a:pt x="0" y="0"/>
                          </a:moveTo>
                          <a:lnTo>
                            <a:pt x="675" y="0"/>
                          </a:lnTo>
                          <a:lnTo>
                            <a:pt x="675" y="462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 type="none" w="med" len="med"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7683" name="AutoShape 2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074" y="4751"/>
                      <a:ext cx="2160" cy="780"/>
                    </a:xfrm>
                    <a:prstGeom prst="flowChartDecision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algn="just" eaLnBrk="0" hangingPunct="0"/>
                      <a:r>
                        <a:rPr lang="zh-CN" altLang="en-US" b="1">
                          <a:latin typeface="Times New Roman" charset="0"/>
                        </a:rPr>
                        <a:t>表达式</a:t>
                      </a:r>
                      <a:r>
                        <a:rPr lang="en-US" altLang="zh-CN" b="1">
                          <a:latin typeface="Times New Roman" charset="0"/>
                        </a:rPr>
                        <a:t>n-1</a:t>
                      </a:r>
                      <a:endParaRPr lang="en-US" altLang="zh-CN" sz="1000" b="1">
                        <a:latin typeface="Times New Roman" charset="0"/>
                      </a:endParaRPr>
                    </a:p>
                  </p:txBody>
                </p:sp>
                <p:sp>
                  <p:nvSpPr>
                    <p:cNvPr id="27684" name="Line 26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7159" y="5551"/>
                      <a:ext cx="15" cy="477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7685" name="Freeform 27"/>
                    <p:cNvSpPr>
                      <a:spLocks/>
                    </p:cNvSpPr>
                    <p:nvPr/>
                  </p:nvSpPr>
                  <p:spPr bwMode="auto">
                    <a:xfrm>
                      <a:off x="8254" y="5131"/>
                      <a:ext cx="680" cy="860"/>
                    </a:xfrm>
                    <a:custGeom>
                      <a:avLst/>
                      <a:gdLst>
                        <a:gd name="T0" fmla="*/ 0 w 675"/>
                        <a:gd name="T1" fmla="*/ 0 h 462"/>
                        <a:gd name="T2" fmla="*/ 710 w 675"/>
                        <a:gd name="T3" fmla="*/ 0 h 462"/>
                        <a:gd name="T4" fmla="*/ 710 w 675"/>
                        <a:gd name="T5" fmla="*/ 35781 h 462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675" h="462">
                          <a:moveTo>
                            <a:pt x="0" y="0"/>
                          </a:moveTo>
                          <a:lnTo>
                            <a:pt x="675" y="0"/>
                          </a:lnTo>
                          <a:lnTo>
                            <a:pt x="675" y="462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 type="none" w="med" len="med"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7686" name="Freeform 28"/>
                    <p:cNvSpPr>
                      <a:spLocks/>
                    </p:cNvSpPr>
                    <p:nvPr/>
                  </p:nvSpPr>
                  <p:spPr bwMode="auto">
                    <a:xfrm>
                      <a:off x="6474" y="4451"/>
                      <a:ext cx="680" cy="280"/>
                    </a:xfrm>
                    <a:custGeom>
                      <a:avLst/>
                      <a:gdLst>
                        <a:gd name="T0" fmla="*/ 0 w 675"/>
                        <a:gd name="T1" fmla="*/ 0 h 462"/>
                        <a:gd name="T2" fmla="*/ 710 w 675"/>
                        <a:gd name="T3" fmla="*/ 0 h 462"/>
                        <a:gd name="T4" fmla="*/ 710 w 675"/>
                        <a:gd name="T5" fmla="*/ 14 h 462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675" h="462">
                          <a:moveTo>
                            <a:pt x="0" y="0"/>
                          </a:moveTo>
                          <a:lnTo>
                            <a:pt x="675" y="0"/>
                          </a:lnTo>
                          <a:lnTo>
                            <a:pt x="675" y="462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 type="none" w="med" len="med"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7687" name="Text Box 2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334" y="4631"/>
                      <a:ext cx="480" cy="421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>
                      <a:lvl1pPr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  <a:cs typeface="宋体" charset="0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2pPr>
                      <a:lvl3pPr marL="1143000" indent="-228600"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3pPr>
                      <a:lvl4pPr marL="1600200" indent="-228600"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4pPr>
                      <a:lvl5pPr marL="2057400" indent="-228600"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5pPr>
                      <a:lvl6pPr marL="25146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6pPr>
                      <a:lvl7pPr marL="29718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7pPr>
                      <a:lvl8pPr marL="34290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8pPr>
                      <a:lvl9pPr marL="38862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9pPr>
                    </a:lstStyle>
                    <a:p>
                      <a:pPr algn="just" eaLnBrk="0" hangingPunct="0"/>
                      <a:r>
                        <a:rPr kumimoji="0" lang="zh-CN" altLang="en-US" sz="1800" b="1">
                          <a:latin typeface="Times New Roman" charset="0"/>
                        </a:rPr>
                        <a:t>假</a:t>
                      </a:r>
                    </a:p>
                  </p:txBody>
                </p:sp>
                <p:sp>
                  <p:nvSpPr>
                    <p:cNvPr id="27688" name="Line 3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094" y="4431"/>
                      <a:ext cx="285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prstDash val="sysDot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7689" name="Text Box 3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6394" y="5491"/>
                      <a:ext cx="720" cy="406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>
                      <a:lvl1pPr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  <a:cs typeface="宋体" charset="0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2pPr>
                      <a:lvl3pPr marL="1143000" indent="-228600"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3pPr>
                      <a:lvl4pPr marL="1600200" indent="-228600"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4pPr>
                      <a:lvl5pPr marL="2057400" indent="-228600"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5pPr>
                      <a:lvl6pPr marL="25146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6pPr>
                      <a:lvl7pPr marL="29718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7pPr>
                      <a:lvl8pPr marL="34290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8pPr>
                      <a:lvl9pPr marL="38862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9pPr>
                    </a:lstStyle>
                    <a:p>
                      <a:pPr algn="just" eaLnBrk="0" hangingPunct="0"/>
                      <a:r>
                        <a:rPr kumimoji="0" lang="zh-CN" altLang="en-US" sz="1800" b="1">
                          <a:latin typeface="Times New Roman" charset="0"/>
                        </a:rPr>
                        <a:t>真</a:t>
                      </a:r>
                      <a:r>
                        <a:rPr kumimoji="0" lang="zh-CN" altLang="en-US" sz="2000" b="1">
                          <a:latin typeface="Times New Roman" charset="0"/>
                        </a:rPr>
                        <a:t>  </a:t>
                      </a:r>
                      <a:endParaRPr kumimoji="0" lang="zh-CN" altLang="en-US" sz="1000" b="1">
                        <a:latin typeface="Times New Roman" charset="0"/>
                      </a:endParaRPr>
                    </a:p>
                  </p:txBody>
                </p:sp>
              </p:grpSp>
              <p:sp>
                <p:nvSpPr>
                  <p:cNvPr id="27665" name="Text Box 3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594" y="12016"/>
                    <a:ext cx="420" cy="406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Arial" charset="0"/>
                        <a:ea typeface="宋体" charset="0"/>
                        <a:cs typeface="宋体" charset="0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5pPr>
                    <a:lvl6pPr marL="25146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6pPr>
                    <a:lvl7pPr marL="29718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7pPr>
                    <a:lvl8pPr marL="34290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8pPr>
                    <a:lvl9pPr marL="38862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9pPr>
                  </a:lstStyle>
                  <a:p>
                    <a:pPr algn="just" eaLnBrk="0" hangingPunct="0"/>
                    <a:r>
                      <a:rPr kumimoji="0" lang="zh-CN" altLang="en-US" sz="1800" b="1">
                        <a:latin typeface="Times New Roman" charset="0"/>
                      </a:rPr>
                      <a:t>假</a:t>
                    </a:r>
                  </a:p>
                </p:txBody>
              </p:sp>
              <p:sp>
                <p:nvSpPr>
                  <p:cNvPr id="27666" name="Text Box 3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54" y="12656"/>
                    <a:ext cx="420" cy="406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Arial" charset="0"/>
                        <a:ea typeface="宋体" charset="0"/>
                        <a:cs typeface="宋体" charset="0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5pPr>
                    <a:lvl6pPr marL="25146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6pPr>
                    <a:lvl7pPr marL="29718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7pPr>
                    <a:lvl8pPr marL="34290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8pPr>
                    <a:lvl9pPr marL="38862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9pPr>
                  </a:lstStyle>
                  <a:p>
                    <a:pPr algn="just" eaLnBrk="0" hangingPunct="0"/>
                    <a:r>
                      <a:rPr kumimoji="0" lang="zh-CN" altLang="en-US" sz="1800" b="1">
                        <a:latin typeface="Times New Roman" charset="0"/>
                      </a:rPr>
                      <a:t>假</a:t>
                    </a:r>
                  </a:p>
                </p:txBody>
              </p:sp>
            </p:grpSp>
            <p:sp>
              <p:nvSpPr>
                <p:cNvPr id="27662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4354" y="4436"/>
                  <a:ext cx="720" cy="406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  <a:cs typeface="宋体" charset="0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9pPr>
                </a:lstStyle>
                <a:p>
                  <a:pPr algn="just" eaLnBrk="0" hangingPunct="0"/>
                  <a:r>
                    <a:rPr kumimoji="0" lang="zh-CN" altLang="en-US" sz="1800" b="1">
                      <a:latin typeface="Times New Roman" charset="0"/>
                    </a:rPr>
                    <a:t>真</a:t>
                  </a:r>
                  <a:r>
                    <a:rPr kumimoji="0" lang="zh-CN" altLang="en-US" sz="1600" b="1">
                      <a:latin typeface="Times New Roman" charset="0"/>
                    </a:rPr>
                    <a:t>  </a:t>
                  </a:r>
                  <a:endParaRPr kumimoji="0" lang="zh-CN" altLang="en-US" sz="1000" b="1">
                    <a:latin typeface="Times New Roman" charset="0"/>
                  </a:endParaRPr>
                </a:p>
              </p:txBody>
            </p:sp>
          </p:grpSp>
          <p:sp>
            <p:nvSpPr>
              <p:cNvPr id="27660" name="Text Box 35"/>
              <p:cNvSpPr txBox="1">
                <a:spLocks noChangeArrowheads="1"/>
              </p:cNvSpPr>
              <p:nvPr/>
            </p:nvSpPr>
            <p:spPr bwMode="auto">
              <a:xfrm>
                <a:off x="5557" y="12376"/>
                <a:ext cx="2800" cy="50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just" eaLnBrk="0" hangingPunct="0"/>
                <a:endParaRPr kumimoji="0" lang="zh-CN" altLang="en-US" sz="1000">
                  <a:latin typeface="Times New Roman" charset="0"/>
                </a:endParaRPr>
              </a:p>
            </p:txBody>
          </p:sp>
        </p:grpSp>
        <p:sp>
          <p:nvSpPr>
            <p:cNvPr id="27658" name="Line 16"/>
            <p:cNvSpPr>
              <a:spLocks noChangeShapeType="1"/>
            </p:cNvSpPr>
            <p:nvPr/>
          </p:nvSpPr>
          <p:spPr bwMode="auto">
            <a:xfrm>
              <a:off x="1691680" y="3212976"/>
              <a:ext cx="0" cy="18212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10980" name="Line 36"/>
          <p:cNvSpPr>
            <a:spLocks noChangeShapeType="1"/>
          </p:cNvSpPr>
          <p:nvPr/>
        </p:nvSpPr>
        <p:spPr bwMode="auto">
          <a:xfrm>
            <a:off x="2057400" y="4038600"/>
            <a:ext cx="0" cy="1905000"/>
          </a:xfrm>
          <a:prstGeom prst="line">
            <a:avLst/>
          </a:prstGeom>
          <a:noFill/>
          <a:ln w="38100" cmpd="sng">
            <a:solidFill>
              <a:srgbClr val="DE4D1A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10981" name="Line 37"/>
          <p:cNvSpPr>
            <a:spLocks noChangeShapeType="1"/>
          </p:cNvSpPr>
          <p:nvPr/>
        </p:nvSpPr>
        <p:spPr bwMode="auto">
          <a:xfrm>
            <a:off x="3886200" y="4038600"/>
            <a:ext cx="0" cy="1905000"/>
          </a:xfrm>
          <a:prstGeom prst="line">
            <a:avLst/>
          </a:prstGeom>
          <a:noFill/>
          <a:ln w="38100" cmpd="sng">
            <a:solidFill>
              <a:srgbClr val="DE4D1A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10982" name="Line 38"/>
          <p:cNvSpPr>
            <a:spLocks noChangeShapeType="1"/>
          </p:cNvSpPr>
          <p:nvPr/>
        </p:nvSpPr>
        <p:spPr bwMode="auto">
          <a:xfrm>
            <a:off x="6477000" y="5029200"/>
            <a:ext cx="0" cy="990600"/>
          </a:xfrm>
          <a:prstGeom prst="line">
            <a:avLst/>
          </a:prstGeom>
          <a:noFill/>
          <a:ln w="38100" cmpd="sng">
            <a:solidFill>
              <a:srgbClr val="DE4D1A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10983" name="Line 39"/>
          <p:cNvSpPr>
            <a:spLocks noChangeShapeType="1"/>
          </p:cNvSpPr>
          <p:nvPr/>
        </p:nvSpPr>
        <p:spPr bwMode="auto">
          <a:xfrm>
            <a:off x="8458200" y="5029200"/>
            <a:ext cx="0" cy="990600"/>
          </a:xfrm>
          <a:prstGeom prst="line">
            <a:avLst/>
          </a:prstGeom>
          <a:noFill/>
          <a:ln w="38100" cmpd="sng">
            <a:solidFill>
              <a:srgbClr val="DE4D1A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10985" name="Text Box 41"/>
          <p:cNvSpPr txBox="1">
            <a:spLocks noChangeArrowheads="1"/>
          </p:cNvSpPr>
          <p:nvPr/>
        </p:nvSpPr>
        <p:spPr bwMode="auto">
          <a:xfrm>
            <a:off x="5724525" y="2924175"/>
            <a:ext cx="3228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DE4D1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zh-CN" sz="2400" b="1" dirty="0">
                <a:solidFill>
                  <a:schemeClr val="bg2"/>
                </a:solidFill>
                <a:latin typeface="Times New Roman" charset="0"/>
              </a:rPr>
              <a:t>n</a:t>
            </a:r>
            <a:r>
              <a:rPr kumimoji="1" lang="zh-CN" altLang="en-US" sz="2400" b="1" dirty="0">
                <a:solidFill>
                  <a:schemeClr val="bg2"/>
                </a:solidFill>
                <a:latin typeface="Times New Roman" charset="0"/>
              </a:rPr>
              <a:t>个分支需要</a:t>
            </a:r>
            <a:r>
              <a:rPr kumimoji="1" lang="en-US" altLang="zh-CN" sz="2400" b="1" dirty="0">
                <a:solidFill>
                  <a:schemeClr val="bg2"/>
                </a:solidFill>
                <a:latin typeface="Times New Roman" charset="0"/>
              </a:rPr>
              <a:t>n-1</a:t>
            </a:r>
            <a:r>
              <a:rPr kumimoji="1" lang="zh-CN" altLang="en-US" sz="2400" b="1" dirty="0">
                <a:solidFill>
                  <a:schemeClr val="bg2"/>
                </a:solidFill>
                <a:latin typeface="Times New Roman" charset="0"/>
              </a:rPr>
              <a:t>次比较</a:t>
            </a:r>
            <a:endParaRPr kumimoji="1" lang="zh-CN" sz="2400" b="1" dirty="0">
              <a:solidFill>
                <a:schemeClr val="bg2"/>
              </a:solidFill>
              <a:latin typeface="Times New Roman" charset="0"/>
            </a:endParaRPr>
          </a:p>
        </p:txBody>
      </p:sp>
      <p:sp>
        <p:nvSpPr>
          <p:cNvPr id="210984" name="Rectangle 40"/>
          <p:cNvSpPr>
            <a:spLocks noGrp="1" noChangeArrowheads="1"/>
          </p:cNvSpPr>
          <p:nvPr>
            <p:ph type="title"/>
          </p:nvPr>
        </p:nvSpPr>
        <p:spPr>
          <a:xfrm>
            <a:off x="323850" y="692150"/>
            <a:ext cx="4195763" cy="5334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else – if </a:t>
            </a:r>
            <a:r>
              <a:rPr lang="zh-CN" altLang="en-US" dirty="0" smtClean="0"/>
              <a:t>语句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09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09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0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09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09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0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09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09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0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09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09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0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09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09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8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595313"/>
          </a:xfrm>
        </p:spPr>
        <p:txBody>
          <a:bodyPr/>
          <a:lstStyle/>
          <a:p>
            <a:r>
              <a:rPr lang="zh-CN" altLang="en-US" sz="3600" dirty="0"/>
              <a:t>改写例</a:t>
            </a:r>
            <a:r>
              <a:rPr lang="en-US" altLang="zh-CN" sz="3600" dirty="0"/>
              <a:t>3-1</a:t>
            </a:r>
            <a:r>
              <a:rPr lang="zh-CN" altLang="en-US" sz="3600" dirty="0"/>
              <a:t>中的判断过程，用</a:t>
            </a:r>
            <a:r>
              <a:rPr lang="en-US" altLang="zh-CN" sz="3600" dirty="0"/>
              <a:t>else-if</a:t>
            </a:r>
            <a:r>
              <a:rPr lang="zh-CN" altLang="en-US" sz="3600" dirty="0"/>
              <a:t>实现 </a:t>
            </a:r>
          </a:p>
        </p:txBody>
      </p:sp>
      <p:sp>
        <p:nvSpPr>
          <p:cNvPr id="211973" name="Text Box 5"/>
          <p:cNvSpPr txBox="1">
            <a:spLocks noChangeArrowheads="1"/>
          </p:cNvSpPr>
          <p:nvPr/>
        </p:nvSpPr>
        <p:spPr bwMode="auto">
          <a:xfrm>
            <a:off x="539552" y="3717032"/>
            <a:ext cx="8145369" cy="2123658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r>
              <a:rPr lang="en-US" altLang="zh-CN" sz="2200" dirty="0" smtClean="0"/>
              <a:t>if (</a:t>
            </a:r>
            <a:r>
              <a:rPr lang="en-US" altLang="zh-CN" sz="2200" dirty="0" err="1"/>
              <a:t>yournumber</a:t>
            </a:r>
            <a:r>
              <a:rPr lang="en-US" altLang="zh-CN" sz="2200" dirty="0"/>
              <a:t> == </a:t>
            </a:r>
            <a:r>
              <a:rPr lang="en-US" altLang="zh-CN" sz="2200" dirty="0" err="1"/>
              <a:t>mynumber</a:t>
            </a:r>
            <a:r>
              <a:rPr lang="en-US" altLang="zh-CN" sz="2200" dirty="0"/>
              <a:t>)</a:t>
            </a:r>
          </a:p>
          <a:p>
            <a:r>
              <a:rPr lang="en-US" altLang="zh-CN" sz="2200" dirty="0"/>
              <a:t>    </a:t>
            </a:r>
            <a:r>
              <a:rPr lang="en-US" altLang="zh-CN" sz="2200" dirty="0" err="1" smtClean="0"/>
              <a:t>printf</a:t>
            </a:r>
            <a:r>
              <a:rPr lang="en-US" altLang="zh-CN" sz="2200" dirty="0" smtClean="0"/>
              <a:t> (</a:t>
            </a:r>
            <a:r>
              <a:rPr lang="en-US" altLang="zh-CN" sz="2200" dirty="0"/>
              <a:t>"Ok! you are right!\n”);</a:t>
            </a:r>
          </a:p>
          <a:p>
            <a:r>
              <a:rPr lang="en-US" altLang="zh-CN" sz="2200" dirty="0"/>
              <a:t>else </a:t>
            </a:r>
            <a:r>
              <a:rPr lang="en-US" altLang="zh-CN" sz="2200" dirty="0" smtClean="0"/>
              <a:t>if (</a:t>
            </a:r>
            <a:r>
              <a:rPr lang="en-US" altLang="zh-CN" sz="2200" dirty="0" err="1"/>
              <a:t>yournumber</a:t>
            </a:r>
            <a:r>
              <a:rPr lang="en-US" altLang="zh-CN" sz="2200" dirty="0"/>
              <a:t> &gt; </a:t>
            </a:r>
            <a:r>
              <a:rPr lang="en-US" altLang="zh-CN" sz="2200" dirty="0" err="1"/>
              <a:t>mynumber</a:t>
            </a:r>
            <a:r>
              <a:rPr lang="en-US" altLang="zh-CN" sz="2200" dirty="0"/>
              <a:t> ) </a:t>
            </a:r>
          </a:p>
          <a:p>
            <a:r>
              <a:rPr lang="en-US" altLang="zh-CN" sz="2200" dirty="0"/>
              <a:t>    </a:t>
            </a:r>
            <a:r>
              <a:rPr lang="en-US" altLang="zh-CN" sz="2200" dirty="0" err="1" smtClean="0"/>
              <a:t>printf</a:t>
            </a:r>
            <a:r>
              <a:rPr lang="en-US" altLang="zh-CN" sz="2200" dirty="0" smtClean="0"/>
              <a:t> (</a:t>
            </a:r>
            <a:r>
              <a:rPr lang="en-US" altLang="zh-CN" sz="2200" dirty="0"/>
              <a:t>"Sorry! your number is bigger than my number!\n");</a:t>
            </a:r>
          </a:p>
          <a:p>
            <a:r>
              <a:rPr lang="en-US" altLang="zh-CN" sz="2200" dirty="0"/>
              <a:t>else</a:t>
            </a:r>
          </a:p>
          <a:p>
            <a:r>
              <a:rPr lang="en-US" altLang="zh-CN" sz="2200" dirty="0"/>
              <a:t>    </a:t>
            </a:r>
            <a:r>
              <a:rPr lang="en-US" altLang="zh-CN" sz="2200" dirty="0" err="1" smtClean="0"/>
              <a:t>printf</a:t>
            </a:r>
            <a:r>
              <a:rPr lang="en-US" altLang="zh-CN" sz="2200" dirty="0" smtClean="0"/>
              <a:t> (</a:t>
            </a:r>
            <a:r>
              <a:rPr lang="en-US" altLang="zh-CN" sz="2200" dirty="0"/>
              <a:t>"Sorry! your number is smaller than my number!\</a:t>
            </a:r>
            <a:r>
              <a:rPr lang="en-US" altLang="zh-CN" sz="2200" dirty="0" smtClean="0"/>
              <a:t>n");</a:t>
            </a:r>
            <a:endParaRPr lang="en-US" altLang="zh-CN" sz="2200" dirty="0"/>
          </a:p>
        </p:txBody>
      </p:sp>
      <p:sp>
        <p:nvSpPr>
          <p:cNvPr id="211975" name="Text Box 7"/>
          <p:cNvSpPr txBox="1">
            <a:spLocks noChangeArrowheads="1"/>
          </p:cNvSpPr>
          <p:nvPr/>
        </p:nvSpPr>
        <p:spPr bwMode="auto">
          <a:xfrm>
            <a:off x="179388" y="981075"/>
            <a:ext cx="8857108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indent="0">
              <a:buFont typeface="Wingdings" charset="0"/>
              <a:buNone/>
              <a:defRPr/>
            </a:pPr>
            <a:r>
              <a:rPr lang="en-US" altLang="zh-CN" sz="2000" b="1" dirty="0">
                <a:solidFill>
                  <a:srgbClr val="CC0066"/>
                </a:solidFill>
              </a:rPr>
              <a:t>if</a:t>
            </a:r>
            <a:r>
              <a:rPr lang="zh-CN" altLang="en-US" sz="2000" b="1" dirty="0">
                <a:solidFill>
                  <a:srgbClr val="CC0066"/>
                </a:solidFill>
              </a:rPr>
              <a:t> </a:t>
            </a:r>
            <a:r>
              <a:rPr lang="en-US" altLang="zh-CN" sz="2000" b="1" dirty="0"/>
              <a:t>(</a:t>
            </a:r>
            <a:r>
              <a:rPr lang="en-US" altLang="zh-CN" sz="2000" b="1" dirty="0" err="1"/>
              <a:t>yournumber</a:t>
            </a:r>
            <a:r>
              <a:rPr lang="en-US" altLang="zh-CN" sz="2000" b="1" dirty="0"/>
              <a:t> == </a:t>
            </a:r>
            <a:r>
              <a:rPr lang="en-US" altLang="zh-CN" sz="2000" b="1" dirty="0" err="1"/>
              <a:t>mynumber</a:t>
            </a:r>
            <a:r>
              <a:rPr lang="en-US" altLang="zh-CN" sz="2000" b="1" dirty="0"/>
              <a:t>){</a:t>
            </a:r>
            <a:endParaRPr lang="zh-CN" altLang="zh-CN" sz="2000" b="1" dirty="0"/>
          </a:p>
          <a:p>
            <a:pPr marL="0" indent="0">
              <a:buFont typeface="Wingdings" charset="0"/>
              <a:buNone/>
              <a:defRPr/>
            </a:pPr>
            <a:r>
              <a:rPr lang="en-US" altLang="zh-CN" sz="2000" b="1" dirty="0"/>
              <a:t>     </a:t>
            </a:r>
            <a:r>
              <a:rPr lang="zh-CN" altLang="en-US" sz="2000" b="1" dirty="0"/>
              <a:t> </a:t>
            </a:r>
            <a:r>
              <a:rPr lang="en-US" altLang="zh-CN" sz="2000" b="1" dirty="0" err="1" smtClean="0"/>
              <a:t>printf</a:t>
            </a:r>
            <a:r>
              <a:rPr lang="en-US" altLang="zh-CN" sz="2000" b="1" dirty="0" smtClean="0"/>
              <a:t> (</a:t>
            </a:r>
            <a:r>
              <a:rPr lang="en-US" altLang="zh-CN" sz="2000" dirty="0"/>
              <a:t>"</a:t>
            </a:r>
            <a:r>
              <a:rPr lang="en-US" altLang="zh-CN" sz="2000" b="1" dirty="0" smtClean="0"/>
              <a:t>Ok</a:t>
            </a:r>
            <a:r>
              <a:rPr lang="en-US" altLang="zh-CN" sz="2000" b="1" dirty="0"/>
              <a:t>! you are right!\</a:t>
            </a:r>
            <a:r>
              <a:rPr lang="en-US" altLang="zh-CN" sz="2000" b="1" dirty="0" smtClean="0"/>
              <a:t>n</a:t>
            </a:r>
            <a:r>
              <a:rPr lang="en-US" altLang="zh-CN" sz="2000" dirty="0"/>
              <a:t>"</a:t>
            </a:r>
            <a:r>
              <a:rPr lang="en-US" altLang="zh-CN" sz="2000" b="1" dirty="0" smtClean="0"/>
              <a:t>)</a:t>
            </a:r>
            <a:r>
              <a:rPr lang="en-US" altLang="zh-CN" sz="2000" b="1" dirty="0"/>
              <a:t>;}</a:t>
            </a:r>
            <a:endParaRPr lang="zh-CN" altLang="zh-CN" sz="2000" b="1" dirty="0"/>
          </a:p>
          <a:p>
            <a:pPr marL="0" indent="0">
              <a:buFont typeface="Wingdings" charset="0"/>
              <a:buNone/>
              <a:defRPr/>
            </a:pPr>
            <a:r>
              <a:rPr lang="en-US" altLang="zh-CN" sz="2000" b="1" dirty="0" smtClean="0">
                <a:solidFill>
                  <a:srgbClr val="CC0066"/>
                </a:solidFill>
              </a:rPr>
              <a:t>else</a:t>
            </a:r>
            <a:r>
              <a:rPr lang="en-US" altLang="zh-CN" sz="2000" b="1" dirty="0">
                <a:solidFill>
                  <a:schemeClr val="bg2"/>
                </a:solidFill>
              </a:rPr>
              <a:t>{</a:t>
            </a:r>
            <a:endParaRPr lang="zh-CN" altLang="zh-CN" sz="2000" b="1" dirty="0">
              <a:solidFill>
                <a:schemeClr val="bg2"/>
              </a:solidFill>
            </a:endParaRPr>
          </a:p>
          <a:p>
            <a:pPr marL="0" indent="0">
              <a:buFont typeface="Wingdings" charset="0"/>
              <a:buNone/>
              <a:defRPr/>
            </a:pPr>
            <a:r>
              <a:rPr lang="en-US" altLang="zh-CN" sz="2000" b="1" dirty="0"/>
              <a:t>  </a:t>
            </a:r>
            <a:r>
              <a:rPr lang="zh-CN" altLang="en-US" sz="2000" b="1" dirty="0" smtClean="0"/>
              <a:t> </a:t>
            </a:r>
            <a:r>
              <a:rPr lang="en-US" altLang="zh-CN" sz="2000" b="1" dirty="0">
                <a:solidFill>
                  <a:srgbClr val="CD0066"/>
                </a:solidFill>
              </a:rPr>
              <a:t>if</a:t>
            </a:r>
            <a:r>
              <a:rPr lang="zh-CN" altLang="en-US" sz="2000" b="1" dirty="0">
                <a:solidFill>
                  <a:srgbClr val="CD0066"/>
                </a:solidFill>
              </a:rPr>
              <a:t> </a:t>
            </a:r>
            <a:r>
              <a:rPr lang="en-US" altLang="zh-CN" sz="2000" b="1" dirty="0"/>
              <a:t>(</a:t>
            </a:r>
            <a:r>
              <a:rPr lang="en-US" altLang="zh-CN" sz="2000" b="1" dirty="0" err="1"/>
              <a:t>yournumber</a:t>
            </a:r>
            <a:r>
              <a:rPr lang="en-US" altLang="zh-CN" sz="2000" b="1" dirty="0"/>
              <a:t> &gt; </a:t>
            </a:r>
            <a:r>
              <a:rPr lang="en-US" altLang="zh-CN" sz="2000" b="1" dirty="0" err="1"/>
              <a:t>mynumber</a:t>
            </a:r>
            <a:r>
              <a:rPr lang="en-US" altLang="zh-CN" sz="2000" b="1" dirty="0"/>
              <a:t> ){</a:t>
            </a:r>
            <a:endParaRPr lang="zh-CN" altLang="zh-CN" sz="2000" b="1" dirty="0"/>
          </a:p>
          <a:p>
            <a:pPr marL="0" indent="0">
              <a:buFont typeface="Wingdings" charset="0"/>
              <a:buNone/>
              <a:defRPr/>
            </a:pPr>
            <a:r>
              <a:rPr lang="en-US" altLang="zh-CN" sz="2000" b="1" dirty="0"/>
              <a:t>      </a:t>
            </a:r>
            <a:r>
              <a:rPr lang="zh-CN" altLang="en-US" sz="2000" b="1" dirty="0"/>
              <a:t> </a:t>
            </a:r>
            <a:r>
              <a:rPr lang="en-US" altLang="zh-CN" sz="2000" b="1" dirty="0" err="1"/>
              <a:t>printf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("Sorry! your number is bigger than my number!\n");}</a:t>
            </a:r>
            <a:endParaRPr lang="zh-CN" altLang="zh-CN" sz="2000" b="1" dirty="0"/>
          </a:p>
          <a:p>
            <a:pPr marL="0" indent="0">
              <a:buFont typeface="Wingdings" charset="0"/>
              <a:buNone/>
              <a:defRPr/>
            </a:pPr>
            <a:r>
              <a:rPr lang="en-US" altLang="zh-CN" sz="2000" b="1" dirty="0"/>
              <a:t>  </a:t>
            </a:r>
            <a:r>
              <a:rPr lang="en-US" altLang="zh-CN" sz="2000" b="1" dirty="0" smtClean="0"/>
              <a:t> </a:t>
            </a:r>
            <a:r>
              <a:rPr lang="en-US" altLang="zh-CN" sz="2000" b="1" dirty="0" smtClean="0">
                <a:solidFill>
                  <a:srgbClr val="CC0066"/>
                </a:solidFill>
              </a:rPr>
              <a:t>else</a:t>
            </a:r>
            <a:r>
              <a:rPr lang="en-US" altLang="zh-CN" sz="2000" b="1" dirty="0">
                <a:solidFill>
                  <a:srgbClr val="000000"/>
                </a:solidFill>
              </a:rPr>
              <a:t>{</a:t>
            </a:r>
            <a:endParaRPr lang="zh-CN" altLang="zh-CN" sz="2000" b="1" dirty="0">
              <a:solidFill>
                <a:srgbClr val="000000"/>
              </a:solidFill>
            </a:endParaRPr>
          </a:p>
          <a:p>
            <a:pPr marL="0" indent="0">
              <a:buFont typeface="Wingdings" charset="0"/>
              <a:buNone/>
              <a:defRPr/>
            </a:pPr>
            <a:r>
              <a:rPr lang="en-US" altLang="zh-CN" sz="2000" b="1" dirty="0"/>
              <a:t>      </a:t>
            </a:r>
            <a:r>
              <a:rPr lang="zh-CN" altLang="en-US" sz="2000" b="1" dirty="0"/>
              <a:t> </a:t>
            </a:r>
            <a:r>
              <a:rPr lang="en-US" altLang="zh-CN" sz="2000" b="1" dirty="0" err="1"/>
              <a:t>printf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("Sorry! your number is smaller than my number!\n");}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altLang="zh-CN" sz="2000" b="1" dirty="0" smtClean="0">
                <a:solidFill>
                  <a:srgbClr val="00007D"/>
                </a:solidFill>
              </a:rPr>
              <a:t>}</a:t>
            </a:r>
            <a:endParaRPr lang="zh-CN" sz="2000" b="1" dirty="0">
              <a:latin typeface="Times New Roman"/>
              <a:ea typeface="楷体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1512279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11213"/>
          </a:xfrm>
        </p:spPr>
        <p:txBody>
          <a:bodyPr/>
          <a:lstStyle/>
          <a:p>
            <a:pPr>
              <a:defRPr/>
            </a:pPr>
            <a:r>
              <a:rPr lang="zh-CN" altLang="en-US" sz="4000" smtClean="0"/>
              <a:t>更改例</a:t>
            </a:r>
            <a:r>
              <a:rPr lang="en-US" altLang="zh-CN" sz="4000" smtClean="0"/>
              <a:t>2-4</a:t>
            </a:r>
            <a:r>
              <a:rPr lang="zh-CN" altLang="en-US" sz="4000" smtClean="0"/>
              <a:t>中的分段计算水费的问题 </a:t>
            </a:r>
          </a:p>
        </p:txBody>
      </p:sp>
      <p:sp>
        <p:nvSpPr>
          <p:cNvPr id="212996" name="Text Box 4"/>
          <p:cNvSpPr txBox="1">
            <a:spLocks noChangeArrowheads="1"/>
          </p:cNvSpPr>
          <p:nvPr/>
        </p:nvSpPr>
        <p:spPr bwMode="auto">
          <a:xfrm>
            <a:off x="468313" y="1412875"/>
            <a:ext cx="8347075" cy="157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dirty="0">
                <a:latin typeface="宋体" charset="0"/>
              </a:rPr>
              <a:t>例</a:t>
            </a:r>
            <a:r>
              <a:rPr lang="en-US" altLang="zh-CN" sz="3200" b="1" dirty="0">
                <a:latin typeface="+mn-lt"/>
              </a:rPr>
              <a:t>3-4</a:t>
            </a:r>
            <a:r>
              <a:rPr lang="en-US" altLang="zh-CN" sz="3200" b="1" dirty="0">
                <a:latin typeface="宋体" charset="0"/>
              </a:rPr>
              <a:t> </a:t>
            </a:r>
            <a:r>
              <a:rPr lang="zh-CN" altLang="en-US" sz="3200" b="1" dirty="0">
                <a:latin typeface="宋体" charset="0"/>
              </a:rPr>
              <a:t>例</a:t>
            </a:r>
            <a:r>
              <a:rPr lang="en-US" altLang="zh-CN" sz="3200" b="1" dirty="0">
                <a:latin typeface="+mn-lt"/>
              </a:rPr>
              <a:t>2-4</a:t>
            </a:r>
            <a:r>
              <a:rPr lang="zh-CN" altLang="en-US" sz="3200" b="1" dirty="0">
                <a:latin typeface="宋体" charset="0"/>
              </a:rPr>
              <a:t>中提出的分段计算水费的问题。</a:t>
            </a:r>
          </a:p>
          <a:p>
            <a:pPr>
              <a:defRPr/>
            </a:pPr>
            <a:r>
              <a:rPr lang="zh-CN" altLang="en-US" sz="3200" b="1" dirty="0" smtClean="0">
                <a:latin typeface="宋体" charset="0"/>
              </a:rPr>
              <a:t>居民应交水费</a:t>
            </a:r>
            <a:r>
              <a:rPr lang="en-US" altLang="zh-CN" sz="3200" b="1" dirty="0" smtClean="0">
                <a:latin typeface="Arial"/>
                <a:cs typeface="Arial"/>
              </a:rPr>
              <a:t>y</a:t>
            </a:r>
            <a:r>
              <a:rPr lang="en-US" altLang="zh-CN" sz="3200" b="1" dirty="0" smtClean="0">
                <a:latin typeface="宋体" charset="0"/>
              </a:rPr>
              <a:t>(</a:t>
            </a:r>
            <a:r>
              <a:rPr lang="zh-CN" altLang="en-US" sz="3200" b="1" dirty="0">
                <a:latin typeface="宋体" charset="0"/>
              </a:rPr>
              <a:t>元</a:t>
            </a:r>
            <a:r>
              <a:rPr lang="en-US" altLang="zh-CN" sz="3200" b="1" dirty="0">
                <a:latin typeface="宋体" charset="0"/>
              </a:rPr>
              <a:t>)</a:t>
            </a:r>
            <a:r>
              <a:rPr lang="zh-CN" altLang="en-US" sz="3200" b="1" dirty="0">
                <a:latin typeface="宋体" charset="0"/>
              </a:rPr>
              <a:t>与月用水量</a:t>
            </a:r>
            <a:r>
              <a:rPr lang="en-US" altLang="zh-CN" sz="3200" b="1" dirty="0">
                <a:latin typeface="宋体" charset="0"/>
              </a:rPr>
              <a:t>x(</a:t>
            </a:r>
            <a:r>
              <a:rPr lang="zh-CN" altLang="en-US" sz="3200" b="1" dirty="0">
                <a:latin typeface="宋体" charset="0"/>
              </a:rPr>
              <a:t>吨</a:t>
            </a:r>
            <a:r>
              <a:rPr lang="en-US" altLang="zh-CN" sz="3200" b="1" dirty="0">
                <a:latin typeface="宋体" charset="0"/>
              </a:rPr>
              <a:t>)</a:t>
            </a:r>
            <a:r>
              <a:rPr lang="zh-CN" altLang="en-US" sz="3200" b="1" dirty="0">
                <a:latin typeface="宋体" charset="0"/>
              </a:rPr>
              <a:t>的函数</a:t>
            </a:r>
          </a:p>
          <a:p>
            <a:pPr>
              <a:defRPr/>
            </a:pPr>
            <a:r>
              <a:rPr lang="zh-CN" altLang="en-US" sz="3200" b="1" dirty="0">
                <a:latin typeface="宋体" charset="0"/>
              </a:rPr>
              <a:t>关系式修正如下，并编程实现。 </a:t>
            </a:r>
          </a:p>
        </p:txBody>
      </p:sp>
      <p:sp>
        <p:nvSpPr>
          <p:cNvPr id="212998" name="Rectangle 6"/>
          <p:cNvSpPr>
            <a:spLocks noChangeArrowheads="1"/>
          </p:cNvSpPr>
          <p:nvPr/>
        </p:nvSpPr>
        <p:spPr bwMode="auto">
          <a:xfrm>
            <a:off x="0" y="30337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28676" name="Object 5"/>
          <p:cNvGraphicFramePr>
            <a:graphicFrameLocks noChangeAspect="1"/>
          </p:cNvGraphicFramePr>
          <p:nvPr/>
        </p:nvGraphicFramePr>
        <p:xfrm>
          <a:off x="755650" y="3141663"/>
          <a:ext cx="3816350" cy="186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13" name="公式" r:id="rId3" imgW="1828800" imgH="889000" progId="Equation.3">
                  <p:embed/>
                </p:oleObj>
              </mc:Choice>
              <mc:Fallback>
                <p:oleObj name="公式" r:id="rId3" imgW="1828800" imgH="889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3141663"/>
                        <a:ext cx="3816350" cy="186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404813"/>
            <a:ext cx="5483225" cy="668337"/>
          </a:xfrm>
        </p:spPr>
        <p:txBody>
          <a:bodyPr/>
          <a:lstStyle/>
          <a:p>
            <a:pPr>
              <a:defRPr/>
            </a:pPr>
            <a:r>
              <a:rPr lang="zh-CN" altLang="en-US" sz="4000" dirty="0" smtClean="0"/>
              <a:t>源程序</a:t>
            </a:r>
            <a:r>
              <a:rPr lang="en-US" altLang="zh-CN" sz="4000" dirty="0" smtClean="0"/>
              <a:t>-</a:t>
            </a:r>
            <a:r>
              <a:rPr lang="zh-CN" altLang="en-US" sz="4000" dirty="0" smtClean="0"/>
              <a:t>分段计算水费</a:t>
            </a:r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052513"/>
            <a:ext cx="5257800" cy="5805487"/>
          </a:xfrm>
        </p:spPr>
        <p:txBody>
          <a:bodyPr/>
          <a:lstStyle/>
          <a:p>
            <a:pPr>
              <a:lnSpc>
                <a:spcPct val="80000"/>
              </a:lnSpc>
              <a:buFont typeface="Wingdings" charset="0"/>
              <a:buNone/>
              <a:defRPr/>
            </a:pPr>
            <a:r>
              <a:rPr lang="en-US" altLang="zh-CN" sz="2000" dirty="0" smtClean="0"/>
              <a:t># include &lt;</a:t>
            </a:r>
            <a:r>
              <a:rPr lang="en-US" altLang="zh-CN" sz="2000" dirty="0" err="1" smtClean="0"/>
              <a:t>stdio.h</a:t>
            </a:r>
            <a:r>
              <a:rPr lang="en-US" altLang="zh-CN" sz="2000" dirty="0" smtClean="0"/>
              <a:t>&gt; </a:t>
            </a:r>
          </a:p>
          <a:p>
            <a:pPr>
              <a:lnSpc>
                <a:spcPct val="80000"/>
              </a:lnSpc>
              <a:buFont typeface="Wingdings" charset="0"/>
              <a:buNone/>
              <a:defRPr/>
            </a:pP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main (void)</a:t>
            </a:r>
          </a:p>
          <a:p>
            <a:pPr>
              <a:lnSpc>
                <a:spcPct val="80000"/>
              </a:lnSpc>
              <a:buFont typeface="Wingdings" charset="0"/>
              <a:buNone/>
              <a:defRPr/>
            </a:pPr>
            <a:r>
              <a:rPr lang="en-US" altLang="zh-CN" sz="2000" dirty="0" smtClean="0"/>
              <a:t>{</a:t>
            </a:r>
          </a:p>
          <a:p>
            <a:pPr>
              <a:lnSpc>
                <a:spcPct val="80000"/>
              </a:lnSpc>
              <a:buFont typeface="Wingdings" charset="0"/>
              <a:buNone/>
              <a:defRPr/>
            </a:pPr>
            <a:r>
              <a:rPr lang="en-US" altLang="zh-CN" sz="2000" dirty="0" smtClean="0"/>
              <a:t>   double x, y; </a:t>
            </a:r>
          </a:p>
          <a:p>
            <a:pPr>
              <a:lnSpc>
                <a:spcPct val="80000"/>
              </a:lnSpc>
              <a:buFont typeface="Wingdings" charset="0"/>
              <a:buNone/>
              <a:defRPr/>
            </a:pPr>
            <a:r>
              <a:rPr lang="en-US" altLang="zh-CN" sz="2000" dirty="0" smtClean="0"/>
              <a:t>   </a:t>
            </a:r>
            <a:r>
              <a:rPr lang="en-US" altLang="zh-CN" sz="2000" dirty="0" err="1" smtClean="0"/>
              <a:t>printf</a:t>
            </a:r>
            <a:r>
              <a:rPr lang="en-US" altLang="zh-CN" sz="2000" dirty="0" smtClean="0"/>
              <a:t> ("Enter x:");</a:t>
            </a:r>
          </a:p>
          <a:p>
            <a:pPr>
              <a:lnSpc>
                <a:spcPct val="80000"/>
              </a:lnSpc>
              <a:buFont typeface="Wingdings" charset="0"/>
              <a:buNone/>
              <a:defRPr/>
            </a:pPr>
            <a:r>
              <a:rPr lang="en-US" altLang="zh-CN" sz="2000" dirty="0" smtClean="0"/>
              <a:t>   </a:t>
            </a:r>
            <a:r>
              <a:rPr lang="en-US" altLang="zh-CN" sz="2000" dirty="0" err="1" smtClean="0"/>
              <a:t>scanf</a:t>
            </a:r>
            <a:r>
              <a:rPr lang="en-US" altLang="zh-CN" sz="2000" dirty="0" smtClean="0"/>
              <a:t> ("%lf", &amp;x); </a:t>
            </a:r>
          </a:p>
          <a:p>
            <a:pPr>
              <a:lnSpc>
                <a:spcPct val="80000"/>
              </a:lnSpc>
              <a:buFont typeface="Wingdings" charset="0"/>
              <a:buNone/>
              <a:defRPr/>
            </a:pPr>
            <a:r>
              <a:rPr lang="en-US" altLang="zh-CN" sz="2000" dirty="0" smtClean="0"/>
              <a:t>   </a:t>
            </a:r>
            <a:r>
              <a:rPr lang="en-US" altLang="zh-CN" sz="2000" dirty="0" smtClean="0">
                <a:solidFill>
                  <a:srgbClr val="CD0066"/>
                </a:solidFill>
              </a:rPr>
              <a:t>if</a:t>
            </a:r>
            <a:r>
              <a:rPr lang="en-US" altLang="zh-CN" sz="2000" dirty="0" smtClean="0"/>
              <a:t> (x &lt; 0){</a:t>
            </a:r>
          </a:p>
          <a:p>
            <a:pPr>
              <a:lnSpc>
                <a:spcPct val="80000"/>
              </a:lnSpc>
              <a:buFont typeface="Wingdings" charset="0"/>
              <a:buNone/>
              <a:defRPr/>
            </a:pPr>
            <a:r>
              <a:rPr lang="en-US" altLang="zh-CN" sz="2000" dirty="0" smtClean="0"/>
              <a:t>       y = 0;</a:t>
            </a:r>
          </a:p>
          <a:p>
            <a:pPr>
              <a:lnSpc>
                <a:spcPct val="80000"/>
              </a:lnSpc>
              <a:buFont typeface="Wingdings" charset="0"/>
              <a:buNone/>
              <a:defRPr/>
            </a:pPr>
            <a:r>
              <a:rPr lang="en-US" altLang="zh-CN" sz="2000" dirty="0" smtClean="0"/>
              <a:t>   }</a:t>
            </a:r>
          </a:p>
          <a:p>
            <a:pPr>
              <a:lnSpc>
                <a:spcPct val="80000"/>
              </a:lnSpc>
              <a:buFont typeface="Wingdings" charset="0"/>
              <a:buNone/>
              <a:defRPr/>
            </a:pPr>
            <a:r>
              <a:rPr lang="en-US" altLang="zh-CN" sz="2000" dirty="0" smtClean="0"/>
              <a:t>   </a:t>
            </a:r>
            <a:r>
              <a:rPr lang="en-US" altLang="zh-CN" sz="2000" dirty="0" smtClean="0">
                <a:solidFill>
                  <a:srgbClr val="CD0066"/>
                </a:solidFill>
              </a:rPr>
              <a:t>else </a:t>
            </a:r>
            <a:r>
              <a:rPr lang="en-US" altLang="zh-CN" sz="2000" dirty="0">
                <a:solidFill>
                  <a:srgbClr val="CD0066"/>
                </a:solidFill>
              </a:rPr>
              <a:t>if</a:t>
            </a:r>
            <a:r>
              <a:rPr lang="en-US" altLang="zh-CN" sz="2000" dirty="0" smtClean="0"/>
              <a:t> (x &lt;= 15){</a:t>
            </a:r>
          </a:p>
          <a:p>
            <a:pPr>
              <a:lnSpc>
                <a:spcPct val="80000"/>
              </a:lnSpc>
              <a:buFont typeface="Wingdings" charset="0"/>
              <a:buNone/>
              <a:defRPr/>
            </a:pPr>
            <a:r>
              <a:rPr lang="en-US" altLang="zh-CN" sz="2000" dirty="0" smtClean="0"/>
              <a:t>       y = 4 * x / 3;</a:t>
            </a:r>
          </a:p>
          <a:p>
            <a:pPr>
              <a:lnSpc>
                <a:spcPct val="80000"/>
              </a:lnSpc>
              <a:buFont typeface="Wingdings" charset="0"/>
              <a:buNone/>
              <a:defRPr/>
            </a:pPr>
            <a:r>
              <a:rPr lang="en-US" altLang="zh-CN" sz="2000" dirty="0" smtClean="0"/>
              <a:t>   }</a:t>
            </a:r>
          </a:p>
          <a:p>
            <a:pPr>
              <a:lnSpc>
                <a:spcPct val="80000"/>
              </a:lnSpc>
              <a:buFont typeface="Wingdings" charset="0"/>
              <a:buNone/>
              <a:defRPr/>
            </a:pPr>
            <a:r>
              <a:rPr lang="en-US" altLang="zh-CN" sz="2000" dirty="0" smtClean="0"/>
              <a:t>  </a:t>
            </a:r>
            <a:r>
              <a:rPr lang="en-US" altLang="zh-CN" sz="2000" dirty="0" smtClean="0">
                <a:solidFill>
                  <a:srgbClr val="CD0066"/>
                </a:solidFill>
              </a:rPr>
              <a:t> else</a:t>
            </a:r>
            <a:r>
              <a:rPr lang="en-US" altLang="zh-CN" sz="2000" dirty="0" smtClean="0"/>
              <a:t>{</a:t>
            </a:r>
          </a:p>
          <a:p>
            <a:pPr>
              <a:lnSpc>
                <a:spcPct val="80000"/>
              </a:lnSpc>
              <a:buFont typeface="Wingdings" charset="0"/>
              <a:buNone/>
              <a:defRPr/>
            </a:pPr>
            <a:r>
              <a:rPr lang="en-US" altLang="zh-CN" sz="2000" dirty="0" smtClean="0"/>
              <a:t>      y = 2.5 * x - 10.5;</a:t>
            </a:r>
          </a:p>
          <a:p>
            <a:pPr>
              <a:lnSpc>
                <a:spcPct val="80000"/>
              </a:lnSpc>
              <a:buFont typeface="Wingdings" charset="0"/>
              <a:buNone/>
              <a:defRPr/>
            </a:pPr>
            <a:r>
              <a:rPr lang="en-US" altLang="zh-CN" sz="2000" dirty="0" smtClean="0"/>
              <a:t>   }</a:t>
            </a:r>
          </a:p>
          <a:p>
            <a:pPr>
              <a:lnSpc>
                <a:spcPct val="80000"/>
              </a:lnSpc>
              <a:buFont typeface="Wingdings" charset="0"/>
              <a:buNone/>
              <a:defRPr/>
            </a:pPr>
            <a:r>
              <a:rPr lang="en-US" altLang="zh-CN" sz="2000" dirty="0" smtClean="0"/>
              <a:t>   </a:t>
            </a:r>
            <a:r>
              <a:rPr lang="en-US" altLang="zh-CN" sz="2000" dirty="0" err="1" smtClean="0"/>
              <a:t>printf</a:t>
            </a:r>
            <a:r>
              <a:rPr lang="en-US" altLang="zh-CN" sz="2000" dirty="0" smtClean="0"/>
              <a:t> ("f(%.2f) = %.2f\n", x, y); </a:t>
            </a:r>
          </a:p>
          <a:p>
            <a:pPr>
              <a:lnSpc>
                <a:spcPct val="80000"/>
              </a:lnSpc>
              <a:buFont typeface="Wingdings" charset="0"/>
              <a:buNone/>
              <a:defRPr/>
            </a:pPr>
            <a:r>
              <a:rPr lang="en-US" altLang="zh-CN" sz="2000" dirty="0" smtClean="0"/>
              <a:t>   return 0;</a:t>
            </a:r>
          </a:p>
          <a:p>
            <a:pPr>
              <a:lnSpc>
                <a:spcPct val="80000"/>
              </a:lnSpc>
              <a:buFont typeface="Wingdings" charset="0"/>
              <a:buNone/>
              <a:defRPr/>
            </a:pPr>
            <a:r>
              <a:rPr lang="en-US" altLang="zh-CN" sz="2000" dirty="0" smtClean="0"/>
              <a:t>}</a:t>
            </a:r>
          </a:p>
        </p:txBody>
      </p:sp>
      <p:sp>
        <p:nvSpPr>
          <p:cNvPr id="215044" name="Rectangle 4"/>
          <p:cNvSpPr>
            <a:spLocks noChangeArrowheads="1"/>
          </p:cNvSpPr>
          <p:nvPr/>
        </p:nvSpPr>
        <p:spPr bwMode="auto">
          <a:xfrm>
            <a:off x="2916238" y="2700338"/>
            <a:ext cx="2592387" cy="80010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30000"/>
              </a:spcBef>
              <a:defRPr/>
            </a:pPr>
            <a:r>
              <a:rPr kumimoji="1" lang="en-US" altLang="zh-CN" sz="2000" b="1" dirty="0"/>
              <a:t>Enter x: </a:t>
            </a:r>
            <a:r>
              <a:rPr kumimoji="1" lang="en-US" altLang="zh-CN" sz="2000" b="1" dirty="0">
                <a:solidFill>
                  <a:srgbClr val="CC0066"/>
                </a:solidFill>
              </a:rPr>
              <a:t>-0.5</a:t>
            </a:r>
          </a:p>
          <a:p>
            <a:pPr>
              <a:spcBef>
                <a:spcPct val="30000"/>
              </a:spcBef>
              <a:defRPr/>
            </a:pPr>
            <a:r>
              <a:rPr kumimoji="1" lang="en-US" altLang="zh-CN" sz="2000" b="1" dirty="0"/>
              <a:t>f(-0.50) = 0.00 </a:t>
            </a:r>
          </a:p>
        </p:txBody>
      </p:sp>
      <p:sp>
        <p:nvSpPr>
          <p:cNvPr id="215045" name="Rectangle 5"/>
          <p:cNvSpPr>
            <a:spLocks noChangeArrowheads="1"/>
          </p:cNvSpPr>
          <p:nvPr/>
        </p:nvSpPr>
        <p:spPr bwMode="auto">
          <a:xfrm>
            <a:off x="3203575" y="3716338"/>
            <a:ext cx="2592388" cy="80010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30000"/>
              </a:spcBef>
              <a:defRPr/>
            </a:pPr>
            <a:r>
              <a:rPr kumimoji="1" lang="en-US" altLang="zh-CN" sz="2000" b="1" dirty="0"/>
              <a:t>Enter x: </a:t>
            </a:r>
            <a:r>
              <a:rPr kumimoji="1" lang="en-US" altLang="zh-CN" sz="2000" b="1" dirty="0">
                <a:solidFill>
                  <a:srgbClr val="CC0066"/>
                </a:solidFill>
              </a:rPr>
              <a:t>9.5</a:t>
            </a:r>
          </a:p>
          <a:p>
            <a:pPr>
              <a:spcBef>
                <a:spcPct val="30000"/>
              </a:spcBef>
              <a:defRPr/>
            </a:pPr>
            <a:r>
              <a:rPr kumimoji="1" lang="en-US" altLang="zh-CN" sz="2000" b="1" dirty="0"/>
              <a:t>f(9.50) = 12.67</a:t>
            </a:r>
          </a:p>
        </p:txBody>
      </p:sp>
      <p:sp>
        <p:nvSpPr>
          <p:cNvPr id="215046" name="Rectangle 6"/>
          <p:cNvSpPr>
            <a:spLocks noChangeArrowheads="1"/>
          </p:cNvSpPr>
          <p:nvPr/>
        </p:nvSpPr>
        <p:spPr bwMode="auto">
          <a:xfrm>
            <a:off x="4284663" y="4724400"/>
            <a:ext cx="2663825" cy="801688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30000"/>
              </a:spcBef>
              <a:defRPr/>
            </a:pPr>
            <a:r>
              <a:rPr kumimoji="1" lang="en-US" altLang="zh-CN" sz="2000" b="1" dirty="0"/>
              <a:t>Enter x: </a:t>
            </a:r>
            <a:r>
              <a:rPr kumimoji="1" lang="en-US" altLang="zh-CN" sz="2000" b="1" dirty="0">
                <a:solidFill>
                  <a:srgbClr val="CC0066"/>
                </a:solidFill>
              </a:rPr>
              <a:t>21.3</a:t>
            </a:r>
          </a:p>
          <a:p>
            <a:pPr>
              <a:spcBef>
                <a:spcPct val="30000"/>
              </a:spcBef>
              <a:defRPr/>
            </a:pPr>
            <a:r>
              <a:rPr kumimoji="1" lang="en-US" altLang="zh-CN" sz="2000" b="1" dirty="0"/>
              <a:t>f(21.30) = 42.75</a:t>
            </a:r>
          </a:p>
        </p:txBody>
      </p:sp>
      <p:graphicFrame>
        <p:nvGraphicFramePr>
          <p:cNvPr id="29702" name="Object 7"/>
          <p:cNvGraphicFramePr>
            <a:graphicFrameLocks noGrp="1" noChangeAspect="1"/>
          </p:cNvGraphicFramePr>
          <p:nvPr>
            <p:ph sz="half" idx="2"/>
          </p:nvPr>
        </p:nvGraphicFramePr>
        <p:xfrm>
          <a:off x="4067175" y="549275"/>
          <a:ext cx="4752975" cy="192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40" name="Equation" r:id="rId4" imgW="1854200" imgH="749300" progId="Equation.DSMT4">
                  <p:embed/>
                </p:oleObj>
              </mc:Choice>
              <mc:Fallback>
                <p:oleObj name="Equation" r:id="rId4" imgW="1854200" imgH="7493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549275"/>
                        <a:ext cx="4752975" cy="192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48" name="Rectangle 8"/>
          <p:cNvSpPr>
            <a:spLocks noChangeArrowheads="1"/>
          </p:cNvSpPr>
          <p:nvPr/>
        </p:nvSpPr>
        <p:spPr bwMode="auto">
          <a:xfrm>
            <a:off x="6300788" y="2780928"/>
            <a:ext cx="2592387" cy="800219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30000"/>
              </a:spcBef>
              <a:defRPr/>
            </a:pPr>
            <a:r>
              <a:rPr kumimoji="1" lang="en-US" altLang="zh-CN" sz="2000" b="1" dirty="0"/>
              <a:t>Enter x: </a:t>
            </a:r>
            <a:r>
              <a:rPr kumimoji="1" lang="en-US" altLang="zh-CN" sz="2000" b="1" dirty="0">
                <a:solidFill>
                  <a:srgbClr val="CC0066"/>
                </a:solidFill>
              </a:rPr>
              <a:t>?</a:t>
            </a:r>
          </a:p>
          <a:p>
            <a:pPr>
              <a:spcBef>
                <a:spcPct val="30000"/>
              </a:spcBef>
              <a:defRPr/>
            </a:pPr>
            <a:endParaRPr kumimoji="1" lang="en-US" altLang="zh-CN" sz="2000" b="1" dirty="0">
              <a:solidFill>
                <a:srgbClr val="CC0066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300788" y="3780581"/>
            <a:ext cx="2592387" cy="800219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30000"/>
              </a:spcBef>
              <a:defRPr/>
            </a:pPr>
            <a:r>
              <a:rPr kumimoji="1" lang="en-US" altLang="zh-CN" sz="2000" b="1" dirty="0"/>
              <a:t>Enter x: </a:t>
            </a:r>
            <a:r>
              <a:rPr kumimoji="1" lang="en-US" altLang="zh-CN" sz="2000" b="1" dirty="0">
                <a:solidFill>
                  <a:srgbClr val="CC0066"/>
                </a:solidFill>
              </a:rPr>
              <a:t>?</a:t>
            </a:r>
          </a:p>
          <a:p>
            <a:pPr>
              <a:spcBef>
                <a:spcPct val="30000"/>
              </a:spcBef>
              <a:defRPr/>
            </a:pPr>
            <a:endParaRPr kumimoji="1" lang="en-US" altLang="zh-CN" sz="2000" b="1" dirty="0">
              <a:solidFill>
                <a:srgbClr val="CC0066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50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50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50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50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50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50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44" grpId="0" animBg="1" autoUpdateAnimBg="0"/>
      <p:bldP spid="215045" grpId="0" animBg="1" autoUpdateAnimBg="0"/>
      <p:bldP spid="215046" grpId="0" animBg="1" autoUpdateAnimBg="0"/>
      <p:bldP spid="215048" grpId="0" animBg="1" autoUpdateAnimBg="0"/>
      <p:bldP spid="9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476250"/>
            <a:ext cx="8686800" cy="1247775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3.2  </a:t>
            </a:r>
            <a:r>
              <a:rPr lang="zh-CN" altLang="en-US" dirty="0" smtClean="0"/>
              <a:t>四则运算</a:t>
            </a:r>
          </a:p>
        </p:txBody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3141663"/>
            <a:ext cx="8424862" cy="2879725"/>
          </a:xfrm>
        </p:spPr>
        <p:txBody>
          <a:bodyPr/>
          <a:lstStyle/>
          <a:p>
            <a:pPr algn="just">
              <a:buFont typeface="Wingdings" charset="0"/>
              <a:buNone/>
              <a:defRPr/>
            </a:pPr>
            <a:r>
              <a:rPr lang="en-US" altLang="zh-CN" dirty="0" smtClean="0"/>
              <a:t>3.2.1  </a:t>
            </a:r>
            <a:r>
              <a:rPr lang="zh-CN" altLang="en-US" dirty="0" smtClean="0">
                <a:latin typeface="宋体" charset="0"/>
              </a:rPr>
              <a:t>程序解析</a:t>
            </a:r>
          </a:p>
          <a:p>
            <a:pPr algn="just">
              <a:buFont typeface="Wingdings" charset="0"/>
              <a:buNone/>
              <a:defRPr/>
            </a:pPr>
            <a:r>
              <a:rPr lang="en-US" altLang="zh-CN" dirty="0" smtClean="0"/>
              <a:t>3.2.2  </a:t>
            </a:r>
            <a:r>
              <a:rPr lang="zh-CN" altLang="en-US" dirty="0" smtClean="0"/>
              <a:t>字符类型</a:t>
            </a:r>
            <a:endParaRPr lang="zh-CN" altLang="en-US" dirty="0" smtClean="0">
              <a:latin typeface="宋体" charset="0"/>
            </a:endParaRPr>
          </a:p>
          <a:p>
            <a:pPr algn="just">
              <a:buFont typeface="Wingdings" charset="0"/>
              <a:buNone/>
              <a:defRPr/>
            </a:pPr>
            <a:r>
              <a:rPr lang="en-US" altLang="zh-CN" dirty="0" smtClean="0"/>
              <a:t>3.2.3  </a:t>
            </a:r>
            <a:r>
              <a:rPr lang="zh-CN" altLang="en-US" dirty="0" smtClean="0"/>
              <a:t>字符型数据的输入和输出</a:t>
            </a:r>
          </a:p>
          <a:p>
            <a:pPr algn="just">
              <a:buFont typeface="Wingdings" charset="0"/>
              <a:buNone/>
              <a:defRPr/>
            </a:pPr>
            <a:r>
              <a:rPr lang="en-US" altLang="zh-CN" dirty="0" smtClean="0"/>
              <a:t>3.2.4  </a:t>
            </a:r>
            <a:r>
              <a:rPr lang="zh-CN" altLang="en-US" dirty="0" smtClean="0"/>
              <a:t>逻辑运算</a:t>
            </a:r>
          </a:p>
        </p:txBody>
      </p:sp>
      <p:sp>
        <p:nvSpPr>
          <p:cNvPr id="217092" name="Rectangle 4"/>
          <p:cNvSpPr>
            <a:spLocks noChangeArrowheads="1"/>
          </p:cNvSpPr>
          <p:nvPr/>
        </p:nvSpPr>
        <p:spPr bwMode="auto">
          <a:xfrm>
            <a:off x="323850" y="1557338"/>
            <a:ext cx="8351838" cy="954087"/>
          </a:xfrm>
          <a:prstGeom prst="rect">
            <a:avLst/>
          </a:prstGeom>
          <a:noFill/>
          <a:ln w="9525">
            <a:solidFill>
              <a:srgbClr val="0000FF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>
                <a:latin typeface="宋体" charset="0"/>
              </a:rPr>
              <a:t> 输入一个形式如“操作数 运算符 操作数”的四则运算表达式，输出运算结果。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7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7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7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7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7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7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7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7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7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091" grpId="0" build="p"/>
      <p:bldP spid="21709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260350"/>
            <a:ext cx="4681538" cy="1008063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3.2.1  </a:t>
            </a:r>
            <a:r>
              <a:rPr lang="zh-CN" altLang="en-US" dirty="0" smtClean="0"/>
              <a:t>程序解析</a:t>
            </a:r>
          </a:p>
        </p:txBody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4" y="1196974"/>
            <a:ext cx="8713663" cy="4392265"/>
          </a:xfrm>
        </p:spPr>
        <p:txBody>
          <a:bodyPr/>
          <a:lstStyle/>
          <a:p>
            <a:pPr marL="0" indent="0">
              <a:buFont typeface="Wingdings" charset="0"/>
              <a:buNone/>
              <a:defRPr/>
            </a:pPr>
            <a:r>
              <a:rPr lang="zh-CN" altLang="en-US" dirty="0">
                <a:solidFill>
                  <a:srgbClr val="000000"/>
                </a:solidFill>
              </a:rPr>
              <a:t>例</a:t>
            </a:r>
            <a:r>
              <a:rPr lang="en-US" altLang="zh-CN" dirty="0">
                <a:solidFill>
                  <a:srgbClr val="000000"/>
                </a:solidFill>
              </a:rPr>
              <a:t>3-5</a:t>
            </a: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zh-CN" altLang="en-US" dirty="0">
                <a:latin typeface="宋体" charset="0"/>
              </a:rPr>
              <a:t>输入一个形式如“操作数 运算符 操作数”的四则运算表达式，输出运算结果</a:t>
            </a:r>
            <a:r>
              <a:rPr lang="zh-CN" altLang="en-US" dirty="0" smtClean="0">
                <a:latin typeface="宋体" charset="0"/>
              </a:rPr>
              <a:t>。</a:t>
            </a:r>
            <a:endParaRPr lang="en-US" altLang="zh-CN" dirty="0" smtClean="0">
              <a:latin typeface="宋体" charset="0"/>
            </a:endParaRPr>
          </a:p>
          <a:p>
            <a:pPr marL="0" indent="0">
              <a:buFont typeface="Wingdings" charset="0"/>
              <a:buNone/>
              <a:defRPr/>
            </a:pPr>
            <a:endParaRPr lang="en-US" altLang="zh-CN" dirty="0" smtClean="0">
              <a:latin typeface="宋体" charset="0"/>
            </a:endParaRPr>
          </a:p>
          <a:p>
            <a:pPr marL="400050" lvl="1" indent="0">
              <a:buFont typeface="Wingdings" charset="0"/>
              <a:buNone/>
              <a:defRPr/>
            </a:pPr>
            <a:r>
              <a:rPr lang="zh-CN" altLang="en-US" dirty="0" smtClean="0">
                <a:latin typeface="宋体" charset="0"/>
              </a:rPr>
              <a:t>输入：</a:t>
            </a:r>
            <a:r>
              <a:rPr lang="en-US" altLang="zh-CN" dirty="0" smtClean="0"/>
              <a:t>3.1+4.8</a:t>
            </a:r>
          </a:p>
          <a:p>
            <a:pPr marL="400050" lvl="1" indent="0">
              <a:buFont typeface="Wingdings" charset="0"/>
              <a:buNone/>
              <a:defRPr/>
            </a:pPr>
            <a:r>
              <a:rPr lang="zh-CN" altLang="en-US" dirty="0" smtClean="0"/>
              <a:t>输出：</a:t>
            </a:r>
            <a:r>
              <a:rPr lang="en-US" altLang="zh-CN" dirty="0" smtClean="0"/>
              <a:t>=7.90</a:t>
            </a:r>
          </a:p>
          <a:p>
            <a:pPr marL="400050" lvl="1" indent="0">
              <a:buFont typeface="Wingdings" charset="0"/>
              <a:buNone/>
              <a:defRPr/>
            </a:pPr>
            <a:endParaRPr lang="en-US" altLang="zh-CN" dirty="0" smtClean="0"/>
          </a:p>
          <a:p>
            <a:pPr marL="400050" lvl="1" indent="0">
              <a:buFont typeface="Wingdings" charset="0"/>
              <a:buNone/>
              <a:defRPr/>
            </a:pPr>
            <a:r>
              <a:rPr lang="zh-CN" altLang="en-US" dirty="0">
                <a:latin typeface="宋体" charset="0"/>
              </a:rPr>
              <a:t>输入</a:t>
            </a:r>
            <a:r>
              <a:rPr lang="zh-CN" altLang="en-US" dirty="0" smtClean="0">
                <a:latin typeface="宋体" charset="0"/>
              </a:rPr>
              <a:t>：</a:t>
            </a:r>
            <a:r>
              <a:rPr lang="en-US" altLang="zh-CN" dirty="0" smtClean="0"/>
              <a:t>5.0-3.9</a:t>
            </a:r>
            <a:endParaRPr lang="en-US" altLang="zh-CN" dirty="0"/>
          </a:p>
          <a:p>
            <a:pPr marL="400050" lvl="1" indent="0">
              <a:buFont typeface="Wingdings" charset="0"/>
              <a:buNone/>
              <a:defRPr/>
            </a:pPr>
            <a:r>
              <a:rPr lang="zh-CN" altLang="en-US" dirty="0"/>
              <a:t>输出：</a:t>
            </a:r>
            <a:r>
              <a:rPr lang="en-US" altLang="zh-CN" dirty="0" smtClean="0"/>
              <a:t>=1.1</a:t>
            </a:r>
          </a:p>
          <a:p>
            <a:pPr marL="0" indent="0">
              <a:buFont typeface="Wingdings" charset="0"/>
              <a:buNone/>
              <a:defRPr/>
            </a:pPr>
            <a:endParaRPr lang="en-US" altLang="zh-CN" dirty="0" smtClean="0">
              <a:latin typeface="宋体" charset="0"/>
            </a:endParaRPr>
          </a:p>
          <a:p>
            <a:pPr marL="0" indent="0">
              <a:buFont typeface="Wingdings" charset="0"/>
              <a:buNone/>
              <a:defRPr/>
            </a:pPr>
            <a:endParaRPr lang="zh-CN" altLang="en-US" dirty="0">
              <a:latin typeface="宋体" charset="0"/>
            </a:endParaRPr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3275856" y="2852936"/>
            <a:ext cx="5688012" cy="3108544"/>
          </a:xfrm>
          <a:prstGeom prst="rect">
            <a:avLst/>
          </a:prstGeom>
          <a:solidFill>
            <a:schemeClr val="accent5"/>
          </a:solidFill>
          <a:ln w="9525">
            <a:solidFill>
              <a:srgbClr val="0000FF"/>
            </a:solidFill>
            <a:prstDash val="sysDot"/>
            <a:miter lim="800000"/>
            <a:headEnd/>
            <a:tailEnd/>
          </a:ln>
          <a:extLst/>
        </p:spPr>
        <p:txBody>
          <a:bodyPr>
            <a:spAutoFit/>
          </a:bodyPr>
          <a:lstStyle/>
          <a:p>
            <a:pPr>
              <a:buFont typeface="Wingdings" charset="0"/>
              <a:buNone/>
            </a:pPr>
            <a:r>
              <a:rPr lang="en-US" altLang="zh-CN" sz="2800" b="1" dirty="0"/>
              <a:t>value1 </a:t>
            </a:r>
            <a:r>
              <a:rPr lang="en-US" altLang="zh-CN" sz="2800" b="1" dirty="0">
                <a:solidFill>
                  <a:srgbClr val="CD0066"/>
                </a:solidFill>
              </a:rPr>
              <a:t>op</a:t>
            </a:r>
            <a:r>
              <a:rPr lang="en-US" altLang="zh-CN" sz="2800" b="1" dirty="0"/>
              <a:t> value2</a:t>
            </a:r>
          </a:p>
          <a:p>
            <a:pPr>
              <a:buFont typeface="Wingdings" charset="0"/>
              <a:buNone/>
            </a:pPr>
            <a:r>
              <a:rPr lang="en-US" altLang="zh-CN" sz="2800" b="1" dirty="0">
                <a:solidFill>
                  <a:srgbClr val="CD0066"/>
                </a:solidFill>
              </a:rPr>
              <a:t>op</a:t>
            </a:r>
            <a:r>
              <a:rPr lang="zh-CN" altLang="en-US" sz="2800" b="1" dirty="0"/>
              <a:t>：存放一个字符</a:t>
            </a:r>
            <a:r>
              <a:rPr lang="en-US" altLang="zh-CN" sz="2800" b="1" dirty="0"/>
              <a:t> </a:t>
            </a:r>
            <a:r>
              <a:rPr lang="en-US" altLang="zh-CN" sz="2800" b="1" dirty="0">
                <a:solidFill>
                  <a:srgbClr val="CC0066"/>
                </a:solidFill>
              </a:rPr>
              <a:t>+ - * /</a:t>
            </a:r>
            <a:r>
              <a:rPr lang="en-US" altLang="zh-CN" sz="2800" b="1" dirty="0"/>
              <a:t> </a:t>
            </a:r>
            <a:r>
              <a:rPr lang="zh-CN" altLang="en-US" sz="2800" b="1" dirty="0"/>
              <a:t>等  </a:t>
            </a:r>
            <a:endParaRPr lang="en-US" altLang="zh-CN" sz="2800" b="1" dirty="0"/>
          </a:p>
          <a:p>
            <a:pPr>
              <a:buFont typeface="Wingdings" charset="0"/>
              <a:buNone/>
            </a:pPr>
            <a:r>
              <a:rPr lang="en-US" altLang="zh-CN" sz="2800" b="1" dirty="0"/>
              <a:t>if(op ==</a:t>
            </a:r>
            <a:r>
              <a:rPr lang="en-US" altLang="zh-CN" sz="2800" b="1" dirty="0">
                <a:solidFill>
                  <a:srgbClr val="CC0066"/>
                </a:solidFill>
              </a:rPr>
              <a:t> '+'</a:t>
            </a:r>
            <a:r>
              <a:rPr lang="en-US" altLang="zh-CN" sz="2800" b="1" dirty="0"/>
              <a:t>)   value1 + value2        </a:t>
            </a:r>
          </a:p>
          <a:p>
            <a:pPr>
              <a:buFont typeface="Wingdings" charset="0"/>
              <a:buNone/>
            </a:pPr>
            <a:r>
              <a:rPr lang="en-US" altLang="zh-CN" sz="2800" b="1" dirty="0"/>
              <a:t>else if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(op == </a:t>
            </a:r>
            <a:r>
              <a:rPr lang="en-US" altLang="zh-CN" sz="2800" b="1" dirty="0">
                <a:solidFill>
                  <a:srgbClr val="CC0066"/>
                </a:solidFill>
              </a:rPr>
              <a:t>'-'</a:t>
            </a:r>
            <a:r>
              <a:rPr lang="en-US" altLang="zh-CN" sz="2800" b="1" dirty="0"/>
              <a:t>) value1 – value2</a:t>
            </a:r>
          </a:p>
          <a:p>
            <a:pPr>
              <a:buFont typeface="Wingdings" charset="0"/>
              <a:buNone/>
            </a:pPr>
            <a:r>
              <a:rPr lang="en-US" altLang="zh-CN" sz="2800" b="1" dirty="0"/>
              <a:t>else if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(op == </a:t>
            </a:r>
            <a:r>
              <a:rPr lang="en-US" altLang="zh-CN" sz="2800" b="1" dirty="0">
                <a:solidFill>
                  <a:srgbClr val="CC0066"/>
                </a:solidFill>
              </a:rPr>
              <a:t>'*'</a:t>
            </a:r>
            <a:r>
              <a:rPr lang="en-US" altLang="zh-CN" sz="2800" b="1" dirty="0"/>
              <a:t>) value1 * value2</a:t>
            </a:r>
          </a:p>
          <a:p>
            <a:pPr>
              <a:buFont typeface="Wingdings" charset="0"/>
              <a:buNone/>
            </a:pPr>
            <a:r>
              <a:rPr lang="en-US" altLang="zh-CN" sz="2800" b="1" dirty="0"/>
              <a:t>else if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(op == </a:t>
            </a:r>
            <a:r>
              <a:rPr lang="en-US" altLang="zh-CN" sz="2800" b="1" dirty="0">
                <a:solidFill>
                  <a:srgbClr val="CC0066"/>
                </a:solidFill>
              </a:rPr>
              <a:t>'/'</a:t>
            </a:r>
            <a:r>
              <a:rPr lang="en-US" altLang="zh-CN" sz="2800" b="1" dirty="0"/>
              <a:t>) value1 / value2</a:t>
            </a:r>
          </a:p>
          <a:p>
            <a:pPr>
              <a:buFont typeface="Wingdings" charset="0"/>
              <a:buNone/>
            </a:pPr>
            <a:r>
              <a:rPr lang="en-US" altLang="zh-CN" sz="2800" b="1" dirty="0"/>
              <a:t>else "Unknown </a:t>
            </a:r>
            <a:r>
              <a:rPr lang="en-US" altLang="zh-CN" sz="2800" b="1" dirty="0" smtClean="0"/>
              <a:t>operator”</a:t>
            </a:r>
            <a:endParaRPr lang="en-US" altLang="zh-CN" sz="2800" b="1" dirty="0">
              <a:solidFill>
                <a:srgbClr val="CD0066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7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7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7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7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7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7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7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7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7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7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091" grpId="0" build="p"/>
      <p:bldP spid="2" grpId="0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>
          <a:xfrm>
            <a:off x="4643438" y="260350"/>
            <a:ext cx="4187825" cy="668338"/>
          </a:xfrm>
        </p:spPr>
        <p:txBody>
          <a:bodyPr/>
          <a:lstStyle/>
          <a:p>
            <a:pPr>
              <a:defRPr/>
            </a:pPr>
            <a:r>
              <a:rPr lang="zh-CN" altLang="en-US" sz="4000" dirty="0" smtClean="0"/>
              <a:t>源程序</a:t>
            </a:r>
            <a:r>
              <a:rPr lang="en-US" altLang="zh-CN" sz="4000" dirty="0" smtClean="0"/>
              <a:t>-</a:t>
            </a:r>
            <a:r>
              <a:rPr lang="zh-CN" altLang="en-US" sz="4000" dirty="0" smtClean="0"/>
              <a:t>四则运算</a:t>
            </a:r>
            <a:endParaRPr lang="zh-CN" altLang="en-US" sz="4000" dirty="0" smtClean="0">
              <a:latin typeface="宋体" charset="0"/>
            </a:endParaRPr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925" y="188913"/>
            <a:ext cx="7273925" cy="6597650"/>
          </a:xfrm>
        </p:spPr>
        <p:txBody>
          <a:bodyPr/>
          <a:lstStyle/>
          <a:p>
            <a:pPr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400" dirty="0" smtClean="0"/>
              <a:t># include &lt;</a:t>
            </a:r>
            <a:r>
              <a:rPr lang="en-US" altLang="zh-CN" sz="2400" dirty="0" err="1" smtClean="0"/>
              <a:t>stdio.h</a:t>
            </a:r>
            <a:r>
              <a:rPr lang="en-US" altLang="zh-CN" sz="2400" dirty="0" smtClean="0"/>
              <a:t>&gt;</a:t>
            </a:r>
          </a:p>
          <a:p>
            <a:pPr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main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(void) </a:t>
            </a:r>
          </a:p>
          <a:p>
            <a:pPr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400" dirty="0" smtClean="0"/>
              <a:t>{</a:t>
            </a:r>
            <a:r>
              <a:rPr lang="zh-CN" altLang="zh-CN" sz="2400" dirty="0"/>
              <a:t> 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double value1, value2;</a:t>
            </a:r>
          </a:p>
          <a:p>
            <a:pPr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400" dirty="0" smtClean="0"/>
              <a:t>    </a:t>
            </a:r>
            <a:r>
              <a:rPr lang="en-US" altLang="zh-CN" sz="2400" dirty="0" smtClean="0">
                <a:solidFill>
                  <a:srgbClr val="CC0066"/>
                </a:solidFill>
              </a:rPr>
              <a:t>char op</a:t>
            </a:r>
            <a:r>
              <a:rPr lang="en-US" altLang="zh-CN" sz="2400" dirty="0" smtClean="0"/>
              <a:t>;</a:t>
            </a:r>
          </a:p>
          <a:p>
            <a:pPr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400" dirty="0" smtClean="0"/>
              <a:t>    </a:t>
            </a:r>
            <a:r>
              <a:rPr lang="en-US" altLang="zh-CN" sz="2400" dirty="0" err="1" smtClean="0"/>
              <a:t>printf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("Type in an expression: ");    </a:t>
            </a:r>
          </a:p>
          <a:p>
            <a:pPr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400" dirty="0" smtClean="0"/>
              <a:t>    </a:t>
            </a:r>
            <a:r>
              <a:rPr lang="en-US" altLang="zh-CN" sz="2400" dirty="0" err="1" smtClean="0"/>
              <a:t>scanf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("%</a:t>
            </a:r>
            <a:r>
              <a:rPr lang="en-US" altLang="zh-CN" sz="2400" dirty="0" err="1" smtClean="0"/>
              <a:t>lf</a:t>
            </a:r>
            <a:r>
              <a:rPr lang="en-US" altLang="zh-CN" sz="2400" dirty="0" err="1" smtClean="0">
                <a:solidFill>
                  <a:srgbClr val="CC0066"/>
                </a:solidFill>
              </a:rPr>
              <a:t>%c</a:t>
            </a:r>
            <a:r>
              <a:rPr lang="en-US" altLang="zh-CN" sz="2400" dirty="0" err="1" smtClean="0"/>
              <a:t>%lf</a:t>
            </a:r>
            <a:r>
              <a:rPr lang="en-US" altLang="zh-CN" sz="2400" dirty="0" smtClean="0"/>
              <a:t>", &amp;value1, </a:t>
            </a:r>
            <a:r>
              <a:rPr lang="en-US" altLang="zh-CN" sz="2400" dirty="0" smtClean="0">
                <a:solidFill>
                  <a:srgbClr val="CC0066"/>
                </a:solidFill>
              </a:rPr>
              <a:t>&amp;op</a:t>
            </a:r>
            <a:r>
              <a:rPr lang="en-US" altLang="zh-CN" sz="2400" dirty="0" smtClean="0"/>
              <a:t>, &amp;value2); </a:t>
            </a:r>
          </a:p>
          <a:p>
            <a:pPr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400" dirty="0" smtClean="0"/>
              <a:t>    if(op ==</a:t>
            </a:r>
            <a:r>
              <a:rPr lang="en-US" altLang="zh-CN" sz="2400" dirty="0" smtClean="0">
                <a:solidFill>
                  <a:srgbClr val="CC0066"/>
                </a:solidFill>
              </a:rPr>
              <a:t> '+'</a:t>
            </a:r>
            <a:r>
              <a:rPr lang="en-US" altLang="zh-CN" sz="2400" dirty="0" smtClean="0"/>
              <a:t>){</a:t>
            </a:r>
          </a:p>
          <a:p>
            <a:pPr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400" dirty="0" smtClean="0"/>
              <a:t>        </a:t>
            </a:r>
            <a:r>
              <a:rPr lang="en-US" altLang="zh-CN" sz="2400" dirty="0" err="1" smtClean="0"/>
              <a:t>printf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("=%.2f\n", value1 + value2); }         </a:t>
            </a:r>
          </a:p>
          <a:p>
            <a:pPr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400" dirty="0" smtClean="0"/>
              <a:t>    else if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(op == </a:t>
            </a:r>
            <a:r>
              <a:rPr lang="en-US" altLang="zh-CN" sz="2400" dirty="0" smtClean="0">
                <a:solidFill>
                  <a:srgbClr val="CC0066"/>
                </a:solidFill>
              </a:rPr>
              <a:t>'-'</a:t>
            </a:r>
            <a:r>
              <a:rPr lang="en-US" altLang="zh-CN" sz="2400" dirty="0" smtClean="0"/>
              <a:t>){</a:t>
            </a:r>
          </a:p>
          <a:p>
            <a:pPr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400" dirty="0" smtClean="0"/>
              <a:t>        </a:t>
            </a:r>
            <a:r>
              <a:rPr lang="en-US" altLang="zh-CN" sz="2400" dirty="0" err="1" smtClean="0"/>
              <a:t>printf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("=%.2f\n", value1 - value2);}</a:t>
            </a:r>
          </a:p>
          <a:p>
            <a:pPr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400" dirty="0" smtClean="0"/>
              <a:t>    else if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(op == </a:t>
            </a:r>
            <a:r>
              <a:rPr lang="en-US" altLang="zh-CN" sz="2400" dirty="0" smtClean="0">
                <a:solidFill>
                  <a:srgbClr val="CC0066"/>
                </a:solidFill>
              </a:rPr>
              <a:t>'*'</a:t>
            </a:r>
            <a:r>
              <a:rPr lang="en-US" altLang="zh-CN" sz="2400" dirty="0" smtClean="0"/>
              <a:t>){</a:t>
            </a:r>
          </a:p>
          <a:p>
            <a:pPr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400" dirty="0" smtClean="0"/>
              <a:t>        </a:t>
            </a:r>
            <a:r>
              <a:rPr lang="en-US" altLang="zh-CN" sz="2400" dirty="0" err="1" smtClean="0"/>
              <a:t>printf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("=%.2f\n", value1 * value2);}</a:t>
            </a:r>
          </a:p>
          <a:p>
            <a:pPr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400" dirty="0" smtClean="0"/>
              <a:t>    else if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(op == </a:t>
            </a:r>
            <a:r>
              <a:rPr lang="en-US" altLang="zh-CN" sz="2400" dirty="0" smtClean="0">
                <a:solidFill>
                  <a:srgbClr val="CC0066"/>
                </a:solidFill>
              </a:rPr>
              <a:t>'/'</a:t>
            </a:r>
            <a:r>
              <a:rPr lang="en-US" altLang="zh-CN" sz="2400" dirty="0" smtClean="0"/>
              <a:t>){</a:t>
            </a:r>
          </a:p>
          <a:p>
            <a:pPr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400" dirty="0" smtClean="0"/>
              <a:t>        </a:t>
            </a:r>
            <a:r>
              <a:rPr lang="en-US" altLang="zh-CN" sz="2400" dirty="0" err="1" smtClean="0"/>
              <a:t>printf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("=%.2f\n", value1 / value2);}</a:t>
            </a:r>
          </a:p>
          <a:p>
            <a:pPr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400" dirty="0" smtClean="0"/>
              <a:t>    else{</a:t>
            </a:r>
          </a:p>
          <a:p>
            <a:pPr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400" dirty="0" smtClean="0"/>
              <a:t>        </a:t>
            </a:r>
            <a:r>
              <a:rPr lang="en-US" altLang="zh-CN" sz="2400" dirty="0" err="1" smtClean="0"/>
              <a:t>printf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("Unknown operator\n");}</a:t>
            </a:r>
          </a:p>
          <a:p>
            <a:pPr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400" dirty="0" smtClean="0"/>
              <a:t>    return 0;</a:t>
            </a:r>
          </a:p>
          <a:p>
            <a:pPr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400" dirty="0" smtClean="0"/>
              <a:t>}</a:t>
            </a:r>
            <a:endParaRPr lang="zh-CN" altLang="en-US" sz="2400" dirty="0" smtClean="0"/>
          </a:p>
        </p:txBody>
      </p:sp>
      <p:sp>
        <p:nvSpPr>
          <p:cNvPr id="218117" name="Text Box 5"/>
          <p:cNvSpPr txBox="1">
            <a:spLocks noChangeArrowheads="1"/>
          </p:cNvSpPr>
          <p:nvPr/>
        </p:nvSpPr>
        <p:spPr bwMode="auto">
          <a:xfrm>
            <a:off x="4859338" y="981075"/>
            <a:ext cx="3937000" cy="71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000" b="1" dirty="0"/>
              <a:t>Type in an expression: </a:t>
            </a:r>
            <a:r>
              <a:rPr lang="en-US" altLang="zh-CN" sz="2000" b="1" dirty="0">
                <a:solidFill>
                  <a:srgbClr val="CC0066"/>
                </a:solidFill>
              </a:rPr>
              <a:t>3.1+4.8 </a:t>
            </a:r>
          </a:p>
          <a:p>
            <a:pPr>
              <a:defRPr/>
            </a:pPr>
            <a:r>
              <a:rPr lang="en-US" altLang="zh-CN" sz="2000" b="1" dirty="0"/>
              <a:t>=7.90</a:t>
            </a:r>
            <a:endParaRPr lang="zh-CN" altLang="en-US" sz="2000" b="1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8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8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1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443136"/>
            <a:ext cx="5122912" cy="6096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3.2.2  </a:t>
            </a:r>
            <a:r>
              <a:rPr lang="zh-CN" altLang="en-US" dirty="0" smtClean="0">
                <a:latin typeface="宋体" charset="0"/>
              </a:rPr>
              <a:t>字符型数据</a:t>
            </a:r>
            <a:endParaRPr lang="zh-CN" altLang="en-US" dirty="0" smtClean="0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07904" y="3717032"/>
            <a:ext cx="5112568" cy="1728192"/>
          </a:xfrm>
          <a:solidFill>
            <a:schemeClr val="accent5"/>
          </a:solidFill>
          <a:ln>
            <a:solidFill>
              <a:schemeClr val="accent1"/>
            </a:solidFill>
          </a:ln>
        </p:spPr>
        <p:txBody>
          <a:bodyPr/>
          <a:lstStyle/>
          <a:p>
            <a:pPr algn="just">
              <a:lnSpc>
                <a:spcPct val="90000"/>
              </a:lnSpc>
              <a:buFont typeface="Wingdings" charset="0"/>
              <a:buNone/>
              <a:defRPr/>
            </a:pPr>
            <a:r>
              <a:rPr lang="zh-CN" altLang="en-US" dirty="0" smtClean="0"/>
              <a:t>字符型数据</a:t>
            </a:r>
          </a:p>
          <a:p>
            <a:pPr lvl="1" algn="just">
              <a:lnSpc>
                <a:spcPct val="90000"/>
              </a:lnSpc>
              <a:defRPr/>
            </a:pPr>
            <a:r>
              <a:rPr lang="zh-CN" altLang="en-US" dirty="0" smtClean="0">
                <a:latin typeface="宋体" charset="0"/>
              </a:rPr>
              <a:t>字符常量</a:t>
            </a:r>
            <a:r>
              <a:rPr lang="zh-CN" altLang="en-US" dirty="0" smtClean="0"/>
              <a:t>： </a:t>
            </a:r>
            <a:r>
              <a:rPr lang="en-US" altLang="zh-CN" dirty="0" smtClean="0">
                <a:solidFill>
                  <a:schemeClr val="bg2"/>
                </a:solidFill>
              </a:rPr>
              <a:t>'+'  '-'   '*'   '/’</a:t>
            </a:r>
          </a:p>
          <a:p>
            <a:pPr lvl="1" algn="just">
              <a:lnSpc>
                <a:spcPct val="90000"/>
              </a:lnSpc>
              <a:defRPr/>
            </a:pPr>
            <a:r>
              <a:rPr lang="zh-CN" altLang="en-US" dirty="0">
                <a:latin typeface="宋体" charset="0"/>
              </a:rPr>
              <a:t>字符变量：</a:t>
            </a:r>
            <a:r>
              <a:rPr lang="en-US" altLang="zh-CN" dirty="0" smtClean="0">
                <a:solidFill>
                  <a:srgbClr val="CC0066"/>
                </a:solidFill>
              </a:rPr>
              <a:t>op</a:t>
            </a:r>
            <a:r>
              <a:rPr lang="en-US" altLang="zh-CN" dirty="0" smtClean="0"/>
              <a:t> </a:t>
            </a:r>
            <a:endParaRPr lang="zh-CN" altLang="en-US" dirty="0" smtClean="0"/>
          </a:p>
        </p:txBody>
      </p:sp>
      <p:sp>
        <p:nvSpPr>
          <p:cNvPr id="126983" name="Rectangle 7"/>
          <p:cNvSpPr>
            <a:spLocks noChangeArrowheads="1"/>
          </p:cNvSpPr>
          <p:nvPr/>
        </p:nvSpPr>
        <p:spPr bwMode="auto">
          <a:xfrm>
            <a:off x="251520" y="1196752"/>
            <a:ext cx="7848872" cy="5528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800" b="1" dirty="0">
                <a:solidFill>
                  <a:srgbClr val="CC0066"/>
                </a:solidFill>
              </a:rPr>
              <a:t>char op</a:t>
            </a:r>
            <a:r>
              <a:rPr lang="en-US" altLang="zh-CN" sz="2800" b="1" dirty="0" smtClean="0"/>
              <a:t>;  /* </a:t>
            </a:r>
            <a:r>
              <a:rPr lang="zh-CN" altLang="en-US" sz="2800" b="1" dirty="0" smtClean="0"/>
              <a:t>定义字符型变量</a:t>
            </a:r>
            <a:r>
              <a:rPr lang="en-US" altLang="zh-CN" sz="2800" b="1" dirty="0" smtClean="0"/>
              <a:t> */</a:t>
            </a:r>
            <a:endParaRPr lang="en-US" altLang="zh-CN" sz="2800" b="1" dirty="0"/>
          </a:p>
          <a:p>
            <a:pPr>
              <a:lnSpc>
                <a:spcPct val="90000"/>
              </a:lnSpc>
              <a:spcBef>
                <a:spcPts val="0"/>
              </a:spcBef>
              <a:buFont typeface="Wingdings" charset="0"/>
              <a:buNone/>
              <a:defRPr/>
            </a:pPr>
            <a:endParaRPr lang="en-US" altLang="zh-CN" sz="2800" b="1" dirty="0" smtClean="0"/>
          </a:p>
          <a:p>
            <a:pPr>
              <a:lnSpc>
                <a:spcPct val="90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800" b="1" dirty="0" err="1" smtClean="0"/>
              <a:t>scanf</a:t>
            </a:r>
            <a:r>
              <a:rPr lang="zh-CN" altLang="en-US" sz="2800" b="1" dirty="0" smtClean="0"/>
              <a:t> </a:t>
            </a:r>
            <a:r>
              <a:rPr lang="en-US" altLang="zh-CN" sz="2800" b="1" dirty="0"/>
              <a:t>("%</a:t>
            </a:r>
            <a:r>
              <a:rPr lang="en-US" altLang="zh-CN" sz="2800" b="1" dirty="0" err="1"/>
              <a:t>lf</a:t>
            </a:r>
            <a:r>
              <a:rPr lang="en-US" altLang="zh-CN" sz="2800" b="1" dirty="0" err="1">
                <a:solidFill>
                  <a:srgbClr val="CC0066"/>
                </a:solidFill>
              </a:rPr>
              <a:t>%c</a:t>
            </a:r>
            <a:r>
              <a:rPr lang="en-US" altLang="zh-CN" sz="2800" b="1" dirty="0" err="1"/>
              <a:t>%lf</a:t>
            </a:r>
            <a:r>
              <a:rPr lang="en-US" altLang="zh-CN" sz="2800" b="1" dirty="0"/>
              <a:t>", &amp;value1, </a:t>
            </a:r>
            <a:r>
              <a:rPr lang="en-US" altLang="zh-CN" sz="2800" b="1" dirty="0">
                <a:solidFill>
                  <a:srgbClr val="CC0066"/>
                </a:solidFill>
              </a:rPr>
              <a:t>&amp;op</a:t>
            </a:r>
            <a:r>
              <a:rPr lang="en-US" altLang="zh-CN" sz="2800" b="1" dirty="0"/>
              <a:t>, &amp;value2); 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800" b="1" dirty="0" smtClean="0"/>
              <a:t>if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(</a:t>
            </a:r>
            <a:r>
              <a:rPr lang="en-US" altLang="zh-CN" sz="2800" b="1" dirty="0">
                <a:solidFill>
                  <a:srgbClr val="CC0066"/>
                </a:solidFill>
              </a:rPr>
              <a:t>op</a:t>
            </a:r>
            <a:r>
              <a:rPr lang="en-US" altLang="zh-CN" sz="2800" b="1" dirty="0"/>
              <a:t> ==</a:t>
            </a:r>
            <a:r>
              <a:rPr lang="en-US" altLang="zh-CN" sz="2800" b="1" dirty="0">
                <a:solidFill>
                  <a:srgbClr val="CC0066"/>
                </a:solidFill>
              </a:rPr>
              <a:t> </a:t>
            </a:r>
            <a:r>
              <a:rPr lang="en-US" altLang="zh-CN" sz="2800" b="1" dirty="0">
                <a:solidFill>
                  <a:schemeClr val="bg2"/>
                </a:solidFill>
              </a:rPr>
              <a:t>'</a:t>
            </a:r>
            <a:r>
              <a:rPr lang="en-US" altLang="zh-CN" sz="2800" b="1" dirty="0">
                <a:solidFill>
                  <a:schemeClr val="bg2"/>
                </a:solidFill>
                <a:latin typeface="+mn-lt"/>
                <a:ea typeface="+mn-ea"/>
              </a:rPr>
              <a:t>+'</a:t>
            </a:r>
            <a:r>
              <a:rPr lang="en-US" altLang="zh-CN" sz="2800" b="1" dirty="0"/>
              <a:t>){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800" b="1" dirty="0"/>
              <a:t>        </a:t>
            </a:r>
            <a:r>
              <a:rPr lang="en-US" altLang="zh-CN" sz="2800" b="1" dirty="0" smtClean="0"/>
              <a:t>…… </a:t>
            </a:r>
            <a:r>
              <a:rPr lang="en-US" altLang="zh-CN" sz="2800" b="1" dirty="0"/>
              <a:t>}         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800" b="1" dirty="0" smtClean="0"/>
              <a:t>else </a:t>
            </a:r>
            <a:r>
              <a:rPr lang="en-US" altLang="zh-CN" sz="2800" b="1" dirty="0"/>
              <a:t>if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(</a:t>
            </a:r>
            <a:r>
              <a:rPr lang="en-US" altLang="zh-CN" sz="2800" b="1" dirty="0">
                <a:solidFill>
                  <a:srgbClr val="CC0066"/>
                </a:solidFill>
              </a:rPr>
              <a:t>op</a:t>
            </a:r>
            <a:r>
              <a:rPr lang="en-US" altLang="zh-CN" sz="2800" b="1" dirty="0"/>
              <a:t> == </a:t>
            </a:r>
            <a:r>
              <a:rPr lang="en-US" altLang="zh-CN" sz="2800" b="1" dirty="0">
                <a:solidFill>
                  <a:srgbClr val="00007D"/>
                </a:solidFill>
              </a:rPr>
              <a:t>'-'</a:t>
            </a:r>
            <a:r>
              <a:rPr lang="en-US" altLang="zh-CN" sz="2800" b="1" dirty="0"/>
              <a:t>){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800" b="1" dirty="0"/>
              <a:t>        </a:t>
            </a:r>
            <a:r>
              <a:rPr lang="en-US" altLang="zh-CN" sz="2800" b="1" dirty="0" smtClean="0"/>
              <a:t>……}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800" b="1" dirty="0" smtClean="0"/>
              <a:t>else </a:t>
            </a:r>
            <a:r>
              <a:rPr lang="en-US" altLang="zh-CN" sz="2800" b="1" dirty="0"/>
              <a:t>if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(</a:t>
            </a:r>
            <a:r>
              <a:rPr lang="en-US" altLang="zh-CN" sz="2800" b="1" dirty="0">
                <a:solidFill>
                  <a:srgbClr val="CC0066"/>
                </a:solidFill>
              </a:rPr>
              <a:t>op</a:t>
            </a:r>
            <a:r>
              <a:rPr lang="en-US" altLang="zh-CN" sz="2800" b="1" dirty="0"/>
              <a:t> == </a:t>
            </a:r>
            <a:r>
              <a:rPr lang="en-US" altLang="zh-CN" sz="2800" b="1" dirty="0">
                <a:solidFill>
                  <a:srgbClr val="00007D"/>
                </a:solidFill>
              </a:rPr>
              <a:t>'*'</a:t>
            </a:r>
            <a:r>
              <a:rPr lang="en-US" altLang="zh-CN" sz="2800" b="1" dirty="0"/>
              <a:t>){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800" b="1" dirty="0"/>
              <a:t>        </a:t>
            </a:r>
            <a:r>
              <a:rPr lang="en-US" altLang="zh-CN" sz="2800" b="1" dirty="0" smtClean="0"/>
              <a:t>……}</a:t>
            </a:r>
            <a:endParaRPr lang="en-US" altLang="zh-CN" sz="2800" b="1" dirty="0"/>
          </a:p>
          <a:p>
            <a:pPr>
              <a:lnSpc>
                <a:spcPct val="90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800" b="1" dirty="0" smtClean="0"/>
              <a:t>else </a:t>
            </a:r>
            <a:r>
              <a:rPr lang="en-US" altLang="zh-CN" sz="2800" b="1" dirty="0"/>
              <a:t>if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(</a:t>
            </a:r>
            <a:r>
              <a:rPr lang="en-US" altLang="zh-CN" sz="2800" b="1" dirty="0">
                <a:solidFill>
                  <a:srgbClr val="CC0066"/>
                </a:solidFill>
              </a:rPr>
              <a:t>op</a:t>
            </a:r>
            <a:r>
              <a:rPr lang="en-US" altLang="zh-CN" sz="2800" b="1" dirty="0"/>
              <a:t> == </a:t>
            </a:r>
            <a:r>
              <a:rPr lang="en-US" altLang="zh-CN" sz="2800" b="1" dirty="0">
                <a:solidFill>
                  <a:srgbClr val="00007D"/>
                </a:solidFill>
              </a:rPr>
              <a:t>'/'</a:t>
            </a:r>
            <a:r>
              <a:rPr lang="en-US" altLang="zh-CN" sz="2800" b="1" dirty="0"/>
              <a:t>){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800" b="1" dirty="0"/>
              <a:t>        </a:t>
            </a:r>
            <a:r>
              <a:rPr lang="en-US" altLang="zh-CN" sz="2800" b="1" dirty="0" smtClean="0"/>
              <a:t>……}</a:t>
            </a:r>
            <a:endParaRPr lang="en-US" altLang="zh-CN" sz="2800" b="1" dirty="0"/>
          </a:p>
          <a:p>
            <a:pPr>
              <a:lnSpc>
                <a:spcPct val="90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800" b="1" dirty="0" smtClean="0"/>
              <a:t>else</a:t>
            </a:r>
            <a:r>
              <a:rPr lang="en-US" altLang="zh-CN" sz="2800" b="1" dirty="0"/>
              <a:t>{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800" b="1" dirty="0"/>
              <a:t>        </a:t>
            </a:r>
            <a:r>
              <a:rPr lang="en-US" altLang="zh-CN" sz="2800" b="1" dirty="0" smtClean="0"/>
              <a:t>…</a:t>
            </a:r>
            <a:r>
              <a:rPr lang="en-US" altLang="zh-CN" sz="2800" b="1" dirty="0" smtClean="0"/>
              <a:t>…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800" b="1" dirty="0" smtClean="0"/>
              <a:t>}</a:t>
            </a:r>
            <a:endParaRPr lang="en-US" altLang="zh-CN" sz="2800" b="1" dirty="0"/>
          </a:p>
        </p:txBody>
      </p:sp>
      <p:sp>
        <p:nvSpPr>
          <p:cNvPr id="9" name="AutoShape 10"/>
          <p:cNvSpPr>
            <a:spLocks noChangeArrowheads="1"/>
          </p:cNvSpPr>
          <p:nvPr/>
        </p:nvSpPr>
        <p:spPr bwMode="auto">
          <a:xfrm>
            <a:off x="5940152" y="1124744"/>
            <a:ext cx="3024336" cy="1295400"/>
          </a:xfrm>
          <a:prstGeom prst="wedgeEllipseCallout">
            <a:avLst>
              <a:gd name="adj1" fmla="val -191361"/>
              <a:gd name="adj2" fmla="val -10296"/>
            </a:avLst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altLang="zh-CN" sz="2400" b="1" dirty="0" smtClean="0">
                <a:latin typeface="华文细黑" charset="0"/>
                <a:ea typeface="华文细黑" charset="0"/>
                <a:cs typeface="华文细黑" charset="0"/>
              </a:rPr>
              <a:t>char</a:t>
            </a:r>
            <a:r>
              <a:rPr lang="zh-CN" altLang="en-US" sz="2400" b="1" dirty="0" smtClean="0">
                <a:latin typeface="华文细黑" charset="0"/>
                <a:ea typeface="华文细黑" charset="0"/>
                <a:cs typeface="华文细黑" charset="0"/>
              </a:rPr>
              <a:t>：类型名</a:t>
            </a:r>
            <a:endParaRPr lang="en-US" altLang="zh-CN" sz="2400" b="1" dirty="0">
              <a:latin typeface="华文细黑" charset="0"/>
              <a:ea typeface="华文细黑" charset="0"/>
              <a:cs typeface="华文细黑" charset="0"/>
            </a:endParaRPr>
          </a:p>
          <a:p>
            <a:pPr>
              <a:defRPr/>
            </a:pPr>
            <a:r>
              <a:rPr lang="en-US" altLang="zh-CN" sz="2400" b="1" dirty="0" smtClean="0">
                <a:latin typeface="华文细黑" charset="0"/>
                <a:ea typeface="华文细黑" charset="0"/>
                <a:cs typeface="华文细黑" charset="0"/>
              </a:rPr>
              <a:t>op</a:t>
            </a:r>
            <a:r>
              <a:rPr lang="zh-CN" altLang="en-US" sz="2400" b="1" dirty="0" smtClean="0">
                <a:latin typeface="华文细黑" charset="0"/>
                <a:ea typeface="华文细黑" charset="0"/>
                <a:cs typeface="华文细黑" charset="0"/>
              </a:rPr>
              <a:t>：变量名</a:t>
            </a:r>
            <a:endParaRPr lang="zh-CN" altLang="en-US" sz="2400" b="1" dirty="0">
              <a:latin typeface="华文细黑" charset="0"/>
              <a:ea typeface="华文细黑" charset="0"/>
              <a:cs typeface="华文细黑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697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697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79" grpId="0" build="p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549275"/>
            <a:ext cx="7772400" cy="914400"/>
          </a:xfrm>
        </p:spPr>
        <p:txBody>
          <a:bodyPr/>
          <a:lstStyle/>
          <a:p>
            <a:pPr algn="ctr">
              <a:defRPr/>
            </a:pPr>
            <a:r>
              <a:rPr lang="zh-CN" altLang="en-US" dirty="0" smtClean="0"/>
              <a:t>本章要点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905000"/>
            <a:ext cx="8231187" cy="3962400"/>
          </a:xfrm>
        </p:spPr>
        <p:txBody>
          <a:bodyPr/>
          <a:lstStyle/>
          <a:p>
            <a:pPr algn="just">
              <a:spcBef>
                <a:spcPct val="100000"/>
              </a:spcBef>
              <a:defRPr/>
            </a:pPr>
            <a:r>
              <a:rPr lang="zh-CN" altLang="en-US" dirty="0" smtClean="0"/>
              <a:t>什么是分支结构？它的作用是什么？</a:t>
            </a:r>
          </a:p>
          <a:p>
            <a:pPr algn="just">
              <a:spcBef>
                <a:spcPct val="100000"/>
              </a:spcBef>
              <a:defRPr/>
            </a:pPr>
            <a:r>
              <a:rPr lang="en-US" altLang="zh-CN" dirty="0" smtClean="0"/>
              <a:t>switch </a:t>
            </a:r>
            <a:r>
              <a:rPr lang="zh-CN" altLang="en-US" dirty="0" smtClean="0"/>
              <a:t>语句中的 </a:t>
            </a:r>
            <a:r>
              <a:rPr lang="en-US" altLang="zh-CN" dirty="0" smtClean="0"/>
              <a:t>break </a:t>
            </a:r>
            <a:r>
              <a:rPr lang="zh-CN" altLang="en-US" dirty="0" smtClean="0"/>
              <a:t>起什么作用？</a:t>
            </a:r>
          </a:p>
          <a:p>
            <a:pPr algn="just">
              <a:spcBef>
                <a:spcPct val="100000"/>
              </a:spcBef>
              <a:defRPr/>
            </a:pPr>
            <a:r>
              <a:rPr lang="zh-CN" altLang="en-US" dirty="0" smtClean="0"/>
              <a:t>逻辑运算和关系运算的相同之处是什么？它们之间又有什么不同？</a:t>
            </a:r>
          </a:p>
          <a:p>
            <a:pPr algn="just">
              <a:spcBef>
                <a:spcPct val="100000"/>
              </a:spcBef>
              <a:defRPr/>
            </a:pPr>
            <a:r>
              <a:rPr lang="zh-CN" altLang="en-US" dirty="0" smtClean="0"/>
              <a:t>字符型数据在内存中是如何存储的？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2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2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>
          <a:xfrm>
            <a:off x="5508625" y="476250"/>
            <a:ext cx="3429000" cy="609600"/>
          </a:xfrm>
        </p:spPr>
        <p:txBody>
          <a:bodyPr/>
          <a:lstStyle/>
          <a:p>
            <a:pPr algn="r">
              <a:defRPr/>
            </a:pPr>
            <a:r>
              <a:rPr lang="zh-CN" altLang="en-US" smtClean="0">
                <a:latin typeface="宋体" charset="0"/>
              </a:rPr>
              <a:t>字符常量 </a:t>
            </a:r>
            <a:endParaRPr lang="zh-CN" altLang="en-US" smtClean="0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765175"/>
            <a:ext cx="7010400" cy="3810000"/>
          </a:xfrm>
        </p:spPr>
        <p:txBody>
          <a:bodyPr/>
          <a:lstStyle/>
          <a:p>
            <a:pPr algn="just">
              <a:buFont typeface="Wingdings" charset="0"/>
              <a:buNone/>
              <a:defRPr/>
            </a:pPr>
            <a:r>
              <a:rPr lang="en-US" altLang="zh-CN" dirty="0" smtClean="0"/>
              <a:t> 'a'   'z'   'A'   'Z'   '0'  '9'  ' '   '\n’</a:t>
            </a:r>
          </a:p>
          <a:p>
            <a:pPr algn="just">
              <a:buFont typeface="Wingdings" charset="0"/>
              <a:buNone/>
              <a:defRPr/>
            </a:pPr>
            <a:r>
              <a:rPr lang="en-US" altLang="zh-CN" dirty="0" smtClean="0"/>
              <a:t>ASCII</a:t>
            </a:r>
            <a:r>
              <a:rPr lang="zh-CN" altLang="en-US" dirty="0" smtClean="0"/>
              <a:t>字符集：列出所有可用的字符</a:t>
            </a:r>
            <a:endParaRPr lang="en-US" altLang="zh-CN" dirty="0" smtClean="0"/>
          </a:p>
          <a:p>
            <a:pPr lvl="1" algn="just">
              <a:buFont typeface="Wingdings" charset="0"/>
              <a:buNone/>
              <a:defRPr/>
            </a:pPr>
            <a:r>
              <a:rPr lang="zh-CN" altLang="en-US" dirty="0" smtClean="0"/>
              <a:t>每个字符：惟一的次序值（ </a:t>
            </a:r>
            <a:r>
              <a:rPr lang="en-US" altLang="zh-CN" dirty="0" smtClean="0"/>
              <a:t>ASCII</a:t>
            </a:r>
            <a:r>
              <a:rPr lang="zh-CN" altLang="en-US" dirty="0" smtClean="0"/>
              <a:t> 码）</a:t>
            </a:r>
          </a:p>
          <a:p>
            <a:pPr lvl="1" algn="just">
              <a:buFont typeface="Wingdings" charset="0"/>
              <a:buNone/>
              <a:defRPr/>
            </a:pPr>
            <a:endParaRPr lang="en-US" altLang="zh-CN" dirty="0" smtClean="0"/>
          </a:p>
          <a:p>
            <a:pPr lvl="1" algn="just">
              <a:buFont typeface="Wingdings" charset="0"/>
              <a:buNone/>
              <a:defRPr/>
            </a:pPr>
            <a:r>
              <a:rPr lang="en-US" altLang="zh-CN" dirty="0"/>
              <a:t>'0'</a:t>
            </a:r>
            <a:r>
              <a:rPr lang="en-US" altLang="zh-CN" dirty="0" smtClean="0"/>
              <a:t>-</a:t>
            </a:r>
            <a:r>
              <a:rPr lang="en-US" altLang="zh-CN" dirty="0"/>
              <a:t>'9'</a:t>
            </a:r>
            <a:endParaRPr lang="zh-CN" altLang="en-US" dirty="0"/>
          </a:p>
          <a:p>
            <a:pPr lvl="1" algn="just">
              <a:buFont typeface="Wingdings" charset="0"/>
              <a:buNone/>
              <a:defRPr/>
            </a:pPr>
            <a:r>
              <a:rPr lang="en-US" altLang="zh-CN" dirty="0" smtClean="0"/>
              <a:t>'A'-'Z'</a:t>
            </a:r>
          </a:p>
          <a:p>
            <a:pPr lvl="1" algn="just">
              <a:buFont typeface="Wingdings" charset="0"/>
              <a:buNone/>
              <a:defRPr/>
            </a:pPr>
            <a:r>
              <a:rPr lang="en-US" altLang="zh-CN" dirty="0" smtClean="0"/>
              <a:t>'a'-'z'</a:t>
            </a:r>
            <a:endParaRPr lang="zh-CN" altLang="en-US" dirty="0" smtClean="0"/>
          </a:p>
        </p:txBody>
      </p:sp>
      <p:pic>
        <p:nvPicPr>
          <p:cNvPr id="129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547938"/>
            <a:ext cx="5943600" cy="431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29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389188"/>
            <a:ext cx="6019800" cy="446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29030" name="Rectangle 6"/>
          <p:cNvSpPr>
            <a:spLocks noChangeArrowheads="1"/>
          </p:cNvSpPr>
          <p:nvPr/>
        </p:nvSpPr>
        <p:spPr bwMode="auto">
          <a:xfrm>
            <a:off x="395288" y="4674840"/>
            <a:ext cx="2663825" cy="914400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accent1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>
              <a:lnSpc>
                <a:spcPct val="84000"/>
              </a:lnSpc>
              <a:spcBef>
                <a:spcPct val="20000"/>
              </a:spcBef>
              <a:buClr>
                <a:srgbClr val="33CCCC"/>
              </a:buClr>
              <a:buSzPct val="110000"/>
              <a:defRPr/>
            </a:pPr>
            <a:r>
              <a:rPr kumimoji="1" lang="en-US" altLang="zh-CN" sz="2800" b="1" dirty="0" smtClean="0">
                <a:latin typeface="+mn-lt"/>
              </a:rPr>
              <a:t>    </a:t>
            </a:r>
            <a:r>
              <a:rPr kumimoji="1" lang="zh-CN" altLang="en-US" sz="2800" b="1" dirty="0" smtClean="0">
                <a:latin typeface="+mn-lt"/>
              </a:rPr>
              <a:t>区分</a:t>
            </a:r>
            <a:r>
              <a:rPr kumimoji="1" lang="zh-CN" altLang="en-US" sz="2800" b="1" dirty="0">
                <a:latin typeface="+mn-lt"/>
              </a:rPr>
              <a:t>数字</a:t>
            </a:r>
            <a:r>
              <a:rPr kumimoji="1" lang="en-US" altLang="zh-CN" sz="2800" b="1" dirty="0">
                <a:latin typeface="+mn-lt"/>
              </a:rPr>
              <a:t>1</a:t>
            </a:r>
          </a:p>
          <a:p>
            <a:pPr>
              <a:lnSpc>
                <a:spcPct val="84000"/>
              </a:lnSpc>
              <a:spcBef>
                <a:spcPct val="20000"/>
              </a:spcBef>
              <a:buClr>
                <a:srgbClr val="33CCCC"/>
              </a:buClr>
              <a:buSzPct val="110000"/>
              <a:defRPr/>
            </a:pPr>
            <a:r>
              <a:rPr kumimoji="1" lang="zh-CN" altLang="en-US" sz="2800" b="1" dirty="0">
                <a:latin typeface="+mn-lt"/>
              </a:rPr>
              <a:t>和数字字符</a:t>
            </a:r>
            <a:r>
              <a:rPr lang="en-US" altLang="zh-CN" sz="2800" dirty="0"/>
              <a:t>'</a:t>
            </a:r>
            <a:r>
              <a:rPr kumimoji="1" lang="en-US" altLang="zh-CN" sz="2800" b="1" dirty="0"/>
              <a:t>1</a:t>
            </a:r>
            <a:r>
              <a:rPr lang="en-US" altLang="zh-CN" sz="2800" dirty="0"/>
              <a:t>'</a:t>
            </a:r>
            <a:endParaRPr kumimoji="1" lang="zh-CN" altLang="en-US" sz="2800" b="1" dirty="0">
              <a:latin typeface="+mn-lt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9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9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9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9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9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9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3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620713"/>
            <a:ext cx="3630612" cy="914400"/>
          </a:xfrm>
        </p:spPr>
        <p:txBody>
          <a:bodyPr/>
          <a:lstStyle/>
          <a:p>
            <a:pPr>
              <a:defRPr/>
            </a:pPr>
            <a:r>
              <a:rPr lang="zh-CN" altLang="en-US" smtClean="0">
                <a:latin typeface="宋体" charset="0"/>
              </a:rPr>
              <a:t>字符变量 </a:t>
            </a:r>
            <a:endParaRPr lang="zh-CN" altLang="en-US" smtClean="0"/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2625" y="1700213"/>
            <a:ext cx="7849815" cy="1872803"/>
          </a:xfrm>
        </p:spPr>
        <p:txBody>
          <a:bodyPr/>
          <a:lstStyle/>
          <a:p>
            <a:pPr algn="just">
              <a:buFont typeface="Wingdings" charset="0"/>
              <a:buNone/>
              <a:defRPr/>
            </a:pPr>
            <a:r>
              <a:rPr lang="en-US" altLang="zh-CN" dirty="0" smtClean="0">
                <a:solidFill>
                  <a:srgbClr val="CC0066"/>
                </a:solidFill>
              </a:rPr>
              <a:t>char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chemeClr val="bg2"/>
                </a:solidFill>
              </a:rPr>
              <a:t>op</a:t>
            </a:r>
            <a:r>
              <a:rPr lang="en-US" altLang="zh-CN" dirty="0" smtClean="0"/>
              <a:t>;  </a:t>
            </a:r>
          </a:p>
          <a:p>
            <a:pPr algn="just">
              <a:buFont typeface="Wingdings" charset="0"/>
              <a:buNone/>
              <a:defRPr/>
            </a:pPr>
            <a:r>
              <a:rPr lang="zh-CN" altLang="en-US" dirty="0" smtClean="0">
                <a:latin typeface="宋体" charset="0"/>
              </a:rPr>
              <a:t>定义字符型变量</a:t>
            </a:r>
            <a:r>
              <a:rPr lang="en-US" altLang="zh-CN" dirty="0" smtClean="0">
                <a:cs typeface="Arial Unicode MS" charset="0"/>
              </a:rPr>
              <a:t>op</a:t>
            </a:r>
            <a:r>
              <a:rPr lang="en-US" altLang="zh-CN" dirty="0" smtClean="0">
                <a:latin typeface="宋体" charset="0"/>
              </a:rPr>
              <a:t>，</a:t>
            </a:r>
            <a:r>
              <a:rPr lang="zh-CN" altLang="en-US" dirty="0" smtClean="0">
                <a:latin typeface="宋体" charset="0"/>
              </a:rPr>
              <a:t>用于存放字符型数据。</a:t>
            </a:r>
          </a:p>
          <a:p>
            <a:pPr algn="just">
              <a:buFont typeface="Wingdings" charset="0"/>
              <a:buNone/>
              <a:defRPr/>
            </a:pPr>
            <a:r>
              <a:rPr lang="en-US" altLang="zh-CN" dirty="0" smtClean="0">
                <a:cs typeface="Arial Unicode MS" charset="0"/>
              </a:rPr>
              <a:t>op = '+';</a:t>
            </a:r>
          </a:p>
        </p:txBody>
      </p:sp>
      <p:sp>
        <p:nvSpPr>
          <p:cNvPr id="128010" name="AutoShape 10"/>
          <p:cNvSpPr>
            <a:spLocks noChangeArrowheads="1"/>
          </p:cNvSpPr>
          <p:nvPr/>
        </p:nvSpPr>
        <p:spPr bwMode="auto">
          <a:xfrm>
            <a:off x="4283968" y="2924944"/>
            <a:ext cx="4321175" cy="1295400"/>
          </a:xfrm>
          <a:prstGeom prst="wedgeEllipseCallout">
            <a:avLst>
              <a:gd name="adj1" fmla="val -92653"/>
              <a:gd name="adj2" fmla="val -36440"/>
            </a:avLst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zh-CN" altLang="en-US" sz="2400" b="1" dirty="0">
                <a:latin typeface="华文细黑" charset="0"/>
                <a:ea typeface="华文细黑" charset="0"/>
                <a:cs typeface="华文细黑" charset="0"/>
              </a:rPr>
              <a:t>将字符型常量‘</a:t>
            </a:r>
            <a:r>
              <a:rPr lang="en-US" altLang="zh-CN" sz="2400" b="1" dirty="0">
                <a:latin typeface="华文细黑" charset="0"/>
                <a:ea typeface="华文细黑" charset="0"/>
                <a:cs typeface="华文细黑" charset="0"/>
              </a:rPr>
              <a:t>+’</a:t>
            </a:r>
          </a:p>
          <a:p>
            <a:pPr>
              <a:defRPr/>
            </a:pPr>
            <a:r>
              <a:rPr lang="zh-CN" altLang="en-US" sz="2400" b="1" dirty="0">
                <a:latin typeface="华文细黑" charset="0"/>
                <a:ea typeface="华文细黑" charset="0"/>
                <a:cs typeface="华文细黑" charset="0"/>
              </a:rPr>
              <a:t>赋值给字符型变量</a:t>
            </a:r>
            <a:r>
              <a:rPr lang="en-US" altLang="zh-CN" sz="2400" b="1" dirty="0">
                <a:latin typeface="华文细黑" charset="0"/>
                <a:ea typeface="华文细黑" charset="0"/>
                <a:cs typeface="华文细黑" charset="0"/>
              </a:rPr>
              <a:t>op</a:t>
            </a:r>
            <a:endParaRPr lang="zh-CN" altLang="en-US" sz="2400" b="1" dirty="0">
              <a:latin typeface="华文细黑" charset="0"/>
              <a:ea typeface="华文细黑" charset="0"/>
              <a:cs typeface="华文细黑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83569" y="4005064"/>
            <a:ext cx="3672408" cy="18728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charset="0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charset="0"/>
              <a:buChar char="¨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charset="0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¨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0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0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0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0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0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>
              <a:buFont typeface="Wingdings" charset="0"/>
              <a:buNone/>
              <a:defRPr/>
            </a:pPr>
            <a:r>
              <a:rPr lang="en-US" altLang="zh-CN" dirty="0" smtClean="0">
                <a:solidFill>
                  <a:srgbClr val="CC0066"/>
                </a:solidFill>
              </a:rPr>
              <a:t>char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chemeClr val="bg2"/>
                </a:solidFill>
              </a:rPr>
              <a:t>op</a:t>
            </a:r>
            <a:r>
              <a:rPr lang="en-US" altLang="zh-CN" dirty="0">
                <a:solidFill>
                  <a:schemeClr val="bg2"/>
                </a:solidFill>
              </a:rPr>
              <a:t>1</a:t>
            </a:r>
            <a:r>
              <a:rPr lang="en-US" altLang="zh-CN" dirty="0" smtClean="0"/>
              <a:t>, op2;</a:t>
            </a:r>
          </a:p>
          <a:p>
            <a:pPr algn="just">
              <a:buNone/>
              <a:defRPr/>
            </a:pPr>
            <a:r>
              <a:rPr lang="en-US" altLang="zh-CN" dirty="0" smtClean="0">
                <a:cs typeface="Arial Unicode MS" charset="0"/>
              </a:rPr>
              <a:t>op1 = </a:t>
            </a:r>
            <a:r>
              <a:rPr lang="en-US" altLang="zh-CN" dirty="0">
                <a:cs typeface="Arial Unicode MS" charset="0"/>
              </a:rPr>
              <a:t>'</a:t>
            </a:r>
            <a:r>
              <a:rPr lang="en-US" altLang="zh-CN" dirty="0" smtClean="0">
                <a:cs typeface="Arial Unicode MS" charset="0"/>
              </a:rPr>
              <a:t>A';</a:t>
            </a:r>
          </a:p>
          <a:p>
            <a:pPr algn="just">
              <a:buNone/>
              <a:defRPr/>
            </a:pPr>
            <a:r>
              <a:rPr lang="en-US" altLang="zh-CN" dirty="0" smtClean="0">
                <a:cs typeface="Arial Unicode MS" charset="0"/>
              </a:rPr>
              <a:t>op2 = op1;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8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10" grpId="0" animBg="1"/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68338"/>
          </a:xfrm>
        </p:spPr>
        <p:txBody>
          <a:bodyPr/>
          <a:lstStyle/>
          <a:p>
            <a:pPr>
              <a:defRPr/>
            </a:pPr>
            <a:r>
              <a:rPr lang="en-US" altLang="zh-CN" sz="4000" dirty="0" smtClean="0"/>
              <a:t>3.2.3  </a:t>
            </a:r>
            <a:r>
              <a:rPr lang="zh-CN" altLang="en-US" sz="4000" dirty="0" smtClean="0">
                <a:latin typeface="宋体" charset="0"/>
              </a:rPr>
              <a:t>字符型数据的输入和输出</a:t>
            </a:r>
            <a:endParaRPr lang="zh-CN" altLang="en-US" sz="4000" dirty="0" smtClean="0"/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98563"/>
            <a:ext cx="8075613" cy="3238500"/>
          </a:xfrm>
        </p:spPr>
        <p:txBody>
          <a:bodyPr/>
          <a:lstStyle/>
          <a:p>
            <a:pPr>
              <a:defRPr/>
            </a:pPr>
            <a:r>
              <a:rPr lang="zh-CN" altLang="en-US" sz="2800" dirty="0" smtClean="0"/>
              <a:t>调用</a:t>
            </a:r>
            <a:r>
              <a:rPr lang="en-US" altLang="zh-CN" sz="2800" dirty="0" err="1" smtClean="0"/>
              <a:t>scanf</a:t>
            </a:r>
            <a:r>
              <a:rPr lang="zh-CN" altLang="en-US" sz="2800" dirty="0" smtClean="0"/>
              <a:t>和</a:t>
            </a:r>
            <a:r>
              <a:rPr lang="en-US" altLang="zh-CN" sz="2800" dirty="0" err="1" smtClean="0"/>
              <a:t>printf</a:t>
            </a:r>
            <a:r>
              <a:rPr lang="zh-CN" altLang="en-US" sz="2800" dirty="0" smtClean="0"/>
              <a:t>输入输出字符</a:t>
            </a:r>
            <a:endParaRPr lang="en-US" altLang="zh-CN" sz="2800" dirty="0" smtClean="0"/>
          </a:p>
          <a:p>
            <a:pPr algn="just">
              <a:buFont typeface="Wingdings" charset="0"/>
              <a:buNone/>
              <a:defRPr/>
            </a:pPr>
            <a:r>
              <a:rPr lang="en-US" altLang="zh-CN" sz="2800" dirty="0"/>
              <a:t>double value1, value2;</a:t>
            </a:r>
          </a:p>
          <a:p>
            <a:pPr>
              <a:buFont typeface="Wingdings" charset="0"/>
              <a:buNone/>
              <a:defRPr/>
            </a:pPr>
            <a:r>
              <a:rPr lang="en-US" altLang="zh-CN" sz="2800" dirty="0"/>
              <a:t>char </a:t>
            </a:r>
            <a:r>
              <a:rPr lang="en-US" altLang="zh-CN" sz="2800" dirty="0" smtClean="0"/>
              <a:t>operator;</a:t>
            </a:r>
            <a:endParaRPr lang="en-US" altLang="zh-CN" sz="2800" dirty="0"/>
          </a:p>
          <a:p>
            <a:pPr>
              <a:buNone/>
              <a:defRPr/>
            </a:pPr>
            <a:r>
              <a:rPr lang="en-US" altLang="zh-CN" sz="2800" dirty="0" err="1" smtClean="0"/>
              <a:t>printf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(</a:t>
            </a:r>
            <a:r>
              <a:rPr lang="en-US" altLang="zh-CN" sz="2800" dirty="0"/>
              <a:t>"</a:t>
            </a:r>
            <a:r>
              <a:rPr lang="en-US" altLang="zh-CN" sz="2800" dirty="0" smtClean="0"/>
              <a:t>Type </a:t>
            </a:r>
            <a:r>
              <a:rPr lang="en-US" altLang="zh-CN" sz="2800" dirty="0"/>
              <a:t>in an expression: "</a:t>
            </a:r>
            <a:r>
              <a:rPr lang="en-US" altLang="zh-CN" sz="2800" dirty="0" smtClean="0"/>
              <a:t>)</a:t>
            </a:r>
            <a:r>
              <a:rPr lang="en-US" altLang="zh-CN" sz="2800" dirty="0"/>
              <a:t>; </a:t>
            </a:r>
          </a:p>
          <a:p>
            <a:pPr>
              <a:buNone/>
              <a:defRPr/>
            </a:pPr>
            <a:r>
              <a:rPr lang="en-US" altLang="zh-CN" sz="2800" dirty="0" err="1" smtClean="0"/>
              <a:t>scanf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(</a:t>
            </a:r>
            <a:r>
              <a:rPr lang="en-US" altLang="zh-CN" sz="2800" dirty="0"/>
              <a:t>"</a:t>
            </a:r>
            <a:r>
              <a:rPr lang="en-US" altLang="zh-CN" sz="2800" dirty="0" smtClean="0"/>
              <a:t>%</a:t>
            </a:r>
            <a:r>
              <a:rPr lang="en-US" altLang="zh-CN" sz="2800" dirty="0" err="1"/>
              <a:t>lf</a:t>
            </a:r>
            <a:r>
              <a:rPr lang="en-US" altLang="zh-CN" sz="2800" dirty="0" err="1">
                <a:solidFill>
                  <a:srgbClr val="CC0066"/>
                </a:solidFill>
              </a:rPr>
              <a:t>%c</a:t>
            </a:r>
            <a:r>
              <a:rPr lang="en-US" altLang="zh-CN" sz="2800" dirty="0" err="1"/>
              <a:t>%</a:t>
            </a:r>
            <a:r>
              <a:rPr lang="en-US" altLang="zh-CN" sz="2800" dirty="0" err="1" smtClean="0"/>
              <a:t>lf</a:t>
            </a:r>
            <a:r>
              <a:rPr lang="en-US" altLang="zh-CN" sz="2800" dirty="0"/>
              <a:t>"</a:t>
            </a:r>
            <a:r>
              <a:rPr lang="en-US" altLang="zh-CN" sz="2800" dirty="0" smtClean="0"/>
              <a:t>, </a:t>
            </a:r>
            <a:r>
              <a:rPr lang="en-US" altLang="zh-CN" sz="2800" dirty="0"/>
              <a:t>&amp;value1, </a:t>
            </a:r>
            <a:r>
              <a:rPr lang="en-US" altLang="zh-CN" sz="2800" dirty="0">
                <a:solidFill>
                  <a:srgbClr val="CC0066"/>
                </a:solidFill>
              </a:rPr>
              <a:t>&amp;op</a:t>
            </a:r>
            <a:r>
              <a:rPr lang="en-US" altLang="zh-CN" sz="2800" dirty="0"/>
              <a:t>, &amp;value2);</a:t>
            </a:r>
          </a:p>
          <a:p>
            <a:pPr>
              <a:buNone/>
              <a:defRPr/>
            </a:pPr>
            <a:r>
              <a:rPr lang="en-US" altLang="zh-CN" sz="2800" dirty="0" err="1" smtClean="0"/>
              <a:t>printf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(</a:t>
            </a:r>
            <a:r>
              <a:rPr lang="en-US" altLang="zh-CN" sz="2800" dirty="0"/>
              <a:t>"</a:t>
            </a:r>
            <a:r>
              <a:rPr lang="en-US" altLang="zh-CN" sz="2800" dirty="0" smtClean="0"/>
              <a:t>%</a:t>
            </a:r>
            <a:r>
              <a:rPr lang="en-US" altLang="zh-CN" sz="2800" dirty="0"/>
              <a:t>.2f </a:t>
            </a:r>
            <a:r>
              <a:rPr lang="en-US" altLang="zh-CN" sz="2800" dirty="0">
                <a:solidFill>
                  <a:srgbClr val="CC0066"/>
                </a:solidFill>
              </a:rPr>
              <a:t>%c</a:t>
            </a:r>
            <a:r>
              <a:rPr lang="en-US" altLang="zh-CN" sz="2800" dirty="0"/>
              <a:t> %.</a:t>
            </a:r>
            <a:r>
              <a:rPr lang="en-US" altLang="zh-CN" sz="2800" dirty="0" smtClean="0"/>
              <a:t>2f</a:t>
            </a:r>
            <a:r>
              <a:rPr lang="en-US" altLang="zh-CN" sz="2800" dirty="0"/>
              <a:t>"</a:t>
            </a:r>
            <a:r>
              <a:rPr lang="en-US" altLang="zh-CN" sz="2800" dirty="0" smtClean="0"/>
              <a:t>, </a:t>
            </a:r>
            <a:r>
              <a:rPr lang="en-US" altLang="zh-CN" sz="2800" dirty="0"/>
              <a:t>value1, </a:t>
            </a:r>
            <a:r>
              <a:rPr lang="en-US" altLang="zh-CN" sz="2800" dirty="0">
                <a:solidFill>
                  <a:srgbClr val="CC0066"/>
                </a:solidFill>
              </a:rPr>
              <a:t>op</a:t>
            </a:r>
            <a:r>
              <a:rPr lang="en-US" altLang="zh-CN" sz="2800" dirty="0"/>
              <a:t>, value2); </a:t>
            </a:r>
            <a:endParaRPr lang="zh-CN" altLang="en-US" sz="2800" dirty="0" smtClean="0"/>
          </a:p>
        </p:txBody>
      </p:sp>
      <p:sp>
        <p:nvSpPr>
          <p:cNvPr id="219141" name="Rectangle 5"/>
          <p:cNvSpPr>
            <a:spLocks noChangeArrowheads="1"/>
          </p:cNvSpPr>
          <p:nvPr/>
        </p:nvSpPr>
        <p:spPr bwMode="auto">
          <a:xfrm>
            <a:off x="900113" y="4508500"/>
            <a:ext cx="5256212" cy="944563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30000"/>
              </a:spcBef>
              <a:defRPr/>
            </a:pPr>
            <a:r>
              <a:rPr lang="en-US" altLang="zh-CN" sz="2400" b="1" dirty="0"/>
              <a:t>Type in an expression:</a:t>
            </a:r>
            <a:r>
              <a:rPr lang="en-US" altLang="zh-CN" sz="2400" dirty="0"/>
              <a:t> </a:t>
            </a:r>
            <a:r>
              <a:rPr kumimoji="1" lang="en-US" altLang="zh-CN" sz="2400" b="1" dirty="0">
                <a:solidFill>
                  <a:srgbClr val="CC0066"/>
                </a:solidFill>
              </a:rPr>
              <a:t>10.0+5.61</a:t>
            </a:r>
            <a:r>
              <a:rPr kumimoji="1" lang="en-US" altLang="zh-CN" sz="2400" dirty="0">
                <a:solidFill>
                  <a:srgbClr val="CC0066"/>
                </a:solidFill>
              </a:rPr>
              <a:t> </a:t>
            </a:r>
            <a:endParaRPr kumimoji="1" lang="en-US" altLang="zh-CN" sz="2400" b="1" dirty="0">
              <a:solidFill>
                <a:srgbClr val="CC0066"/>
              </a:solidFill>
              <a:cs typeface="Arial Unicode MS" charset="0"/>
            </a:endParaRPr>
          </a:p>
          <a:p>
            <a:pPr>
              <a:spcBef>
                <a:spcPct val="30000"/>
              </a:spcBef>
              <a:defRPr/>
            </a:pPr>
            <a:r>
              <a:rPr kumimoji="1" lang="en-US" altLang="zh-CN" sz="2400" b="1" dirty="0"/>
              <a:t>10.00 + 5.61</a:t>
            </a:r>
            <a:r>
              <a:rPr kumimoji="1" lang="en-US" altLang="zh-CN" sz="2400" dirty="0"/>
              <a:t> </a:t>
            </a:r>
          </a:p>
        </p:txBody>
      </p:sp>
      <p:sp>
        <p:nvSpPr>
          <p:cNvPr id="6" name="AutoShape 10"/>
          <p:cNvSpPr>
            <a:spLocks noChangeArrowheads="1"/>
          </p:cNvSpPr>
          <p:nvPr/>
        </p:nvSpPr>
        <p:spPr bwMode="auto">
          <a:xfrm>
            <a:off x="3997896" y="5776664"/>
            <a:ext cx="5146104" cy="1036712"/>
          </a:xfrm>
          <a:prstGeom prst="wedgeEllipseCallout">
            <a:avLst>
              <a:gd name="adj1" fmla="val -31765"/>
              <a:gd name="adj2" fmla="val -145285"/>
            </a:avLst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zh-CN" altLang="en-US" sz="2400" b="1" dirty="0"/>
              <a:t>输入时，操作数和运算符之间不能出现</a:t>
            </a:r>
            <a:r>
              <a:rPr lang="zh-CN" altLang="en-US" sz="2400" b="1" dirty="0" smtClean="0"/>
              <a:t>空格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 </a:t>
            </a:r>
            <a:endParaRPr lang="zh-CN" altLang="en-US" sz="2400" b="1" dirty="0">
              <a:latin typeface="华文细黑" charset="0"/>
              <a:ea typeface="华文细黑" charset="0"/>
              <a:cs typeface="华文细黑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6613"/>
            <a:ext cx="8305800" cy="3962400"/>
          </a:xfrm>
        </p:spPr>
        <p:txBody>
          <a:bodyPr/>
          <a:lstStyle/>
          <a:p>
            <a:pPr algn="just">
              <a:defRPr/>
            </a:pPr>
            <a:r>
              <a:rPr lang="zh-CN" altLang="en-US" dirty="0" smtClean="0"/>
              <a:t>字符输入函数</a:t>
            </a:r>
            <a:r>
              <a:rPr lang="en-US" altLang="zh-CN" dirty="0" err="1" smtClean="0"/>
              <a:t>getchar</a:t>
            </a:r>
            <a:r>
              <a:rPr lang="en-US" altLang="zh-CN" dirty="0" smtClean="0"/>
              <a:t> ()</a:t>
            </a:r>
          </a:p>
          <a:p>
            <a:pPr lvl="1" algn="just">
              <a:buFont typeface="Wingdings" charset="0"/>
              <a:buNone/>
              <a:defRPr/>
            </a:pPr>
            <a:r>
              <a:rPr lang="zh-CN" altLang="en-US" dirty="0" smtClean="0"/>
              <a:t>输入</a:t>
            </a:r>
            <a:r>
              <a:rPr lang="zh-CN" altLang="en-US" dirty="0" smtClean="0">
                <a:solidFill>
                  <a:srgbClr val="CC0066"/>
                </a:solidFill>
              </a:rPr>
              <a:t>一个</a:t>
            </a:r>
            <a:r>
              <a:rPr lang="zh-CN" altLang="en-US" dirty="0" smtClean="0"/>
              <a:t>字符</a:t>
            </a:r>
          </a:p>
          <a:p>
            <a:pPr lvl="1" algn="just">
              <a:lnSpc>
                <a:spcPct val="85000"/>
              </a:lnSpc>
              <a:buFont typeface="Wingdings" charset="0"/>
              <a:buNone/>
              <a:defRPr/>
            </a:pPr>
            <a:r>
              <a:rPr lang="en-US" altLang="zh-CN" dirty="0" smtClean="0"/>
              <a:t>char </a:t>
            </a:r>
            <a:r>
              <a:rPr lang="en-US" altLang="zh-CN" dirty="0" err="1" smtClean="0"/>
              <a:t>ch</a:t>
            </a:r>
            <a:r>
              <a:rPr lang="en-US" altLang="zh-CN" dirty="0" smtClean="0"/>
              <a:t>;</a:t>
            </a:r>
          </a:p>
          <a:p>
            <a:pPr lvl="1" algn="just">
              <a:lnSpc>
                <a:spcPct val="85000"/>
              </a:lnSpc>
              <a:buFont typeface="Wingdings" charset="0"/>
              <a:buNone/>
              <a:defRPr/>
            </a:pPr>
            <a:r>
              <a:rPr lang="en-US" altLang="zh-CN" dirty="0" err="1" smtClean="0">
                <a:solidFill>
                  <a:srgbClr val="CC0066"/>
                </a:solidFill>
              </a:rPr>
              <a:t>ch</a:t>
            </a:r>
            <a:r>
              <a:rPr lang="en-US" altLang="zh-CN" dirty="0" smtClean="0">
                <a:solidFill>
                  <a:srgbClr val="CC0066"/>
                </a:solidFill>
              </a:rPr>
              <a:t> = </a:t>
            </a:r>
            <a:r>
              <a:rPr lang="en-US" altLang="zh-CN" dirty="0" err="1" smtClean="0">
                <a:solidFill>
                  <a:srgbClr val="CC0066"/>
                </a:solidFill>
              </a:rPr>
              <a:t>getchar</a:t>
            </a:r>
            <a:r>
              <a:rPr lang="en-US" altLang="zh-CN" dirty="0" smtClean="0">
                <a:solidFill>
                  <a:srgbClr val="CC0066"/>
                </a:solidFill>
              </a:rPr>
              <a:t> ( )</a:t>
            </a:r>
            <a:r>
              <a:rPr lang="en-US" altLang="zh-CN" dirty="0" smtClean="0"/>
              <a:t>;</a:t>
            </a:r>
            <a:endParaRPr lang="zh-CN" altLang="en-US" dirty="0" smtClean="0"/>
          </a:p>
          <a:p>
            <a:pPr algn="just">
              <a:defRPr/>
            </a:pPr>
            <a:r>
              <a:rPr lang="zh-CN" altLang="en-US" dirty="0" smtClean="0"/>
              <a:t>字符输出函数</a:t>
            </a:r>
            <a:r>
              <a:rPr lang="en-US" altLang="zh-CN" dirty="0" err="1" smtClean="0"/>
              <a:t>putchar</a:t>
            </a:r>
            <a:r>
              <a:rPr lang="en-US" altLang="zh-CN" dirty="0" smtClean="0"/>
              <a:t> ()</a:t>
            </a:r>
          </a:p>
          <a:p>
            <a:pPr lvl="1" algn="just">
              <a:buFont typeface="Wingdings" charset="0"/>
              <a:buNone/>
              <a:defRPr/>
            </a:pPr>
            <a:r>
              <a:rPr lang="zh-CN" altLang="en-US" dirty="0" smtClean="0"/>
              <a:t>输出</a:t>
            </a:r>
            <a:r>
              <a:rPr lang="zh-CN" altLang="en-US" dirty="0" smtClean="0">
                <a:solidFill>
                  <a:srgbClr val="CC0066"/>
                </a:solidFill>
              </a:rPr>
              <a:t>一个</a:t>
            </a:r>
            <a:r>
              <a:rPr lang="zh-CN" altLang="en-US" dirty="0" smtClean="0"/>
              <a:t>字符</a:t>
            </a:r>
          </a:p>
          <a:p>
            <a:pPr lvl="1" algn="just">
              <a:buFont typeface="Wingdings" charset="0"/>
              <a:buNone/>
              <a:defRPr/>
            </a:pPr>
            <a:r>
              <a:rPr lang="en-US" altLang="zh-CN" dirty="0" err="1" smtClean="0">
                <a:solidFill>
                  <a:srgbClr val="CC0066"/>
                </a:solidFill>
              </a:rPr>
              <a:t>putchar</a:t>
            </a:r>
            <a:r>
              <a:rPr lang="en-US" altLang="zh-CN" dirty="0" smtClean="0">
                <a:solidFill>
                  <a:srgbClr val="CC0066"/>
                </a:solidFill>
              </a:rPr>
              <a:t> (</a:t>
            </a:r>
            <a:r>
              <a:rPr lang="zh-CN" altLang="en-US" dirty="0" smtClean="0">
                <a:solidFill>
                  <a:srgbClr val="CC0066"/>
                </a:solidFill>
              </a:rPr>
              <a:t>输出参数</a:t>
            </a:r>
            <a:r>
              <a:rPr lang="en-US" altLang="zh-CN" dirty="0" smtClean="0">
                <a:solidFill>
                  <a:srgbClr val="CC0066"/>
                </a:solidFill>
              </a:rPr>
              <a:t>)</a:t>
            </a:r>
            <a:r>
              <a:rPr lang="en-US" altLang="zh-CN" dirty="0" smtClean="0"/>
              <a:t>;</a:t>
            </a:r>
          </a:p>
        </p:txBody>
      </p:sp>
      <p:sp>
        <p:nvSpPr>
          <p:cNvPr id="179204" name="Rectangle 4"/>
          <p:cNvSpPr>
            <a:spLocks noChangeArrowheads="1"/>
          </p:cNvSpPr>
          <p:nvPr/>
        </p:nvSpPr>
        <p:spPr bwMode="auto">
          <a:xfrm>
            <a:off x="827088" y="4869160"/>
            <a:ext cx="33988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just">
              <a:spcBef>
                <a:spcPct val="20000"/>
              </a:spcBef>
              <a:buClr>
                <a:schemeClr val="accent2"/>
              </a:buClr>
              <a:buFont typeface="Wingdings" charset="0"/>
              <a:buNone/>
              <a:defRPr/>
            </a:pPr>
            <a:r>
              <a:rPr kumimoji="1" lang="zh-CN" altLang="en-US" sz="2800" b="1" dirty="0">
                <a:solidFill>
                  <a:schemeClr val="bg2"/>
                </a:solidFill>
              </a:rPr>
              <a:t>字符常量或字符变量</a:t>
            </a:r>
          </a:p>
        </p:txBody>
      </p:sp>
      <p:sp>
        <p:nvSpPr>
          <p:cNvPr id="179205" name="Line 5"/>
          <p:cNvSpPr>
            <a:spLocks noChangeShapeType="1"/>
          </p:cNvSpPr>
          <p:nvPr/>
        </p:nvSpPr>
        <p:spPr bwMode="auto">
          <a:xfrm flipV="1">
            <a:off x="3048000" y="4365104"/>
            <a:ext cx="0" cy="6096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79206" name="Rectangle 6"/>
          <p:cNvSpPr>
            <a:spLocks noChangeArrowheads="1"/>
          </p:cNvSpPr>
          <p:nvPr/>
        </p:nvSpPr>
        <p:spPr bwMode="auto">
          <a:xfrm>
            <a:off x="5364163" y="620713"/>
            <a:ext cx="3384550" cy="1944687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742950" lvl="1" indent="-285750"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0"/>
              <a:buNone/>
              <a:defRPr/>
            </a:pPr>
            <a:r>
              <a:rPr lang="en-US" altLang="zh-CN" sz="2800" b="1" dirty="0">
                <a:cs typeface="Arial Unicode MS" charset="0"/>
              </a:rPr>
              <a:t>char </a:t>
            </a:r>
            <a:r>
              <a:rPr lang="en-US" altLang="zh-CN" sz="2800" b="1" dirty="0" err="1">
                <a:cs typeface="Arial Unicode MS" charset="0"/>
              </a:rPr>
              <a:t>ch</a:t>
            </a:r>
            <a:r>
              <a:rPr lang="en-US" altLang="zh-CN" sz="2800" b="1" dirty="0">
                <a:cs typeface="Arial Unicode MS" charset="0"/>
              </a:rPr>
              <a:t>;</a:t>
            </a:r>
          </a:p>
          <a:p>
            <a:pPr marL="742950" lvl="1" indent="-285750"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0"/>
              <a:buNone/>
              <a:defRPr/>
            </a:pPr>
            <a:r>
              <a:rPr lang="en-US" altLang="zh-CN" sz="2800" b="1" dirty="0" err="1">
                <a:cs typeface="Arial Unicode MS" charset="0"/>
              </a:rPr>
              <a:t>ch</a:t>
            </a:r>
            <a:r>
              <a:rPr lang="en-US" altLang="zh-CN" sz="2800" b="1" dirty="0">
                <a:cs typeface="Arial Unicode MS" charset="0"/>
              </a:rPr>
              <a:t> = </a:t>
            </a:r>
            <a:r>
              <a:rPr lang="en-US" altLang="zh-CN" sz="2800" b="1" dirty="0" err="1" smtClean="0">
                <a:cs typeface="Arial Unicode MS" charset="0"/>
              </a:rPr>
              <a:t>getchar</a:t>
            </a:r>
            <a:r>
              <a:rPr lang="en-US" altLang="zh-CN" sz="2800" b="1" dirty="0" smtClean="0">
                <a:cs typeface="Arial Unicode MS" charset="0"/>
              </a:rPr>
              <a:t> (</a:t>
            </a:r>
            <a:r>
              <a:rPr lang="en-US" altLang="zh-CN" sz="2800" b="1" dirty="0">
                <a:cs typeface="Arial Unicode MS" charset="0"/>
              </a:rPr>
              <a:t>); </a:t>
            </a:r>
          </a:p>
          <a:p>
            <a:pPr marL="742950" lvl="1" indent="-285750"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0"/>
              <a:buNone/>
              <a:defRPr/>
            </a:pPr>
            <a:r>
              <a:rPr lang="en-US" altLang="zh-CN" sz="2800" b="1" dirty="0" err="1">
                <a:cs typeface="Arial Unicode MS" charset="0"/>
              </a:rPr>
              <a:t>putchar</a:t>
            </a:r>
            <a:r>
              <a:rPr lang="en-US" altLang="zh-CN" sz="2800" b="1" dirty="0">
                <a:cs typeface="Arial Unicode MS" charset="0"/>
              </a:rPr>
              <a:t> (</a:t>
            </a:r>
            <a:r>
              <a:rPr lang="en-US" altLang="zh-CN" sz="2800" b="1" dirty="0" err="1">
                <a:cs typeface="Arial Unicode MS" charset="0"/>
              </a:rPr>
              <a:t>ch</a:t>
            </a:r>
            <a:r>
              <a:rPr lang="en-US" altLang="zh-CN" sz="2800" b="1" dirty="0">
                <a:cs typeface="Arial Unicode MS" charset="0"/>
              </a:rPr>
              <a:t>); </a:t>
            </a:r>
          </a:p>
          <a:p>
            <a:pPr marL="742950" lvl="1" indent="-285750"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0"/>
              <a:buNone/>
              <a:defRPr/>
            </a:pPr>
            <a:r>
              <a:rPr lang="en-US" altLang="zh-CN" sz="2800" b="1" dirty="0" err="1">
                <a:cs typeface="Arial Unicode MS" charset="0"/>
              </a:rPr>
              <a:t>putchar</a:t>
            </a:r>
            <a:r>
              <a:rPr lang="en-US" altLang="zh-CN" sz="2800" b="1" dirty="0">
                <a:cs typeface="Arial Unicode MS" charset="0"/>
              </a:rPr>
              <a:t> (‘?');</a:t>
            </a:r>
            <a:endParaRPr lang="zh-CN" altLang="en-US" sz="2800" b="1" dirty="0">
              <a:cs typeface="Arial Unicode MS" charset="0"/>
            </a:endParaRPr>
          </a:p>
        </p:txBody>
      </p:sp>
      <p:sp>
        <p:nvSpPr>
          <p:cNvPr id="179207" name="Rectangle 7"/>
          <p:cNvSpPr>
            <a:spLocks noChangeArrowheads="1"/>
          </p:cNvSpPr>
          <p:nvPr/>
        </p:nvSpPr>
        <p:spPr bwMode="auto">
          <a:xfrm>
            <a:off x="6372225" y="2781300"/>
            <a:ext cx="1066800" cy="944563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30000"/>
              </a:spcBef>
              <a:defRPr/>
            </a:pPr>
            <a:r>
              <a:rPr kumimoji="1" lang="en-US" altLang="zh-CN" sz="2400" b="1">
                <a:solidFill>
                  <a:srgbClr val="CC0066"/>
                </a:solidFill>
                <a:cs typeface="Arial Unicode MS" charset="0"/>
              </a:rPr>
              <a:t>a</a:t>
            </a:r>
          </a:p>
          <a:p>
            <a:pPr>
              <a:spcBef>
                <a:spcPct val="30000"/>
              </a:spcBef>
              <a:defRPr/>
            </a:pPr>
            <a:r>
              <a:rPr kumimoji="1" lang="en-US" altLang="zh-CN" sz="2400" b="1"/>
              <a:t>a?</a:t>
            </a:r>
          </a:p>
        </p:txBody>
      </p:sp>
      <p:sp>
        <p:nvSpPr>
          <p:cNvPr id="179209" name="Rectangle 9"/>
          <p:cNvSpPr>
            <a:spLocks noChangeArrowheads="1"/>
          </p:cNvSpPr>
          <p:nvPr/>
        </p:nvSpPr>
        <p:spPr bwMode="auto">
          <a:xfrm>
            <a:off x="4644009" y="4460920"/>
            <a:ext cx="4464495" cy="1200328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accent1"/>
            </a:solidFill>
            <a:miter lim="800000"/>
            <a:headEnd/>
            <a:tailEnd/>
          </a:ln>
          <a:extLst/>
        </p:spPr>
        <p:txBody>
          <a:bodyPr wrap="square" anchor="ctr">
            <a:spAutoFit/>
          </a:bodyPr>
          <a:lstStyle/>
          <a:p>
            <a:pPr eaLnBrk="0" hangingPunct="0">
              <a:buSzPct val="100000"/>
              <a:tabLst>
                <a:tab pos="533400" algn="l"/>
              </a:tabLst>
            </a:pPr>
            <a:r>
              <a:rPr lang="zh-CN" altLang="en-US" sz="2400" b="1" dirty="0"/>
              <a:t>只能处理单个字</a:t>
            </a:r>
            <a:r>
              <a:rPr lang="zh-CN" altLang="en-US" sz="2400" b="1" dirty="0" smtClean="0"/>
              <a:t>符的输入输出</a:t>
            </a:r>
            <a:endParaRPr lang="en-US" altLang="zh-CN" sz="2400" b="1" dirty="0" smtClean="0"/>
          </a:p>
          <a:p>
            <a:pPr eaLnBrk="0" hangingPunct="0">
              <a:buSzPct val="100000"/>
              <a:tabLst>
                <a:tab pos="533400" algn="l"/>
              </a:tabLst>
            </a:pPr>
            <a:r>
              <a:rPr lang="zh-CN" altLang="en-US" sz="2400" b="1" dirty="0" smtClean="0"/>
              <a:t>即调</a:t>
            </a:r>
            <a:r>
              <a:rPr lang="zh-CN" altLang="en-US" sz="2400" b="1" dirty="0"/>
              <a:t>用一次函数，</a:t>
            </a:r>
            <a:r>
              <a:rPr lang="zh-CN" altLang="en-US" sz="2400" b="1" dirty="0" smtClean="0"/>
              <a:t>只能输入或者输出一个</a:t>
            </a:r>
            <a:r>
              <a:rPr lang="zh-CN" altLang="en-US" sz="2400" b="1" dirty="0"/>
              <a:t>字</a:t>
            </a:r>
            <a:r>
              <a:rPr lang="zh-CN" altLang="en-US" sz="2400" b="1" dirty="0" smtClean="0"/>
              <a:t>符</a:t>
            </a:r>
            <a:endParaRPr lang="zh-CN" altLang="en-US" sz="2400" b="1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9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9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9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9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9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9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9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9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9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9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9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9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9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9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9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9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9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9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79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920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920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79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79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792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792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79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79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03" grpId="0" build="p" autoUpdateAnimBg="0"/>
      <p:bldP spid="179204" grpId="0" autoUpdateAnimBg="0"/>
      <p:bldP spid="179206" grpId="0" animBg="1"/>
      <p:bldP spid="179207" grpId="0" build="p" animBg="1" autoUpdateAnimBg="0"/>
      <p:bldP spid="17920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60350"/>
            <a:ext cx="8229600" cy="935038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3.2.4  </a:t>
            </a:r>
            <a:r>
              <a:rPr lang="zh-CN" altLang="en-US" dirty="0" smtClean="0"/>
              <a:t>逻辑运算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3212976"/>
            <a:ext cx="8424936" cy="3168352"/>
          </a:xfrm>
        </p:spPr>
        <p:txBody>
          <a:bodyPr/>
          <a:lstStyle/>
          <a:p>
            <a:pPr>
              <a:lnSpc>
                <a:spcPct val="80000"/>
              </a:lnSpc>
              <a:buFont typeface="Wingdings" charset="0"/>
              <a:buNone/>
              <a:defRPr/>
            </a:pPr>
            <a:r>
              <a:rPr lang="zh-CN" altLang="en-US" sz="2400" dirty="0" smtClean="0"/>
              <a:t>判断英文字母：</a:t>
            </a:r>
            <a:endParaRPr lang="en-US" altLang="zh-CN" sz="2400" dirty="0" smtClean="0"/>
          </a:p>
          <a:p>
            <a:pPr>
              <a:lnSpc>
                <a:spcPct val="80000"/>
              </a:lnSpc>
              <a:buFont typeface="Wingdings" charset="0"/>
              <a:buNone/>
              <a:defRPr/>
            </a:pPr>
            <a:r>
              <a:rPr lang="en-US" altLang="zh-CN" sz="2400" dirty="0" smtClean="0"/>
              <a:t>char </a:t>
            </a:r>
            <a:r>
              <a:rPr lang="en-US" altLang="zh-CN" sz="2400" dirty="0" err="1" smtClean="0"/>
              <a:t>ch</a:t>
            </a:r>
            <a:r>
              <a:rPr lang="en-US" altLang="zh-CN" sz="2400" dirty="0" smtClean="0"/>
              <a:t>;</a:t>
            </a:r>
          </a:p>
          <a:p>
            <a:pPr>
              <a:lnSpc>
                <a:spcPct val="80000"/>
              </a:lnSpc>
              <a:buFont typeface="Wingdings" charset="0"/>
              <a:buNone/>
              <a:defRPr/>
            </a:pPr>
            <a:r>
              <a:rPr lang="en-US" altLang="zh-CN" sz="2400" dirty="0" err="1" smtClean="0"/>
              <a:t>printf</a:t>
            </a:r>
            <a:r>
              <a:rPr lang="en-US" altLang="zh-CN" sz="2400" dirty="0" smtClean="0"/>
              <a:t> ("Enter a character: "); </a:t>
            </a:r>
          </a:p>
          <a:p>
            <a:pPr>
              <a:lnSpc>
                <a:spcPct val="80000"/>
              </a:lnSpc>
              <a:buFont typeface="Wingdings" charset="0"/>
              <a:buNone/>
              <a:defRPr/>
            </a:pPr>
            <a:r>
              <a:rPr lang="en-US" altLang="zh-CN" sz="2400" dirty="0" err="1" smtClean="0"/>
              <a:t>ch</a:t>
            </a:r>
            <a:r>
              <a:rPr lang="en-US" altLang="zh-CN" sz="2400" dirty="0" smtClean="0"/>
              <a:t> = </a:t>
            </a:r>
            <a:r>
              <a:rPr lang="en-US" altLang="zh-CN" sz="2400" dirty="0" err="1" smtClean="0"/>
              <a:t>getchar</a:t>
            </a:r>
            <a:r>
              <a:rPr lang="en-US" altLang="zh-CN" sz="2400" dirty="0" smtClean="0"/>
              <a:t> ();	                       </a:t>
            </a:r>
          </a:p>
          <a:p>
            <a:pPr>
              <a:lnSpc>
                <a:spcPct val="80000"/>
              </a:lnSpc>
              <a:buFont typeface="Wingdings" charset="0"/>
              <a:buNone/>
              <a:defRPr/>
            </a:pPr>
            <a:r>
              <a:rPr lang="en-US" altLang="zh-CN" sz="2400" dirty="0" smtClean="0"/>
              <a:t>if ((</a:t>
            </a:r>
            <a:r>
              <a:rPr lang="en-US" altLang="zh-CN" sz="2400" dirty="0" err="1" smtClean="0"/>
              <a:t>ch</a:t>
            </a:r>
            <a:r>
              <a:rPr lang="en-US" altLang="zh-CN" sz="2400" dirty="0" smtClean="0"/>
              <a:t> &gt;= ’a’ </a:t>
            </a:r>
            <a:r>
              <a:rPr lang="en-US" altLang="zh-CN" sz="2400" dirty="0" smtClean="0">
                <a:solidFill>
                  <a:srgbClr val="CC0066"/>
                </a:solidFill>
              </a:rPr>
              <a:t>&amp;&amp;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ch</a:t>
            </a:r>
            <a:r>
              <a:rPr lang="en-US" altLang="zh-CN" sz="2400" dirty="0" smtClean="0"/>
              <a:t> &lt;= ’z’)</a:t>
            </a:r>
            <a:r>
              <a:rPr lang="en-US" altLang="zh-CN" sz="2400" dirty="0" smtClean="0">
                <a:solidFill>
                  <a:srgbClr val="CC0066"/>
                </a:solidFill>
              </a:rPr>
              <a:t> || 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ch</a:t>
            </a:r>
            <a:r>
              <a:rPr lang="en-US" altLang="zh-CN" sz="2400" dirty="0" smtClean="0"/>
              <a:t> &gt;= ’A’ </a:t>
            </a:r>
            <a:r>
              <a:rPr lang="en-US" altLang="zh-CN" sz="2400" dirty="0" smtClean="0">
                <a:solidFill>
                  <a:srgbClr val="CC0066"/>
                </a:solidFill>
              </a:rPr>
              <a:t>&amp;&amp;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ch</a:t>
            </a:r>
            <a:r>
              <a:rPr lang="en-US" altLang="zh-CN" sz="2400" dirty="0" smtClean="0"/>
              <a:t> &lt;= ’Z’))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altLang="zh-CN" sz="2400" dirty="0" smtClean="0"/>
              <a:t>     </a:t>
            </a:r>
            <a:r>
              <a:rPr lang="en-US" altLang="zh-CN" sz="2400" dirty="0" err="1" smtClean="0"/>
              <a:t>printf</a:t>
            </a:r>
            <a:r>
              <a:rPr lang="en-US" altLang="zh-CN" sz="2400" dirty="0" smtClean="0"/>
              <a:t> (</a:t>
            </a:r>
            <a:r>
              <a:rPr lang="en-US" altLang="zh-CN" sz="2400" dirty="0"/>
              <a:t>"</a:t>
            </a:r>
            <a:r>
              <a:rPr lang="en-US" altLang="zh-CN" sz="2400" dirty="0" smtClean="0"/>
              <a:t>It is a letter.\n</a:t>
            </a:r>
            <a:r>
              <a:rPr lang="en-US" altLang="zh-CN" sz="2400" dirty="0"/>
              <a:t>"</a:t>
            </a:r>
            <a:r>
              <a:rPr lang="en-US" altLang="zh-CN" sz="2400" dirty="0" smtClean="0"/>
              <a:t>);  </a:t>
            </a:r>
          </a:p>
          <a:p>
            <a:pPr>
              <a:lnSpc>
                <a:spcPct val="80000"/>
              </a:lnSpc>
              <a:buFont typeface="Wingdings" charset="0"/>
              <a:buNone/>
              <a:defRPr/>
            </a:pPr>
            <a:r>
              <a:rPr lang="en-US" altLang="zh-CN" sz="2400" dirty="0" smtClean="0"/>
              <a:t>else 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altLang="zh-CN" sz="2400" dirty="0" smtClean="0"/>
              <a:t> 	 </a:t>
            </a:r>
            <a:r>
              <a:rPr lang="en-US" altLang="zh-CN" sz="2400" dirty="0" err="1" smtClean="0"/>
              <a:t>printf</a:t>
            </a:r>
            <a:r>
              <a:rPr lang="en-US" altLang="zh-CN" sz="2400" dirty="0" smtClean="0"/>
              <a:t> (</a:t>
            </a:r>
            <a:r>
              <a:rPr lang="en-US" altLang="zh-CN" sz="2400" dirty="0"/>
              <a:t>"</a:t>
            </a:r>
            <a:r>
              <a:rPr lang="en-US" altLang="zh-CN" sz="2400" dirty="0" smtClean="0"/>
              <a:t>It is not a letter.\n");</a:t>
            </a:r>
            <a:endParaRPr lang="zh-CN" altLang="en-US" sz="2400" dirty="0" smtClean="0"/>
          </a:p>
        </p:txBody>
      </p:sp>
      <p:grpSp>
        <p:nvGrpSpPr>
          <p:cNvPr id="181252" name="Group 4"/>
          <p:cNvGrpSpPr>
            <a:grpSpLocks/>
          </p:cNvGrpSpPr>
          <p:nvPr/>
        </p:nvGrpSpPr>
        <p:grpSpPr bwMode="auto">
          <a:xfrm>
            <a:off x="3429000" y="1124744"/>
            <a:ext cx="4724400" cy="685800"/>
            <a:chOff x="1872" y="1200"/>
            <a:chExt cx="2976" cy="432"/>
          </a:xfrm>
        </p:grpSpPr>
        <p:sp>
          <p:nvSpPr>
            <p:cNvPr id="181253" name="Line 5"/>
            <p:cNvSpPr>
              <a:spLocks noChangeShapeType="1"/>
            </p:cNvSpPr>
            <p:nvPr/>
          </p:nvSpPr>
          <p:spPr bwMode="auto">
            <a:xfrm>
              <a:off x="1872" y="1632"/>
              <a:ext cx="29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81254" name="Freeform 6"/>
            <p:cNvSpPr>
              <a:spLocks/>
            </p:cNvSpPr>
            <p:nvPr/>
          </p:nvSpPr>
          <p:spPr bwMode="auto">
            <a:xfrm>
              <a:off x="2928" y="1200"/>
              <a:ext cx="1296" cy="432"/>
            </a:xfrm>
            <a:custGeom>
              <a:avLst/>
              <a:gdLst>
                <a:gd name="T0" fmla="*/ 0 w 1296"/>
                <a:gd name="T1" fmla="*/ 432 h 432"/>
                <a:gd name="T2" fmla="*/ 0 w 1296"/>
                <a:gd name="T3" fmla="*/ 0 h 432"/>
                <a:gd name="T4" fmla="*/ 1296 w 1296"/>
                <a:gd name="T5" fmla="*/ 0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6" h="432">
                  <a:moveTo>
                    <a:pt x="0" y="432"/>
                  </a:moveTo>
                  <a:lnTo>
                    <a:pt x="0" y="0"/>
                  </a:lnTo>
                  <a:lnTo>
                    <a:pt x="1296" y="0"/>
                  </a:lnTo>
                </a:path>
              </a:pathLst>
            </a:custGeom>
            <a:noFill/>
            <a:ln w="9525" cap="flat" cmpd="sng">
              <a:solidFill>
                <a:srgbClr val="DE4D1A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3F5FD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81255" name="Freeform 7"/>
            <p:cNvSpPr>
              <a:spLocks/>
            </p:cNvSpPr>
            <p:nvPr/>
          </p:nvSpPr>
          <p:spPr bwMode="auto">
            <a:xfrm>
              <a:off x="2496" y="1344"/>
              <a:ext cx="1344" cy="288"/>
            </a:xfrm>
            <a:custGeom>
              <a:avLst/>
              <a:gdLst>
                <a:gd name="T0" fmla="*/ 1344 w 1344"/>
                <a:gd name="T1" fmla="*/ 288 h 288"/>
                <a:gd name="T2" fmla="*/ 1344 w 1344"/>
                <a:gd name="T3" fmla="*/ 0 h 288"/>
                <a:gd name="T4" fmla="*/ 0 w 1344"/>
                <a:gd name="T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4" h="288">
                  <a:moveTo>
                    <a:pt x="1344" y="288"/>
                  </a:moveTo>
                  <a:lnTo>
                    <a:pt x="1344" y="0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2129CB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3F5FD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81256" name="Rectangle 8"/>
          <p:cNvSpPr>
            <a:spLocks noChangeArrowheads="1"/>
          </p:cNvSpPr>
          <p:nvPr/>
        </p:nvSpPr>
        <p:spPr bwMode="auto">
          <a:xfrm>
            <a:off x="3581400" y="1844824"/>
            <a:ext cx="5029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charset="0"/>
              <a:buNone/>
            </a:pPr>
            <a:r>
              <a:rPr kumimoji="1" lang="en-US" altLang="zh-CN" sz="2400" dirty="0">
                <a:solidFill>
                  <a:schemeClr val="bg2"/>
                </a:solidFill>
              </a:rPr>
              <a:t>0              -1             1		x</a:t>
            </a:r>
            <a:r>
              <a:rPr kumimoji="1" lang="zh-CN" altLang="en-US" sz="2000" dirty="0">
                <a:latin typeface="宋体" charset="0"/>
              </a:rPr>
              <a:t>			</a:t>
            </a:r>
          </a:p>
        </p:txBody>
      </p:sp>
      <p:sp>
        <p:nvSpPr>
          <p:cNvPr id="181257" name="Text Box 9"/>
          <p:cNvSpPr txBox="1">
            <a:spLocks noChangeArrowheads="1"/>
          </p:cNvSpPr>
          <p:nvPr/>
        </p:nvSpPr>
        <p:spPr bwMode="auto">
          <a:xfrm>
            <a:off x="3810000" y="2276872"/>
            <a:ext cx="41148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lvl="1" eaLnBrk="0" hangingPunct="0">
              <a:defRPr/>
            </a:pPr>
            <a:r>
              <a:rPr lang="en-US" altLang="zh-CN" sz="2800" b="1" dirty="0"/>
              <a:t>x &gt;= -1 </a:t>
            </a:r>
            <a:r>
              <a:rPr lang="zh-CN" altLang="en-US" sz="2800" b="1" dirty="0">
                <a:solidFill>
                  <a:srgbClr val="CC0066"/>
                </a:solidFill>
              </a:rPr>
              <a:t>并且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x &lt;= 1</a:t>
            </a:r>
          </a:p>
          <a:p>
            <a:pPr lvl="1" eaLnBrk="0" hangingPunct="0">
              <a:defRPr/>
            </a:pPr>
            <a:r>
              <a:rPr lang="en-US" altLang="zh-CN" sz="2800" b="1" dirty="0"/>
              <a:t>x &gt;= -1  </a:t>
            </a:r>
            <a:r>
              <a:rPr kumimoji="1" lang="en-US" altLang="zh-CN" sz="2800" b="1" dirty="0">
                <a:solidFill>
                  <a:srgbClr val="CC0066"/>
                </a:solidFill>
              </a:rPr>
              <a:t>&amp;&amp;</a:t>
            </a:r>
            <a:r>
              <a:rPr lang="en-US" altLang="zh-CN" sz="2800" b="1" dirty="0"/>
              <a:t>  x &lt;= 1</a:t>
            </a:r>
          </a:p>
        </p:txBody>
      </p:sp>
      <p:sp>
        <p:nvSpPr>
          <p:cNvPr id="181258" name="Rectangle 10"/>
          <p:cNvSpPr>
            <a:spLocks noChangeArrowheads="1"/>
          </p:cNvSpPr>
          <p:nvPr/>
        </p:nvSpPr>
        <p:spPr bwMode="auto">
          <a:xfrm>
            <a:off x="323528" y="1628800"/>
            <a:ext cx="25114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  <a:defRPr/>
            </a:pPr>
            <a:r>
              <a:rPr lang="en-US" altLang="zh-CN" sz="3200" b="1" dirty="0"/>
              <a:t>-1 &lt;= x &lt;= 1</a:t>
            </a:r>
            <a:r>
              <a:rPr lang="en-US" altLang="zh-CN" sz="3200" dirty="0"/>
              <a:t> </a:t>
            </a:r>
            <a:endParaRPr lang="zh-CN" altLang="en-US" sz="3200" dirty="0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4860032" y="3573016"/>
            <a:ext cx="3168352" cy="83099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b="1" dirty="0" smtClean="0"/>
              <a:t>Enter </a:t>
            </a:r>
            <a:r>
              <a:rPr lang="en-US" altLang="zh-CN" sz="2400" b="1" dirty="0"/>
              <a:t>a character: </a:t>
            </a:r>
            <a:r>
              <a:rPr lang="en-US" altLang="zh-CN" sz="2400" b="1" dirty="0">
                <a:solidFill>
                  <a:srgbClr val="CD0066"/>
                </a:solidFill>
              </a:rPr>
              <a:t>d</a:t>
            </a:r>
            <a:endParaRPr lang="zh-CN" altLang="zh-CN" sz="2400" b="1" dirty="0">
              <a:solidFill>
                <a:srgbClr val="CD0066"/>
              </a:solidFill>
            </a:endParaRPr>
          </a:p>
          <a:p>
            <a:r>
              <a:rPr lang="en-US" altLang="zh-CN" sz="2400" b="1" dirty="0"/>
              <a:t>It is a letter</a:t>
            </a:r>
            <a:r>
              <a:rPr lang="en-US" altLang="zh-CN" sz="2400" b="1" dirty="0" smtClean="0"/>
              <a:t>.</a:t>
            </a:r>
            <a:endParaRPr lang="zh-CN" altLang="zh-CN" sz="2400" b="1" dirty="0"/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4932040" y="5301208"/>
            <a:ext cx="3168352" cy="83099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b="1" dirty="0"/>
              <a:t>Enter a character: </a:t>
            </a:r>
            <a:r>
              <a:rPr lang="en-US" altLang="zh-CN" sz="2400" b="1" dirty="0" smtClean="0">
                <a:solidFill>
                  <a:srgbClr val="CD0066"/>
                </a:solidFill>
              </a:rPr>
              <a:t>?</a:t>
            </a:r>
            <a:endParaRPr lang="zh-CN" altLang="zh-CN" sz="2400" b="1" dirty="0">
              <a:solidFill>
                <a:srgbClr val="CD0066"/>
              </a:solidFill>
            </a:endParaRPr>
          </a:p>
          <a:p>
            <a:r>
              <a:rPr lang="en-US" altLang="zh-CN" sz="2400" b="1" dirty="0"/>
              <a:t>It is not a letter.</a:t>
            </a:r>
            <a:r>
              <a:rPr lang="zh-CN" altLang="zh-CN" sz="2400" b="1" dirty="0" smtClean="0">
                <a:effectLst/>
              </a:rPr>
              <a:t> </a:t>
            </a:r>
            <a:endParaRPr lang="zh-CN" altLang="zh-CN" sz="2400" b="1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81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1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1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1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1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812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812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81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81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81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81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81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81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81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81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1" grpId="0" build="p"/>
      <p:bldP spid="181256" grpId="0" build="p" bldLvl="2" autoUpdateAnimBg="0" advAuto="0"/>
      <p:bldP spid="181258" grpId="0"/>
      <p:bldP spid="11" grpId="0" build="p" animBg="1" autoUpdateAnimBg="0"/>
      <p:bldP spid="12" grpId="0" build="p" animBg="1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787900" y="404813"/>
            <a:ext cx="4321175" cy="11557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3</a:t>
            </a:r>
            <a:r>
              <a:rPr lang="zh-CN" altLang="en-US" dirty="0" smtClean="0"/>
              <a:t>种逻辑运算符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2466975" cy="1765300"/>
          </a:xfrm>
        </p:spPr>
        <p:txBody>
          <a:bodyPr/>
          <a:lstStyle/>
          <a:p>
            <a:pPr algn="just">
              <a:buFont typeface="Wingdings" charset="0"/>
              <a:buNone/>
              <a:defRPr/>
            </a:pPr>
            <a:r>
              <a:rPr lang="zh-CN" altLang="en-US" smtClean="0"/>
              <a:t>逻辑与 </a:t>
            </a:r>
            <a:r>
              <a:rPr lang="en-US" altLang="zh-CN" smtClean="0"/>
              <a:t> </a:t>
            </a:r>
            <a:r>
              <a:rPr lang="en-US" altLang="zh-CN" smtClean="0">
                <a:solidFill>
                  <a:srgbClr val="CC0066"/>
                </a:solidFill>
              </a:rPr>
              <a:t>&amp;&amp;</a:t>
            </a:r>
            <a:r>
              <a:rPr lang="en-US" altLang="zh-CN" smtClean="0"/>
              <a:t> </a:t>
            </a:r>
          </a:p>
          <a:p>
            <a:pPr algn="just">
              <a:buFont typeface="Wingdings" charset="0"/>
              <a:buNone/>
              <a:defRPr/>
            </a:pPr>
            <a:r>
              <a:rPr lang="zh-CN" altLang="en-US" smtClean="0"/>
              <a:t>逻辑或 </a:t>
            </a:r>
            <a:r>
              <a:rPr lang="en-US" altLang="zh-CN" smtClean="0"/>
              <a:t> </a:t>
            </a:r>
            <a:r>
              <a:rPr lang="en-US" altLang="zh-CN" smtClean="0">
                <a:solidFill>
                  <a:srgbClr val="CC0066"/>
                </a:solidFill>
              </a:rPr>
              <a:t>||</a:t>
            </a:r>
          </a:p>
          <a:p>
            <a:pPr algn="just">
              <a:buFont typeface="Wingdings" charset="0"/>
              <a:buNone/>
              <a:defRPr/>
            </a:pPr>
            <a:r>
              <a:rPr lang="zh-CN" altLang="en-US" smtClean="0"/>
              <a:t>逻辑非</a:t>
            </a:r>
            <a:r>
              <a:rPr lang="en-US" altLang="zh-CN" smtClean="0"/>
              <a:t> </a:t>
            </a:r>
            <a:r>
              <a:rPr lang="en-US" altLang="zh-CN" smtClean="0">
                <a:solidFill>
                  <a:srgbClr val="CC0066"/>
                </a:solidFill>
              </a:rPr>
              <a:t>!</a:t>
            </a:r>
            <a:endParaRPr lang="zh-CN" altLang="en-US" sz="2800" smtClean="0">
              <a:solidFill>
                <a:srgbClr val="CC0066"/>
              </a:solidFill>
              <a:latin typeface="宋体" charset="0"/>
            </a:endParaRPr>
          </a:p>
        </p:txBody>
      </p:sp>
      <p:grpSp>
        <p:nvGrpSpPr>
          <p:cNvPr id="137250" name="Group 34"/>
          <p:cNvGrpSpPr>
            <a:grpSpLocks/>
          </p:cNvGrpSpPr>
          <p:nvPr/>
        </p:nvGrpSpPr>
        <p:grpSpPr bwMode="auto">
          <a:xfrm>
            <a:off x="2209800" y="2057400"/>
            <a:ext cx="5638800" cy="4419600"/>
            <a:chOff x="1392" y="1296"/>
            <a:chExt cx="3552" cy="2784"/>
          </a:xfrm>
        </p:grpSpPr>
        <p:sp>
          <p:nvSpPr>
            <p:cNvPr id="137231" name="Oval 15"/>
            <p:cNvSpPr>
              <a:spLocks noChangeArrowheads="1"/>
            </p:cNvSpPr>
            <p:nvPr/>
          </p:nvSpPr>
          <p:spPr bwMode="auto">
            <a:xfrm>
              <a:off x="1392" y="1680"/>
              <a:ext cx="960" cy="1200"/>
            </a:xfrm>
            <a:prstGeom prst="ellipse">
              <a:avLst/>
            </a:prstGeom>
            <a:solidFill>
              <a:srgbClr val="337774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7232" name="Oval 16"/>
            <p:cNvSpPr>
              <a:spLocks noChangeArrowheads="1"/>
            </p:cNvSpPr>
            <p:nvPr/>
          </p:nvSpPr>
          <p:spPr bwMode="auto">
            <a:xfrm>
              <a:off x="1968" y="1728"/>
              <a:ext cx="864" cy="1104"/>
            </a:xfrm>
            <a:prstGeom prst="ellipse">
              <a:avLst/>
            </a:prstGeom>
            <a:solidFill>
              <a:srgbClr val="EAB42C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7240" name="Rectangle 24"/>
            <p:cNvSpPr>
              <a:spLocks noChangeArrowheads="1"/>
            </p:cNvSpPr>
            <p:nvPr/>
          </p:nvSpPr>
          <p:spPr bwMode="auto">
            <a:xfrm>
              <a:off x="1632" y="2112"/>
              <a:ext cx="26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just">
                <a:spcBef>
                  <a:spcPct val="20000"/>
                </a:spcBef>
                <a:buClr>
                  <a:schemeClr val="accent2"/>
                </a:buClr>
                <a:buFont typeface="Wingdings" charset="0"/>
                <a:buNone/>
                <a:defRPr/>
              </a:pPr>
              <a:r>
                <a:rPr kumimoji="1" lang="en-US" altLang="zh-CN" sz="2800" b="1"/>
                <a:t>X</a:t>
              </a:r>
              <a:endParaRPr kumimoji="1" lang="zh-CN" altLang="en-US" sz="2800" b="1"/>
            </a:p>
          </p:txBody>
        </p:sp>
        <p:sp>
          <p:nvSpPr>
            <p:cNvPr id="137241" name="Rectangle 25"/>
            <p:cNvSpPr>
              <a:spLocks noChangeArrowheads="1"/>
            </p:cNvSpPr>
            <p:nvPr/>
          </p:nvSpPr>
          <p:spPr bwMode="auto">
            <a:xfrm>
              <a:off x="1776" y="1296"/>
              <a:ext cx="86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just">
                <a:spcBef>
                  <a:spcPct val="20000"/>
                </a:spcBef>
                <a:buClr>
                  <a:schemeClr val="accent2"/>
                </a:buClr>
                <a:buFont typeface="Wingdings" charset="0"/>
                <a:buNone/>
                <a:defRPr/>
              </a:pPr>
              <a:r>
                <a:rPr kumimoji="1" lang="en-US" altLang="zh-CN" sz="2800" b="1"/>
                <a:t>X </a:t>
              </a:r>
              <a:r>
                <a:rPr kumimoji="1" lang="en-US" altLang="zh-CN" sz="2800" b="1">
                  <a:solidFill>
                    <a:srgbClr val="CC0066"/>
                  </a:solidFill>
                </a:rPr>
                <a:t>&amp;&amp;</a:t>
              </a:r>
              <a:r>
                <a:rPr kumimoji="1" lang="en-US" altLang="zh-CN" sz="2800" b="1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2800" b="1"/>
                <a:t>Y</a:t>
              </a:r>
              <a:endParaRPr kumimoji="1" lang="zh-CN" altLang="en-US" sz="2800" b="1"/>
            </a:p>
          </p:txBody>
        </p:sp>
        <p:sp>
          <p:nvSpPr>
            <p:cNvPr id="137242" name="Rectangle 26"/>
            <p:cNvSpPr>
              <a:spLocks noChangeArrowheads="1"/>
            </p:cNvSpPr>
            <p:nvPr/>
          </p:nvSpPr>
          <p:spPr bwMode="auto">
            <a:xfrm>
              <a:off x="2423" y="2112"/>
              <a:ext cx="26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just">
                <a:spcBef>
                  <a:spcPct val="20000"/>
                </a:spcBef>
                <a:buClr>
                  <a:schemeClr val="accent2"/>
                </a:buClr>
                <a:buFont typeface="Wingdings" charset="0"/>
                <a:buNone/>
                <a:defRPr/>
              </a:pPr>
              <a:r>
                <a:rPr kumimoji="1" lang="en-US" altLang="zh-CN" sz="2800" b="1"/>
                <a:t>Y</a:t>
              </a:r>
              <a:endParaRPr kumimoji="1" lang="zh-CN" altLang="en-US" sz="2800" b="1"/>
            </a:p>
          </p:txBody>
        </p:sp>
        <p:sp>
          <p:nvSpPr>
            <p:cNvPr id="137227" name="Oval 11"/>
            <p:cNvSpPr>
              <a:spLocks noChangeArrowheads="1"/>
            </p:cNvSpPr>
            <p:nvPr/>
          </p:nvSpPr>
          <p:spPr bwMode="auto">
            <a:xfrm>
              <a:off x="3360" y="1632"/>
              <a:ext cx="912" cy="1200"/>
            </a:xfrm>
            <a:prstGeom prst="ellipse">
              <a:avLst/>
            </a:prstGeom>
            <a:solidFill>
              <a:srgbClr val="C3F5F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7228" name="Oval 12"/>
            <p:cNvSpPr>
              <a:spLocks noChangeArrowheads="1"/>
            </p:cNvSpPr>
            <p:nvPr/>
          </p:nvSpPr>
          <p:spPr bwMode="auto">
            <a:xfrm>
              <a:off x="4080" y="1680"/>
              <a:ext cx="864" cy="1200"/>
            </a:xfrm>
            <a:prstGeom prst="ellipse">
              <a:avLst/>
            </a:prstGeom>
            <a:solidFill>
              <a:srgbClr val="C3F5F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7229" name="Rectangle 13"/>
            <p:cNvSpPr>
              <a:spLocks noChangeArrowheads="1"/>
            </p:cNvSpPr>
            <p:nvPr/>
          </p:nvSpPr>
          <p:spPr bwMode="auto">
            <a:xfrm>
              <a:off x="2736" y="3168"/>
              <a:ext cx="1488" cy="912"/>
            </a:xfrm>
            <a:prstGeom prst="rect">
              <a:avLst/>
            </a:prstGeom>
            <a:solidFill>
              <a:srgbClr val="F7FA6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7230" name="Oval 14"/>
            <p:cNvSpPr>
              <a:spLocks noChangeArrowheads="1"/>
            </p:cNvSpPr>
            <p:nvPr/>
          </p:nvSpPr>
          <p:spPr bwMode="auto">
            <a:xfrm>
              <a:off x="3216" y="3312"/>
              <a:ext cx="576" cy="624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7233" name="Line 17"/>
            <p:cNvSpPr>
              <a:spLocks noChangeShapeType="1"/>
            </p:cNvSpPr>
            <p:nvPr/>
          </p:nvSpPr>
          <p:spPr bwMode="auto">
            <a:xfrm flipH="1">
              <a:off x="2016" y="1920"/>
              <a:ext cx="192" cy="240"/>
            </a:xfrm>
            <a:prstGeom prst="line">
              <a:avLst/>
            </a:prstGeom>
            <a:noFill/>
            <a:ln w="9525">
              <a:solidFill>
                <a:srgbClr val="DE4D1A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7234" name="Line 18"/>
            <p:cNvSpPr>
              <a:spLocks noChangeShapeType="1"/>
            </p:cNvSpPr>
            <p:nvPr/>
          </p:nvSpPr>
          <p:spPr bwMode="auto">
            <a:xfrm flipH="1">
              <a:off x="2016" y="2064"/>
              <a:ext cx="288" cy="336"/>
            </a:xfrm>
            <a:prstGeom prst="line">
              <a:avLst/>
            </a:prstGeom>
            <a:noFill/>
            <a:ln w="9525">
              <a:solidFill>
                <a:srgbClr val="DE4D1A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7235" name="Line 19"/>
            <p:cNvSpPr>
              <a:spLocks noChangeShapeType="1"/>
            </p:cNvSpPr>
            <p:nvPr/>
          </p:nvSpPr>
          <p:spPr bwMode="auto">
            <a:xfrm flipH="1">
              <a:off x="2064" y="2244"/>
              <a:ext cx="288" cy="336"/>
            </a:xfrm>
            <a:prstGeom prst="line">
              <a:avLst/>
            </a:prstGeom>
            <a:noFill/>
            <a:ln w="9525">
              <a:solidFill>
                <a:srgbClr val="DE4D1A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7236" name="Line 20"/>
            <p:cNvSpPr>
              <a:spLocks noChangeShapeType="1"/>
            </p:cNvSpPr>
            <p:nvPr/>
          </p:nvSpPr>
          <p:spPr bwMode="auto">
            <a:xfrm flipH="1">
              <a:off x="2124" y="2520"/>
              <a:ext cx="192" cy="144"/>
            </a:xfrm>
            <a:prstGeom prst="line">
              <a:avLst/>
            </a:prstGeom>
            <a:noFill/>
            <a:ln w="9525">
              <a:solidFill>
                <a:srgbClr val="DE4D1A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7243" name="Rectangle 27"/>
            <p:cNvSpPr>
              <a:spLocks noChangeArrowheads="1"/>
            </p:cNvSpPr>
            <p:nvPr/>
          </p:nvSpPr>
          <p:spPr bwMode="auto">
            <a:xfrm>
              <a:off x="3648" y="2064"/>
              <a:ext cx="26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just">
                <a:spcBef>
                  <a:spcPct val="20000"/>
                </a:spcBef>
                <a:buClr>
                  <a:schemeClr val="accent2"/>
                </a:buClr>
                <a:buFont typeface="Wingdings" charset="0"/>
                <a:buNone/>
                <a:defRPr/>
              </a:pPr>
              <a:r>
                <a:rPr kumimoji="1" lang="en-US" altLang="zh-CN" sz="2800" b="1"/>
                <a:t>X</a:t>
              </a:r>
              <a:endParaRPr kumimoji="1" lang="zh-CN" altLang="en-US" sz="2800" b="1"/>
            </a:p>
          </p:txBody>
        </p:sp>
        <p:sp>
          <p:nvSpPr>
            <p:cNvPr id="137244" name="Rectangle 28"/>
            <p:cNvSpPr>
              <a:spLocks noChangeArrowheads="1"/>
            </p:cNvSpPr>
            <p:nvPr/>
          </p:nvSpPr>
          <p:spPr bwMode="auto">
            <a:xfrm>
              <a:off x="4439" y="2064"/>
              <a:ext cx="26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just">
                <a:spcBef>
                  <a:spcPct val="20000"/>
                </a:spcBef>
                <a:buClr>
                  <a:schemeClr val="accent2"/>
                </a:buClr>
                <a:buFont typeface="Wingdings" charset="0"/>
                <a:buNone/>
                <a:defRPr/>
              </a:pPr>
              <a:r>
                <a:rPr kumimoji="1" lang="en-US" altLang="zh-CN" sz="2800" b="1"/>
                <a:t>Y</a:t>
              </a:r>
              <a:endParaRPr kumimoji="1" lang="zh-CN" altLang="en-US" sz="2800" b="1"/>
            </a:p>
          </p:txBody>
        </p:sp>
        <p:sp>
          <p:nvSpPr>
            <p:cNvPr id="137245" name="Rectangle 29"/>
            <p:cNvSpPr>
              <a:spLocks noChangeArrowheads="1"/>
            </p:cNvSpPr>
            <p:nvPr/>
          </p:nvSpPr>
          <p:spPr bwMode="auto">
            <a:xfrm>
              <a:off x="3820" y="1296"/>
              <a:ext cx="6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just">
                <a:spcBef>
                  <a:spcPct val="20000"/>
                </a:spcBef>
                <a:buClr>
                  <a:schemeClr val="accent2"/>
                </a:buClr>
                <a:buFont typeface="Wingdings" charset="0"/>
                <a:buNone/>
                <a:defRPr/>
              </a:pPr>
              <a:r>
                <a:rPr kumimoji="1" lang="en-US" altLang="zh-CN" sz="2800" b="1"/>
                <a:t>X </a:t>
              </a:r>
              <a:r>
                <a:rPr kumimoji="1" lang="en-US" altLang="zh-CN" sz="2800" b="1">
                  <a:solidFill>
                    <a:srgbClr val="CC0066"/>
                  </a:solidFill>
                </a:rPr>
                <a:t>||</a:t>
              </a:r>
              <a:r>
                <a:rPr kumimoji="1" lang="en-US" altLang="zh-CN" sz="2800" b="1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2800" b="1"/>
                <a:t>Y</a:t>
              </a:r>
              <a:endParaRPr kumimoji="1" lang="zh-CN" altLang="en-US" sz="2800" b="1"/>
            </a:p>
          </p:txBody>
        </p:sp>
        <p:sp>
          <p:nvSpPr>
            <p:cNvPr id="137247" name="Rectangle 31"/>
            <p:cNvSpPr>
              <a:spLocks noChangeArrowheads="1"/>
            </p:cNvSpPr>
            <p:nvPr/>
          </p:nvSpPr>
          <p:spPr bwMode="auto">
            <a:xfrm>
              <a:off x="3383" y="3465"/>
              <a:ext cx="26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just">
                <a:spcBef>
                  <a:spcPct val="20000"/>
                </a:spcBef>
                <a:buClr>
                  <a:schemeClr val="accent2"/>
                </a:buClr>
                <a:buFont typeface="Wingdings" charset="0"/>
                <a:buNone/>
                <a:defRPr/>
              </a:pPr>
              <a:r>
                <a:rPr kumimoji="1" lang="en-US" altLang="zh-CN" sz="2800" b="1"/>
                <a:t>X</a:t>
              </a:r>
              <a:endParaRPr kumimoji="1" lang="zh-CN" altLang="en-US" sz="2800" b="1"/>
            </a:p>
          </p:txBody>
        </p:sp>
        <p:sp>
          <p:nvSpPr>
            <p:cNvPr id="137248" name="Rectangle 32"/>
            <p:cNvSpPr>
              <a:spLocks noChangeArrowheads="1"/>
            </p:cNvSpPr>
            <p:nvPr/>
          </p:nvSpPr>
          <p:spPr bwMode="auto">
            <a:xfrm>
              <a:off x="2784" y="3312"/>
              <a:ext cx="40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just">
                <a:spcBef>
                  <a:spcPct val="20000"/>
                </a:spcBef>
                <a:buClr>
                  <a:schemeClr val="accent2"/>
                </a:buClr>
                <a:buFont typeface="Wingdings" charset="0"/>
                <a:buNone/>
                <a:defRPr/>
              </a:pPr>
              <a:r>
                <a:rPr kumimoji="1" lang="en-US" altLang="zh-CN" sz="2800" b="1">
                  <a:solidFill>
                    <a:srgbClr val="CC0066"/>
                  </a:solidFill>
                </a:rPr>
                <a:t>!</a:t>
              </a:r>
              <a:r>
                <a:rPr kumimoji="1" lang="en-US" altLang="zh-CN" sz="2800" b="1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2800" b="1"/>
                <a:t>X</a:t>
              </a:r>
              <a:endParaRPr kumimoji="1" lang="zh-CN" altLang="en-US" sz="2800" b="1"/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7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305800" cy="2819400"/>
          </a:xfrm>
        </p:spPr>
        <p:txBody>
          <a:bodyPr/>
          <a:lstStyle/>
          <a:p>
            <a:pPr>
              <a:lnSpc>
                <a:spcPct val="120000"/>
              </a:lnSpc>
              <a:buFont typeface="Wingdings" charset="0"/>
              <a:buNone/>
              <a:defRPr/>
            </a:pPr>
            <a:r>
              <a:rPr lang="zh-CN" altLang="en-US" dirty="0" smtClean="0"/>
              <a:t> 逻辑与</a:t>
            </a:r>
            <a:r>
              <a:rPr lang="zh-CN" dirty="0" smtClean="0"/>
              <a:t> </a:t>
            </a:r>
            <a:r>
              <a:rPr lang="zh-CN" altLang="en-US" dirty="0" smtClean="0"/>
              <a:t>&amp;&amp;</a:t>
            </a:r>
            <a:r>
              <a:rPr lang="zh-CN" dirty="0" smtClean="0"/>
              <a:t>       </a:t>
            </a:r>
            <a:r>
              <a:rPr lang="zh-CN" altLang="en-US" dirty="0" smtClean="0"/>
              <a:t>逻辑或 ||       逻辑非 ! </a:t>
            </a:r>
          </a:p>
          <a:p>
            <a:pPr marL="819150" lvl="1">
              <a:lnSpc>
                <a:spcPct val="120000"/>
              </a:lnSpc>
              <a:buFont typeface="Wingdings" charset="0"/>
              <a:buNone/>
              <a:defRPr/>
            </a:pPr>
            <a:r>
              <a:rPr lang="zh-CN" altLang="en-US" dirty="0" smtClean="0"/>
              <a:t>(</a:t>
            </a:r>
            <a:r>
              <a:rPr lang="en-US" altLang="zh-CN" dirty="0" smtClean="0"/>
              <a:t>x&gt;1)&amp;&amp;(y&gt;1)     (x&gt;1)||(y&gt;1)        (x&gt;1)</a:t>
            </a:r>
          </a:p>
          <a:p>
            <a:pPr marL="819150" lvl="1" algn="just">
              <a:buFont typeface="Wingdings" charset="0"/>
              <a:buNone/>
              <a:defRPr/>
            </a:pPr>
            <a:endParaRPr lang="en-US" altLang="zh-CN" dirty="0" smtClean="0"/>
          </a:p>
          <a:p>
            <a:pPr marL="819150" lvl="1" algn="just">
              <a:buFont typeface="Wingdings" charset="0"/>
              <a:buNone/>
              <a:defRPr/>
            </a:pPr>
            <a:endParaRPr lang="en-US" altLang="zh-CN" dirty="0" smtClean="0"/>
          </a:p>
          <a:p>
            <a:pPr marL="819150" lvl="1" algn="just">
              <a:buFont typeface="Wingdings" charset="0"/>
              <a:buNone/>
              <a:defRPr/>
            </a:pPr>
            <a:r>
              <a:rPr lang="en-US" altLang="zh-CN" dirty="0" smtClean="0"/>
              <a:t>							!(x&gt;1) </a:t>
            </a:r>
            <a:r>
              <a:rPr lang="zh-CN" altLang="en-US" dirty="0" smtClean="0"/>
              <a:t>即 </a:t>
            </a:r>
            <a:r>
              <a:rPr lang="en-US" altLang="zh-CN" dirty="0" smtClean="0"/>
              <a:t>x&lt;=1</a:t>
            </a:r>
            <a:endParaRPr lang="zh-CN" altLang="en-US" sz="3600" dirty="0" smtClean="0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逻辑运算符的含义</a:t>
            </a:r>
          </a:p>
        </p:txBody>
      </p:sp>
      <p:grpSp>
        <p:nvGrpSpPr>
          <p:cNvPr id="41987" name="Group 30"/>
          <p:cNvGrpSpPr>
            <a:grpSpLocks/>
          </p:cNvGrpSpPr>
          <p:nvPr/>
        </p:nvGrpSpPr>
        <p:grpSpPr bwMode="auto">
          <a:xfrm>
            <a:off x="1143000" y="3316288"/>
            <a:ext cx="6629400" cy="2057400"/>
            <a:chOff x="1152" y="1920"/>
            <a:chExt cx="4176" cy="1296"/>
          </a:xfrm>
        </p:grpSpPr>
        <p:sp>
          <p:nvSpPr>
            <p:cNvPr id="9231" name="Rectangle 15"/>
            <p:cNvSpPr>
              <a:spLocks noChangeArrowheads="1"/>
            </p:cNvSpPr>
            <p:nvPr/>
          </p:nvSpPr>
          <p:spPr bwMode="auto">
            <a:xfrm>
              <a:off x="3180" y="2568"/>
              <a:ext cx="528" cy="576"/>
            </a:xfrm>
            <a:prstGeom prst="rect">
              <a:avLst/>
            </a:prstGeom>
            <a:solidFill>
              <a:srgbClr val="A6CC2C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221" name="Line 5"/>
            <p:cNvSpPr>
              <a:spLocks noChangeShapeType="1"/>
            </p:cNvSpPr>
            <p:nvPr/>
          </p:nvSpPr>
          <p:spPr bwMode="auto">
            <a:xfrm>
              <a:off x="1152" y="3024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222" name="Line 6"/>
            <p:cNvSpPr>
              <a:spLocks noChangeShapeType="1"/>
            </p:cNvSpPr>
            <p:nvPr/>
          </p:nvSpPr>
          <p:spPr bwMode="auto">
            <a:xfrm>
              <a:off x="1152" y="2592"/>
              <a:ext cx="1008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223" name="Line 7"/>
            <p:cNvSpPr>
              <a:spLocks noChangeShapeType="1"/>
            </p:cNvSpPr>
            <p:nvPr/>
          </p:nvSpPr>
          <p:spPr bwMode="auto">
            <a:xfrm>
              <a:off x="1536" y="2064"/>
              <a:ext cx="0" cy="96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224" name="Rectangle 8"/>
            <p:cNvSpPr>
              <a:spLocks noChangeArrowheads="1"/>
            </p:cNvSpPr>
            <p:nvPr/>
          </p:nvSpPr>
          <p:spPr bwMode="auto">
            <a:xfrm>
              <a:off x="1552" y="2096"/>
              <a:ext cx="528" cy="480"/>
            </a:xfrm>
            <a:prstGeom prst="rect">
              <a:avLst/>
            </a:prstGeom>
            <a:solidFill>
              <a:srgbClr val="A6CC2C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220" name="Line 4"/>
            <p:cNvSpPr>
              <a:spLocks noChangeShapeType="1"/>
            </p:cNvSpPr>
            <p:nvPr/>
          </p:nvSpPr>
          <p:spPr bwMode="auto">
            <a:xfrm flipV="1">
              <a:off x="1152" y="1968"/>
              <a:ext cx="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226" name="Line 10"/>
            <p:cNvSpPr>
              <a:spLocks noChangeShapeType="1"/>
            </p:cNvSpPr>
            <p:nvPr/>
          </p:nvSpPr>
          <p:spPr bwMode="auto">
            <a:xfrm>
              <a:off x="2784" y="3010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229" name="Rectangle 13"/>
            <p:cNvSpPr>
              <a:spLocks noChangeArrowheads="1"/>
            </p:cNvSpPr>
            <p:nvPr/>
          </p:nvSpPr>
          <p:spPr bwMode="auto">
            <a:xfrm>
              <a:off x="2688" y="2082"/>
              <a:ext cx="1024" cy="480"/>
            </a:xfrm>
            <a:prstGeom prst="rect">
              <a:avLst/>
            </a:prstGeom>
            <a:solidFill>
              <a:srgbClr val="A6CC2C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230" name="Line 14"/>
            <p:cNvSpPr>
              <a:spLocks noChangeShapeType="1"/>
            </p:cNvSpPr>
            <p:nvPr/>
          </p:nvSpPr>
          <p:spPr bwMode="auto">
            <a:xfrm flipV="1">
              <a:off x="2784" y="1954"/>
              <a:ext cx="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228" name="Line 12"/>
            <p:cNvSpPr>
              <a:spLocks noChangeShapeType="1"/>
            </p:cNvSpPr>
            <p:nvPr/>
          </p:nvSpPr>
          <p:spPr bwMode="auto">
            <a:xfrm>
              <a:off x="3168" y="2050"/>
              <a:ext cx="0" cy="96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227" name="Line 11"/>
            <p:cNvSpPr>
              <a:spLocks noChangeShapeType="1"/>
            </p:cNvSpPr>
            <p:nvPr/>
          </p:nvSpPr>
          <p:spPr bwMode="auto">
            <a:xfrm>
              <a:off x="2784" y="2566"/>
              <a:ext cx="1008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239" name="Line 23"/>
            <p:cNvSpPr>
              <a:spLocks noChangeShapeType="1"/>
            </p:cNvSpPr>
            <p:nvPr/>
          </p:nvSpPr>
          <p:spPr bwMode="auto">
            <a:xfrm>
              <a:off x="4224" y="2208"/>
              <a:ext cx="1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241" name="Freeform 25"/>
            <p:cNvSpPr>
              <a:spLocks/>
            </p:cNvSpPr>
            <p:nvPr/>
          </p:nvSpPr>
          <p:spPr bwMode="auto">
            <a:xfrm>
              <a:off x="4656" y="1920"/>
              <a:ext cx="672" cy="288"/>
            </a:xfrm>
            <a:custGeom>
              <a:avLst/>
              <a:gdLst>
                <a:gd name="T0" fmla="*/ 0 w 672"/>
                <a:gd name="T1" fmla="*/ 288 h 288"/>
                <a:gd name="T2" fmla="*/ 0 w 672"/>
                <a:gd name="T3" fmla="*/ 0 h 288"/>
                <a:gd name="T4" fmla="*/ 672 w 672"/>
                <a:gd name="T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72" h="288">
                  <a:moveTo>
                    <a:pt x="0" y="288"/>
                  </a:moveTo>
                  <a:lnTo>
                    <a:pt x="0" y="0"/>
                  </a:lnTo>
                  <a:lnTo>
                    <a:pt x="672" y="0"/>
                  </a:lnTo>
                </a:path>
              </a:pathLst>
            </a:custGeom>
            <a:noFill/>
            <a:ln w="38100" cap="flat" cmpd="sng">
              <a:solidFill>
                <a:srgbClr val="0000FF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242" name="Line 26"/>
            <p:cNvSpPr>
              <a:spLocks noChangeShapeType="1"/>
            </p:cNvSpPr>
            <p:nvPr/>
          </p:nvSpPr>
          <p:spPr bwMode="auto">
            <a:xfrm>
              <a:off x="4224" y="3216"/>
              <a:ext cx="1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243" name="Freeform 27"/>
            <p:cNvSpPr>
              <a:spLocks/>
            </p:cNvSpPr>
            <p:nvPr/>
          </p:nvSpPr>
          <p:spPr bwMode="auto">
            <a:xfrm>
              <a:off x="4176" y="2880"/>
              <a:ext cx="528" cy="336"/>
            </a:xfrm>
            <a:custGeom>
              <a:avLst/>
              <a:gdLst>
                <a:gd name="T0" fmla="*/ 528 w 528"/>
                <a:gd name="T1" fmla="*/ 336 h 336"/>
                <a:gd name="T2" fmla="*/ 528 w 528"/>
                <a:gd name="T3" fmla="*/ 0 h 336"/>
                <a:gd name="T4" fmla="*/ 0 w 528"/>
                <a:gd name="T5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8" h="336">
                  <a:moveTo>
                    <a:pt x="528" y="336"/>
                  </a:moveTo>
                  <a:lnTo>
                    <a:pt x="528" y="0"/>
                  </a:lnTo>
                  <a:lnTo>
                    <a:pt x="0" y="0"/>
                  </a:lnTo>
                </a:path>
              </a:pathLst>
            </a:custGeom>
            <a:noFill/>
            <a:ln w="38100" cap="flat" cmpd="sng">
              <a:solidFill>
                <a:srgbClr val="0000FF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逻辑运算符的功能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628775"/>
            <a:ext cx="7704137" cy="6477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zh-CN" altLang="en-US" dirty="0" smtClean="0"/>
              <a:t>逻辑与</a:t>
            </a:r>
            <a:r>
              <a:rPr lang="zh-CN" dirty="0" smtClean="0"/>
              <a:t> </a:t>
            </a:r>
            <a:r>
              <a:rPr lang="en-US" altLang="zh-CN" dirty="0" smtClean="0"/>
              <a:t>&amp;&amp;</a:t>
            </a:r>
            <a:r>
              <a:rPr lang="zh-CN" dirty="0" smtClean="0"/>
              <a:t>   </a:t>
            </a:r>
            <a:r>
              <a:rPr lang="zh-CN" altLang="en-US" dirty="0" smtClean="0"/>
              <a:t>逻辑或 </a:t>
            </a:r>
            <a:r>
              <a:rPr lang="en-US" altLang="zh-CN" dirty="0" smtClean="0"/>
              <a:t>||</a:t>
            </a:r>
            <a:r>
              <a:rPr lang="zh-CN" altLang="en-US" dirty="0" smtClean="0"/>
              <a:t>    逻辑非 </a:t>
            </a:r>
            <a:r>
              <a:rPr lang="en-US" altLang="zh-CN" dirty="0" smtClean="0"/>
              <a:t>!</a:t>
            </a:r>
            <a:endParaRPr lang="zh-CN" altLang="en-US" dirty="0" smtClean="0"/>
          </a:p>
          <a:p>
            <a:pPr>
              <a:buFont typeface="Wingdings" charset="0"/>
              <a:buNone/>
              <a:defRPr/>
            </a:pPr>
            <a:r>
              <a:rPr lang="zh-CN" altLang="en-US" dirty="0" smtClean="0"/>
              <a:t>                     </a:t>
            </a:r>
            <a:endParaRPr lang="zh-CN" altLang="en-US" dirty="0" smtClean="0">
              <a:solidFill>
                <a:schemeClr val="accent1"/>
              </a:solidFill>
            </a:endParaRPr>
          </a:p>
          <a:p>
            <a:pPr lvl="1">
              <a:buFont typeface="Wingdings" charset="0"/>
              <a:buNone/>
              <a:defRPr/>
            </a:pPr>
            <a:r>
              <a:rPr lang="en-US" altLang="zh-CN" dirty="0" smtClean="0"/>
              <a:t> a     b     a&amp;&amp;b    a||b     !a</a:t>
            </a:r>
          </a:p>
          <a:p>
            <a:pPr lvl="1">
              <a:buFont typeface="Wingdings" charset="0"/>
              <a:buNone/>
              <a:defRPr/>
            </a:pPr>
            <a:r>
              <a:rPr lang="zh-CN" altLang="en-US" dirty="0" smtClean="0"/>
              <a:t>假  假    假     假   真</a:t>
            </a:r>
          </a:p>
          <a:p>
            <a:pPr lvl="1">
              <a:buFont typeface="Wingdings" charset="0"/>
              <a:buNone/>
              <a:defRPr/>
            </a:pPr>
            <a:r>
              <a:rPr lang="zh-CN" altLang="en-US" dirty="0" smtClean="0"/>
              <a:t>假  真    假     真   真</a:t>
            </a:r>
          </a:p>
          <a:p>
            <a:pPr lvl="1">
              <a:buFont typeface="Wingdings" charset="0"/>
              <a:buNone/>
              <a:defRPr/>
            </a:pPr>
            <a:r>
              <a:rPr lang="zh-CN" altLang="en-US" dirty="0" smtClean="0"/>
              <a:t>真  假    假     真   假</a:t>
            </a:r>
          </a:p>
          <a:p>
            <a:pPr lvl="1">
              <a:buFont typeface="Wingdings" charset="0"/>
              <a:buNone/>
              <a:defRPr/>
            </a:pPr>
            <a:r>
              <a:rPr lang="zh-CN" altLang="en-US" dirty="0" smtClean="0"/>
              <a:t>真  真    真     真   假 </a:t>
            </a:r>
          </a:p>
        </p:txBody>
      </p:sp>
      <p:grpSp>
        <p:nvGrpSpPr>
          <p:cNvPr id="46097" name="Group 17"/>
          <p:cNvGrpSpPr>
            <a:grpSpLocks/>
          </p:cNvGrpSpPr>
          <p:nvPr/>
        </p:nvGrpSpPr>
        <p:grpSpPr bwMode="auto">
          <a:xfrm>
            <a:off x="900113" y="2786063"/>
            <a:ext cx="4619625" cy="2514600"/>
            <a:chOff x="884" y="1776"/>
            <a:chExt cx="2910" cy="1584"/>
          </a:xfrm>
        </p:grpSpPr>
        <p:sp>
          <p:nvSpPr>
            <p:cNvPr id="46084" name="Line 4"/>
            <p:cNvSpPr>
              <a:spLocks noChangeShapeType="1"/>
            </p:cNvSpPr>
            <p:nvPr/>
          </p:nvSpPr>
          <p:spPr bwMode="auto">
            <a:xfrm>
              <a:off x="884" y="2112"/>
              <a:ext cx="2910" cy="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6085" name="Line 5"/>
            <p:cNvSpPr>
              <a:spLocks noChangeShapeType="1"/>
            </p:cNvSpPr>
            <p:nvPr/>
          </p:nvSpPr>
          <p:spPr bwMode="auto">
            <a:xfrm>
              <a:off x="1746" y="1776"/>
              <a:ext cx="0" cy="15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6094" name="Line 14"/>
            <p:cNvSpPr>
              <a:spLocks noChangeShapeType="1"/>
            </p:cNvSpPr>
            <p:nvPr/>
          </p:nvSpPr>
          <p:spPr bwMode="auto">
            <a:xfrm>
              <a:off x="2640" y="1776"/>
              <a:ext cx="0" cy="15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6095" name="Line 15"/>
            <p:cNvSpPr>
              <a:spLocks noChangeShapeType="1"/>
            </p:cNvSpPr>
            <p:nvPr/>
          </p:nvSpPr>
          <p:spPr bwMode="auto">
            <a:xfrm>
              <a:off x="3264" y="1776"/>
              <a:ext cx="0" cy="15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46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55675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逻辑表达式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659813" cy="4724400"/>
          </a:xfrm>
        </p:spPr>
        <p:txBody>
          <a:bodyPr/>
          <a:lstStyle/>
          <a:p>
            <a:pPr algn="just">
              <a:lnSpc>
                <a:spcPct val="94000"/>
              </a:lnSpc>
              <a:buFont typeface="Wingdings" charset="0"/>
              <a:buNone/>
              <a:defRPr/>
            </a:pPr>
            <a:r>
              <a:rPr lang="zh-CN" altLang="en-US" sz="2800" smtClean="0">
                <a:latin typeface="宋体" charset="0"/>
              </a:rPr>
              <a:t>逻辑表达式：</a:t>
            </a:r>
          </a:p>
          <a:p>
            <a:pPr algn="just">
              <a:lnSpc>
                <a:spcPct val="94000"/>
              </a:lnSpc>
              <a:buFont typeface="Wingdings" charset="0"/>
              <a:buNone/>
              <a:defRPr/>
            </a:pPr>
            <a:r>
              <a:rPr lang="zh-CN" altLang="en-US" sz="2800" smtClean="0">
                <a:latin typeface="宋体" charset="0"/>
              </a:rPr>
              <a:t>    用</a:t>
            </a:r>
            <a:r>
              <a:rPr lang="zh-CN" altLang="en-US" sz="2800" smtClean="0">
                <a:solidFill>
                  <a:srgbClr val="CC0066"/>
                </a:solidFill>
                <a:latin typeface="宋体" charset="0"/>
              </a:rPr>
              <a:t>逻辑运算符</a:t>
            </a:r>
            <a:r>
              <a:rPr lang="zh-CN" altLang="en-US" sz="2800" smtClean="0">
                <a:latin typeface="宋体" charset="0"/>
              </a:rPr>
              <a:t>将</a:t>
            </a:r>
            <a:r>
              <a:rPr lang="zh-CN" altLang="en-US" sz="2800" smtClean="0">
                <a:solidFill>
                  <a:srgbClr val="CC0066"/>
                </a:solidFill>
                <a:latin typeface="宋体" charset="0"/>
              </a:rPr>
              <a:t>逻辑运算对象</a:t>
            </a:r>
            <a:r>
              <a:rPr lang="zh-CN" altLang="en-US" sz="2800" smtClean="0">
                <a:latin typeface="宋体" charset="0"/>
              </a:rPr>
              <a:t>连接起来的式子。 </a:t>
            </a:r>
          </a:p>
          <a:p>
            <a:pPr algn="just">
              <a:lnSpc>
                <a:spcPct val="94000"/>
              </a:lnSpc>
              <a:buFont typeface="Wingdings" charset="0"/>
              <a:buNone/>
              <a:defRPr/>
            </a:pPr>
            <a:r>
              <a:rPr lang="en-US" altLang="zh-CN" sz="2800" smtClean="0"/>
              <a:t> (ch &gt;= 'a') &amp;&amp; (ch &lt;= 'z')  </a:t>
            </a:r>
          </a:p>
          <a:p>
            <a:pPr algn="just">
              <a:lnSpc>
                <a:spcPct val="94000"/>
              </a:lnSpc>
              <a:buFont typeface="Wingdings" charset="0"/>
              <a:buNone/>
              <a:defRPr/>
            </a:pPr>
            <a:r>
              <a:rPr lang="en-US" altLang="zh-CN" sz="2800" smtClean="0"/>
              <a:t>   </a:t>
            </a:r>
            <a:r>
              <a:rPr lang="zh-CN" altLang="en-US" sz="2800" smtClean="0"/>
              <a:t>判断</a:t>
            </a:r>
            <a:r>
              <a:rPr lang="en-US" altLang="zh-CN" sz="2800" smtClean="0"/>
              <a:t>ch </a:t>
            </a:r>
            <a:r>
              <a:rPr lang="zh-CN" altLang="en-US" sz="2800" smtClean="0"/>
              <a:t>是否为小写英文字母</a:t>
            </a:r>
          </a:p>
          <a:p>
            <a:pPr algn="just">
              <a:lnSpc>
                <a:spcPct val="94000"/>
              </a:lnSpc>
              <a:buFont typeface="Wingdings" charset="0"/>
              <a:buNone/>
              <a:defRPr/>
            </a:pPr>
            <a:r>
              <a:rPr lang="zh-CN" altLang="en-US" sz="2800" smtClean="0"/>
              <a:t>   或：</a:t>
            </a:r>
          </a:p>
          <a:p>
            <a:pPr algn="just">
              <a:lnSpc>
                <a:spcPct val="94000"/>
              </a:lnSpc>
              <a:buFont typeface="Wingdings" charset="0"/>
              <a:buNone/>
              <a:defRPr/>
            </a:pPr>
            <a:r>
              <a:rPr lang="en-US" altLang="zh-CN" sz="2800" smtClean="0"/>
              <a:t> ch &gt;= 'a' &amp;&amp; ch &lt;= 'z'</a:t>
            </a:r>
          </a:p>
          <a:p>
            <a:pPr lvl="1" algn="just">
              <a:lnSpc>
                <a:spcPct val="94000"/>
              </a:lnSpc>
              <a:buFont typeface="Wingdings" charset="0"/>
              <a:buNone/>
              <a:defRPr/>
            </a:pPr>
            <a:endParaRPr lang="en-US" altLang="zh-CN" sz="2400" smtClean="0"/>
          </a:p>
          <a:p>
            <a:pPr algn="just">
              <a:lnSpc>
                <a:spcPct val="94000"/>
              </a:lnSpc>
              <a:buFont typeface="Wingdings" charset="0"/>
              <a:buNone/>
              <a:defRPr/>
            </a:pPr>
            <a:r>
              <a:rPr lang="en-US" altLang="zh-CN" sz="2800" smtClean="0"/>
              <a:t> (ch &gt;= 'a' &amp;&amp; ch &lt;= 'z') || ( ch &gt;= 'A' &amp;&amp; ch &lt;= 'Z') </a:t>
            </a:r>
          </a:p>
          <a:p>
            <a:pPr algn="just">
              <a:lnSpc>
                <a:spcPct val="94000"/>
              </a:lnSpc>
              <a:buFont typeface="Wingdings" charset="0"/>
              <a:buNone/>
              <a:defRPr/>
            </a:pPr>
            <a:r>
              <a:rPr lang="zh-CN" altLang="en-US" sz="2800" smtClean="0"/>
              <a:t> 	判断</a:t>
            </a:r>
            <a:r>
              <a:rPr lang="en-US" altLang="zh-CN" sz="2800" smtClean="0"/>
              <a:t>ch </a:t>
            </a:r>
            <a:r>
              <a:rPr lang="zh-CN" altLang="en-US" sz="2800" smtClean="0"/>
              <a:t>是否为英文字母，分大小写</a:t>
            </a:r>
            <a:endParaRPr lang="zh-CN" sz="280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2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2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27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27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27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27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7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>
          <a:xfrm>
            <a:off x="827584" y="188640"/>
            <a:ext cx="3168352" cy="955675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条件的表示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644" y="1052736"/>
            <a:ext cx="8853355" cy="5544616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zh-CN" altLang="en-US" dirty="0" smtClean="0"/>
              <a:t>例</a:t>
            </a:r>
            <a:r>
              <a:rPr lang="en-US" altLang="zh-CN" dirty="0" smtClean="0"/>
              <a:t>3-6  </a:t>
            </a:r>
            <a:r>
              <a:rPr lang="zh-CN" altLang="en-US" dirty="0" smtClean="0"/>
              <a:t>写出满足下列条件的</a:t>
            </a:r>
            <a:r>
              <a:rPr lang="en-US" altLang="zh-CN" dirty="0" smtClean="0"/>
              <a:t>C</a:t>
            </a:r>
            <a:r>
              <a:rPr lang="zh-CN" altLang="en-US" dirty="0" smtClean="0"/>
              <a:t>表达式。</a:t>
            </a:r>
          </a:p>
          <a:p>
            <a:pPr>
              <a:defRPr/>
            </a:pPr>
            <a:r>
              <a:rPr lang="en-US" altLang="zh-CN" dirty="0" err="1" smtClean="0"/>
              <a:t>ch</a:t>
            </a:r>
            <a:r>
              <a:rPr lang="en-US" altLang="zh-CN" dirty="0" smtClean="0"/>
              <a:t> </a:t>
            </a:r>
            <a:r>
              <a:rPr lang="zh-CN" altLang="en-US" dirty="0" smtClean="0"/>
              <a:t>是空格或者回车</a:t>
            </a:r>
          </a:p>
          <a:p>
            <a:pPr lvl="1">
              <a:buNone/>
              <a:defRPr/>
            </a:pPr>
            <a:r>
              <a:rPr lang="en-US" altLang="zh-CN" dirty="0" err="1" smtClean="0"/>
              <a:t>ch</a:t>
            </a:r>
            <a:r>
              <a:rPr lang="en-US" altLang="zh-CN" dirty="0" smtClean="0"/>
              <a:t> == ' ' || </a:t>
            </a:r>
            <a:r>
              <a:rPr lang="en-US" altLang="zh-CN" dirty="0" err="1" smtClean="0"/>
              <a:t>ch</a:t>
            </a:r>
            <a:r>
              <a:rPr lang="en-US" altLang="zh-CN" dirty="0" smtClean="0"/>
              <a:t> == '\</a:t>
            </a:r>
            <a:r>
              <a:rPr lang="en-US" altLang="zh-CN" dirty="0"/>
              <a:t>n'</a:t>
            </a:r>
            <a:endParaRPr lang="en-US" altLang="zh-CN" dirty="0" smtClean="0"/>
          </a:p>
          <a:p>
            <a:pPr>
              <a:defRPr/>
            </a:pPr>
            <a:r>
              <a:rPr lang="en-US" altLang="zh-CN" dirty="0" err="1"/>
              <a:t>ch</a:t>
            </a:r>
            <a:r>
              <a:rPr lang="en-US" altLang="zh-CN" dirty="0"/>
              <a:t> </a:t>
            </a:r>
            <a:r>
              <a:rPr lang="zh-CN" altLang="en-US" dirty="0" smtClean="0"/>
              <a:t>是数字字符</a:t>
            </a:r>
            <a:endParaRPr lang="zh-CN" altLang="en-US" dirty="0"/>
          </a:p>
          <a:p>
            <a:pPr lvl="1">
              <a:buNone/>
              <a:defRPr/>
            </a:pPr>
            <a:r>
              <a:rPr lang="en-US" altLang="zh-CN" dirty="0" err="1" smtClean="0"/>
              <a:t>ch</a:t>
            </a:r>
            <a:r>
              <a:rPr lang="en-US" altLang="zh-CN" dirty="0" smtClean="0"/>
              <a:t> &gt;= </a:t>
            </a:r>
            <a:r>
              <a:rPr lang="en-US" altLang="zh-CN" dirty="0"/>
              <a:t>'</a:t>
            </a:r>
            <a:r>
              <a:rPr lang="en-US" altLang="zh-CN" dirty="0" smtClean="0"/>
              <a:t>0' &amp;&amp; </a:t>
            </a:r>
            <a:r>
              <a:rPr lang="en-US" altLang="zh-CN" dirty="0" err="1"/>
              <a:t>ch</a:t>
            </a:r>
            <a:r>
              <a:rPr lang="en-US" altLang="zh-CN" dirty="0"/>
              <a:t> </a:t>
            </a:r>
            <a:r>
              <a:rPr lang="en-US" altLang="zh-CN" dirty="0" smtClean="0"/>
              <a:t>&lt;= </a:t>
            </a:r>
            <a:r>
              <a:rPr lang="en-US" altLang="zh-CN" dirty="0"/>
              <a:t>'</a:t>
            </a:r>
            <a:r>
              <a:rPr lang="en-US" altLang="zh-CN" dirty="0" smtClean="0"/>
              <a:t>9'</a:t>
            </a:r>
          </a:p>
          <a:p>
            <a:pPr>
              <a:defRPr/>
            </a:pPr>
            <a:r>
              <a:rPr lang="en-US" altLang="zh-CN" dirty="0" smtClean="0"/>
              <a:t>number</a:t>
            </a:r>
            <a:r>
              <a:rPr lang="zh-CN" altLang="en-US" dirty="0" smtClean="0"/>
              <a:t>是偶数</a:t>
            </a:r>
          </a:p>
          <a:p>
            <a:pPr lvl="1">
              <a:buFont typeface="Wingdings" charset="0"/>
              <a:buNone/>
              <a:defRPr/>
            </a:pPr>
            <a:r>
              <a:rPr lang="en-US" altLang="zh-CN" dirty="0" smtClean="0"/>
              <a:t>number % 2 == 0</a:t>
            </a:r>
          </a:p>
          <a:p>
            <a:pPr>
              <a:defRPr/>
            </a:pPr>
            <a:r>
              <a:rPr lang="en-US" altLang="zh-CN" dirty="0" smtClean="0"/>
              <a:t>year </a:t>
            </a:r>
            <a:r>
              <a:rPr lang="zh-CN" altLang="en-US" dirty="0" smtClean="0"/>
              <a:t>是闰年，即 </a:t>
            </a:r>
            <a:r>
              <a:rPr lang="en-US" altLang="zh-CN" dirty="0" smtClean="0"/>
              <a:t>year </a:t>
            </a:r>
            <a:r>
              <a:rPr lang="zh-CN" altLang="en-US" dirty="0" smtClean="0"/>
              <a:t>能被 </a:t>
            </a:r>
            <a:r>
              <a:rPr lang="en-US" altLang="zh-CN" dirty="0" smtClean="0"/>
              <a:t>4 </a:t>
            </a:r>
            <a:r>
              <a:rPr lang="zh-CN" altLang="en-US" dirty="0" smtClean="0"/>
              <a:t>整除但不能被 </a:t>
            </a:r>
            <a:r>
              <a:rPr lang="en-US" altLang="zh-CN" dirty="0" smtClean="0"/>
              <a:t>100 </a:t>
            </a:r>
            <a:r>
              <a:rPr lang="zh-CN" altLang="en-US" dirty="0" smtClean="0"/>
              <a:t>整除，或 </a:t>
            </a:r>
            <a:r>
              <a:rPr lang="en-US" altLang="zh-CN" dirty="0" smtClean="0"/>
              <a:t>year </a:t>
            </a:r>
            <a:r>
              <a:rPr lang="zh-CN" altLang="en-US" dirty="0" smtClean="0"/>
              <a:t>能被 </a:t>
            </a:r>
            <a:r>
              <a:rPr lang="en-US" altLang="zh-CN" dirty="0" smtClean="0"/>
              <a:t>400 </a:t>
            </a:r>
            <a:r>
              <a:rPr lang="zh-CN" altLang="en-US" dirty="0" smtClean="0"/>
              <a:t>整除</a:t>
            </a:r>
          </a:p>
          <a:p>
            <a:pPr lvl="1">
              <a:buFont typeface="Wingdings" charset="0"/>
              <a:buNone/>
              <a:defRPr/>
            </a:pPr>
            <a:r>
              <a:rPr lang="en-US" altLang="zh-CN" sz="2400" dirty="0" smtClean="0"/>
              <a:t>(year%4 == 0 &amp;&amp; year%100 != 0) || (year%400 == 0) </a:t>
            </a:r>
          </a:p>
          <a:p>
            <a:pPr>
              <a:buFont typeface="Wingdings" charset="0"/>
              <a:buNone/>
              <a:defRPr/>
            </a:pPr>
            <a:endParaRPr lang="zh-CN" altLang="en-US" sz="2800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2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2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2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2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2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2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2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2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2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2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2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2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2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2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2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2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75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404813"/>
            <a:ext cx="8686800" cy="1247775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3.1 </a:t>
            </a:r>
            <a:r>
              <a:rPr lang="zh-CN" altLang="en-US" dirty="0" smtClean="0"/>
              <a:t>简单的猜数游戏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3284538"/>
            <a:ext cx="8137525" cy="2952750"/>
          </a:xfrm>
        </p:spPr>
        <p:txBody>
          <a:bodyPr/>
          <a:lstStyle/>
          <a:p>
            <a:pPr algn="just">
              <a:lnSpc>
                <a:spcPct val="120000"/>
              </a:lnSpc>
              <a:buFont typeface="Wingdings" charset="0"/>
              <a:buNone/>
              <a:defRPr/>
            </a:pPr>
            <a:r>
              <a:rPr lang="en-US" altLang="zh-CN" sz="3600" dirty="0" smtClean="0"/>
              <a:t>3.1.1  </a:t>
            </a:r>
            <a:r>
              <a:rPr lang="zh-CN" altLang="en-US" sz="3600" dirty="0" smtClean="0">
                <a:latin typeface="宋体" charset="0"/>
              </a:rPr>
              <a:t>程序解析</a:t>
            </a:r>
          </a:p>
          <a:p>
            <a:pPr algn="just">
              <a:lnSpc>
                <a:spcPct val="120000"/>
              </a:lnSpc>
              <a:buFont typeface="Wingdings" charset="0"/>
              <a:buNone/>
              <a:defRPr/>
            </a:pPr>
            <a:r>
              <a:rPr lang="en-US" altLang="zh-CN" sz="3600" dirty="0" smtClean="0"/>
              <a:t>3.1.2  </a:t>
            </a:r>
            <a:r>
              <a:rPr lang="zh-CN" altLang="en-US" sz="3600" dirty="0" smtClean="0">
                <a:latin typeface="宋体" charset="0"/>
              </a:rPr>
              <a:t>二分支结构和</a:t>
            </a:r>
            <a:r>
              <a:rPr lang="en-US" altLang="zh-CN" sz="3600" dirty="0" smtClean="0"/>
              <a:t>if – else</a:t>
            </a:r>
            <a:r>
              <a:rPr lang="zh-CN" altLang="en-US" sz="3600" dirty="0" smtClean="0">
                <a:latin typeface="宋体" charset="0"/>
              </a:rPr>
              <a:t>语句</a:t>
            </a:r>
          </a:p>
          <a:p>
            <a:pPr algn="just">
              <a:lnSpc>
                <a:spcPct val="120000"/>
              </a:lnSpc>
              <a:buFont typeface="Wingdings" charset="0"/>
              <a:buNone/>
              <a:defRPr/>
            </a:pPr>
            <a:r>
              <a:rPr lang="en-US" altLang="zh-CN" sz="3600" dirty="0" smtClean="0"/>
              <a:t>3.1.3  </a:t>
            </a:r>
            <a:r>
              <a:rPr lang="zh-CN" altLang="en-US" sz="3600" dirty="0" smtClean="0"/>
              <a:t>多分支结构和</a:t>
            </a:r>
            <a:r>
              <a:rPr lang="en-US" altLang="zh-CN" sz="3600" dirty="0" smtClean="0"/>
              <a:t>else – if </a:t>
            </a:r>
            <a:r>
              <a:rPr lang="zh-CN" altLang="en-US" sz="3600" dirty="0" smtClean="0"/>
              <a:t>语句</a:t>
            </a:r>
            <a:r>
              <a:rPr lang="en-US" altLang="zh-CN" sz="3600" dirty="0" smtClean="0"/>
              <a:t> </a:t>
            </a:r>
            <a:endParaRPr lang="zh-CN" altLang="en-US" sz="3600" dirty="0" smtClean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23850" y="1557338"/>
            <a:ext cx="8424863" cy="1384300"/>
          </a:xfrm>
          <a:prstGeom prst="rect">
            <a:avLst/>
          </a:prstGeom>
          <a:noFill/>
          <a:ln w="9525">
            <a:solidFill>
              <a:srgbClr val="0000FF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>
                <a:latin typeface="Arial"/>
                <a:cs typeface="Arial"/>
              </a:rPr>
              <a:t>输入你所猜的整数（假定</a:t>
            </a:r>
            <a:r>
              <a:rPr lang="en-US" altLang="zh-CN" sz="2800" b="1" dirty="0">
                <a:latin typeface="Arial"/>
                <a:cs typeface="Arial"/>
              </a:rPr>
              <a:t>1~100</a:t>
            </a:r>
            <a:r>
              <a:rPr lang="zh-CN" altLang="en-US" sz="2800" b="1" dirty="0">
                <a:latin typeface="Arial"/>
                <a:cs typeface="Arial"/>
              </a:rPr>
              <a:t>内），与计算机产生的被猜数比较，若相等，显示猜中；若不等，显示与被猜数的大小关系</a:t>
            </a:r>
            <a:endParaRPr lang="en-US" altLang="zh-CN" sz="2800" b="1" dirty="0">
              <a:latin typeface="宋体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3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3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3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3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07" grpId="0" build="p"/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55675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分类统计字符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484313"/>
            <a:ext cx="8820150" cy="4968875"/>
          </a:xfrm>
        </p:spPr>
        <p:txBody>
          <a:bodyPr/>
          <a:lstStyle/>
          <a:p>
            <a:pPr>
              <a:buNone/>
              <a:defRPr/>
            </a:pPr>
            <a:r>
              <a:rPr lang="zh-CN" altLang="en-US" dirty="0">
                <a:cs typeface="Arial"/>
              </a:rPr>
              <a:t>例</a:t>
            </a:r>
            <a:r>
              <a:rPr lang="en-US" altLang="zh-CN" dirty="0">
                <a:cs typeface="Arial"/>
              </a:rPr>
              <a:t>3-7 </a:t>
            </a:r>
            <a:r>
              <a:rPr lang="zh-CN" altLang="en-US" dirty="0">
                <a:cs typeface="Arial"/>
              </a:rPr>
              <a:t>输入</a:t>
            </a:r>
            <a:r>
              <a:rPr lang="en-US" altLang="zh-CN" dirty="0">
                <a:cs typeface="Arial"/>
              </a:rPr>
              <a:t>10</a:t>
            </a:r>
            <a:r>
              <a:rPr lang="zh-CN" altLang="en-US" dirty="0">
                <a:cs typeface="Arial"/>
              </a:rPr>
              <a:t>个字符，统计其中英文字母、数字字符和其他字符的个数</a:t>
            </a:r>
            <a:r>
              <a:rPr lang="zh-CN" altLang="en-US" dirty="0" smtClean="0">
                <a:cs typeface="Arial"/>
              </a:rPr>
              <a:t>。</a:t>
            </a:r>
            <a:endParaRPr lang="en-US" altLang="zh-CN" dirty="0" smtClean="0">
              <a:cs typeface="Arial"/>
            </a:endParaRPr>
          </a:p>
          <a:p>
            <a:pPr>
              <a:buNone/>
              <a:defRPr/>
            </a:pPr>
            <a:endParaRPr lang="zh-CN" altLang="en-US" sz="2800" dirty="0" smtClean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971674" y="2708920"/>
            <a:ext cx="7056710" cy="3625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0"/>
              <a:buNone/>
              <a:defRPr/>
            </a:pPr>
            <a:r>
              <a:rPr lang="en-US" altLang="zh-CN" sz="2800" b="1" dirty="0" smtClean="0"/>
              <a:t>for (</a:t>
            </a:r>
            <a:r>
              <a:rPr lang="en-US" altLang="zh-CN" sz="2800" b="1" dirty="0" err="1"/>
              <a:t>i</a:t>
            </a:r>
            <a:r>
              <a:rPr lang="en-US" altLang="zh-CN" sz="2800" b="1" dirty="0"/>
              <a:t> = 1; </a:t>
            </a:r>
            <a:r>
              <a:rPr lang="en-US" altLang="zh-CN" sz="2800" b="1" dirty="0" err="1"/>
              <a:t>i</a:t>
            </a:r>
            <a:r>
              <a:rPr lang="en-US" altLang="zh-CN" sz="2800" b="1" dirty="0"/>
              <a:t> &lt;= </a:t>
            </a:r>
            <a:r>
              <a:rPr lang="en-US" altLang="zh-CN" sz="2800" b="1" dirty="0" smtClean="0"/>
              <a:t>10; </a:t>
            </a:r>
            <a:r>
              <a:rPr lang="en-US" altLang="zh-CN" sz="2800" b="1" dirty="0" err="1"/>
              <a:t>i</a:t>
            </a:r>
            <a:r>
              <a:rPr lang="en-US" altLang="zh-CN" sz="2800" b="1" dirty="0"/>
              <a:t>++){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0"/>
              <a:buNone/>
              <a:defRPr/>
            </a:pPr>
            <a:r>
              <a:rPr lang="en-US" altLang="zh-CN" sz="2800" b="1" dirty="0"/>
              <a:t>    </a:t>
            </a:r>
            <a:r>
              <a:rPr lang="zh-CN" altLang="en-US" sz="2800" b="1" dirty="0"/>
              <a:t>输入</a:t>
            </a:r>
            <a:r>
              <a:rPr lang="en-US" altLang="zh-CN" sz="2800" b="1" dirty="0"/>
              <a:t>1</a:t>
            </a:r>
            <a:r>
              <a:rPr lang="zh-CN" altLang="en-US" sz="2800" b="1" dirty="0" smtClean="0"/>
              <a:t>个字符 </a:t>
            </a:r>
            <a:r>
              <a:rPr lang="en-US" altLang="zh-CN" sz="2800" b="1" dirty="0" err="1" smtClean="0">
                <a:solidFill>
                  <a:srgbClr val="CC0066"/>
                </a:solidFill>
              </a:rPr>
              <a:t>ch</a:t>
            </a:r>
            <a:endParaRPr lang="zh-CN" altLang="en-US" sz="2800" b="1" dirty="0"/>
          </a:p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0"/>
              <a:buNone/>
              <a:defRPr/>
            </a:pPr>
            <a:r>
              <a:rPr lang="zh-CN" altLang="en-US" sz="2800" b="1" dirty="0"/>
              <a:t>  </a:t>
            </a:r>
            <a:r>
              <a:rPr lang="en-US" altLang="zh-CN" sz="2800" b="1" dirty="0" smtClean="0"/>
              <a:t>if (</a:t>
            </a:r>
            <a:r>
              <a:rPr lang="en-US" altLang="zh-CN" sz="2800" b="1" dirty="0" err="1" smtClean="0"/>
              <a:t>ch</a:t>
            </a:r>
            <a:r>
              <a:rPr lang="zh-CN" altLang="en-US" sz="2800" b="1" dirty="0" smtClean="0"/>
              <a:t>是英文字母</a:t>
            </a:r>
            <a:r>
              <a:rPr lang="en-US" altLang="zh-CN" sz="2800" b="1" dirty="0" smtClean="0"/>
              <a:t>) letter++;</a:t>
            </a:r>
            <a:endParaRPr lang="zh-CN" altLang="en-US" sz="2800" b="1" dirty="0"/>
          </a:p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0"/>
              <a:buNone/>
              <a:defRPr/>
            </a:pPr>
            <a:r>
              <a:rPr lang="en-US" altLang="zh-CN" sz="2800" b="1" dirty="0"/>
              <a:t>  </a:t>
            </a:r>
            <a:r>
              <a:rPr lang="en-US" altLang="zh-CN" sz="2800" b="1" dirty="0" smtClean="0"/>
              <a:t>else if(</a:t>
            </a:r>
            <a:r>
              <a:rPr lang="en-US" altLang="zh-CN" sz="2800" b="1" dirty="0" err="1" smtClean="0"/>
              <a:t>ch</a:t>
            </a:r>
            <a:r>
              <a:rPr lang="zh-CN" altLang="en-US" sz="2800" b="1" dirty="0" smtClean="0"/>
              <a:t>是数字字符</a:t>
            </a:r>
            <a:r>
              <a:rPr lang="en-US" altLang="zh-CN" sz="2800" b="1" dirty="0" smtClean="0"/>
              <a:t>) digit++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0"/>
              <a:buNone/>
              <a:defRPr/>
            </a:pPr>
            <a:r>
              <a:rPr lang="en-US" altLang="zh-CN" sz="2800" b="1" dirty="0"/>
              <a:t> </a:t>
            </a:r>
            <a:r>
              <a:rPr lang="en-US" altLang="zh-CN" sz="2800" b="1" dirty="0" smtClean="0"/>
              <a:t>   else other++</a:t>
            </a:r>
            <a:endParaRPr lang="zh-CN" altLang="en-US" sz="2800" b="1" dirty="0"/>
          </a:p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0"/>
              <a:buNone/>
              <a:defRPr/>
            </a:pPr>
            <a:r>
              <a:rPr lang="en-US" altLang="zh-CN" sz="2800" b="1" dirty="0" smtClean="0"/>
              <a:t>}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0"/>
              <a:buNone/>
              <a:defRPr/>
            </a:pPr>
            <a:r>
              <a:rPr lang="zh-CN" altLang="en-US" sz="2800" b="1" dirty="0" smtClean="0"/>
              <a:t>输出分类统计结果</a:t>
            </a:r>
            <a:endParaRPr lang="en-US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243835461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2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2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75" grpId="0" build="p" autoUpdateAnimBg="0"/>
      <p:bldP spid="4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404664"/>
            <a:ext cx="8712968" cy="6264696"/>
          </a:xfrm>
          <a:ln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zh-CN" altLang="en-US" sz="2000" dirty="0" smtClean="0">
                <a:cs typeface="Arial Unicode MS" charset="0"/>
              </a:rPr>
              <a:t>#</a:t>
            </a:r>
            <a:r>
              <a:rPr lang="zh-CN" altLang="en-US" sz="2000" dirty="0" smtClean="0">
                <a:cs typeface="Arial Unicode MS" charset="0"/>
              </a:rPr>
              <a:t> </a:t>
            </a:r>
            <a:r>
              <a:rPr lang="en-US" altLang="zh-CN" sz="2000" dirty="0" smtClean="0">
                <a:cs typeface="Arial Unicode MS" charset="0"/>
              </a:rPr>
              <a:t>include </a:t>
            </a:r>
            <a:r>
              <a:rPr lang="en-US" altLang="zh-CN" sz="2000" dirty="0" smtClean="0">
                <a:cs typeface="Arial Unicode MS" charset="0"/>
              </a:rPr>
              <a:t>&lt;</a:t>
            </a:r>
            <a:r>
              <a:rPr lang="en-US" altLang="zh-CN" sz="2000" dirty="0" err="1" smtClean="0">
                <a:cs typeface="Arial Unicode MS" charset="0"/>
              </a:rPr>
              <a:t>stdio.h</a:t>
            </a:r>
            <a:r>
              <a:rPr lang="en-US" altLang="zh-CN" sz="2000" dirty="0" smtClean="0">
                <a:cs typeface="Arial Unicode MS" charset="0"/>
              </a:rPr>
              <a:t>&gt;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2000" dirty="0" err="1" smtClean="0">
                <a:cs typeface="Arial Unicode MS" charset="0"/>
              </a:rPr>
              <a:t>int</a:t>
            </a:r>
            <a:r>
              <a:rPr lang="en-US" altLang="zh-CN" sz="2000" dirty="0" smtClean="0">
                <a:cs typeface="Arial Unicode MS" charset="0"/>
              </a:rPr>
              <a:t> main</a:t>
            </a:r>
            <a:r>
              <a:rPr lang="zh-CN" altLang="en-US" sz="2000" dirty="0" smtClean="0">
                <a:cs typeface="Arial Unicode MS" charset="0"/>
              </a:rPr>
              <a:t> </a:t>
            </a:r>
            <a:r>
              <a:rPr lang="en-US" altLang="zh-CN" sz="2000" dirty="0" smtClean="0">
                <a:cs typeface="Arial Unicode MS" charset="0"/>
              </a:rPr>
              <a:t>(void)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2000" dirty="0" smtClean="0">
                <a:cs typeface="Arial Unicode MS" charset="0"/>
              </a:rPr>
              <a:t>{  </a:t>
            </a:r>
            <a:r>
              <a:rPr lang="zh-CN" altLang="en-US" sz="2000" dirty="0" smtClean="0">
                <a:cs typeface="Arial Unicode MS" charset="0"/>
              </a:rPr>
              <a:t> </a:t>
            </a:r>
            <a:r>
              <a:rPr lang="en-US" altLang="zh-CN" sz="2000" dirty="0" err="1" smtClean="0">
                <a:cs typeface="Arial Unicode MS" charset="0"/>
              </a:rPr>
              <a:t>int</a:t>
            </a:r>
            <a:r>
              <a:rPr lang="en-US" altLang="zh-CN" sz="2000" dirty="0" smtClean="0">
                <a:cs typeface="Arial Unicode MS" charset="0"/>
              </a:rPr>
              <a:t> digit, </a:t>
            </a:r>
            <a:r>
              <a:rPr lang="en-US" altLang="zh-CN" sz="2000" dirty="0" err="1" smtClean="0">
                <a:cs typeface="Arial Unicode MS" charset="0"/>
              </a:rPr>
              <a:t>i</a:t>
            </a:r>
            <a:r>
              <a:rPr lang="en-US" altLang="zh-CN" sz="2000" dirty="0" smtClean="0">
                <a:cs typeface="Arial Unicode MS" charset="0"/>
              </a:rPr>
              <a:t>, letter, other; </a:t>
            </a:r>
            <a:endParaRPr lang="zh-CN" altLang="en-US" sz="2000" dirty="0" smtClean="0">
              <a:cs typeface="Arial Unicode MS" charset="0"/>
            </a:endParaRPr>
          </a:p>
          <a:p>
            <a:pPr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zh-CN" altLang="en-US" sz="2000" dirty="0" smtClean="0">
                <a:cs typeface="Arial Unicode MS" charset="0"/>
              </a:rPr>
              <a:t>  </a:t>
            </a:r>
            <a:r>
              <a:rPr lang="en-US" altLang="zh-CN" sz="2000" dirty="0" smtClean="0">
                <a:solidFill>
                  <a:srgbClr val="CC0066"/>
                </a:solidFill>
              </a:rPr>
              <a:t>char</a:t>
            </a:r>
            <a:r>
              <a:rPr lang="en-US" altLang="zh-CN" sz="2000" dirty="0" smtClean="0">
                <a:cs typeface="Arial Unicode MS" charset="0"/>
              </a:rPr>
              <a:t> </a:t>
            </a:r>
            <a:r>
              <a:rPr lang="en-US" altLang="zh-CN" sz="2000" dirty="0" err="1" smtClean="0">
                <a:cs typeface="Arial Unicode MS" charset="0"/>
              </a:rPr>
              <a:t>ch</a:t>
            </a:r>
            <a:r>
              <a:rPr lang="en-US" altLang="zh-CN" sz="2000" dirty="0" smtClean="0">
                <a:cs typeface="Arial Unicode MS" charset="0"/>
              </a:rPr>
              <a:t>;</a:t>
            </a:r>
            <a:r>
              <a:rPr lang="en-US" altLang="zh-CN" sz="2000" dirty="0" smtClean="0">
                <a:solidFill>
                  <a:srgbClr val="CC0066"/>
                </a:solidFill>
              </a:rPr>
              <a:t>  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2000" dirty="0" smtClean="0">
                <a:cs typeface="Arial Unicode MS" charset="0"/>
              </a:rPr>
              <a:t>   </a:t>
            </a:r>
            <a:r>
              <a:rPr lang="zh-CN" altLang="en-US" sz="2000" dirty="0" smtClean="0">
                <a:cs typeface="Arial Unicode MS" charset="0"/>
              </a:rPr>
              <a:t> </a:t>
            </a:r>
            <a:r>
              <a:rPr lang="en-US" altLang="zh-CN" sz="2000" dirty="0" smtClean="0">
                <a:cs typeface="Arial Unicode MS" charset="0"/>
              </a:rPr>
              <a:t>digit = letter = other = 0; 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2000" dirty="0" smtClean="0">
                <a:cs typeface="Arial Unicode MS" charset="0"/>
              </a:rPr>
              <a:t>   </a:t>
            </a:r>
            <a:r>
              <a:rPr lang="zh-CN" altLang="en-US" sz="2000" dirty="0" smtClean="0">
                <a:cs typeface="Arial Unicode MS" charset="0"/>
              </a:rPr>
              <a:t> </a:t>
            </a:r>
            <a:r>
              <a:rPr lang="en-US" altLang="zh-CN" sz="2000" dirty="0" err="1" smtClean="0">
                <a:cs typeface="Arial Unicode MS" charset="0"/>
              </a:rPr>
              <a:t>printf</a:t>
            </a:r>
            <a:r>
              <a:rPr lang="zh-CN" altLang="en-US" sz="2000" dirty="0" smtClean="0">
                <a:cs typeface="Arial Unicode MS" charset="0"/>
              </a:rPr>
              <a:t> </a:t>
            </a:r>
            <a:r>
              <a:rPr lang="en-US" altLang="zh-CN" sz="2000" dirty="0" smtClean="0">
                <a:cs typeface="Arial Unicode MS" charset="0"/>
              </a:rPr>
              <a:t>("Enter 10 characters: ");</a:t>
            </a:r>
            <a:endParaRPr lang="zh-CN" altLang="en-US" sz="2000" dirty="0" smtClean="0">
              <a:cs typeface="Arial Unicode MS" charset="0"/>
            </a:endParaRPr>
          </a:p>
          <a:p>
            <a:pPr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zh-CN" altLang="en-US" sz="2000" dirty="0" smtClean="0">
                <a:cs typeface="Arial Unicode MS" charset="0"/>
              </a:rPr>
              <a:t>  </a:t>
            </a:r>
            <a:r>
              <a:rPr lang="en-US" altLang="zh-CN" sz="2000" dirty="0" smtClean="0">
                <a:cs typeface="Arial Unicode MS" charset="0"/>
              </a:rPr>
              <a:t>for</a:t>
            </a:r>
            <a:r>
              <a:rPr lang="zh-CN" altLang="en-US" sz="2000" dirty="0" smtClean="0">
                <a:cs typeface="Arial Unicode MS" charset="0"/>
              </a:rPr>
              <a:t> </a:t>
            </a:r>
            <a:r>
              <a:rPr lang="en-US" altLang="zh-CN" sz="2000" dirty="0" smtClean="0">
                <a:cs typeface="Arial Unicode MS" charset="0"/>
              </a:rPr>
              <a:t>(</a:t>
            </a:r>
            <a:r>
              <a:rPr lang="en-US" altLang="zh-CN" sz="2000" dirty="0" err="1" smtClean="0">
                <a:cs typeface="Arial Unicode MS" charset="0"/>
              </a:rPr>
              <a:t>i</a:t>
            </a:r>
            <a:r>
              <a:rPr lang="en-US" altLang="zh-CN" sz="2000" dirty="0" smtClean="0">
                <a:cs typeface="Arial Unicode MS" charset="0"/>
              </a:rPr>
              <a:t> = 1; </a:t>
            </a:r>
            <a:r>
              <a:rPr lang="en-US" altLang="zh-CN" sz="2000" dirty="0" err="1" smtClean="0">
                <a:cs typeface="Arial Unicode MS" charset="0"/>
              </a:rPr>
              <a:t>i</a:t>
            </a:r>
            <a:r>
              <a:rPr lang="en-US" altLang="zh-CN" sz="2000" dirty="0" smtClean="0">
                <a:cs typeface="Arial Unicode MS" charset="0"/>
              </a:rPr>
              <a:t> &lt;= 10; </a:t>
            </a:r>
            <a:r>
              <a:rPr lang="en-US" altLang="zh-CN" sz="2000" dirty="0" err="1" smtClean="0">
                <a:cs typeface="Arial Unicode MS" charset="0"/>
              </a:rPr>
              <a:t>i</a:t>
            </a:r>
            <a:r>
              <a:rPr lang="en-US" altLang="zh-CN" sz="2000" dirty="0" smtClean="0">
                <a:cs typeface="Arial Unicode MS" charset="0"/>
              </a:rPr>
              <a:t>++){</a:t>
            </a:r>
            <a:endParaRPr lang="zh-CN" altLang="en-US" sz="2000" dirty="0" smtClean="0">
              <a:cs typeface="Arial Unicode MS" charset="0"/>
            </a:endParaRPr>
          </a:p>
          <a:p>
            <a:pPr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zh-CN" altLang="en-US" sz="2000" dirty="0" smtClean="0">
                <a:cs typeface="Arial Unicode MS" charset="0"/>
              </a:rPr>
              <a:t>    </a:t>
            </a:r>
            <a:r>
              <a:rPr lang="en-US" altLang="zh-CN" sz="2000" dirty="0" err="1" smtClean="0">
                <a:solidFill>
                  <a:srgbClr val="CC0066"/>
                </a:solidFill>
              </a:rPr>
              <a:t>ch</a:t>
            </a:r>
            <a:r>
              <a:rPr lang="en-US" altLang="zh-CN" sz="2000" dirty="0" smtClean="0">
                <a:solidFill>
                  <a:srgbClr val="CC0066"/>
                </a:solidFill>
              </a:rPr>
              <a:t> = </a:t>
            </a:r>
            <a:r>
              <a:rPr lang="en-US" altLang="zh-CN" sz="2000" dirty="0" err="1" smtClean="0">
                <a:solidFill>
                  <a:srgbClr val="CC0066"/>
                </a:solidFill>
              </a:rPr>
              <a:t>getchar</a:t>
            </a:r>
            <a:r>
              <a:rPr lang="en-US" altLang="zh-CN" sz="2000" dirty="0" smtClean="0">
                <a:solidFill>
                  <a:srgbClr val="CC0066"/>
                </a:solidFill>
              </a:rPr>
              <a:t>()</a:t>
            </a:r>
            <a:r>
              <a:rPr lang="en-US" altLang="zh-CN" sz="2000" dirty="0" smtClean="0"/>
              <a:t>;</a:t>
            </a:r>
            <a:r>
              <a:rPr lang="en-US" altLang="zh-CN" sz="2000" dirty="0" smtClean="0">
                <a:cs typeface="Arial Unicode MS" charset="0"/>
              </a:rPr>
              <a:t>     /* </a:t>
            </a:r>
            <a:r>
              <a:rPr lang="zh-CN" altLang="en-US" sz="2000" dirty="0" smtClean="0">
                <a:cs typeface="Arial Unicode MS" charset="0"/>
              </a:rPr>
              <a:t>从键盘输入一个字符，赋值给变量 </a:t>
            </a:r>
            <a:r>
              <a:rPr lang="en-US" altLang="zh-CN" sz="2000" dirty="0" err="1" smtClean="0">
                <a:cs typeface="Arial Unicode MS" charset="0"/>
              </a:rPr>
              <a:t>ch</a:t>
            </a:r>
            <a:r>
              <a:rPr lang="en-US" altLang="zh-CN" sz="2000" dirty="0" smtClean="0">
                <a:cs typeface="Arial Unicode MS" charset="0"/>
              </a:rPr>
              <a:t> */ 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2000" dirty="0" smtClean="0">
                <a:cs typeface="Arial Unicode MS" charset="0"/>
              </a:rPr>
              <a:t>       </a:t>
            </a:r>
            <a:r>
              <a:rPr lang="en-US" altLang="zh-CN" sz="2000" dirty="0" smtClean="0">
                <a:solidFill>
                  <a:schemeClr val="bg2"/>
                </a:solidFill>
                <a:cs typeface="Arial Unicode MS" charset="0"/>
              </a:rPr>
              <a:t>if</a:t>
            </a:r>
            <a:r>
              <a:rPr lang="zh-CN" altLang="en-US" sz="2000" dirty="0" smtClean="0">
                <a:solidFill>
                  <a:schemeClr val="bg2"/>
                </a:solidFill>
                <a:cs typeface="Arial Unicode MS" charset="0"/>
              </a:rPr>
              <a:t> </a:t>
            </a:r>
            <a:r>
              <a:rPr lang="en-US" altLang="zh-CN" sz="2000" dirty="0" smtClean="0">
                <a:cs typeface="Arial Unicode MS" charset="0"/>
              </a:rPr>
              <a:t>((</a:t>
            </a:r>
            <a:r>
              <a:rPr lang="en-US" altLang="zh-CN" sz="2000" dirty="0" err="1" smtClean="0">
                <a:solidFill>
                  <a:srgbClr val="CC0066"/>
                </a:solidFill>
              </a:rPr>
              <a:t>ch</a:t>
            </a:r>
            <a:r>
              <a:rPr lang="en-US" altLang="zh-CN" sz="2000" dirty="0" smtClean="0">
                <a:solidFill>
                  <a:srgbClr val="CC0066"/>
                </a:solidFill>
              </a:rPr>
              <a:t> &gt;= 'a' &amp;&amp; </a:t>
            </a:r>
            <a:r>
              <a:rPr lang="en-US" altLang="zh-CN" sz="2000" dirty="0" err="1" smtClean="0">
                <a:solidFill>
                  <a:srgbClr val="CC0066"/>
                </a:solidFill>
              </a:rPr>
              <a:t>ch</a:t>
            </a:r>
            <a:r>
              <a:rPr lang="en-US" altLang="zh-CN" sz="2000" dirty="0" smtClean="0">
                <a:solidFill>
                  <a:srgbClr val="CC0066"/>
                </a:solidFill>
              </a:rPr>
              <a:t> &lt;= 'z'</a:t>
            </a:r>
            <a:r>
              <a:rPr lang="en-US" altLang="zh-CN" sz="2000" dirty="0" smtClean="0">
                <a:cs typeface="Arial Unicode MS" charset="0"/>
              </a:rPr>
              <a:t> ) || ( </a:t>
            </a:r>
            <a:r>
              <a:rPr lang="en-US" altLang="zh-CN" sz="2000" dirty="0" err="1" smtClean="0">
                <a:solidFill>
                  <a:srgbClr val="CC0066"/>
                </a:solidFill>
              </a:rPr>
              <a:t>ch</a:t>
            </a:r>
            <a:r>
              <a:rPr lang="en-US" altLang="zh-CN" sz="2000" dirty="0" smtClean="0">
                <a:solidFill>
                  <a:srgbClr val="CC0066"/>
                </a:solidFill>
              </a:rPr>
              <a:t> &gt;= 'A' &amp;&amp; </a:t>
            </a:r>
            <a:r>
              <a:rPr lang="en-US" altLang="zh-CN" sz="2000" dirty="0" err="1" smtClean="0">
                <a:solidFill>
                  <a:srgbClr val="CC0066"/>
                </a:solidFill>
              </a:rPr>
              <a:t>ch</a:t>
            </a:r>
            <a:r>
              <a:rPr lang="en-US" altLang="zh-CN" sz="2000" dirty="0" smtClean="0">
                <a:solidFill>
                  <a:srgbClr val="CC0066"/>
                </a:solidFill>
              </a:rPr>
              <a:t> &lt;= 'Z'</a:t>
            </a:r>
            <a:r>
              <a:rPr lang="en-US" altLang="zh-CN" sz="2000" dirty="0" smtClean="0">
                <a:cs typeface="Arial Unicode MS" charset="0"/>
              </a:rPr>
              <a:t>))</a:t>
            </a:r>
            <a:endParaRPr lang="zh-CN" altLang="en-US" sz="2000" dirty="0" smtClean="0">
              <a:cs typeface="Arial Unicode MS" charset="0"/>
            </a:endParaRPr>
          </a:p>
          <a:p>
            <a:pPr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zh-CN" altLang="en-US" sz="2000" dirty="0" smtClean="0">
                <a:cs typeface="Arial Unicode MS" charset="0"/>
              </a:rPr>
              <a:t>      </a:t>
            </a:r>
            <a:r>
              <a:rPr lang="en-US" altLang="zh-CN" sz="2000" dirty="0" smtClean="0">
                <a:cs typeface="Arial Unicode MS" charset="0"/>
              </a:rPr>
              <a:t>letter ++; </a:t>
            </a:r>
            <a:endParaRPr lang="zh-CN" altLang="en-US" sz="2000" dirty="0" smtClean="0">
              <a:cs typeface="Arial Unicode MS" charset="0"/>
            </a:endParaRPr>
          </a:p>
          <a:p>
            <a:pPr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zh-CN" altLang="en-US" sz="2000" dirty="0" smtClean="0">
                <a:cs typeface="Arial Unicode MS" charset="0"/>
              </a:rPr>
              <a:t>    </a:t>
            </a:r>
            <a:r>
              <a:rPr lang="en-US" altLang="zh-CN" sz="2000" dirty="0" smtClean="0">
                <a:solidFill>
                  <a:schemeClr val="bg2"/>
                </a:solidFill>
                <a:cs typeface="Arial Unicode MS" charset="0"/>
              </a:rPr>
              <a:t>else </a:t>
            </a:r>
            <a:r>
              <a:rPr lang="en-US" altLang="zh-CN" sz="2000" dirty="0" smtClean="0">
                <a:solidFill>
                  <a:schemeClr val="bg2"/>
                </a:solidFill>
              </a:rPr>
              <a:t>if</a:t>
            </a:r>
            <a:r>
              <a:rPr lang="zh-CN" altLang="en-US" sz="2000" dirty="0" smtClean="0">
                <a:solidFill>
                  <a:schemeClr val="bg2"/>
                </a:solidFill>
              </a:rPr>
              <a:t> 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>
                <a:solidFill>
                  <a:srgbClr val="CC0066"/>
                </a:solidFill>
              </a:rPr>
              <a:t>ch</a:t>
            </a:r>
            <a:r>
              <a:rPr lang="en-US" altLang="zh-CN" sz="2000" dirty="0" smtClean="0">
                <a:solidFill>
                  <a:srgbClr val="CC0066"/>
                </a:solidFill>
              </a:rPr>
              <a:t> &gt;= '0' &amp;&amp; </a:t>
            </a:r>
            <a:r>
              <a:rPr lang="en-US" altLang="zh-CN" sz="2000" dirty="0" err="1" smtClean="0">
                <a:solidFill>
                  <a:srgbClr val="CC0066"/>
                </a:solidFill>
              </a:rPr>
              <a:t>ch</a:t>
            </a:r>
            <a:r>
              <a:rPr lang="en-US" altLang="zh-CN" sz="2000" dirty="0" smtClean="0">
                <a:solidFill>
                  <a:srgbClr val="CC0066"/>
                </a:solidFill>
              </a:rPr>
              <a:t> &lt;= '9</a:t>
            </a:r>
            <a:r>
              <a:rPr lang="en-US" altLang="zh-CN" sz="2000" dirty="0" smtClean="0">
                <a:solidFill>
                  <a:srgbClr val="FF00FF"/>
                </a:solidFill>
                <a:cs typeface="Arial Unicode MS" charset="0"/>
              </a:rPr>
              <a:t>'</a:t>
            </a:r>
            <a:r>
              <a:rPr lang="en-US" altLang="zh-CN" sz="2000" dirty="0" smtClean="0">
                <a:cs typeface="Arial Unicode MS" charset="0"/>
              </a:rPr>
              <a:t>)   </a:t>
            </a:r>
            <a:r>
              <a:rPr lang="zh-CN" altLang="en-US" sz="2000" dirty="0" smtClean="0"/>
              <a:t>/* </a:t>
            </a:r>
            <a:r>
              <a:rPr lang="zh-CN" altLang="en-US" sz="2000" dirty="0" smtClean="0">
                <a:latin typeface="宋体" charset="0"/>
              </a:rPr>
              <a:t>如果</a:t>
            </a:r>
            <a:r>
              <a:rPr lang="en-US" altLang="zh-CN" sz="2000" dirty="0" err="1" smtClean="0"/>
              <a:t>ch</a:t>
            </a:r>
            <a:r>
              <a:rPr lang="zh-CN" altLang="en-US" sz="2000" dirty="0" smtClean="0">
                <a:latin typeface="宋体" charset="0"/>
              </a:rPr>
              <a:t>是数字字符</a:t>
            </a:r>
            <a:r>
              <a:rPr lang="zh-CN" altLang="en-US" sz="2000" dirty="0" smtClean="0"/>
              <a:t> */</a:t>
            </a:r>
            <a:r>
              <a:rPr lang="zh-CN" altLang="en-US" sz="2000" dirty="0" smtClean="0">
                <a:cs typeface="Arial Unicode MS" charset="0"/>
              </a:rPr>
              <a:t> 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zh-CN" altLang="en-US" sz="2000" dirty="0" smtClean="0">
                <a:cs typeface="Arial Unicode MS" charset="0"/>
              </a:rPr>
              <a:t>      </a:t>
            </a:r>
            <a:r>
              <a:rPr lang="en-US" altLang="zh-CN" sz="2000" dirty="0" smtClean="0">
                <a:cs typeface="Arial Unicode MS" charset="0"/>
              </a:rPr>
              <a:t>digit ++;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2000" dirty="0" smtClean="0">
                <a:cs typeface="Arial Unicode MS" charset="0"/>
              </a:rPr>
              <a:t>       </a:t>
            </a:r>
            <a:r>
              <a:rPr lang="en-US" altLang="zh-CN" sz="2000" dirty="0" smtClean="0">
                <a:solidFill>
                  <a:schemeClr val="bg2"/>
                </a:solidFill>
                <a:cs typeface="Arial Unicode MS" charset="0"/>
              </a:rPr>
              <a:t>else</a:t>
            </a:r>
            <a:r>
              <a:rPr lang="en-US" altLang="zh-CN" sz="2000" dirty="0" smtClean="0">
                <a:cs typeface="Arial Unicode MS" charset="0"/>
              </a:rPr>
              <a:t> 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2000" dirty="0" smtClean="0">
                <a:cs typeface="Arial Unicode MS" charset="0"/>
              </a:rPr>
              <a:t>           other ++;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2000" dirty="0" smtClean="0">
                <a:cs typeface="Arial Unicode MS" charset="0"/>
              </a:rPr>
              <a:t>   }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2000" dirty="0" smtClean="0">
                <a:cs typeface="Arial Unicode MS" charset="0"/>
              </a:rPr>
              <a:t>   </a:t>
            </a:r>
            <a:r>
              <a:rPr lang="en-US" altLang="zh-CN" sz="2000" dirty="0" err="1" smtClean="0">
                <a:cs typeface="Arial Unicode MS" charset="0"/>
              </a:rPr>
              <a:t>printf</a:t>
            </a:r>
            <a:r>
              <a:rPr lang="zh-CN" altLang="en-US" sz="2000" dirty="0" smtClean="0">
                <a:cs typeface="Arial Unicode MS" charset="0"/>
              </a:rPr>
              <a:t> </a:t>
            </a:r>
            <a:r>
              <a:rPr lang="en-US" altLang="zh-CN" sz="2000" dirty="0" smtClean="0">
                <a:cs typeface="Arial Unicode MS" charset="0"/>
              </a:rPr>
              <a:t>("letter=%</a:t>
            </a:r>
            <a:r>
              <a:rPr lang="en-US" altLang="zh-CN" sz="2000" dirty="0" err="1" smtClean="0">
                <a:cs typeface="Arial Unicode MS" charset="0"/>
              </a:rPr>
              <a:t>d,digit</a:t>
            </a:r>
            <a:r>
              <a:rPr lang="en-US" altLang="zh-CN" sz="2000" dirty="0" smtClean="0">
                <a:cs typeface="Arial Unicode MS" charset="0"/>
              </a:rPr>
              <a:t>=%</a:t>
            </a:r>
            <a:r>
              <a:rPr lang="en-US" altLang="zh-CN" sz="2000" dirty="0" err="1" smtClean="0">
                <a:cs typeface="Arial Unicode MS" charset="0"/>
              </a:rPr>
              <a:t>d,other</a:t>
            </a:r>
            <a:r>
              <a:rPr lang="en-US" altLang="zh-CN" sz="2000" dirty="0" smtClean="0">
                <a:cs typeface="Arial Unicode MS" charset="0"/>
              </a:rPr>
              <a:t>=%d\n",</a:t>
            </a:r>
            <a:r>
              <a:rPr lang="zh-CN" altLang="en-US" sz="2000" dirty="0" smtClean="0">
                <a:cs typeface="Arial Unicode MS" charset="0"/>
              </a:rPr>
              <a:t> </a:t>
            </a:r>
            <a:r>
              <a:rPr lang="en-US" altLang="zh-CN" sz="2000" dirty="0" smtClean="0">
                <a:cs typeface="Arial Unicode MS" charset="0"/>
              </a:rPr>
              <a:t>letter,</a:t>
            </a:r>
            <a:r>
              <a:rPr lang="zh-CN" altLang="en-US" sz="2000" dirty="0" smtClean="0">
                <a:cs typeface="Arial Unicode MS" charset="0"/>
              </a:rPr>
              <a:t> </a:t>
            </a:r>
            <a:r>
              <a:rPr lang="en-US" altLang="zh-CN" sz="2000" dirty="0" smtClean="0">
                <a:cs typeface="Arial Unicode MS" charset="0"/>
              </a:rPr>
              <a:t>digit,</a:t>
            </a:r>
            <a:r>
              <a:rPr lang="zh-CN" altLang="en-US" sz="2000" dirty="0" smtClean="0">
                <a:cs typeface="Arial Unicode MS" charset="0"/>
              </a:rPr>
              <a:t> </a:t>
            </a:r>
            <a:r>
              <a:rPr lang="en-US" altLang="zh-CN" sz="2000" dirty="0" smtClean="0">
                <a:cs typeface="Arial Unicode MS" charset="0"/>
              </a:rPr>
              <a:t>other);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2000" dirty="0" smtClean="0">
                <a:cs typeface="Arial Unicode MS" charset="0"/>
              </a:rPr>
              <a:t>   return 0;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2000" dirty="0" smtClean="0">
                <a:cs typeface="Arial Unicode MS" charset="0"/>
              </a:rPr>
              <a:t>}</a:t>
            </a:r>
            <a:endParaRPr lang="en-US" altLang="zh-CN" sz="2000" dirty="0">
              <a:cs typeface="Arial Unicode MS" charset="0"/>
            </a:endParaRPr>
          </a:p>
        </p:txBody>
      </p:sp>
      <p:sp>
        <p:nvSpPr>
          <p:cNvPr id="220166" name="Rectangle 6"/>
          <p:cNvSpPr>
            <a:spLocks noChangeArrowheads="1"/>
          </p:cNvSpPr>
          <p:nvPr/>
        </p:nvSpPr>
        <p:spPr bwMode="auto">
          <a:xfrm>
            <a:off x="3852044" y="4293096"/>
            <a:ext cx="4824412" cy="944563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30000"/>
              </a:spcBef>
              <a:defRPr/>
            </a:pPr>
            <a:r>
              <a:rPr kumimoji="1" lang="en-US" altLang="zh-CN" sz="2400" b="1">
                <a:cs typeface="Arial Unicode MS" charset="0"/>
              </a:rPr>
              <a:t>input 10 characters: </a:t>
            </a:r>
            <a:r>
              <a:rPr lang="en-US" altLang="zh-CN" sz="2400" b="1">
                <a:solidFill>
                  <a:srgbClr val="CC0066"/>
                </a:solidFill>
              </a:rPr>
              <a:t>Reold 123?</a:t>
            </a:r>
          </a:p>
          <a:p>
            <a:pPr>
              <a:spcBef>
                <a:spcPct val="30000"/>
              </a:spcBef>
              <a:defRPr/>
            </a:pPr>
            <a:r>
              <a:rPr kumimoji="1" lang="en-US" altLang="zh-CN" sz="2400" b="1"/>
              <a:t>letter=5, digit=3, other=2 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283968" y="476672"/>
            <a:ext cx="4546848" cy="955675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源程序-</a:t>
            </a:r>
            <a:r>
              <a:rPr lang="zh-CN" altLang="en-US" dirty="0" smtClean="0"/>
              <a:t>统计字符</a:t>
            </a:r>
          </a:p>
        </p:txBody>
      </p:sp>
    </p:spTree>
    <p:extLst>
      <p:ext uri="{BB962C8B-B14F-4D97-AF65-F5344CB8AC3E}">
        <p14:creationId xmlns:p14="http://schemas.microsoft.com/office/powerpoint/2010/main" val="429342032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0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0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66" grpId="0" animBg="1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49275"/>
            <a:ext cx="8686800" cy="1031875"/>
          </a:xfrm>
        </p:spPr>
        <p:txBody>
          <a:bodyPr/>
          <a:lstStyle/>
          <a:p>
            <a:pPr algn="ctr">
              <a:defRPr/>
            </a:pPr>
            <a:r>
              <a:rPr lang="en-US" altLang="zh-CN" dirty="0" smtClean="0"/>
              <a:t>3.3 </a:t>
            </a:r>
            <a:r>
              <a:rPr lang="zh-CN" altLang="en-US" dirty="0" smtClean="0"/>
              <a:t>查询自动售货机中商品的价格 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2852738"/>
            <a:ext cx="7416800" cy="2447925"/>
          </a:xfrm>
        </p:spPr>
        <p:txBody>
          <a:bodyPr/>
          <a:lstStyle/>
          <a:p>
            <a:pPr algn="just">
              <a:spcBef>
                <a:spcPct val="50000"/>
              </a:spcBef>
              <a:buFont typeface="Wingdings" charset="0"/>
              <a:buNone/>
              <a:defRPr/>
            </a:pPr>
            <a:r>
              <a:rPr lang="en-US" altLang="zh-CN" dirty="0" smtClean="0"/>
              <a:t>3.3.1  </a:t>
            </a:r>
            <a:r>
              <a:rPr lang="zh-CN" altLang="en-US" dirty="0" smtClean="0">
                <a:latin typeface="宋体" charset="0"/>
              </a:rPr>
              <a:t>程序解析</a:t>
            </a:r>
          </a:p>
          <a:p>
            <a:pPr algn="just">
              <a:spcBef>
                <a:spcPct val="50000"/>
              </a:spcBef>
              <a:buFont typeface="Wingdings" charset="0"/>
              <a:buNone/>
              <a:defRPr/>
            </a:pPr>
            <a:r>
              <a:rPr lang="en-US" altLang="zh-CN" dirty="0" smtClean="0"/>
              <a:t>3.3.2  switch</a:t>
            </a:r>
            <a:r>
              <a:rPr lang="zh-CN" altLang="en-US" dirty="0" smtClean="0"/>
              <a:t>语句</a:t>
            </a:r>
          </a:p>
          <a:p>
            <a:pPr algn="just">
              <a:spcBef>
                <a:spcPct val="50000"/>
              </a:spcBef>
              <a:buFont typeface="Wingdings" charset="0"/>
              <a:buNone/>
              <a:defRPr/>
            </a:pPr>
            <a:r>
              <a:rPr lang="en-US" altLang="zh-CN" dirty="0" smtClean="0"/>
              <a:t>3.3.3  </a:t>
            </a:r>
            <a:r>
              <a:rPr lang="zh-CN" altLang="en-US" dirty="0" smtClean="0"/>
              <a:t>多分支结构</a:t>
            </a:r>
          </a:p>
        </p:txBody>
      </p:sp>
      <p:sp>
        <p:nvSpPr>
          <p:cNvPr id="142340" name="Rectangle 4"/>
          <p:cNvSpPr>
            <a:spLocks noChangeArrowheads="1"/>
          </p:cNvSpPr>
          <p:nvPr/>
        </p:nvSpPr>
        <p:spPr bwMode="auto">
          <a:xfrm>
            <a:off x="900113" y="1844675"/>
            <a:ext cx="7488237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bg2"/>
              </a:buClr>
              <a:buSzPct val="75000"/>
              <a:buFont typeface="Wingdings" charset="0"/>
              <a:buNone/>
              <a:defRPr/>
            </a:pPr>
            <a:r>
              <a:rPr lang="zh-CN" altLang="en-US" sz="3200" b="1" dirty="0">
                <a:solidFill>
                  <a:srgbClr val="000000"/>
                </a:solidFill>
              </a:rPr>
              <a:t>例</a:t>
            </a:r>
            <a:r>
              <a:rPr lang="en-US" altLang="zh-CN" sz="3200" b="1" dirty="0">
                <a:solidFill>
                  <a:srgbClr val="000000"/>
                </a:solidFill>
              </a:rPr>
              <a:t>3-8 </a:t>
            </a:r>
            <a:r>
              <a:rPr lang="zh-CN" altLang="en-US" sz="3200" b="1" dirty="0">
                <a:solidFill>
                  <a:srgbClr val="000000"/>
                </a:solidFill>
              </a:rPr>
              <a:t>查询自动售货</a:t>
            </a:r>
            <a:r>
              <a:rPr lang="zh-CN" altLang="en-US" sz="3200" b="1" dirty="0"/>
              <a:t>机中商品的价格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2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39" grpId="0" build="p"/>
      <p:bldP spid="14234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88913" y="333375"/>
            <a:ext cx="4598987" cy="792163"/>
          </a:xfrm>
        </p:spPr>
        <p:txBody>
          <a:bodyPr/>
          <a:lstStyle/>
          <a:p>
            <a:pPr algn="ctr">
              <a:defRPr/>
            </a:pPr>
            <a:r>
              <a:rPr lang="en-US" altLang="zh-CN" dirty="0" smtClean="0"/>
              <a:t>3.3.1  </a:t>
            </a:r>
            <a:r>
              <a:rPr lang="zh-CN" altLang="en-US" dirty="0" smtClean="0">
                <a:latin typeface="宋体" charset="0"/>
              </a:rPr>
              <a:t>程序解析</a:t>
            </a:r>
            <a:endParaRPr lang="zh-CN" altLang="en-US" dirty="0" smtClean="0"/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052736"/>
            <a:ext cx="8785225" cy="5616575"/>
          </a:xfrm>
          <a:ln>
            <a:solidFill>
              <a:schemeClr val="accent5"/>
            </a:solidFill>
          </a:ln>
        </p:spPr>
        <p:txBody>
          <a:bodyPr/>
          <a:lstStyle/>
          <a:p>
            <a:pPr algn="just">
              <a:spcBef>
                <a:spcPct val="0"/>
              </a:spcBef>
              <a:buFont typeface="Wingdings" charset="0"/>
              <a:buNone/>
              <a:defRPr/>
            </a:pPr>
            <a:r>
              <a:rPr lang="zh-CN" altLang="en-US" sz="2800" dirty="0" smtClean="0"/>
              <a:t> 例</a:t>
            </a:r>
            <a:r>
              <a:rPr lang="en-US" altLang="zh-CN" sz="2800" dirty="0" smtClean="0"/>
              <a:t>3-8</a:t>
            </a:r>
            <a:r>
              <a:rPr lang="zh-CN" altLang="en-US" sz="2800" dirty="0" smtClean="0"/>
              <a:t>假设自动售货机出售</a:t>
            </a:r>
            <a:r>
              <a:rPr lang="en-US" altLang="zh-CN" sz="2800" dirty="0"/>
              <a:t>4</a:t>
            </a:r>
            <a:r>
              <a:rPr lang="zh-CN" altLang="en-US" sz="2800" dirty="0" smtClean="0"/>
              <a:t>种商品，薯片</a:t>
            </a:r>
            <a:r>
              <a:rPr lang="zh-CN" altLang="en-US" sz="2800" dirty="0" smtClean="0">
                <a:cs typeface="Arial Unicode MS" charset="0"/>
              </a:rPr>
              <a:t>(</a:t>
            </a:r>
            <a:r>
              <a:rPr lang="en-US" altLang="zh-CN" sz="2800" dirty="0" smtClean="0">
                <a:cs typeface="Arial Unicode MS" charset="0"/>
              </a:rPr>
              <a:t>crisps)</a:t>
            </a:r>
            <a:r>
              <a:rPr lang="en-US" altLang="zh-CN" sz="2800" dirty="0" smtClean="0"/>
              <a:t>、</a:t>
            </a:r>
            <a:r>
              <a:rPr lang="zh-CN" altLang="en-US" sz="2800" dirty="0" smtClean="0"/>
              <a:t>爆米花</a:t>
            </a:r>
            <a:r>
              <a:rPr lang="zh-CN" altLang="en-US" sz="2800" dirty="0" smtClean="0">
                <a:cs typeface="Arial Unicode MS" charset="0"/>
              </a:rPr>
              <a:t>(</a:t>
            </a:r>
            <a:r>
              <a:rPr lang="en-US" altLang="zh-CN" sz="2800" dirty="0" smtClean="0">
                <a:cs typeface="Arial Unicode MS" charset="0"/>
              </a:rPr>
              <a:t>popcorn)</a:t>
            </a:r>
            <a:r>
              <a:rPr lang="en-US" altLang="zh-CN" sz="2800" dirty="0" smtClean="0"/>
              <a:t>、</a:t>
            </a:r>
            <a:r>
              <a:rPr lang="zh-CN" altLang="en-US" sz="2800" dirty="0" smtClean="0"/>
              <a:t>巧克力</a:t>
            </a:r>
            <a:r>
              <a:rPr lang="zh-CN" altLang="en-US" sz="2800" dirty="0" smtClean="0">
                <a:cs typeface="Arial Unicode MS" charset="0"/>
              </a:rPr>
              <a:t>(</a:t>
            </a:r>
            <a:r>
              <a:rPr lang="en-US" altLang="zh-CN" sz="2800" dirty="0" smtClean="0">
                <a:cs typeface="Arial Unicode MS" charset="0"/>
              </a:rPr>
              <a:t>chocolate)</a:t>
            </a:r>
            <a:r>
              <a:rPr lang="zh-CN" altLang="en-US" sz="2800" dirty="0" smtClean="0"/>
              <a:t>和可乐</a:t>
            </a:r>
            <a:r>
              <a:rPr lang="zh-CN" altLang="en-US" sz="2800" dirty="0" smtClean="0">
                <a:cs typeface="Arial Unicode MS" charset="0"/>
              </a:rPr>
              <a:t>(</a:t>
            </a:r>
            <a:r>
              <a:rPr lang="en-US" altLang="zh-CN" sz="2800" dirty="0" smtClean="0">
                <a:cs typeface="Arial Unicode MS" charset="0"/>
              </a:rPr>
              <a:t>cola)</a:t>
            </a:r>
            <a:r>
              <a:rPr lang="en-US" altLang="zh-CN" sz="2800" dirty="0" smtClean="0"/>
              <a:t>，</a:t>
            </a:r>
            <a:r>
              <a:rPr lang="zh-CN" altLang="en-US" sz="2800" dirty="0" smtClean="0"/>
              <a:t>售价分别是每份</a:t>
            </a:r>
            <a:r>
              <a:rPr lang="en-US" altLang="zh-CN" sz="2800" dirty="0" smtClean="0"/>
              <a:t>3.0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2.5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4.0</a:t>
            </a:r>
            <a:r>
              <a:rPr lang="zh-CN" altLang="en-US" sz="2800" dirty="0" smtClean="0"/>
              <a:t>和</a:t>
            </a:r>
            <a:r>
              <a:rPr lang="en-US" altLang="zh-CN" sz="2800" dirty="0" smtClean="0"/>
              <a:t>3.5</a:t>
            </a:r>
            <a:r>
              <a:rPr lang="zh-CN" altLang="en-US" sz="2800" dirty="0" smtClean="0"/>
              <a:t>元。</a:t>
            </a:r>
            <a:endParaRPr lang="en-US" altLang="zh-CN" sz="2800" dirty="0" smtClean="0"/>
          </a:p>
          <a:p>
            <a:pPr algn="just">
              <a:spcBef>
                <a:spcPct val="0"/>
              </a:spcBef>
              <a:buFont typeface="Wingdings" charset="0"/>
              <a:buNone/>
              <a:defRPr/>
            </a:pPr>
            <a:r>
              <a:rPr lang="zh-CN" altLang="en-US" sz="2800" dirty="0" smtClean="0"/>
              <a:t>在屏幕上显示菜单</a:t>
            </a:r>
            <a:r>
              <a:rPr lang="en-US" altLang="zh-CN" sz="2800" dirty="0" smtClean="0"/>
              <a:t>:</a:t>
            </a:r>
            <a:endParaRPr lang="en-US" altLang="zh-CN" sz="2800" dirty="0" smtClean="0">
              <a:cs typeface="Arial" charset="0"/>
            </a:endParaRPr>
          </a:p>
          <a:p>
            <a:pPr lvl="1" algn="just">
              <a:spcBef>
                <a:spcPct val="0"/>
              </a:spcBef>
              <a:buNone/>
              <a:defRPr/>
            </a:pPr>
            <a:r>
              <a:rPr lang="en-US" altLang="zh-CN" dirty="0" smtClean="0">
                <a:cs typeface="Arial" charset="0"/>
              </a:rPr>
              <a:t>[</a:t>
            </a:r>
            <a:r>
              <a:rPr lang="en-US" altLang="zh-CN" dirty="0">
                <a:cs typeface="Arial" charset="0"/>
              </a:rPr>
              <a:t>1]</a:t>
            </a:r>
            <a:r>
              <a:rPr lang="zh-CN" altLang="en-US" dirty="0">
                <a:cs typeface="Arial" charset="0"/>
              </a:rPr>
              <a:t> </a:t>
            </a:r>
            <a:r>
              <a:rPr lang="en-US" altLang="zh-CN" dirty="0">
                <a:cs typeface="Arial" charset="0"/>
              </a:rPr>
              <a:t>Select </a:t>
            </a:r>
            <a:r>
              <a:rPr lang="en-US" altLang="zh-CN" dirty="0">
                <a:cs typeface="Arial Unicode MS" charset="0"/>
              </a:rPr>
              <a:t>crisps</a:t>
            </a:r>
          </a:p>
          <a:p>
            <a:pPr lvl="1" algn="just">
              <a:spcBef>
                <a:spcPct val="0"/>
              </a:spcBef>
              <a:buNone/>
              <a:defRPr/>
            </a:pPr>
            <a:r>
              <a:rPr lang="en-US" altLang="zh-CN" dirty="0">
                <a:cs typeface="Arial" charset="0"/>
              </a:rPr>
              <a:t>[2] Select</a:t>
            </a:r>
            <a:r>
              <a:rPr lang="en-US" altLang="zh-CN" dirty="0">
                <a:cs typeface="Arial Unicode MS" charset="0"/>
              </a:rPr>
              <a:t> popcorn</a:t>
            </a:r>
            <a:r>
              <a:rPr lang="en-US" altLang="zh-CN" dirty="0">
                <a:cs typeface="Arial" charset="0"/>
              </a:rPr>
              <a:t> </a:t>
            </a:r>
            <a:endParaRPr lang="en-US" altLang="zh-CN" dirty="0">
              <a:cs typeface="Arial Unicode MS" charset="0"/>
            </a:endParaRPr>
          </a:p>
          <a:p>
            <a:pPr lvl="1" algn="just">
              <a:spcBef>
                <a:spcPct val="0"/>
              </a:spcBef>
              <a:buNone/>
              <a:defRPr/>
            </a:pPr>
            <a:r>
              <a:rPr lang="en-US" altLang="zh-CN" dirty="0">
                <a:cs typeface="Arial" charset="0"/>
              </a:rPr>
              <a:t>[3] Select</a:t>
            </a:r>
            <a:r>
              <a:rPr lang="en-US" altLang="zh-CN" dirty="0">
                <a:cs typeface="Arial Unicode MS" charset="0"/>
              </a:rPr>
              <a:t> chocolate</a:t>
            </a:r>
          </a:p>
          <a:p>
            <a:pPr lvl="1" algn="just">
              <a:spcBef>
                <a:spcPct val="0"/>
              </a:spcBef>
              <a:buNone/>
              <a:defRPr/>
            </a:pPr>
            <a:r>
              <a:rPr lang="en-US" altLang="zh-CN" dirty="0">
                <a:cs typeface="Arial" charset="0"/>
              </a:rPr>
              <a:t>[4] Select</a:t>
            </a:r>
            <a:r>
              <a:rPr lang="en-US" altLang="zh-CN" dirty="0">
                <a:cs typeface="Arial Unicode MS" charset="0"/>
              </a:rPr>
              <a:t> cola</a:t>
            </a:r>
            <a:r>
              <a:rPr lang="en-US" altLang="zh-CN" dirty="0">
                <a:cs typeface="Arial" charset="0"/>
              </a:rPr>
              <a:t> </a:t>
            </a:r>
            <a:endParaRPr lang="en-US" altLang="zh-CN" dirty="0">
              <a:cs typeface="Arial Unicode MS" charset="0"/>
            </a:endParaRPr>
          </a:p>
          <a:p>
            <a:pPr lvl="1" algn="just">
              <a:spcBef>
                <a:spcPct val="0"/>
              </a:spcBef>
              <a:buNone/>
              <a:defRPr/>
            </a:pPr>
            <a:r>
              <a:rPr lang="en-US" altLang="zh-CN" dirty="0">
                <a:cs typeface="Arial" charset="0"/>
              </a:rPr>
              <a:t>[0] </a:t>
            </a:r>
            <a:r>
              <a:rPr lang="en-US" altLang="zh-CN" dirty="0" smtClean="0">
                <a:cs typeface="Arial" charset="0"/>
              </a:rPr>
              <a:t>Exit</a:t>
            </a:r>
            <a:endParaRPr lang="en-US" altLang="zh-CN" dirty="0" smtClean="0"/>
          </a:p>
          <a:p>
            <a:pPr algn="just">
              <a:spcBef>
                <a:spcPct val="0"/>
              </a:spcBef>
              <a:buFont typeface="Wingdings" charset="0"/>
              <a:buNone/>
              <a:defRPr/>
            </a:pPr>
            <a:r>
              <a:rPr lang="zh-CN" altLang="en-US" sz="2800" dirty="0" smtClean="0"/>
              <a:t>用户可以连续查询商品的价格，当查询次数超过</a:t>
            </a:r>
            <a:r>
              <a:rPr lang="en-US" altLang="zh-CN" sz="2800" dirty="0"/>
              <a:t>5</a:t>
            </a:r>
            <a:r>
              <a:rPr lang="zh-CN" altLang="en-US" sz="2800" dirty="0" smtClean="0"/>
              <a:t>次时，自动退出查询；不到</a:t>
            </a:r>
            <a:r>
              <a:rPr lang="en-US" altLang="zh-CN" sz="2800" dirty="0"/>
              <a:t>5</a:t>
            </a:r>
            <a:r>
              <a:rPr lang="zh-CN" altLang="en-US" sz="2800" dirty="0" smtClean="0"/>
              <a:t>次时，用户可以选择退出。</a:t>
            </a:r>
            <a:endParaRPr lang="en-US" altLang="zh-CN" sz="2800" dirty="0" smtClean="0"/>
          </a:p>
          <a:p>
            <a:pPr algn="just">
              <a:spcBef>
                <a:spcPct val="0"/>
              </a:spcBef>
              <a:buFont typeface="Wingdings" charset="0"/>
              <a:buNone/>
              <a:defRPr/>
            </a:pPr>
            <a:r>
              <a:rPr lang="zh-CN" altLang="en-US" sz="2800" dirty="0" smtClean="0"/>
              <a:t>当用户输入编号</a:t>
            </a:r>
            <a:r>
              <a:rPr lang="en-US" altLang="zh-CN" sz="2800" dirty="0" smtClean="0"/>
              <a:t>1</a:t>
            </a:r>
            <a:r>
              <a:rPr lang="en-US" altLang="zh-CN" sz="2800" dirty="0" smtClean="0">
                <a:cs typeface="Arial Unicode MS" charset="0"/>
              </a:rPr>
              <a:t>~</a:t>
            </a:r>
            <a:r>
              <a:rPr lang="en-US" altLang="zh-CN" sz="2800" dirty="0" smtClean="0"/>
              <a:t>4</a:t>
            </a:r>
            <a:r>
              <a:rPr lang="zh-CN" altLang="en-US" sz="2800" dirty="0" smtClean="0"/>
              <a:t>，显示相应商品的价格；输入</a:t>
            </a:r>
            <a:r>
              <a:rPr lang="en-US" altLang="zh-CN" sz="2800" dirty="0" smtClean="0"/>
              <a:t>0</a:t>
            </a:r>
            <a:r>
              <a:rPr lang="zh-CN" altLang="en-US" sz="2800" dirty="0" smtClean="0"/>
              <a:t>，退出查询；输入其他编号，显示价格为</a:t>
            </a:r>
            <a:r>
              <a:rPr lang="en-US" altLang="zh-CN" sz="2800" dirty="0" smtClean="0"/>
              <a:t>0</a:t>
            </a:r>
            <a:r>
              <a:rPr lang="zh-CN" altLang="en-US" sz="2800" dirty="0" smtClean="0">
                <a:cs typeface="Arial Unicode MS" charset="0"/>
              </a:rPr>
              <a:t>。</a:t>
            </a:r>
          </a:p>
          <a:p>
            <a:pPr lvl="1" algn="just">
              <a:spcBef>
                <a:spcPct val="0"/>
              </a:spcBef>
              <a:buFont typeface="Wingdings" charset="0"/>
              <a:buNone/>
              <a:defRPr/>
            </a:pPr>
            <a:endParaRPr lang="en-US" altLang="zh-CN" dirty="0" smtClean="0">
              <a:cs typeface="Arial" charset="0"/>
            </a:endParaRP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4392092" y="1988840"/>
            <a:ext cx="4644404" cy="3046988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accent1"/>
            </a:solidFill>
            <a:prstDash val="sysDot"/>
            <a:miter lim="800000"/>
            <a:headEnd/>
            <a:tailEnd/>
          </a:ln>
          <a:extLst/>
        </p:spPr>
        <p:txBody>
          <a:bodyPr wrap="square">
            <a:spAutoFit/>
          </a:bodyPr>
          <a:lstStyle/>
          <a:p>
            <a:pPr>
              <a:buFont typeface="Wingdings" charset="0"/>
              <a:buNone/>
            </a:pPr>
            <a:r>
              <a:rPr lang="en-US" altLang="zh-CN" sz="2400" b="1" dirty="0" smtClean="0"/>
              <a:t>for (</a:t>
            </a:r>
            <a:r>
              <a:rPr lang="en-US" altLang="zh-CN" sz="2400" b="1" dirty="0" err="1" smtClean="0"/>
              <a:t>i</a:t>
            </a:r>
            <a:r>
              <a:rPr lang="en-US" altLang="zh-CN" sz="2400" b="1" dirty="0" smtClean="0"/>
              <a:t>=1; </a:t>
            </a:r>
            <a:r>
              <a:rPr lang="en-US" altLang="zh-CN" sz="2400" b="1" dirty="0" err="1" smtClean="0"/>
              <a:t>i</a:t>
            </a:r>
            <a:r>
              <a:rPr lang="en-US" altLang="zh-CN" sz="2400" b="1" dirty="0" smtClean="0"/>
              <a:t>&lt;=5; </a:t>
            </a:r>
            <a:r>
              <a:rPr lang="en-US" altLang="zh-CN" sz="2400" b="1" dirty="0" err="1" smtClean="0"/>
              <a:t>i</a:t>
            </a:r>
            <a:r>
              <a:rPr lang="en-US" altLang="zh-CN" sz="2400" b="1" dirty="0" smtClean="0"/>
              <a:t>++){</a:t>
            </a:r>
          </a:p>
          <a:p>
            <a:pPr>
              <a:buFont typeface="Wingdings" charset="0"/>
              <a:buNone/>
            </a:pPr>
            <a:r>
              <a:rPr lang="en-US" altLang="zh-CN" sz="2400" b="1" dirty="0"/>
              <a:t> </a:t>
            </a:r>
            <a:r>
              <a:rPr lang="en-US" altLang="zh-CN" sz="2400" b="1" dirty="0" smtClean="0"/>
              <a:t>   </a:t>
            </a:r>
            <a:r>
              <a:rPr lang="zh-CN" altLang="en-US" sz="2400" b="1" dirty="0" smtClean="0"/>
              <a:t>显示菜单</a:t>
            </a:r>
            <a:endParaRPr lang="en-US" altLang="zh-CN" sz="2400" b="1" dirty="0" smtClean="0"/>
          </a:p>
          <a:p>
            <a:pPr>
              <a:buFont typeface="Wingdings" charset="0"/>
              <a:buNone/>
            </a:pPr>
            <a:r>
              <a:rPr lang="en-US" altLang="zh-CN" sz="2400" b="1" dirty="0"/>
              <a:t> </a:t>
            </a:r>
            <a:r>
              <a:rPr lang="en-US" altLang="zh-CN" sz="2400" b="1" dirty="0" smtClean="0"/>
              <a:t>   </a:t>
            </a:r>
            <a:r>
              <a:rPr lang="zh-CN" altLang="en-US" sz="2400" b="1" dirty="0" smtClean="0"/>
              <a:t>输入选项</a:t>
            </a:r>
            <a:r>
              <a:rPr lang="en-US" altLang="zh-CN" sz="2400" b="1" dirty="0" smtClean="0"/>
              <a:t>choice</a:t>
            </a:r>
          </a:p>
          <a:p>
            <a:pPr>
              <a:buFont typeface="Wingdings" charset="0"/>
              <a:buNone/>
            </a:pPr>
            <a:r>
              <a:rPr lang="en-US" altLang="zh-CN" sz="2400" b="1" dirty="0"/>
              <a:t> </a:t>
            </a:r>
            <a:r>
              <a:rPr lang="en-US" altLang="zh-CN" sz="2400" b="1" dirty="0" smtClean="0"/>
              <a:t>   if</a:t>
            </a:r>
            <a:r>
              <a:rPr lang="en-US" altLang="zh-CN" sz="2400" b="1" dirty="0"/>
              <a:t> </a:t>
            </a:r>
            <a:r>
              <a:rPr lang="en-US" altLang="zh-CN" sz="2400" b="1" dirty="0" smtClean="0"/>
              <a:t>(choice == 0)</a:t>
            </a:r>
            <a:r>
              <a:rPr lang="zh-CN" altLang="en-US" sz="2400" b="1" dirty="0" smtClean="0"/>
              <a:t> 退出</a:t>
            </a:r>
            <a:endParaRPr lang="en-US" altLang="zh-CN" sz="2400" b="1" dirty="0" smtClean="0"/>
          </a:p>
          <a:p>
            <a:pPr>
              <a:buFont typeface="Wingdings" charset="0"/>
              <a:buNone/>
            </a:pPr>
            <a:r>
              <a:rPr lang="zh-CN" altLang="zh-CN" sz="2400" b="1" dirty="0"/>
              <a:t> </a:t>
            </a:r>
            <a:r>
              <a:rPr lang="zh-CN" altLang="en-US" sz="2400" b="1" dirty="0" smtClean="0"/>
              <a:t>  </a:t>
            </a:r>
            <a:r>
              <a:rPr lang="en-US" altLang="zh-CN" sz="2400" b="1" dirty="0" smtClean="0"/>
              <a:t>choice==1~4 </a:t>
            </a:r>
            <a:r>
              <a:rPr lang="en-US" altLang="zh-CN" sz="2400" b="1" dirty="0" smtClean="0">
                <a:sym typeface="Wingdings"/>
              </a:rPr>
              <a:t>price</a:t>
            </a:r>
            <a:r>
              <a:rPr lang="zh-CN" altLang="en-US" sz="2400" b="1" dirty="0" smtClean="0"/>
              <a:t>赋单价</a:t>
            </a:r>
            <a:endParaRPr lang="en-US" altLang="zh-CN" sz="2400" b="1" dirty="0" smtClean="0"/>
          </a:p>
          <a:p>
            <a:pPr>
              <a:buFont typeface="Wingdings" charset="0"/>
              <a:buNone/>
            </a:pPr>
            <a:r>
              <a:rPr lang="en-US" altLang="zh-CN" sz="2400" b="1" dirty="0" smtClean="0"/>
              <a:t>    choice==</a:t>
            </a:r>
            <a:r>
              <a:rPr lang="zh-CN" altLang="en-US" sz="2400" b="1" dirty="0" smtClean="0"/>
              <a:t>其他</a:t>
            </a:r>
            <a:r>
              <a:rPr lang="en-US" altLang="zh-CN" sz="2400" b="1" dirty="0" smtClean="0"/>
              <a:t> </a:t>
            </a:r>
            <a:r>
              <a:rPr lang="en-US" altLang="zh-CN" sz="2400" b="1" dirty="0">
                <a:sym typeface="Wingdings"/>
              </a:rPr>
              <a:t>price</a:t>
            </a:r>
            <a:r>
              <a:rPr lang="zh-CN" altLang="en-US" sz="2400" b="1" dirty="0" smtClean="0">
                <a:sym typeface="Wingdings"/>
              </a:rPr>
              <a:t>赋</a:t>
            </a:r>
            <a:r>
              <a:rPr lang="en-US" altLang="zh-CN" sz="2400" b="1" dirty="0" smtClean="0"/>
              <a:t>0</a:t>
            </a:r>
          </a:p>
          <a:p>
            <a:pPr>
              <a:buFont typeface="Wingdings" charset="0"/>
              <a:buNone/>
            </a:pPr>
            <a:r>
              <a:rPr lang="zh-CN" altLang="zh-CN" sz="2400" b="1" dirty="0"/>
              <a:t> </a:t>
            </a:r>
            <a:r>
              <a:rPr lang="zh-CN" altLang="en-US" sz="2400" b="1" dirty="0" smtClean="0"/>
              <a:t>  输出单价</a:t>
            </a:r>
            <a:endParaRPr lang="en-US" altLang="zh-CN" sz="2400" b="1" dirty="0" smtClean="0"/>
          </a:p>
          <a:p>
            <a:pPr>
              <a:buFont typeface="Wingdings" charset="0"/>
              <a:buNone/>
            </a:pPr>
            <a:r>
              <a:rPr lang="en-US" altLang="zh-CN" sz="2400" b="1" dirty="0" smtClean="0"/>
              <a:t>}</a:t>
            </a:r>
            <a:endParaRPr lang="en-US" altLang="zh-CN" sz="2400" b="1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336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3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43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43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4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43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43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43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43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43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3" grpId="0" build="p" animBg="1"/>
      <p:bldP spid="4" grpId="0" build="p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"/>
            <a:ext cx="5638800" cy="6705600"/>
          </a:xfrm>
        </p:spPr>
        <p:txBody>
          <a:bodyPr/>
          <a:lstStyle/>
          <a:p>
            <a:pPr algn="just">
              <a:lnSpc>
                <a:spcPct val="90000"/>
              </a:lnSpc>
              <a:spcBef>
                <a:spcPct val="0"/>
              </a:spcBef>
              <a:buFont typeface="Wingdings" charset="0"/>
              <a:buNone/>
              <a:defRPr/>
            </a:pPr>
            <a:r>
              <a:rPr lang="en-US" altLang="zh-CN" sz="2000" dirty="0" smtClean="0">
                <a:cs typeface="Arial Unicode MS" charset="0"/>
              </a:rPr>
              <a:t>#include &lt;</a:t>
            </a:r>
            <a:r>
              <a:rPr lang="en-US" altLang="zh-CN" sz="2000" dirty="0" err="1" smtClean="0">
                <a:cs typeface="Arial Unicode MS" charset="0"/>
              </a:rPr>
              <a:t>stdio.h</a:t>
            </a:r>
            <a:r>
              <a:rPr lang="en-US" altLang="zh-CN" sz="2000" dirty="0" smtClean="0">
                <a:cs typeface="Arial Unicode MS" charset="0"/>
              </a:rPr>
              <a:t>&gt;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Font typeface="Wingdings" charset="0"/>
              <a:buNone/>
              <a:defRPr/>
            </a:pPr>
            <a:r>
              <a:rPr lang="en-US" altLang="zh-CN" sz="2000" dirty="0" err="1" smtClean="0">
                <a:cs typeface="Arial Unicode MS" charset="0"/>
              </a:rPr>
              <a:t>int</a:t>
            </a:r>
            <a:r>
              <a:rPr lang="en-US" altLang="zh-CN" sz="2000" dirty="0" smtClean="0">
                <a:cs typeface="Arial Unicode MS" charset="0"/>
              </a:rPr>
              <a:t> main (void)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Font typeface="Wingdings" charset="0"/>
              <a:buNone/>
              <a:defRPr/>
            </a:pPr>
            <a:r>
              <a:rPr lang="en-US" altLang="zh-CN" sz="2000" dirty="0" smtClean="0">
                <a:cs typeface="Arial Unicode MS" charset="0"/>
              </a:rPr>
              <a:t>{   </a:t>
            </a:r>
            <a:r>
              <a:rPr lang="en-US" altLang="zh-CN" sz="2000" dirty="0" err="1" smtClean="0">
                <a:cs typeface="Arial Unicode MS" charset="0"/>
              </a:rPr>
              <a:t>int</a:t>
            </a:r>
            <a:r>
              <a:rPr lang="en-US" altLang="zh-CN" sz="2000" dirty="0" smtClean="0">
                <a:cs typeface="Arial Unicode MS" charset="0"/>
              </a:rPr>
              <a:t> choice, </a:t>
            </a:r>
            <a:r>
              <a:rPr lang="en-US" altLang="zh-CN" sz="2000" dirty="0" err="1" smtClean="0">
                <a:cs typeface="Arial Unicode MS" charset="0"/>
              </a:rPr>
              <a:t>i</a:t>
            </a:r>
            <a:r>
              <a:rPr lang="en-US" altLang="zh-CN" sz="2000" dirty="0" smtClean="0">
                <a:cs typeface="Arial Unicode MS" charset="0"/>
              </a:rPr>
              <a:t>;   double price;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Font typeface="Wingdings" charset="0"/>
              <a:buNone/>
              <a:defRPr/>
            </a:pPr>
            <a:r>
              <a:rPr lang="en-US" altLang="zh-CN" sz="2000" dirty="0" smtClean="0">
                <a:cs typeface="Arial Unicode MS" charset="0"/>
              </a:rPr>
              <a:t>   </a:t>
            </a:r>
            <a:r>
              <a:rPr lang="en-US" altLang="zh-CN" sz="2000" dirty="0" smtClean="0">
                <a:solidFill>
                  <a:srgbClr val="CC0066"/>
                </a:solidFill>
                <a:cs typeface="Arial Unicode MS" charset="0"/>
              </a:rPr>
              <a:t> for( </a:t>
            </a:r>
            <a:r>
              <a:rPr lang="en-US" altLang="zh-CN" sz="2000" dirty="0" err="1" smtClean="0">
                <a:solidFill>
                  <a:srgbClr val="CC0066"/>
                </a:solidFill>
                <a:cs typeface="Arial Unicode MS" charset="0"/>
              </a:rPr>
              <a:t>i</a:t>
            </a:r>
            <a:r>
              <a:rPr lang="en-US" altLang="zh-CN" sz="2000" dirty="0" smtClean="0">
                <a:solidFill>
                  <a:srgbClr val="CC0066"/>
                </a:solidFill>
                <a:cs typeface="Arial Unicode MS" charset="0"/>
              </a:rPr>
              <a:t> = 1; </a:t>
            </a:r>
            <a:r>
              <a:rPr lang="en-US" altLang="zh-CN" sz="2000" dirty="0" err="1" smtClean="0">
                <a:solidFill>
                  <a:srgbClr val="CC0066"/>
                </a:solidFill>
                <a:cs typeface="Arial Unicode MS" charset="0"/>
              </a:rPr>
              <a:t>i</a:t>
            </a:r>
            <a:r>
              <a:rPr lang="en-US" altLang="zh-CN" sz="2000" dirty="0" smtClean="0">
                <a:solidFill>
                  <a:srgbClr val="CC0066"/>
                </a:solidFill>
                <a:cs typeface="Arial Unicode MS" charset="0"/>
              </a:rPr>
              <a:t> &lt;= 5; </a:t>
            </a:r>
            <a:r>
              <a:rPr lang="en-US" altLang="zh-CN" sz="2000" dirty="0" err="1" smtClean="0">
                <a:solidFill>
                  <a:srgbClr val="CC0066"/>
                </a:solidFill>
                <a:cs typeface="Arial Unicode MS" charset="0"/>
              </a:rPr>
              <a:t>i</a:t>
            </a:r>
            <a:r>
              <a:rPr lang="en-US" altLang="zh-CN" sz="2000" dirty="0" smtClean="0">
                <a:solidFill>
                  <a:srgbClr val="CC0066"/>
                </a:solidFill>
                <a:cs typeface="Arial Unicode MS" charset="0"/>
              </a:rPr>
              <a:t>++) {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Font typeface="Wingdings" charset="0"/>
              <a:buNone/>
              <a:defRPr/>
            </a:pPr>
            <a:r>
              <a:rPr lang="en-US" altLang="zh-CN" sz="2000" dirty="0" smtClean="0">
                <a:cs typeface="Arial Unicode MS" charset="0"/>
              </a:rPr>
              <a:t>        </a:t>
            </a:r>
            <a:r>
              <a:rPr lang="en-US" altLang="zh-CN" sz="2000" dirty="0" err="1" smtClean="0">
                <a:cs typeface="Arial Unicode MS" charset="0"/>
              </a:rPr>
              <a:t>printf</a:t>
            </a:r>
            <a:r>
              <a:rPr lang="en-US" altLang="zh-CN" sz="2000" dirty="0" smtClean="0">
                <a:cs typeface="Arial Unicode MS" charset="0"/>
              </a:rPr>
              <a:t> ("</a:t>
            </a:r>
            <a:r>
              <a:rPr lang="en-US" altLang="zh-CN" sz="2000" dirty="0" smtClean="0">
                <a:cs typeface="Arial" charset="0"/>
              </a:rPr>
              <a:t>[1] Select </a:t>
            </a:r>
            <a:r>
              <a:rPr lang="en-US" altLang="zh-CN" sz="2000" dirty="0" smtClean="0">
                <a:cs typeface="Arial Unicode MS" charset="0"/>
              </a:rPr>
              <a:t>crisps \n");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Font typeface="Wingdings" charset="0"/>
              <a:buNone/>
              <a:defRPr/>
            </a:pPr>
            <a:r>
              <a:rPr lang="zh-CN" altLang="en-US" sz="2000" dirty="0" smtClean="0">
                <a:cs typeface="Arial Unicode MS" charset="0"/>
              </a:rPr>
              <a:t>        </a:t>
            </a:r>
            <a:r>
              <a:rPr lang="en-US" altLang="zh-CN" sz="2000" dirty="0" err="1" smtClean="0">
                <a:cs typeface="Arial Unicode MS" charset="0"/>
              </a:rPr>
              <a:t>printf</a:t>
            </a:r>
            <a:r>
              <a:rPr lang="en-US" altLang="zh-CN" sz="2000" dirty="0" smtClean="0">
                <a:cs typeface="Arial Unicode MS" charset="0"/>
              </a:rPr>
              <a:t> ("</a:t>
            </a:r>
            <a:r>
              <a:rPr lang="en-US" altLang="zh-CN" sz="2000" dirty="0" smtClean="0">
                <a:cs typeface="Arial" charset="0"/>
              </a:rPr>
              <a:t>[2] Select</a:t>
            </a:r>
            <a:r>
              <a:rPr lang="en-US" altLang="zh-CN" sz="2000" dirty="0" smtClean="0">
                <a:cs typeface="Arial Unicode MS" charset="0"/>
              </a:rPr>
              <a:t> popcorn \n");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Font typeface="Wingdings" charset="0"/>
              <a:buNone/>
              <a:defRPr/>
            </a:pPr>
            <a:r>
              <a:rPr lang="zh-CN" altLang="en-US" sz="2000" dirty="0" smtClean="0">
                <a:cs typeface="Arial Unicode MS" charset="0"/>
              </a:rPr>
              <a:t>        </a:t>
            </a:r>
            <a:r>
              <a:rPr lang="en-US" altLang="zh-CN" sz="2000" dirty="0" err="1" smtClean="0">
                <a:cs typeface="Arial Unicode MS" charset="0"/>
              </a:rPr>
              <a:t>printf</a:t>
            </a:r>
            <a:r>
              <a:rPr lang="en-US" altLang="zh-CN" sz="2000" dirty="0" smtClean="0">
                <a:cs typeface="Arial Unicode MS" charset="0"/>
              </a:rPr>
              <a:t> ("</a:t>
            </a:r>
            <a:r>
              <a:rPr lang="en-US" altLang="zh-CN" sz="2000" dirty="0" smtClean="0">
                <a:cs typeface="Arial" charset="0"/>
              </a:rPr>
              <a:t>[3] Select</a:t>
            </a:r>
            <a:r>
              <a:rPr lang="en-US" altLang="zh-CN" sz="2000" dirty="0" smtClean="0">
                <a:cs typeface="Arial Unicode MS" charset="0"/>
              </a:rPr>
              <a:t> chocolate \n");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Font typeface="Wingdings" charset="0"/>
              <a:buNone/>
              <a:defRPr/>
            </a:pPr>
            <a:r>
              <a:rPr lang="zh-CN" altLang="en-US" sz="2000" dirty="0" smtClean="0">
                <a:cs typeface="Arial Unicode MS" charset="0"/>
              </a:rPr>
              <a:t>        </a:t>
            </a:r>
            <a:r>
              <a:rPr lang="en-US" altLang="zh-CN" sz="2000" dirty="0" err="1" smtClean="0">
                <a:cs typeface="Arial Unicode MS" charset="0"/>
              </a:rPr>
              <a:t>printf</a:t>
            </a:r>
            <a:r>
              <a:rPr lang="en-US" altLang="zh-CN" sz="2000" dirty="0" smtClean="0">
                <a:cs typeface="Arial Unicode MS" charset="0"/>
              </a:rPr>
              <a:t> ("</a:t>
            </a:r>
            <a:r>
              <a:rPr lang="en-US" altLang="zh-CN" sz="2000" dirty="0" smtClean="0">
                <a:cs typeface="Arial" charset="0"/>
              </a:rPr>
              <a:t>[4] Select</a:t>
            </a:r>
            <a:r>
              <a:rPr lang="en-US" altLang="zh-CN" sz="2000" dirty="0" smtClean="0">
                <a:cs typeface="Arial Unicode MS" charset="0"/>
              </a:rPr>
              <a:t> cola \n");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Font typeface="Wingdings" charset="0"/>
              <a:buNone/>
              <a:defRPr/>
            </a:pPr>
            <a:r>
              <a:rPr lang="zh-CN" altLang="en-US" sz="2000" dirty="0" smtClean="0">
                <a:cs typeface="Arial Unicode MS" charset="0"/>
              </a:rPr>
              <a:t>        </a:t>
            </a:r>
            <a:r>
              <a:rPr lang="en-US" altLang="zh-CN" sz="2000" dirty="0" err="1" smtClean="0">
                <a:cs typeface="Arial Unicode MS" charset="0"/>
              </a:rPr>
              <a:t>printf</a:t>
            </a:r>
            <a:r>
              <a:rPr lang="en-US" altLang="zh-CN" sz="2000" dirty="0" smtClean="0">
                <a:cs typeface="Arial Unicode MS" charset="0"/>
              </a:rPr>
              <a:t> ("</a:t>
            </a:r>
            <a:r>
              <a:rPr lang="en-US" altLang="zh-CN" sz="2000" dirty="0" smtClean="0">
                <a:cs typeface="Arial" charset="0"/>
              </a:rPr>
              <a:t>[0] exit</a:t>
            </a:r>
            <a:r>
              <a:rPr lang="en-US" altLang="zh-CN" sz="2000" dirty="0" smtClean="0">
                <a:cs typeface="Arial Unicode MS" charset="0"/>
              </a:rPr>
              <a:t> \n"); 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Font typeface="Wingdings" charset="0"/>
              <a:buNone/>
              <a:defRPr/>
            </a:pPr>
            <a:r>
              <a:rPr lang="zh-CN" altLang="en-US" sz="2000" dirty="0" smtClean="0">
                <a:cs typeface="Arial Unicode MS" charset="0"/>
              </a:rPr>
              <a:t>        </a:t>
            </a:r>
            <a:r>
              <a:rPr lang="en-US" altLang="zh-CN" sz="2000" dirty="0" err="1" smtClean="0">
                <a:cs typeface="Arial Unicode MS" charset="0"/>
              </a:rPr>
              <a:t>printf</a:t>
            </a:r>
            <a:r>
              <a:rPr lang="en-US" altLang="zh-CN" sz="2000" dirty="0" smtClean="0">
                <a:cs typeface="Arial Unicode MS" charset="0"/>
              </a:rPr>
              <a:t> ("Enter choice: ");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Font typeface="Wingdings" charset="0"/>
              <a:buNone/>
              <a:defRPr/>
            </a:pPr>
            <a:r>
              <a:rPr lang="zh-CN" altLang="en-US" sz="2000" dirty="0" smtClean="0">
                <a:cs typeface="Arial Unicode MS" charset="0"/>
              </a:rPr>
              <a:t>        </a:t>
            </a:r>
            <a:r>
              <a:rPr lang="en-US" altLang="zh-CN" sz="2000" dirty="0" err="1" smtClean="0">
                <a:cs typeface="Arial Unicode MS" charset="0"/>
              </a:rPr>
              <a:t>scanf</a:t>
            </a:r>
            <a:r>
              <a:rPr lang="en-US" altLang="zh-CN" sz="2000" dirty="0" smtClean="0">
                <a:cs typeface="Arial Unicode MS" charset="0"/>
              </a:rPr>
              <a:t> ("%d", &amp;choice);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Font typeface="Wingdings" charset="0"/>
              <a:buNone/>
              <a:defRPr/>
            </a:pPr>
            <a:r>
              <a:rPr lang="zh-CN" altLang="en-US" sz="2000" dirty="0" smtClean="0">
                <a:cs typeface="Arial Unicode MS" charset="0"/>
              </a:rPr>
              <a:t>        </a:t>
            </a:r>
            <a:r>
              <a:rPr lang="en-US" altLang="zh-CN" sz="2000" dirty="0" smtClean="0">
                <a:cs typeface="Arial Unicode MS" charset="0"/>
              </a:rPr>
              <a:t>if (choice == 0) </a:t>
            </a:r>
            <a:r>
              <a:rPr lang="en-US" altLang="zh-CN" sz="2000" dirty="0" smtClean="0">
                <a:solidFill>
                  <a:srgbClr val="CC0066"/>
                </a:solidFill>
                <a:cs typeface="Arial Unicode MS" charset="0"/>
              </a:rPr>
              <a:t>break</a:t>
            </a:r>
            <a:r>
              <a:rPr lang="en-US" altLang="zh-CN" sz="2000" dirty="0" smtClean="0">
                <a:cs typeface="Arial Unicode MS" charset="0"/>
              </a:rPr>
              <a:t>; 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Font typeface="Wingdings" charset="0"/>
              <a:buNone/>
              <a:defRPr/>
            </a:pPr>
            <a:r>
              <a:rPr lang="en-US" altLang="zh-CN" sz="2000" dirty="0" smtClean="0">
                <a:solidFill>
                  <a:srgbClr val="CC0066"/>
                </a:solidFill>
                <a:cs typeface="Arial Unicode MS" charset="0"/>
              </a:rPr>
              <a:t>        </a:t>
            </a:r>
            <a:r>
              <a:rPr lang="en-US" altLang="zh-CN" sz="2000" dirty="0" smtClean="0">
                <a:solidFill>
                  <a:schemeClr val="bg2"/>
                </a:solidFill>
                <a:cs typeface="Arial Unicode MS" charset="0"/>
              </a:rPr>
              <a:t>switch (choice) {         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Font typeface="Wingdings" charset="0"/>
              <a:buNone/>
              <a:defRPr/>
            </a:pPr>
            <a:r>
              <a:rPr lang="en-US" altLang="zh-CN" sz="2000" dirty="0" smtClean="0">
                <a:solidFill>
                  <a:schemeClr val="bg2"/>
                </a:solidFill>
                <a:cs typeface="Arial Unicode MS" charset="0"/>
              </a:rPr>
              <a:t>           case 1: price=3.0; break;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Font typeface="Wingdings" charset="0"/>
              <a:buNone/>
              <a:defRPr/>
            </a:pPr>
            <a:r>
              <a:rPr lang="zh-CN" altLang="en-US" sz="2000" dirty="0" smtClean="0">
                <a:solidFill>
                  <a:schemeClr val="bg2"/>
                </a:solidFill>
                <a:cs typeface="Arial Unicode MS" charset="0"/>
              </a:rPr>
              <a:t>           </a:t>
            </a:r>
            <a:r>
              <a:rPr lang="en-US" altLang="zh-CN" sz="2000" dirty="0" smtClean="0">
                <a:solidFill>
                  <a:schemeClr val="bg2"/>
                </a:solidFill>
                <a:cs typeface="Arial Unicode MS" charset="0"/>
              </a:rPr>
              <a:t>case 2: price=2.5; break;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Font typeface="Wingdings" charset="0"/>
              <a:buNone/>
              <a:defRPr/>
            </a:pPr>
            <a:r>
              <a:rPr lang="en-US" altLang="zh-CN" sz="2000" dirty="0" smtClean="0">
                <a:solidFill>
                  <a:schemeClr val="bg2"/>
                </a:solidFill>
                <a:cs typeface="Arial Unicode MS" charset="0"/>
              </a:rPr>
              <a:t>           case 3: price=4.0; break;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Font typeface="Wingdings" charset="0"/>
              <a:buNone/>
              <a:defRPr/>
            </a:pPr>
            <a:r>
              <a:rPr lang="en-US" altLang="zh-CN" sz="2000" dirty="0" smtClean="0">
                <a:solidFill>
                  <a:schemeClr val="bg2"/>
                </a:solidFill>
                <a:cs typeface="Arial Unicode MS" charset="0"/>
              </a:rPr>
              <a:t>           case 4: price=3.5; break;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Font typeface="Wingdings" charset="0"/>
              <a:buNone/>
              <a:defRPr/>
            </a:pPr>
            <a:r>
              <a:rPr lang="en-US" altLang="zh-CN" sz="2000" dirty="0" smtClean="0">
                <a:solidFill>
                  <a:schemeClr val="bg2"/>
                </a:solidFill>
                <a:cs typeface="Arial Unicode MS" charset="0"/>
              </a:rPr>
              <a:t>           default: price=0.0; break;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Font typeface="Wingdings" charset="0"/>
              <a:buNone/>
              <a:defRPr/>
            </a:pPr>
            <a:r>
              <a:rPr lang="en-US" altLang="zh-CN" sz="2000" dirty="0" smtClean="0">
                <a:solidFill>
                  <a:schemeClr val="bg2"/>
                </a:solidFill>
                <a:cs typeface="Arial Unicode MS" charset="0"/>
              </a:rPr>
              <a:t>        }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Font typeface="Wingdings" charset="0"/>
              <a:buNone/>
              <a:defRPr/>
            </a:pPr>
            <a:r>
              <a:rPr lang="en-US" altLang="zh-CN" sz="2000" dirty="0" smtClean="0">
                <a:cs typeface="Arial Unicode MS" charset="0"/>
              </a:rPr>
              <a:t>        </a:t>
            </a:r>
            <a:r>
              <a:rPr lang="en-US" altLang="zh-CN" sz="2000" dirty="0" err="1" smtClean="0">
                <a:cs typeface="Arial Unicode MS" charset="0"/>
              </a:rPr>
              <a:t>printf</a:t>
            </a:r>
            <a:r>
              <a:rPr lang="en-US" altLang="zh-CN" sz="2000" dirty="0" smtClean="0">
                <a:cs typeface="Arial Unicode MS" charset="0"/>
              </a:rPr>
              <a:t> ("price = %0.1f\n", price);  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Font typeface="Wingdings" charset="0"/>
              <a:buNone/>
              <a:defRPr/>
            </a:pPr>
            <a:r>
              <a:rPr lang="en-US" altLang="zh-CN" sz="2000" dirty="0" smtClean="0">
                <a:cs typeface="Arial Unicode MS" charset="0"/>
              </a:rPr>
              <a:t>  </a:t>
            </a:r>
            <a:r>
              <a:rPr lang="en-US" altLang="zh-CN" sz="2000" dirty="0" smtClean="0">
                <a:solidFill>
                  <a:srgbClr val="CC0066"/>
                </a:solidFill>
                <a:cs typeface="Arial Unicode MS" charset="0"/>
              </a:rPr>
              <a:t>  }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Font typeface="Wingdings" charset="0"/>
              <a:buNone/>
              <a:defRPr/>
            </a:pPr>
            <a:r>
              <a:rPr lang="en-US" altLang="zh-CN" sz="2000" dirty="0" smtClean="0">
                <a:cs typeface="Arial Unicode MS" charset="0"/>
              </a:rPr>
              <a:t>    </a:t>
            </a:r>
            <a:r>
              <a:rPr lang="en-US" altLang="zh-CN" sz="2000" dirty="0" err="1" smtClean="0">
                <a:cs typeface="Arial Unicode MS" charset="0"/>
              </a:rPr>
              <a:t>printf</a:t>
            </a:r>
            <a:r>
              <a:rPr lang="en-US" altLang="zh-CN" sz="2000" dirty="0" smtClean="0">
                <a:cs typeface="Arial Unicode MS" charset="0"/>
              </a:rPr>
              <a:t> ("Thanks \n"); </a:t>
            </a:r>
            <a:endParaRPr lang="zh-CN" altLang="en-US" sz="2000" dirty="0" smtClean="0">
              <a:cs typeface="Arial Unicode MS" charset="0"/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  <a:buFont typeface="Wingdings" charset="0"/>
              <a:buNone/>
              <a:defRPr/>
            </a:pPr>
            <a:r>
              <a:rPr lang="zh-CN" altLang="en-US" sz="2000" dirty="0" smtClean="0">
                <a:cs typeface="Arial Unicode MS" charset="0"/>
              </a:rPr>
              <a:t>}</a:t>
            </a:r>
          </a:p>
        </p:txBody>
      </p:sp>
      <p:sp>
        <p:nvSpPr>
          <p:cNvPr id="144388" name="Rectangle 4"/>
          <p:cNvSpPr>
            <a:spLocks noChangeArrowheads="1"/>
          </p:cNvSpPr>
          <p:nvPr/>
        </p:nvSpPr>
        <p:spPr bwMode="auto">
          <a:xfrm>
            <a:off x="5992813" y="76200"/>
            <a:ext cx="2971800" cy="6505575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kumimoji="1" lang="en-US" altLang="zh-CN" sz="2000" b="1" dirty="0">
                <a:cs typeface="Arial" charset="0"/>
              </a:rPr>
              <a:t>[1] Select </a:t>
            </a:r>
            <a:r>
              <a:rPr kumimoji="1" lang="en-US" altLang="zh-CN" sz="2000" b="1" dirty="0">
                <a:cs typeface="Arial Unicode MS" charset="0"/>
              </a:rPr>
              <a:t>crisps</a:t>
            </a:r>
          </a:p>
          <a:p>
            <a:pPr>
              <a:defRPr/>
            </a:pPr>
            <a:r>
              <a:rPr kumimoji="1" lang="en-US" altLang="zh-CN" sz="2000" b="1" dirty="0">
                <a:cs typeface="Arial" charset="0"/>
              </a:rPr>
              <a:t>[2] Select</a:t>
            </a:r>
            <a:r>
              <a:rPr kumimoji="1" lang="en-US" altLang="zh-CN" sz="2000" b="1" dirty="0">
                <a:cs typeface="Arial Unicode MS" charset="0"/>
              </a:rPr>
              <a:t> popcorn</a:t>
            </a:r>
            <a:r>
              <a:rPr kumimoji="1" lang="en-US" altLang="zh-CN" sz="2000" b="1" dirty="0">
                <a:cs typeface="Arial" charset="0"/>
              </a:rPr>
              <a:t> </a:t>
            </a:r>
          </a:p>
          <a:p>
            <a:pPr>
              <a:defRPr/>
            </a:pPr>
            <a:r>
              <a:rPr kumimoji="1" lang="en-US" altLang="zh-CN" sz="2000" b="1" dirty="0">
                <a:cs typeface="Arial" charset="0"/>
              </a:rPr>
              <a:t>[3] Select</a:t>
            </a:r>
            <a:r>
              <a:rPr kumimoji="1" lang="en-US" altLang="zh-CN" sz="2000" b="1" dirty="0">
                <a:cs typeface="Arial Unicode MS" charset="0"/>
              </a:rPr>
              <a:t> chocolate</a:t>
            </a:r>
          </a:p>
          <a:p>
            <a:pPr>
              <a:defRPr/>
            </a:pPr>
            <a:r>
              <a:rPr kumimoji="1" lang="en-US" altLang="zh-CN" sz="2000" b="1" dirty="0">
                <a:cs typeface="Arial" charset="0"/>
              </a:rPr>
              <a:t>[4] Select</a:t>
            </a:r>
            <a:r>
              <a:rPr kumimoji="1" lang="en-US" altLang="zh-CN" sz="2000" b="1" dirty="0">
                <a:cs typeface="Arial Unicode MS" charset="0"/>
              </a:rPr>
              <a:t> cola</a:t>
            </a:r>
            <a:r>
              <a:rPr kumimoji="1" lang="en-US" altLang="zh-CN" sz="2000" b="1" dirty="0">
                <a:cs typeface="Arial" charset="0"/>
              </a:rPr>
              <a:t> </a:t>
            </a:r>
          </a:p>
          <a:p>
            <a:pPr>
              <a:defRPr/>
            </a:pPr>
            <a:r>
              <a:rPr kumimoji="1" lang="en-US" altLang="zh-CN" sz="2000" b="1" dirty="0">
                <a:cs typeface="Arial" charset="0"/>
              </a:rPr>
              <a:t>[0] Exit</a:t>
            </a:r>
          </a:p>
          <a:p>
            <a:pPr>
              <a:defRPr/>
            </a:pPr>
            <a:r>
              <a:rPr kumimoji="1" lang="en-US" altLang="zh-CN" sz="2000" b="1" dirty="0">
                <a:cs typeface="Arial Unicode MS" charset="0"/>
              </a:rPr>
              <a:t>Enter choice: </a:t>
            </a:r>
            <a:r>
              <a:rPr kumimoji="1" lang="en-US" altLang="zh-CN" sz="2000" b="1" dirty="0">
                <a:solidFill>
                  <a:srgbClr val="CC0066"/>
                </a:solidFill>
                <a:cs typeface="Arial Unicode MS" charset="0"/>
              </a:rPr>
              <a:t>1</a:t>
            </a:r>
          </a:p>
          <a:p>
            <a:pPr>
              <a:defRPr/>
            </a:pPr>
            <a:r>
              <a:rPr kumimoji="1" lang="en-US" altLang="zh-CN" sz="2000" b="1" dirty="0">
                <a:cs typeface="Arial Unicode MS" charset="0"/>
              </a:rPr>
              <a:t>price = 3.0</a:t>
            </a:r>
          </a:p>
          <a:p>
            <a:pPr>
              <a:defRPr/>
            </a:pPr>
            <a:r>
              <a:rPr kumimoji="1" lang="en-US" altLang="zh-CN" sz="2000" b="1" dirty="0">
                <a:cs typeface="Arial" charset="0"/>
              </a:rPr>
              <a:t>[1] Select </a:t>
            </a:r>
            <a:r>
              <a:rPr kumimoji="1" lang="en-US" altLang="zh-CN" sz="2000" b="1" dirty="0">
                <a:cs typeface="Arial Unicode MS" charset="0"/>
              </a:rPr>
              <a:t>crisps</a:t>
            </a:r>
          </a:p>
          <a:p>
            <a:pPr>
              <a:defRPr/>
            </a:pPr>
            <a:r>
              <a:rPr kumimoji="1" lang="en-US" altLang="zh-CN" sz="2000" b="1" dirty="0">
                <a:cs typeface="Arial" charset="0"/>
              </a:rPr>
              <a:t>[2] Select</a:t>
            </a:r>
            <a:r>
              <a:rPr kumimoji="1" lang="en-US" altLang="zh-CN" sz="2000" b="1" dirty="0">
                <a:cs typeface="Arial Unicode MS" charset="0"/>
              </a:rPr>
              <a:t> popcorn</a:t>
            </a:r>
            <a:r>
              <a:rPr kumimoji="1" lang="en-US" altLang="zh-CN" sz="2000" b="1" dirty="0">
                <a:cs typeface="Arial" charset="0"/>
              </a:rPr>
              <a:t> </a:t>
            </a:r>
          </a:p>
          <a:p>
            <a:pPr>
              <a:defRPr/>
            </a:pPr>
            <a:r>
              <a:rPr kumimoji="1" lang="en-US" altLang="zh-CN" sz="2000" b="1" dirty="0">
                <a:cs typeface="Arial" charset="0"/>
              </a:rPr>
              <a:t>[3] Select</a:t>
            </a:r>
            <a:r>
              <a:rPr kumimoji="1" lang="en-US" altLang="zh-CN" sz="2000" b="1" dirty="0">
                <a:cs typeface="Arial Unicode MS" charset="0"/>
              </a:rPr>
              <a:t> chocolate</a:t>
            </a:r>
          </a:p>
          <a:p>
            <a:pPr>
              <a:defRPr/>
            </a:pPr>
            <a:r>
              <a:rPr kumimoji="1" lang="en-US" altLang="zh-CN" sz="2000" b="1" dirty="0">
                <a:cs typeface="Arial" charset="0"/>
              </a:rPr>
              <a:t>[4] Select</a:t>
            </a:r>
            <a:r>
              <a:rPr kumimoji="1" lang="en-US" altLang="zh-CN" sz="2000" b="1" dirty="0">
                <a:cs typeface="Arial Unicode MS" charset="0"/>
              </a:rPr>
              <a:t> cola</a:t>
            </a:r>
            <a:r>
              <a:rPr kumimoji="1" lang="en-US" altLang="zh-CN" sz="2000" b="1" dirty="0">
                <a:cs typeface="Arial" charset="0"/>
              </a:rPr>
              <a:t> </a:t>
            </a:r>
          </a:p>
          <a:p>
            <a:pPr>
              <a:defRPr/>
            </a:pPr>
            <a:r>
              <a:rPr kumimoji="1" lang="en-US" altLang="zh-CN" sz="2000" b="1" dirty="0">
                <a:cs typeface="Arial" charset="0"/>
              </a:rPr>
              <a:t>[0] Exit</a:t>
            </a:r>
          </a:p>
          <a:p>
            <a:pPr>
              <a:defRPr/>
            </a:pPr>
            <a:r>
              <a:rPr kumimoji="1" lang="en-US" altLang="zh-CN" sz="2000" b="1" dirty="0">
                <a:cs typeface="Arial Unicode MS" charset="0"/>
              </a:rPr>
              <a:t>Enter choice: </a:t>
            </a:r>
            <a:r>
              <a:rPr kumimoji="1" lang="en-US" altLang="zh-CN" sz="2000" b="1" dirty="0">
                <a:solidFill>
                  <a:srgbClr val="CC0066"/>
                </a:solidFill>
                <a:cs typeface="Arial Unicode MS" charset="0"/>
              </a:rPr>
              <a:t>7</a:t>
            </a:r>
          </a:p>
          <a:p>
            <a:pPr>
              <a:defRPr/>
            </a:pPr>
            <a:r>
              <a:rPr kumimoji="1" lang="en-US" altLang="zh-CN" sz="2000" b="1" dirty="0">
                <a:cs typeface="Arial Unicode MS" charset="0"/>
              </a:rPr>
              <a:t>price = 0.0</a:t>
            </a:r>
            <a:br>
              <a:rPr kumimoji="1" lang="en-US" altLang="zh-CN" sz="2000" b="1" dirty="0">
                <a:cs typeface="Arial Unicode MS" charset="0"/>
              </a:rPr>
            </a:br>
            <a:r>
              <a:rPr kumimoji="1" lang="en-US" altLang="zh-CN" sz="2000" b="1" dirty="0">
                <a:cs typeface="Arial" charset="0"/>
              </a:rPr>
              <a:t>[1] Select </a:t>
            </a:r>
            <a:r>
              <a:rPr kumimoji="1" lang="en-US" altLang="zh-CN" sz="2000" b="1" dirty="0">
                <a:cs typeface="Arial Unicode MS" charset="0"/>
              </a:rPr>
              <a:t>crisps</a:t>
            </a:r>
          </a:p>
          <a:p>
            <a:pPr>
              <a:defRPr/>
            </a:pPr>
            <a:r>
              <a:rPr kumimoji="1" lang="en-US" altLang="zh-CN" sz="2000" b="1" dirty="0">
                <a:cs typeface="Arial" charset="0"/>
              </a:rPr>
              <a:t>[2] Select</a:t>
            </a:r>
            <a:r>
              <a:rPr kumimoji="1" lang="en-US" altLang="zh-CN" sz="2000" b="1" dirty="0">
                <a:cs typeface="Arial Unicode MS" charset="0"/>
              </a:rPr>
              <a:t> popcorn</a:t>
            </a:r>
            <a:r>
              <a:rPr kumimoji="1" lang="en-US" altLang="zh-CN" sz="2000" b="1" dirty="0">
                <a:cs typeface="Arial" charset="0"/>
              </a:rPr>
              <a:t> </a:t>
            </a:r>
          </a:p>
          <a:p>
            <a:pPr>
              <a:defRPr/>
            </a:pPr>
            <a:r>
              <a:rPr kumimoji="1" lang="en-US" altLang="zh-CN" sz="2000" b="1" dirty="0">
                <a:cs typeface="Arial" charset="0"/>
              </a:rPr>
              <a:t>[3] Select</a:t>
            </a:r>
            <a:r>
              <a:rPr kumimoji="1" lang="en-US" altLang="zh-CN" sz="2000" b="1" dirty="0">
                <a:cs typeface="Arial Unicode MS" charset="0"/>
              </a:rPr>
              <a:t> chocolate</a:t>
            </a:r>
          </a:p>
          <a:p>
            <a:pPr>
              <a:defRPr/>
            </a:pPr>
            <a:r>
              <a:rPr kumimoji="1" lang="en-US" altLang="zh-CN" sz="2000" b="1" dirty="0">
                <a:cs typeface="Arial" charset="0"/>
              </a:rPr>
              <a:t>[4] Select</a:t>
            </a:r>
            <a:r>
              <a:rPr kumimoji="1" lang="en-US" altLang="zh-CN" sz="2000" b="1" dirty="0">
                <a:cs typeface="Arial Unicode MS" charset="0"/>
              </a:rPr>
              <a:t> cola</a:t>
            </a:r>
            <a:r>
              <a:rPr kumimoji="1" lang="en-US" altLang="zh-CN" sz="2000" b="1" dirty="0">
                <a:cs typeface="Arial" charset="0"/>
              </a:rPr>
              <a:t> </a:t>
            </a:r>
          </a:p>
          <a:p>
            <a:pPr>
              <a:defRPr/>
            </a:pPr>
            <a:r>
              <a:rPr kumimoji="1" lang="en-US" altLang="zh-CN" sz="2000" b="1" dirty="0">
                <a:cs typeface="Arial" charset="0"/>
              </a:rPr>
              <a:t>[0] Exit</a:t>
            </a:r>
          </a:p>
          <a:p>
            <a:pPr>
              <a:defRPr/>
            </a:pPr>
            <a:r>
              <a:rPr kumimoji="1" lang="en-US" altLang="zh-CN" sz="2000" b="1" dirty="0">
                <a:cs typeface="Arial Unicode MS" charset="0"/>
              </a:rPr>
              <a:t>Enter choice:</a:t>
            </a:r>
            <a:r>
              <a:rPr kumimoji="1" lang="en-US" altLang="zh-CN" sz="2000" b="1" dirty="0">
                <a:solidFill>
                  <a:srgbClr val="CC0066"/>
                </a:solidFill>
                <a:cs typeface="Arial Unicode MS" charset="0"/>
              </a:rPr>
              <a:t> 0</a:t>
            </a:r>
          </a:p>
          <a:p>
            <a:pPr>
              <a:defRPr/>
            </a:pPr>
            <a:r>
              <a:rPr kumimoji="1" lang="en-US" altLang="zh-CN" sz="2000" b="1" dirty="0">
                <a:cs typeface="Arial Unicode MS" charset="0"/>
              </a:rPr>
              <a:t>Thanks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4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4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8" grpId="0" animBg="1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5638800" cy="609600"/>
          </a:xfrm>
        </p:spPr>
        <p:txBody>
          <a:bodyPr/>
          <a:lstStyle/>
          <a:p>
            <a:pPr algn="ctr">
              <a:defRPr/>
            </a:pPr>
            <a:r>
              <a:rPr lang="en-US" altLang="zh-CN" dirty="0" smtClean="0"/>
              <a:t>3.3.2 switch</a:t>
            </a:r>
            <a:r>
              <a:rPr lang="zh-CN" altLang="en-US" dirty="0" smtClean="0"/>
              <a:t>语句 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125538"/>
            <a:ext cx="8497887" cy="5543550"/>
          </a:xfrm>
        </p:spPr>
        <p:txBody>
          <a:bodyPr/>
          <a:lstStyle/>
          <a:p>
            <a:pPr algn="just">
              <a:spcBef>
                <a:spcPct val="50000"/>
              </a:spcBef>
              <a:buFont typeface="Wingdings" charset="0"/>
              <a:buNone/>
              <a:defRPr/>
            </a:pPr>
            <a:r>
              <a:rPr lang="zh-CN" altLang="en-US" dirty="0" smtClean="0"/>
              <a:t>处理多分支选择问题，</a:t>
            </a:r>
            <a:r>
              <a:rPr lang="en-US" altLang="zh-CN" dirty="0" smtClean="0"/>
              <a:t>3</a:t>
            </a:r>
            <a:r>
              <a:rPr lang="zh-CN" altLang="en-US" dirty="0" smtClean="0"/>
              <a:t>种情况</a:t>
            </a:r>
          </a:p>
          <a:p>
            <a:pPr algn="just">
              <a:spcBef>
                <a:spcPct val="50000"/>
              </a:spcBef>
              <a:buFont typeface="Wingdings" charset="0"/>
              <a:buNone/>
              <a:defRPr/>
            </a:pPr>
            <a:r>
              <a:rPr lang="en-US" altLang="zh-CN" sz="3600" dirty="0" smtClean="0">
                <a:solidFill>
                  <a:schemeClr val="bg2"/>
                </a:solidFill>
              </a:rPr>
              <a:t>1.</a:t>
            </a:r>
            <a:r>
              <a:rPr lang="zh-CN" altLang="en-US" sz="3600" dirty="0" smtClean="0">
                <a:solidFill>
                  <a:schemeClr val="bg2"/>
                </a:solidFill>
              </a:rPr>
              <a:t>在</a:t>
            </a:r>
            <a:r>
              <a:rPr lang="en-US" altLang="zh-CN" sz="3600" dirty="0" smtClean="0">
                <a:solidFill>
                  <a:schemeClr val="bg2"/>
                </a:solidFill>
              </a:rPr>
              <a:t>switch</a:t>
            </a:r>
            <a:r>
              <a:rPr lang="zh-CN" altLang="en-US" sz="3600" dirty="0" smtClean="0">
                <a:solidFill>
                  <a:schemeClr val="bg2"/>
                </a:solidFill>
              </a:rPr>
              <a:t>语句的每个语句段中都使用</a:t>
            </a:r>
            <a:r>
              <a:rPr lang="en-US" altLang="zh-CN" sz="3600" dirty="0" smtClean="0">
                <a:solidFill>
                  <a:schemeClr val="bg2"/>
                </a:solidFill>
              </a:rPr>
              <a:t>break</a:t>
            </a:r>
            <a:r>
              <a:rPr lang="zh-CN" altLang="en-US" sz="3600" dirty="0" smtClean="0">
                <a:solidFill>
                  <a:schemeClr val="bg2"/>
                </a:solidFill>
              </a:rPr>
              <a:t>语句</a:t>
            </a:r>
          </a:p>
          <a:p>
            <a:pPr lvl="1" algn="just">
              <a:buFont typeface="Wingdings" charset="0"/>
              <a:buNone/>
              <a:defRPr/>
            </a:pPr>
            <a:r>
              <a:rPr lang="en-US" altLang="zh-CN" dirty="0" smtClean="0"/>
              <a:t>switch(</a:t>
            </a:r>
            <a:r>
              <a:rPr lang="zh-CN" altLang="en-US" dirty="0" smtClean="0"/>
              <a:t>表达式){ </a:t>
            </a:r>
          </a:p>
          <a:p>
            <a:pPr lvl="1" algn="just">
              <a:buFont typeface="Wingdings" charset="0"/>
              <a:buNone/>
              <a:defRPr/>
            </a:pPr>
            <a:r>
              <a:rPr lang="en-US" altLang="zh-CN" dirty="0" smtClean="0"/>
              <a:t>    case </a:t>
            </a:r>
            <a:r>
              <a:rPr lang="zh-CN" altLang="en-US" dirty="0" smtClean="0">
                <a:solidFill>
                  <a:srgbClr val="CC0066"/>
                </a:solidFill>
              </a:rPr>
              <a:t>常量表达式</a:t>
            </a:r>
            <a:r>
              <a:rPr lang="en-US" altLang="zh-CN" dirty="0" smtClean="0">
                <a:solidFill>
                  <a:srgbClr val="CC0066"/>
                </a:solidFill>
              </a:rPr>
              <a:t>1</a:t>
            </a:r>
            <a:r>
              <a:rPr lang="zh-CN" altLang="en-US" dirty="0" smtClean="0"/>
              <a:t>：语句段</a:t>
            </a:r>
            <a:r>
              <a:rPr lang="en-US" altLang="zh-CN" dirty="0" smtClean="0"/>
              <a:t>1; </a:t>
            </a:r>
            <a:r>
              <a:rPr lang="en-US" altLang="zh-CN" dirty="0" smtClean="0">
                <a:solidFill>
                  <a:schemeClr val="bg2"/>
                </a:solidFill>
              </a:rPr>
              <a:t>break</a:t>
            </a:r>
            <a:r>
              <a:rPr lang="en-US" altLang="zh-CN" dirty="0" smtClean="0"/>
              <a:t>;</a:t>
            </a:r>
          </a:p>
          <a:p>
            <a:pPr lvl="1" algn="just">
              <a:buFont typeface="Wingdings" charset="0"/>
              <a:buNone/>
              <a:defRPr/>
            </a:pPr>
            <a:r>
              <a:rPr lang="zh-CN" altLang="en-US" dirty="0" smtClean="0"/>
              <a:t>    </a:t>
            </a:r>
            <a:r>
              <a:rPr lang="en-US" altLang="zh-CN" dirty="0" smtClean="0"/>
              <a:t>case </a:t>
            </a:r>
            <a:r>
              <a:rPr lang="zh-CN" altLang="en-US" dirty="0" smtClean="0">
                <a:solidFill>
                  <a:srgbClr val="CC0066"/>
                </a:solidFill>
              </a:rPr>
              <a:t>常量表达式</a:t>
            </a:r>
            <a:r>
              <a:rPr lang="en-US" altLang="zh-CN" dirty="0" smtClean="0">
                <a:solidFill>
                  <a:srgbClr val="CC0066"/>
                </a:solidFill>
              </a:rPr>
              <a:t>2</a:t>
            </a:r>
            <a:r>
              <a:rPr lang="zh-CN" altLang="en-US" dirty="0" smtClean="0"/>
              <a:t>：语句段</a:t>
            </a:r>
            <a:r>
              <a:rPr lang="en-US" altLang="zh-CN" dirty="0" smtClean="0"/>
              <a:t>2; </a:t>
            </a:r>
            <a:r>
              <a:rPr lang="en-US" altLang="zh-CN" dirty="0" smtClean="0">
                <a:solidFill>
                  <a:schemeClr val="bg2"/>
                </a:solidFill>
              </a:rPr>
              <a:t>break</a:t>
            </a:r>
            <a:r>
              <a:rPr lang="en-US" altLang="zh-CN" dirty="0" smtClean="0"/>
              <a:t>;</a:t>
            </a:r>
            <a:endParaRPr lang="zh-CN" altLang="en-US" dirty="0" smtClean="0"/>
          </a:p>
          <a:p>
            <a:pPr lvl="1" algn="just">
              <a:buFont typeface="Wingdings" charset="0"/>
              <a:buNone/>
              <a:defRPr/>
            </a:pPr>
            <a:r>
              <a:rPr lang="zh-CN" altLang="en-US" dirty="0" smtClean="0"/>
              <a:t>        ....…</a:t>
            </a:r>
          </a:p>
          <a:p>
            <a:pPr lvl="1" algn="just">
              <a:buFont typeface="Wingdings" charset="0"/>
              <a:buNone/>
              <a:defRPr/>
            </a:pPr>
            <a:r>
              <a:rPr lang="zh-CN" altLang="en-US" dirty="0" smtClean="0"/>
              <a:t>  </a:t>
            </a:r>
            <a:r>
              <a:rPr lang="en-US" altLang="zh-CN" dirty="0" smtClean="0"/>
              <a:t>case </a:t>
            </a:r>
            <a:r>
              <a:rPr lang="zh-CN" altLang="en-US" dirty="0" smtClean="0">
                <a:solidFill>
                  <a:srgbClr val="CC0066"/>
                </a:solidFill>
              </a:rPr>
              <a:t>常量表达式</a:t>
            </a:r>
            <a:r>
              <a:rPr lang="en-US" altLang="zh-CN" dirty="0" smtClean="0">
                <a:solidFill>
                  <a:srgbClr val="CC0066"/>
                </a:solidFill>
              </a:rPr>
              <a:t>n</a:t>
            </a:r>
            <a:r>
              <a:rPr lang="zh-CN" altLang="en-US" dirty="0" smtClean="0"/>
              <a:t>：语句段</a:t>
            </a:r>
            <a:r>
              <a:rPr lang="en-US" altLang="zh-CN" dirty="0" smtClean="0"/>
              <a:t>n ; </a:t>
            </a:r>
            <a:r>
              <a:rPr lang="en-US" altLang="zh-CN" dirty="0" smtClean="0">
                <a:solidFill>
                  <a:schemeClr val="bg2"/>
                </a:solidFill>
              </a:rPr>
              <a:t>break</a:t>
            </a:r>
            <a:r>
              <a:rPr lang="en-US" altLang="zh-CN" dirty="0" smtClean="0"/>
              <a:t>;</a:t>
            </a:r>
            <a:endParaRPr lang="zh-CN" altLang="en-US" dirty="0" smtClean="0"/>
          </a:p>
          <a:p>
            <a:pPr lvl="1" algn="just">
              <a:buFont typeface="Wingdings" charset="0"/>
              <a:buNone/>
              <a:defRPr/>
            </a:pPr>
            <a:r>
              <a:rPr lang="zh-CN" altLang="en-US" dirty="0" smtClean="0"/>
              <a:t>  </a:t>
            </a:r>
            <a:r>
              <a:rPr lang="en-US" altLang="zh-CN" dirty="0" smtClean="0"/>
              <a:t>default ：                </a:t>
            </a:r>
            <a:r>
              <a:rPr lang="zh-CN" altLang="en-US" dirty="0" smtClean="0"/>
              <a:t>语句段</a:t>
            </a:r>
            <a:r>
              <a:rPr lang="en-US" altLang="zh-CN" dirty="0" smtClean="0"/>
              <a:t>n+1; </a:t>
            </a:r>
            <a:r>
              <a:rPr lang="en-US" altLang="zh-CN" dirty="0" smtClean="0">
                <a:solidFill>
                  <a:schemeClr val="bg2"/>
                </a:solidFill>
              </a:rPr>
              <a:t>break</a:t>
            </a:r>
            <a:r>
              <a:rPr lang="en-US" altLang="zh-CN" dirty="0" smtClean="0"/>
              <a:t>;</a:t>
            </a:r>
            <a:endParaRPr lang="zh-CN" altLang="en-US" dirty="0" smtClean="0"/>
          </a:p>
          <a:p>
            <a:pPr lvl="1" algn="just">
              <a:buFont typeface="Wingdings" charset="0"/>
              <a:buNone/>
              <a:defRPr/>
            </a:pPr>
            <a:r>
              <a:rPr lang="zh-CN" altLang="en-US" dirty="0" smtClean="0"/>
              <a:t>}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1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1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1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1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1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1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1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1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1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1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1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1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1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1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1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1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1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1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5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304800"/>
            <a:ext cx="5283200" cy="2403475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90000"/>
              </a:lnSpc>
              <a:buFont typeface="Wingdings" charset="0"/>
              <a:buNone/>
              <a:defRPr/>
            </a:pPr>
            <a:r>
              <a:rPr lang="en-US" altLang="zh-CN" sz="2000" dirty="0" smtClean="0"/>
              <a:t>switch(</a:t>
            </a:r>
            <a:r>
              <a:rPr lang="zh-CN" altLang="en-US" sz="2000" dirty="0" smtClean="0"/>
              <a:t>表达式){ </a:t>
            </a:r>
          </a:p>
          <a:p>
            <a:pPr algn="just">
              <a:lnSpc>
                <a:spcPct val="90000"/>
              </a:lnSpc>
              <a:buFont typeface="Wingdings" charset="0"/>
              <a:buNone/>
              <a:defRPr/>
            </a:pPr>
            <a:r>
              <a:rPr lang="en-US" altLang="zh-CN" sz="2000" dirty="0" smtClean="0"/>
              <a:t>    case </a:t>
            </a:r>
            <a:r>
              <a:rPr lang="zh-CN" altLang="en-US" sz="2000" dirty="0" smtClean="0">
                <a:solidFill>
                  <a:srgbClr val="CC0066"/>
                </a:solidFill>
              </a:rPr>
              <a:t>常量表达式</a:t>
            </a:r>
            <a:r>
              <a:rPr lang="en-US" altLang="zh-CN" sz="2000" dirty="0">
                <a:solidFill>
                  <a:srgbClr val="CC0066"/>
                </a:solidFill>
              </a:rPr>
              <a:t>1</a:t>
            </a:r>
            <a:r>
              <a:rPr lang="zh-CN" altLang="en-US" sz="2000" dirty="0" smtClean="0"/>
              <a:t>：语句段</a:t>
            </a:r>
            <a:r>
              <a:rPr lang="en-US" altLang="zh-CN" sz="2000" dirty="0" smtClean="0"/>
              <a:t>1; </a:t>
            </a:r>
            <a:r>
              <a:rPr lang="en-US" altLang="zh-CN" sz="2000" dirty="0" smtClean="0">
                <a:solidFill>
                  <a:schemeClr val="bg2"/>
                </a:solidFill>
              </a:rPr>
              <a:t>break</a:t>
            </a:r>
            <a:r>
              <a:rPr lang="en-US" altLang="zh-CN" sz="2000" dirty="0" smtClean="0"/>
              <a:t>;</a:t>
            </a:r>
          </a:p>
          <a:p>
            <a:pPr algn="just">
              <a:lnSpc>
                <a:spcPct val="90000"/>
              </a:lnSpc>
              <a:buFont typeface="Wingdings" charset="0"/>
              <a:buNone/>
              <a:defRPr/>
            </a:pPr>
            <a:r>
              <a:rPr lang="zh-CN" altLang="en-US" sz="2000" dirty="0" smtClean="0"/>
              <a:t>    </a:t>
            </a:r>
            <a:r>
              <a:rPr lang="en-US" altLang="zh-CN" sz="2000" dirty="0" smtClean="0"/>
              <a:t>case </a:t>
            </a:r>
            <a:r>
              <a:rPr lang="zh-CN" altLang="en-US" sz="2000" dirty="0" smtClean="0">
                <a:solidFill>
                  <a:srgbClr val="CC0066"/>
                </a:solidFill>
              </a:rPr>
              <a:t>常量表达式</a:t>
            </a:r>
            <a:r>
              <a:rPr lang="en-US" altLang="zh-CN" sz="2000" dirty="0" smtClean="0">
                <a:solidFill>
                  <a:srgbClr val="CC0066"/>
                </a:solidFill>
              </a:rPr>
              <a:t>2</a:t>
            </a:r>
            <a:r>
              <a:rPr lang="zh-CN" altLang="en-US" sz="2000" dirty="0" smtClean="0"/>
              <a:t>：语句段</a:t>
            </a:r>
            <a:r>
              <a:rPr lang="en-US" altLang="zh-CN" sz="2000" dirty="0" smtClean="0"/>
              <a:t>2; </a:t>
            </a:r>
            <a:r>
              <a:rPr lang="en-US" altLang="zh-CN" sz="2000" dirty="0" smtClean="0">
                <a:solidFill>
                  <a:schemeClr val="bg2"/>
                </a:solidFill>
              </a:rPr>
              <a:t>break</a:t>
            </a:r>
            <a:r>
              <a:rPr lang="en-US" altLang="zh-CN" sz="2000" dirty="0" smtClean="0"/>
              <a:t>;</a:t>
            </a:r>
            <a:endParaRPr lang="zh-CN" altLang="en-US" sz="2000" dirty="0" smtClean="0"/>
          </a:p>
          <a:p>
            <a:pPr algn="just">
              <a:lnSpc>
                <a:spcPct val="90000"/>
              </a:lnSpc>
              <a:buFont typeface="Wingdings" charset="0"/>
              <a:buNone/>
              <a:defRPr/>
            </a:pPr>
            <a:r>
              <a:rPr lang="zh-CN" altLang="en-US" sz="2000" dirty="0" smtClean="0"/>
              <a:t>        ....…</a:t>
            </a:r>
          </a:p>
          <a:p>
            <a:pPr algn="just">
              <a:lnSpc>
                <a:spcPct val="90000"/>
              </a:lnSpc>
              <a:buFont typeface="Wingdings" charset="0"/>
              <a:buNone/>
              <a:defRPr/>
            </a:pPr>
            <a:r>
              <a:rPr lang="zh-CN" altLang="en-US" sz="2000" dirty="0" smtClean="0"/>
              <a:t>  </a:t>
            </a:r>
            <a:r>
              <a:rPr lang="en-US" altLang="zh-CN" sz="2000" dirty="0" smtClean="0"/>
              <a:t>case </a:t>
            </a:r>
            <a:r>
              <a:rPr lang="zh-CN" altLang="en-US" sz="2000" dirty="0" smtClean="0">
                <a:solidFill>
                  <a:srgbClr val="CC0066"/>
                </a:solidFill>
              </a:rPr>
              <a:t>常量表达式</a:t>
            </a:r>
            <a:r>
              <a:rPr lang="en-US" altLang="zh-CN" sz="2000" dirty="0" smtClean="0">
                <a:solidFill>
                  <a:srgbClr val="CC0066"/>
                </a:solidFill>
              </a:rPr>
              <a:t>n</a:t>
            </a:r>
            <a:r>
              <a:rPr lang="zh-CN" altLang="en-US" sz="2000" dirty="0" smtClean="0"/>
              <a:t>：语句段</a:t>
            </a:r>
            <a:r>
              <a:rPr lang="en-US" altLang="zh-CN" sz="2000" dirty="0" smtClean="0"/>
              <a:t>n; </a:t>
            </a:r>
            <a:r>
              <a:rPr lang="en-US" altLang="zh-CN" sz="2000" dirty="0" smtClean="0">
                <a:solidFill>
                  <a:schemeClr val="bg2"/>
                </a:solidFill>
              </a:rPr>
              <a:t>break</a:t>
            </a:r>
            <a:r>
              <a:rPr lang="en-US" altLang="zh-CN" sz="2000" dirty="0" smtClean="0"/>
              <a:t>;</a:t>
            </a:r>
            <a:endParaRPr lang="zh-CN" altLang="en-US" sz="2000" dirty="0" smtClean="0"/>
          </a:p>
          <a:p>
            <a:pPr algn="just">
              <a:lnSpc>
                <a:spcPct val="90000"/>
              </a:lnSpc>
              <a:buFont typeface="Wingdings" charset="0"/>
              <a:buNone/>
              <a:defRPr/>
            </a:pPr>
            <a:r>
              <a:rPr lang="zh-CN" altLang="en-US" sz="2000" dirty="0" smtClean="0"/>
              <a:t>  </a:t>
            </a:r>
            <a:r>
              <a:rPr lang="en-US" altLang="zh-CN" sz="2000" dirty="0" smtClean="0"/>
              <a:t>default ：                </a:t>
            </a:r>
            <a:r>
              <a:rPr lang="zh-CN" altLang="en-US" sz="2000" dirty="0" smtClean="0"/>
              <a:t>语句段</a:t>
            </a:r>
            <a:r>
              <a:rPr lang="en-US" altLang="zh-CN" sz="2000" dirty="0" smtClean="0"/>
              <a:t>n+1; </a:t>
            </a:r>
            <a:r>
              <a:rPr lang="en-US" altLang="zh-CN" sz="2000" dirty="0" smtClean="0">
                <a:solidFill>
                  <a:schemeClr val="bg2"/>
                </a:solidFill>
              </a:rPr>
              <a:t>break</a:t>
            </a:r>
            <a:r>
              <a:rPr lang="en-US" altLang="zh-CN" sz="2000" dirty="0" smtClean="0"/>
              <a:t>;</a:t>
            </a:r>
            <a:endParaRPr lang="zh-CN" altLang="en-US" sz="2000" dirty="0" smtClean="0"/>
          </a:p>
          <a:p>
            <a:pPr algn="just">
              <a:lnSpc>
                <a:spcPct val="90000"/>
              </a:lnSpc>
              <a:buFont typeface="Wingdings" charset="0"/>
              <a:buNone/>
              <a:defRPr/>
            </a:pPr>
            <a:r>
              <a:rPr lang="zh-CN" altLang="en-US" sz="2000" dirty="0" smtClean="0"/>
              <a:t>}</a:t>
            </a:r>
          </a:p>
        </p:txBody>
      </p:sp>
      <p:grpSp>
        <p:nvGrpSpPr>
          <p:cNvPr id="146474" name="Group 42"/>
          <p:cNvGrpSpPr>
            <a:grpSpLocks/>
          </p:cNvGrpSpPr>
          <p:nvPr/>
        </p:nvGrpSpPr>
        <p:grpSpPr bwMode="auto">
          <a:xfrm>
            <a:off x="381000" y="3184525"/>
            <a:ext cx="7854950" cy="3124200"/>
            <a:chOff x="240" y="1920"/>
            <a:chExt cx="4948" cy="1968"/>
          </a:xfrm>
        </p:grpSpPr>
        <p:sp>
          <p:nvSpPr>
            <p:cNvPr id="51205" name="Rectangle 4"/>
            <p:cNvSpPr>
              <a:spLocks noChangeArrowheads="1"/>
            </p:cNvSpPr>
            <p:nvPr/>
          </p:nvSpPr>
          <p:spPr bwMode="auto">
            <a:xfrm>
              <a:off x="1076" y="2242"/>
              <a:ext cx="1755" cy="25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>
                <a:lnSpc>
                  <a:spcPct val="124000"/>
                </a:lnSpc>
              </a:pPr>
              <a:r>
                <a:rPr lang="zh-CN" altLang="en-US" sz="1400" b="1">
                  <a:latin typeface="Times New Roman" charset="0"/>
                  <a:ea typeface="楷体_GB2312" charset="0"/>
                  <a:cs typeface="楷体_GB2312" charset="0"/>
                </a:rPr>
                <a:t>表达式的值=常量表达式 2 的值</a:t>
              </a:r>
            </a:p>
          </p:txBody>
        </p:sp>
        <p:sp>
          <p:nvSpPr>
            <p:cNvPr id="51206" name="Rectangle 5"/>
            <p:cNvSpPr>
              <a:spLocks noChangeArrowheads="1"/>
            </p:cNvSpPr>
            <p:nvPr/>
          </p:nvSpPr>
          <p:spPr bwMode="auto">
            <a:xfrm>
              <a:off x="441" y="2552"/>
              <a:ext cx="300" cy="64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>
                <a:lnSpc>
                  <a:spcPct val="124000"/>
                </a:lnSpc>
              </a:pPr>
              <a:r>
                <a:rPr lang="zh-CN" altLang="en-US" sz="1400" b="1">
                  <a:latin typeface="Times New Roman" charset="0"/>
                  <a:ea typeface="楷体_GB2312" charset="0"/>
                  <a:cs typeface="楷体_GB2312" charset="0"/>
                </a:rPr>
                <a:t>表达式</a:t>
              </a:r>
            </a:p>
          </p:txBody>
        </p:sp>
        <p:sp>
          <p:nvSpPr>
            <p:cNvPr id="51207" name="Rectangle 6"/>
            <p:cNvSpPr>
              <a:spLocks noChangeArrowheads="1"/>
            </p:cNvSpPr>
            <p:nvPr/>
          </p:nvSpPr>
          <p:spPr bwMode="auto">
            <a:xfrm>
              <a:off x="3048" y="2017"/>
              <a:ext cx="702" cy="25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>
                <a:lnSpc>
                  <a:spcPct val="124000"/>
                </a:lnSpc>
              </a:pPr>
              <a:r>
                <a:rPr lang="zh-CN" altLang="en-US" sz="1400" b="1">
                  <a:latin typeface="Times New Roman" charset="0"/>
                  <a:ea typeface="楷体_GB2312" charset="0"/>
                  <a:cs typeface="楷体_GB2312" charset="0"/>
                </a:rPr>
                <a:t>语句段1</a:t>
              </a:r>
              <a:endParaRPr lang="zh-CN" altLang="en-US" sz="1400" b="1">
                <a:latin typeface="Times New Roman" charset="0"/>
              </a:endParaRPr>
            </a:p>
          </p:txBody>
        </p:sp>
        <p:sp>
          <p:nvSpPr>
            <p:cNvPr id="51208" name="Line 7"/>
            <p:cNvSpPr>
              <a:spLocks noChangeShapeType="1"/>
            </p:cNvSpPr>
            <p:nvPr/>
          </p:nvSpPr>
          <p:spPr bwMode="auto">
            <a:xfrm>
              <a:off x="240" y="2826"/>
              <a:ext cx="20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09" name="Rectangle 8"/>
            <p:cNvSpPr>
              <a:spLocks noChangeArrowheads="1"/>
            </p:cNvSpPr>
            <p:nvPr/>
          </p:nvSpPr>
          <p:spPr bwMode="auto">
            <a:xfrm>
              <a:off x="3048" y="2422"/>
              <a:ext cx="702" cy="25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>
                <a:lnSpc>
                  <a:spcPct val="124000"/>
                </a:lnSpc>
              </a:pPr>
              <a:r>
                <a:rPr lang="zh-CN" altLang="en-US" sz="1400" b="1">
                  <a:latin typeface="Times New Roman" charset="0"/>
                  <a:ea typeface="楷体_GB2312" charset="0"/>
                  <a:cs typeface="楷体_GB2312" charset="0"/>
                </a:rPr>
                <a:t>语句段2</a:t>
              </a:r>
            </a:p>
          </p:txBody>
        </p:sp>
        <p:sp>
          <p:nvSpPr>
            <p:cNvPr id="51210" name="Rectangle 9"/>
            <p:cNvSpPr>
              <a:spLocks noChangeArrowheads="1"/>
            </p:cNvSpPr>
            <p:nvPr/>
          </p:nvSpPr>
          <p:spPr bwMode="auto">
            <a:xfrm>
              <a:off x="3048" y="3214"/>
              <a:ext cx="702" cy="25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>
                <a:lnSpc>
                  <a:spcPct val="124000"/>
                </a:lnSpc>
              </a:pPr>
              <a:r>
                <a:rPr lang="zh-CN" altLang="en-US" sz="1400" b="1">
                  <a:latin typeface="Times New Roman" charset="0"/>
                  <a:ea typeface="楷体_GB2312" charset="0"/>
                  <a:cs typeface="楷体_GB2312" charset="0"/>
                </a:rPr>
                <a:t>语句段</a:t>
              </a:r>
              <a:r>
                <a:rPr lang="en-US" altLang="zh-CN" sz="1400" b="1">
                  <a:latin typeface="Times New Roman" charset="0"/>
                  <a:ea typeface="楷体_GB2312" charset="0"/>
                  <a:cs typeface="楷体_GB2312" charset="0"/>
                </a:rPr>
                <a:t>n</a:t>
              </a:r>
            </a:p>
          </p:txBody>
        </p:sp>
        <p:sp>
          <p:nvSpPr>
            <p:cNvPr id="51211" name="Rectangle 10"/>
            <p:cNvSpPr>
              <a:spLocks noChangeArrowheads="1"/>
            </p:cNvSpPr>
            <p:nvPr/>
          </p:nvSpPr>
          <p:spPr bwMode="auto">
            <a:xfrm>
              <a:off x="3048" y="3635"/>
              <a:ext cx="802" cy="25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>
                <a:lnSpc>
                  <a:spcPct val="124000"/>
                </a:lnSpc>
              </a:pPr>
              <a:r>
                <a:rPr lang="zh-CN" altLang="en-US" sz="1400" b="1">
                  <a:latin typeface="Times New Roman" charset="0"/>
                  <a:ea typeface="楷体_GB2312" charset="0"/>
                  <a:cs typeface="楷体_GB2312" charset="0"/>
                </a:rPr>
                <a:t>语句段</a:t>
              </a:r>
              <a:r>
                <a:rPr lang="en-US" altLang="zh-CN" sz="1400" b="1">
                  <a:latin typeface="Times New Roman" charset="0"/>
                  <a:ea typeface="楷体_GB2312" charset="0"/>
                  <a:cs typeface="楷体_GB2312" charset="0"/>
                </a:rPr>
                <a:t>n+1</a:t>
              </a:r>
            </a:p>
          </p:txBody>
        </p:sp>
        <p:sp>
          <p:nvSpPr>
            <p:cNvPr id="51212" name="Rectangle 16"/>
            <p:cNvSpPr>
              <a:spLocks noChangeArrowheads="1"/>
            </p:cNvSpPr>
            <p:nvPr/>
          </p:nvSpPr>
          <p:spPr bwMode="auto">
            <a:xfrm>
              <a:off x="1076" y="1920"/>
              <a:ext cx="1972" cy="25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>
                <a:lnSpc>
                  <a:spcPct val="124000"/>
                </a:lnSpc>
              </a:pPr>
              <a:r>
                <a:rPr lang="zh-CN" altLang="en-US" sz="1400" b="1">
                  <a:latin typeface="Times New Roman" charset="0"/>
                  <a:ea typeface="楷体_GB2312" charset="0"/>
                  <a:cs typeface="楷体_GB2312" charset="0"/>
                </a:rPr>
                <a:t>表达式的值=常量表达式 1 的值</a:t>
              </a:r>
            </a:p>
          </p:txBody>
        </p:sp>
        <p:sp>
          <p:nvSpPr>
            <p:cNvPr id="51213" name="Line 17"/>
            <p:cNvSpPr>
              <a:spLocks noChangeShapeType="1"/>
            </p:cNvSpPr>
            <p:nvPr/>
          </p:nvSpPr>
          <p:spPr bwMode="auto">
            <a:xfrm>
              <a:off x="1017" y="2173"/>
              <a:ext cx="204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14" name="Line 18"/>
            <p:cNvSpPr>
              <a:spLocks noChangeShapeType="1"/>
            </p:cNvSpPr>
            <p:nvPr/>
          </p:nvSpPr>
          <p:spPr bwMode="auto">
            <a:xfrm>
              <a:off x="1017" y="2496"/>
              <a:ext cx="204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15" name="Rectangle 19"/>
            <p:cNvSpPr>
              <a:spLocks noChangeArrowheads="1"/>
            </p:cNvSpPr>
            <p:nvPr/>
          </p:nvSpPr>
          <p:spPr bwMode="auto">
            <a:xfrm>
              <a:off x="1076" y="3048"/>
              <a:ext cx="1755" cy="25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>
                <a:lnSpc>
                  <a:spcPct val="124000"/>
                </a:lnSpc>
              </a:pPr>
              <a:r>
                <a:rPr lang="zh-CN" altLang="en-US" sz="1400" b="1">
                  <a:latin typeface="Times New Roman" charset="0"/>
                  <a:ea typeface="楷体_GB2312" charset="0"/>
                  <a:cs typeface="楷体_GB2312" charset="0"/>
                </a:rPr>
                <a:t>表达式的值=常量表达式 </a:t>
              </a:r>
              <a:r>
                <a:rPr lang="en-US" altLang="zh-CN" sz="1400" b="1">
                  <a:latin typeface="Times New Roman" charset="0"/>
                  <a:ea typeface="楷体_GB2312" charset="0"/>
                  <a:cs typeface="楷体_GB2312" charset="0"/>
                </a:rPr>
                <a:t>n </a:t>
              </a:r>
              <a:r>
                <a:rPr lang="zh-CN" altLang="en-US" sz="1400" b="1">
                  <a:latin typeface="Times New Roman" charset="0"/>
                  <a:ea typeface="楷体_GB2312" charset="0"/>
                  <a:cs typeface="楷体_GB2312" charset="0"/>
                </a:rPr>
                <a:t>的值</a:t>
              </a:r>
              <a:endParaRPr lang="zh-CN" altLang="en-US" sz="1400" b="1">
                <a:latin typeface="宋体" charset="0"/>
              </a:endParaRPr>
            </a:p>
          </p:txBody>
        </p:sp>
        <p:sp>
          <p:nvSpPr>
            <p:cNvPr id="51216" name="Line 20"/>
            <p:cNvSpPr>
              <a:spLocks noChangeShapeType="1"/>
            </p:cNvSpPr>
            <p:nvPr/>
          </p:nvSpPr>
          <p:spPr bwMode="auto">
            <a:xfrm>
              <a:off x="1017" y="3302"/>
              <a:ext cx="204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17" name="Rectangle 21"/>
            <p:cNvSpPr>
              <a:spLocks noChangeArrowheads="1"/>
            </p:cNvSpPr>
            <p:nvPr/>
          </p:nvSpPr>
          <p:spPr bwMode="auto">
            <a:xfrm>
              <a:off x="1076" y="3463"/>
              <a:ext cx="1755" cy="25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>
                <a:lnSpc>
                  <a:spcPct val="124000"/>
                </a:lnSpc>
              </a:pPr>
              <a:r>
                <a:rPr lang="zh-CN" altLang="en-US" sz="1400" b="1">
                  <a:latin typeface="Times New Roman" charset="0"/>
                  <a:ea typeface="楷体_GB2312" charset="0"/>
                  <a:cs typeface="楷体_GB2312" charset="0"/>
                </a:rPr>
                <a:t>其他</a:t>
              </a:r>
              <a:endParaRPr lang="zh-CN" altLang="en-US" sz="1400" b="1">
                <a:latin typeface="Times New Roman" charset="0"/>
              </a:endParaRPr>
            </a:p>
          </p:txBody>
        </p:sp>
        <p:sp>
          <p:nvSpPr>
            <p:cNvPr id="51218" name="Line 22"/>
            <p:cNvSpPr>
              <a:spLocks noChangeShapeType="1"/>
            </p:cNvSpPr>
            <p:nvPr/>
          </p:nvSpPr>
          <p:spPr bwMode="auto">
            <a:xfrm>
              <a:off x="1017" y="3785"/>
              <a:ext cx="204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19" name="Line 23"/>
            <p:cNvSpPr>
              <a:spLocks noChangeShapeType="1"/>
            </p:cNvSpPr>
            <p:nvPr/>
          </p:nvSpPr>
          <p:spPr bwMode="auto">
            <a:xfrm>
              <a:off x="1017" y="2173"/>
              <a:ext cx="0" cy="16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20" name="Line 24"/>
            <p:cNvSpPr>
              <a:spLocks noChangeShapeType="1"/>
            </p:cNvSpPr>
            <p:nvPr/>
          </p:nvSpPr>
          <p:spPr bwMode="auto">
            <a:xfrm>
              <a:off x="725" y="2818"/>
              <a:ext cx="29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21" name="Line 25"/>
            <p:cNvSpPr>
              <a:spLocks noChangeShapeType="1"/>
            </p:cNvSpPr>
            <p:nvPr/>
          </p:nvSpPr>
          <p:spPr bwMode="auto">
            <a:xfrm>
              <a:off x="4608" y="2160"/>
              <a:ext cx="29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22" name="Rectangle 26"/>
            <p:cNvSpPr>
              <a:spLocks noChangeArrowheads="1"/>
            </p:cNvSpPr>
            <p:nvPr/>
          </p:nvSpPr>
          <p:spPr bwMode="auto">
            <a:xfrm>
              <a:off x="4080" y="2016"/>
              <a:ext cx="528" cy="25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>
                <a:lnSpc>
                  <a:spcPct val="124000"/>
                </a:lnSpc>
              </a:pPr>
              <a:r>
                <a:rPr lang="en-US" altLang="zh-CN" sz="1400" b="1">
                  <a:latin typeface="Times New Roman" charset="0"/>
                  <a:ea typeface="楷体_GB2312" charset="0"/>
                  <a:cs typeface="楷体_GB2312" charset="0"/>
                </a:rPr>
                <a:t>break</a:t>
              </a:r>
              <a:endParaRPr lang="zh-CN" altLang="en-US" sz="1400" b="1">
                <a:latin typeface="Times New Roman" charset="0"/>
              </a:endParaRPr>
            </a:p>
          </p:txBody>
        </p:sp>
        <p:sp>
          <p:nvSpPr>
            <p:cNvPr id="51223" name="Rectangle 28"/>
            <p:cNvSpPr>
              <a:spLocks noChangeArrowheads="1"/>
            </p:cNvSpPr>
            <p:nvPr/>
          </p:nvSpPr>
          <p:spPr bwMode="auto">
            <a:xfrm>
              <a:off x="4080" y="2386"/>
              <a:ext cx="528" cy="25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>
                <a:lnSpc>
                  <a:spcPct val="124000"/>
                </a:lnSpc>
              </a:pPr>
              <a:r>
                <a:rPr lang="en-US" altLang="zh-CN" sz="1400" b="1">
                  <a:latin typeface="Times New Roman" charset="0"/>
                  <a:ea typeface="楷体_GB2312" charset="0"/>
                  <a:cs typeface="楷体_GB2312" charset="0"/>
                </a:rPr>
                <a:t>break</a:t>
              </a:r>
              <a:endParaRPr lang="zh-CN" altLang="en-US" sz="1400" b="1">
                <a:latin typeface="Times New Roman" charset="0"/>
              </a:endParaRPr>
            </a:p>
          </p:txBody>
        </p:sp>
        <p:sp>
          <p:nvSpPr>
            <p:cNvPr id="51224" name="Rectangle 30"/>
            <p:cNvSpPr>
              <a:spLocks noChangeArrowheads="1"/>
            </p:cNvSpPr>
            <p:nvPr/>
          </p:nvSpPr>
          <p:spPr bwMode="auto">
            <a:xfrm>
              <a:off x="4080" y="3202"/>
              <a:ext cx="528" cy="25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>
                <a:lnSpc>
                  <a:spcPct val="124000"/>
                </a:lnSpc>
              </a:pPr>
              <a:r>
                <a:rPr lang="en-US" altLang="zh-CN" sz="1400" b="1">
                  <a:latin typeface="Times New Roman" charset="0"/>
                  <a:ea typeface="楷体_GB2312" charset="0"/>
                  <a:cs typeface="楷体_GB2312" charset="0"/>
                </a:rPr>
                <a:t>break</a:t>
              </a:r>
              <a:endParaRPr lang="zh-CN" altLang="en-US" sz="1400" b="1">
                <a:latin typeface="Times New Roman" charset="0"/>
              </a:endParaRPr>
            </a:p>
          </p:txBody>
        </p:sp>
        <p:sp>
          <p:nvSpPr>
            <p:cNvPr id="51225" name="Rectangle 32"/>
            <p:cNvSpPr>
              <a:spLocks noChangeArrowheads="1"/>
            </p:cNvSpPr>
            <p:nvPr/>
          </p:nvSpPr>
          <p:spPr bwMode="auto">
            <a:xfrm>
              <a:off x="4080" y="3600"/>
              <a:ext cx="528" cy="25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>
                <a:lnSpc>
                  <a:spcPct val="124000"/>
                </a:lnSpc>
              </a:pPr>
              <a:r>
                <a:rPr lang="en-US" altLang="zh-CN" sz="1400" b="1">
                  <a:latin typeface="Times New Roman" charset="0"/>
                  <a:ea typeface="楷体_GB2312" charset="0"/>
                  <a:cs typeface="楷体_GB2312" charset="0"/>
                </a:rPr>
                <a:t>break</a:t>
              </a:r>
              <a:endParaRPr lang="zh-CN" altLang="en-US" sz="1400" b="1">
                <a:latin typeface="Times New Roman" charset="0"/>
              </a:endParaRPr>
            </a:p>
          </p:txBody>
        </p:sp>
        <p:sp>
          <p:nvSpPr>
            <p:cNvPr id="146465" name="Line 33"/>
            <p:cNvSpPr>
              <a:spLocks noChangeShapeType="1"/>
            </p:cNvSpPr>
            <p:nvPr/>
          </p:nvSpPr>
          <p:spPr bwMode="auto">
            <a:xfrm>
              <a:off x="3744" y="216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6466" name="Line 34"/>
            <p:cNvSpPr>
              <a:spLocks noChangeShapeType="1"/>
            </p:cNvSpPr>
            <p:nvPr/>
          </p:nvSpPr>
          <p:spPr bwMode="auto">
            <a:xfrm>
              <a:off x="3744" y="254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6467" name="Line 35"/>
            <p:cNvSpPr>
              <a:spLocks noChangeShapeType="1"/>
            </p:cNvSpPr>
            <p:nvPr/>
          </p:nvSpPr>
          <p:spPr bwMode="auto">
            <a:xfrm>
              <a:off x="3744" y="336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6468" name="Line 36"/>
            <p:cNvSpPr>
              <a:spLocks noChangeShapeType="1"/>
            </p:cNvSpPr>
            <p:nvPr/>
          </p:nvSpPr>
          <p:spPr bwMode="auto">
            <a:xfrm>
              <a:off x="3888" y="374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1230" name="Line 37"/>
            <p:cNvSpPr>
              <a:spLocks noChangeShapeType="1"/>
            </p:cNvSpPr>
            <p:nvPr/>
          </p:nvSpPr>
          <p:spPr bwMode="auto">
            <a:xfrm>
              <a:off x="4608" y="2496"/>
              <a:ext cx="29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31" name="Line 38"/>
            <p:cNvSpPr>
              <a:spLocks noChangeShapeType="1"/>
            </p:cNvSpPr>
            <p:nvPr/>
          </p:nvSpPr>
          <p:spPr bwMode="auto">
            <a:xfrm>
              <a:off x="4608" y="3312"/>
              <a:ext cx="29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32" name="Line 39"/>
            <p:cNvSpPr>
              <a:spLocks noChangeShapeType="1"/>
            </p:cNvSpPr>
            <p:nvPr/>
          </p:nvSpPr>
          <p:spPr bwMode="auto">
            <a:xfrm>
              <a:off x="4608" y="3744"/>
              <a:ext cx="29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472" name="Line 40"/>
            <p:cNvSpPr>
              <a:spLocks noChangeShapeType="1"/>
            </p:cNvSpPr>
            <p:nvPr/>
          </p:nvSpPr>
          <p:spPr bwMode="auto">
            <a:xfrm>
              <a:off x="4896" y="2160"/>
              <a:ext cx="0" cy="15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1234" name="Line 41"/>
            <p:cNvSpPr>
              <a:spLocks noChangeShapeType="1"/>
            </p:cNvSpPr>
            <p:nvPr/>
          </p:nvSpPr>
          <p:spPr bwMode="auto">
            <a:xfrm>
              <a:off x="4896" y="2832"/>
              <a:ext cx="29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46475" name="Rectangle 43"/>
          <p:cNvSpPr>
            <a:spLocks noChangeArrowheads="1"/>
          </p:cNvSpPr>
          <p:nvPr/>
        </p:nvSpPr>
        <p:spPr bwMode="auto">
          <a:xfrm>
            <a:off x="5508625" y="222250"/>
            <a:ext cx="3505200" cy="259715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20000"/>
              </a:spcBef>
              <a:buClr>
                <a:schemeClr val="accent2"/>
              </a:buClr>
              <a:buFont typeface="Wingdings" charset="0"/>
              <a:buNone/>
              <a:defRPr/>
            </a:pPr>
            <a:r>
              <a:rPr kumimoji="1" lang="en-US" altLang="zh-CN" sz="2000" b="1">
                <a:cs typeface="Arial Unicode MS" charset="0"/>
              </a:rPr>
              <a:t>switch (choice) {</a:t>
            </a:r>
          </a:p>
          <a:p>
            <a:pPr algn="just">
              <a:spcBef>
                <a:spcPct val="20000"/>
              </a:spcBef>
              <a:buClr>
                <a:schemeClr val="accent2"/>
              </a:buClr>
              <a:buFont typeface="Wingdings" charset="0"/>
              <a:buNone/>
              <a:defRPr/>
            </a:pPr>
            <a:r>
              <a:rPr kumimoji="1" lang="en-US" altLang="zh-CN" sz="2000" b="1">
                <a:cs typeface="Arial Unicode MS" charset="0"/>
              </a:rPr>
              <a:t>    case </a:t>
            </a:r>
            <a:r>
              <a:rPr kumimoji="1" lang="en-US" altLang="zh-CN" sz="2000" b="1">
                <a:solidFill>
                  <a:srgbClr val="CC0066"/>
                </a:solidFill>
                <a:cs typeface="Arial Unicode MS" charset="0"/>
              </a:rPr>
              <a:t>1</a:t>
            </a:r>
            <a:r>
              <a:rPr kumimoji="1" lang="en-US" altLang="zh-CN" sz="2000" b="1">
                <a:cs typeface="Arial Unicode MS" charset="0"/>
              </a:rPr>
              <a:t>: price=3.0; </a:t>
            </a:r>
            <a:r>
              <a:rPr kumimoji="1" lang="en-US" altLang="zh-CN" sz="2000" b="1">
                <a:solidFill>
                  <a:schemeClr val="bg2"/>
                </a:solidFill>
                <a:cs typeface="Arial Unicode MS" charset="0"/>
              </a:rPr>
              <a:t>break</a:t>
            </a:r>
            <a:r>
              <a:rPr kumimoji="1" lang="en-US" altLang="zh-CN" sz="2000" b="1">
                <a:cs typeface="Arial Unicode MS" charset="0"/>
              </a:rPr>
              <a:t>;</a:t>
            </a:r>
          </a:p>
          <a:p>
            <a:pPr algn="just">
              <a:spcBef>
                <a:spcPct val="20000"/>
              </a:spcBef>
              <a:buClr>
                <a:schemeClr val="accent2"/>
              </a:buClr>
              <a:buFont typeface="Wingdings" charset="0"/>
              <a:buNone/>
              <a:defRPr/>
            </a:pPr>
            <a:r>
              <a:rPr kumimoji="1" lang="zh-CN" altLang="en-US" sz="2000" b="1">
                <a:cs typeface="Arial Unicode MS" charset="0"/>
              </a:rPr>
              <a:t>    </a:t>
            </a:r>
            <a:r>
              <a:rPr kumimoji="1" lang="en-US" altLang="zh-CN" sz="2000" b="1">
                <a:cs typeface="Arial Unicode MS" charset="0"/>
              </a:rPr>
              <a:t>case </a:t>
            </a:r>
            <a:r>
              <a:rPr kumimoji="1" lang="en-US" altLang="zh-CN" sz="2000" b="1">
                <a:solidFill>
                  <a:srgbClr val="CC0066"/>
                </a:solidFill>
                <a:cs typeface="Arial Unicode MS" charset="0"/>
              </a:rPr>
              <a:t>2</a:t>
            </a:r>
            <a:r>
              <a:rPr kumimoji="1" lang="en-US" altLang="zh-CN" sz="2000" b="1">
                <a:cs typeface="Arial Unicode MS" charset="0"/>
              </a:rPr>
              <a:t>: price=2.5; </a:t>
            </a:r>
            <a:r>
              <a:rPr kumimoji="1" lang="en-US" altLang="zh-CN" sz="2000" b="1">
                <a:solidFill>
                  <a:schemeClr val="bg2"/>
                </a:solidFill>
                <a:cs typeface="Arial Unicode MS" charset="0"/>
              </a:rPr>
              <a:t>break</a:t>
            </a:r>
            <a:r>
              <a:rPr kumimoji="1" lang="en-US" altLang="zh-CN" sz="2000" b="1">
                <a:cs typeface="Arial Unicode MS" charset="0"/>
              </a:rPr>
              <a:t>;</a:t>
            </a:r>
          </a:p>
          <a:p>
            <a:pPr algn="just">
              <a:spcBef>
                <a:spcPct val="20000"/>
              </a:spcBef>
              <a:buClr>
                <a:schemeClr val="accent2"/>
              </a:buClr>
              <a:buFont typeface="Wingdings" charset="0"/>
              <a:buNone/>
              <a:defRPr/>
            </a:pPr>
            <a:r>
              <a:rPr kumimoji="1" lang="en-US" altLang="zh-CN" sz="2000" b="1">
                <a:cs typeface="Arial Unicode MS" charset="0"/>
              </a:rPr>
              <a:t>    case </a:t>
            </a:r>
            <a:r>
              <a:rPr kumimoji="1" lang="en-US" altLang="zh-CN" sz="2000" b="1">
                <a:solidFill>
                  <a:srgbClr val="CC0066"/>
                </a:solidFill>
                <a:cs typeface="Arial Unicode MS" charset="0"/>
              </a:rPr>
              <a:t>3</a:t>
            </a:r>
            <a:r>
              <a:rPr kumimoji="1" lang="en-US" altLang="zh-CN" sz="2000" b="1">
                <a:cs typeface="Arial Unicode MS" charset="0"/>
              </a:rPr>
              <a:t>: price=4.0; </a:t>
            </a:r>
            <a:r>
              <a:rPr kumimoji="1" lang="en-US" altLang="zh-CN" sz="2000" b="1">
                <a:solidFill>
                  <a:schemeClr val="bg2"/>
                </a:solidFill>
                <a:cs typeface="Arial Unicode MS" charset="0"/>
              </a:rPr>
              <a:t>break</a:t>
            </a:r>
            <a:r>
              <a:rPr kumimoji="1" lang="en-US" altLang="zh-CN" sz="2000" b="1">
                <a:cs typeface="Arial Unicode MS" charset="0"/>
              </a:rPr>
              <a:t>;</a:t>
            </a:r>
          </a:p>
          <a:p>
            <a:pPr algn="just">
              <a:spcBef>
                <a:spcPct val="20000"/>
              </a:spcBef>
              <a:buClr>
                <a:schemeClr val="accent2"/>
              </a:buClr>
              <a:buFont typeface="Wingdings" charset="0"/>
              <a:buNone/>
              <a:defRPr/>
            </a:pPr>
            <a:r>
              <a:rPr kumimoji="1" lang="en-US" altLang="zh-CN" sz="2000" b="1">
                <a:cs typeface="Arial Unicode MS" charset="0"/>
              </a:rPr>
              <a:t>    case </a:t>
            </a:r>
            <a:r>
              <a:rPr kumimoji="1" lang="en-US" altLang="zh-CN" sz="2000" b="1">
                <a:solidFill>
                  <a:srgbClr val="CC0066"/>
                </a:solidFill>
                <a:cs typeface="Arial Unicode MS" charset="0"/>
              </a:rPr>
              <a:t>4</a:t>
            </a:r>
            <a:r>
              <a:rPr kumimoji="1" lang="en-US" altLang="zh-CN" sz="2000" b="1">
                <a:cs typeface="Arial Unicode MS" charset="0"/>
              </a:rPr>
              <a:t>: price=3.5; </a:t>
            </a:r>
            <a:r>
              <a:rPr kumimoji="1" lang="en-US" altLang="zh-CN" sz="2000" b="1">
                <a:solidFill>
                  <a:schemeClr val="bg2"/>
                </a:solidFill>
                <a:cs typeface="Arial Unicode MS" charset="0"/>
              </a:rPr>
              <a:t>break</a:t>
            </a:r>
            <a:r>
              <a:rPr kumimoji="1" lang="en-US" altLang="zh-CN" sz="2000" b="1">
                <a:cs typeface="Arial Unicode MS" charset="0"/>
              </a:rPr>
              <a:t>;</a:t>
            </a:r>
          </a:p>
          <a:p>
            <a:pPr algn="just">
              <a:spcBef>
                <a:spcPct val="20000"/>
              </a:spcBef>
              <a:buClr>
                <a:schemeClr val="accent2"/>
              </a:buClr>
              <a:buFont typeface="Wingdings" charset="0"/>
              <a:buNone/>
              <a:defRPr/>
            </a:pPr>
            <a:r>
              <a:rPr kumimoji="1" lang="en-US" altLang="zh-CN" sz="2000" b="1">
                <a:cs typeface="Arial Unicode MS" charset="0"/>
              </a:rPr>
              <a:t>    default: price=0.0; </a:t>
            </a:r>
            <a:r>
              <a:rPr kumimoji="1" lang="en-US" altLang="zh-CN" sz="2000" b="1">
                <a:solidFill>
                  <a:schemeClr val="bg2"/>
                </a:solidFill>
                <a:cs typeface="Arial Unicode MS" charset="0"/>
              </a:rPr>
              <a:t>break</a:t>
            </a:r>
            <a:r>
              <a:rPr kumimoji="1" lang="en-US" altLang="zh-CN" sz="2000" b="1">
                <a:cs typeface="Arial Unicode MS" charset="0"/>
              </a:rPr>
              <a:t>;</a:t>
            </a:r>
          </a:p>
          <a:p>
            <a:pPr algn="just">
              <a:spcBef>
                <a:spcPct val="20000"/>
              </a:spcBef>
              <a:buClr>
                <a:schemeClr val="accent2"/>
              </a:buClr>
              <a:buFont typeface="Wingdings" charset="0"/>
              <a:buNone/>
              <a:defRPr/>
            </a:pPr>
            <a:r>
              <a:rPr kumimoji="1" lang="en-US" altLang="zh-CN" sz="2000" b="1">
                <a:cs typeface="Arial Unicode MS" charset="0"/>
              </a:rPr>
              <a:t>}</a:t>
            </a:r>
          </a:p>
        </p:txBody>
      </p:sp>
      <p:sp>
        <p:nvSpPr>
          <p:cNvPr id="146476" name="Rectangle 44"/>
          <p:cNvSpPr>
            <a:spLocks noChangeArrowheads="1"/>
          </p:cNvSpPr>
          <p:nvPr/>
        </p:nvSpPr>
        <p:spPr bwMode="auto">
          <a:xfrm>
            <a:off x="5973763" y="2852738"/>
            <a:ext cx="3000375" cy="411162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84000"/>
              </a:lnSpc>
              <a:spcBef>
                <a:spcPct val="20000"/>
              </a:spcBef>
              <a:buClr>
                <a:srgbClr val="33CCCC"/>
              </a:buClr>
              <a:buSzPct val="110000"/>
              <a:defRPr/>
            </a:pPr>
            <a:r>
              <a:rPr kumimoji="1" lang="zh-CN" altLang="en-US" sz="2400" b="1" dirty="0"/>
              <a:t>用</a:t>
            </a:r>
            <a:r>
              <a:rPr kumimoji="1" lang="en-US" altLang="zh-CN" sz="2400" b="1" dirty="0"/>
              <a:t>else-if</a:t>
            </a:r>
            <a:r>
              <a:rPr kumimoji="1" lang="zh-CN" altLang="en-US" sz="2400" b="1" dirty="0"/>
              <a:t> 如何实现？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64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64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6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6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7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32656"/>
            <a:ext cx="7931224" cy="1099592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求解简单表达式</a:t>
            </a:r>
          </a:p>
        </p:txBody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268760"/>
            <a:ext cx="8280400" cy="3313113"/>
          </a:xfrm>
        </p:spPr>
        <p:txBody>
          <a:bodyPr/>
          <a:lstStyle/>
          <a:p>
            <a:pPr>
              <a:lnSpc>
                <a:spcPct val="90000"/>
              </a:lnSpc>
              <a:buFont typeface="Wingdings" charset="0"/>
              <a:buNone/>
              <a:defRPr/>
            </a:pPr>
            <a:r>
              <a:rPr lang="zh-CN" altLang="en-US" dirty="0" smtClean="0"/>
              <a:t>例</a:t>
            </a:r>
            <a:r>
              <a:rPr lang="en-US" altLang="zh-CN" dirty="0" smtClean="0"/>
              <a:t>3-9 </a:t>
            </a:r>
            <a:r>
              <a:rPr lang="zh-CN" altLang="en-US" dirty="0" smtClean="0"/>
              <a:t>输入一个形式如“操作数 运算符 操作数”的四则运算表达式，输出运算结果。</a:t>
            </a:r>
          </a:p>
          <a:p>
            <a:pPr>
              <a:lnSpc>
                <a:spcPct val="90000"/>
              </a:lnSpc>
              <a:buFont typeface="Wingdings" charset="0"/>
              <a:buNone/>
              <a:defRPr/>
            </a:pPr>
            <a:r>
              <a:rPr lang="zh-CN" altLang="en-US" dirty="0" smtClean="0"/>
              <a:t>   </a:t>
            </a:r>
            <a:r>
              <a:rPr lang="en-US" altLang="zh-CN" dirty="0" smtClean="0"/>
              <a:t>(</a:t>
            </a:r>
            <a:r>
              <a:rPr lang="zh-CN" altLang="en-US" dirty="0" smtClean="0"/>
              <a:t>要求用</a:t>
            </a:r>
            <a:r>
              <a:rPr lang="en-US" altLang="zh-CN" dirty="0" smtClean="0"/>
              <a:t>switch</a:t>
            </a:r>
            <a:r>
              <a:rPr lang="zh-CN" altLang="en-US" dirty="0" smtClean="0"/>
              <a:t>语句实现</a:t>
            </a:r>
            <a:r>
              <a:rPr lang="en-US" altLang="zh-CN" dirty="0" smtClean="0"/>
              <a:t>)</a:t>
            </a:r>
          </a:p>
          <a:p>
            <a:pPr>
              <a:lnSpc>
                <a:spcPct val="90000"/>
              </a:lnSpc>
              <a:buFont typeface="Wingdings" charset="0"/>
              <a:buNone/>
              <a:defRPr/>
            </a:pPr>
            <a:endParaRPr lang="zh-CN" altLang="en-US" dirty="0" smtClean="0"/>
          </a:p>
          <a:p>
            <a:pPr lvl="1">
              <a:lnSpc>
                <a:spcPct val="90000"/>
              </a:lnSpc>
              <a:buFont typeface="Wingdings" charset="0"/>
              <a:buNone/>
              <a:defRPr/>
            </a:pPr>
            <a:r>
              <a:rPr lang="zh-CN" altLang="en-US" dirty="0" smtClean="0"/>
              <a:t>输入：</a:t>
            </a:r>
            <a:r>
              <a:rPr lang="en-US" altLang="zh-CN" dirty="0" smtClean="0"/>
              <a:t>3.1+4.8</a:t>
            </a:r>
          </a:p>
          <a:p>
            <a:pPr lvl="1">
              <a:lnSpc>
                <a:spcPct val="90000"/>
              </a:lnSpc>
              <a:buFont typeface="Wingdings" charset="0"/>
              <a:buNone/>
              <a:defRPr/>
            </a:pPr>
            <a:r>
              <a:rPr lang="zh-CN" altLang="en-US" dirty="0" smtClean="0"/>
              <a:t>输出：</a:t>
            </a:r>
            <a:r>
              <a:rPr lang="en-US" altLang="zh-CN" dirty="0" smtClean="0"/>
              <a:t>7.9</a:t>
            </a:r>
            <a:endParaRPr lang="zh-CN" altLang="en-US" dirty="0" smtClean="0"/>
          </a:p>
        </p:txBody>
      </p:sp>
      <p:sp>
        <p:nvSpPr>
          <p:cNvPr id="193540" name="Rectangle 4"/>
          <p:cNvSpPr>
            <a:spLocks noChangeArrowheads="1"/>
          </p:cNvSpPr>
          <p:nvPr/>
        </p:nvSpPr>
        <p:spPr bwMode="auto">
          <a:xfrm>
            <a:off x="0" y="3055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3492500" y="2742131"/>
            <a:ext cx="5399980" cy="3927229"/>
          </a:xfrm>
          <a:prstGeom prst="rect">
            <a:avLst/>
          </a:prstGeom>
          <a:noFill/>
          <a:ln w="9525">
            <a:solidFill>
              <a:srgbClr val="0000FF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>
              <a:buFont typeface="Wingdings" charset="0"/>
              <a:buNone/>
            </a:pPr>
            <a:r>
              <a:rPr lang="en-US" altLang="zh-CN" sz="2800" b="1" dirty="0"/>
              <a:t>value1 </a:t>
            </a:r>
            <a:r>
              <a:rPr lang="en-US" altLang="zh-CN" sz="2800" b="1" dirty="0">
                <a:solidFill>
                  <a:srgbClr val="CD0066"/>
                </a:solidFill>
              </a:rPr>
              <a:t>op</a:t>
            </a:r>
            <a:r>
              <a:rPr lang="en-US" altLang="zh-CN" sz="2800" b="1" dirty="0"/>
              <a:t> value2</a:t>
            </a:r>
          </a:p>
          <a:p>
            <a:pPr>
              <a:buFont typeface="Wingdings" charset="0"/>
              <a:buNone/>
            </a:pPr>
            <a:r>
              <a:rPr lang="en-US" altLang="zh-CN" sz="2800" b="1" dirty="0">
                <a:solidFill>
                  <a:srgbClr val="CD0066"/>
                </a:solidFill>
              </a:rPr>
              <a:t>op</a:t>
            </a:r>
            <a:r>
              <a:rPr lang="zh-CN" altLang="en-US" sz="2800" b="1" dirty="0"/>
              <a:t>：存放一个字符</a:t>
            </a:r>
            <a:r>
              <a:rPr lang="en-US" altLang="zh-CN" sz="2800" b="1" dirty="0"/>
              <a:t> </a:t>
            </a:r>
            <a:r>
              <a:rPr lang="en-US" altLang="zh-CN" sz="2800" b="1" dirty="0">
                <a:solidFill>
                  <a:srgbClr val="CC0066"/>
                </a:solidFill>
              </a:rPr>
              <a:t>+ - * /</a:t>
            </a:r>
            <a:r>
              <a:rPr lang="en-US" altLang="zh-CN" sz="2800" b="1" dirty="0"/>
              <a:t> </a:t>
            </a:r>
            <a:r>
              <a:rPr lang="zh-CN" altLang="en-US" sz="2800" b="1" dirty="0"/>
              <a:t>等  </a:t>
            </a:r>
            <a:endParaRPr lang="en-US" altLang="zh-CN" sz="2800" b="1" dirty="0"/>
          </a:p>
          <a:p>
            <a:pPr>
              <a:lnSpc>
                <a:spcPct val="80000"/>
              </a:lnSpc>
              <a:spcBef>
                <a:spcPct val="15000"/>
              </a:spcBef>
              <a:buFont typeface="Wingdings" charset="0"/>
              <a:buNone/>
              <a:defRPr/>
            </a:pPr>
            <a:r>
              <a:rPr lang="en-US" altLang="zh-CN" sz="2800" b="1" dirty="0">
                <a:solidFill>
                  <a:srgbClr val="CD0066"/>
                </a:solidFill>
              </a:rPr>
              <a:t>switch (op){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Wingdings" charset="0"/>
              <a:buNone/>
              <a:defRPr/>
            </a:pPr>
            <a:r>
              <a:rPr lang="en-US" altLang="zh-CN" sz="2800" b="1" dirty="0">
                <a:solidFill>
                  <a:srgbClr val="000000"/>
                </a:solidFill>
              </a:rPr>
              <a:t>   </a:t>
            </a:r>
            <a:r>
              <a:rPr lang="en-US" altLang="zh-CN" sz="2800" b="1" dirty="0" smtClean="0">
                <a:solidFill>
                  <a:schemeClr val="bg2"/>
                </a:solidFill>
              </a:rPr>
              <a:t>case </a:t>
            </a:r>
            <a:r>
              <a:rPr lang="en-US" altLang="zh-CN" sz="2800" b="1" dirty="0">
                <a:solidFill>
                  <a:schemeClr val="bg2"/>
                </a:solidFill>
              </a:rPr>
              <a:t>'+'</a:t>
            </a:r>
            <a:r>
              <a:rPr lang="en-US" altLang="zh-CN" sz="2800" b="1" dirty="0">
                <a:solidFill>
                  <a:srgbClr val="000000"/>
                </a:solidFill>
              </a:rPr>
              <a:t>: </a:t>
            </a:r>
            <a:r>
              <a:rPr lang="en-US" altLang="zh-CN" sz="2800" b="1" dirty="0" smtClean="0">
                <a:solidFill>
                  <a:srgbClr val="000000"/>
                </a:solidFill>
              </a:rPr>
              <a:t>value1 </a:t>
            </a:r>
            <a:r>
              <a:rPr lang="en-US" altLang="zh-CN" sz="2800" b="1" dirty="0">
                <a:solidFill>
                  <a:srgbClr val="000000"/>
                </a:solidFill>
              </a:rPr>
              <a:t>+ value2        </a:t>
            </a:r>
          </a:p>
          <a:p>
            <a:pPr>
              <a:buFont typeface="Wingdings" charset="0"/>
              <a:buNone/>
            </a:pPr>
            <a:r>
              <a:rPr lang="en-US" altLang="zh-CN" sz="2800" b="1" dirty="0" smtClean="0">
                <a:solidFill>
                  <a:srgbClr val="000000"/>
                </a:solidFill>
              </a:rPr>
              <a:t>   </a:t>
            </a:r>
            <a:r>
              <a:rPr lang="en-US" altLang="zh-CN" sz="2800" b="1" dirty="0" smtClean="0">
                <a:solidFill>
                  <a:srgbClr val="00007D"/>
                </a:solidFill>
              </a:rPr>
              <a:t>case</a:t>
            </a:r>
            <a:r>
              <a:rPr lang="en-US" altLang="zh-CN" sz="2800" b="1" dirty="0">
                <a:solidFill>
                  <a:srgbClr val="00007D"/>
                </a:solidFill>
              </a:rPr>
              <a:t> '</a:t>
            </a:r>
            <a:r>
              <a:rPr lang="en-US" altLang="zh-CN" sz="2800" b="1" dirty="0" smtClean="0">
                <a:solidFill>
                  <a:srgbClr val="00007D"/>
                </a:solidFill>
              </a:rPr>
              <a:t>-</a:t>
            </a:r>
            <a:r>
              <a:rPr lang="en-US" altLang="zh-CN" sz="2800" b="1" dirty="0">
                <a:solidFill>
                  <a:srgbClr val="00007D"/>
                </a:solidFill>
              </a:rPr>
              <a:t>'</a:t>
            </a:r>
            <a:r>
              <a:rPr lang="en-US" altLang="zh-CN" sz="2800" b="1" dirty="0" smtClean="0">
                <a:solidFill>
                  <a:srgbClr val="000000"/>
                </a:solidFill>
              </a:rPr>
              <a:t>:  value1 </a:t>
            </a:r>
            <a:r>
              <a:rPr lang="en-US" altLang="zh-CN" sz="2800" b="1" dirty="0">
                <a:solidFill>
                  <a:srgbClr val="000000"/>
                </a:solidFill>
              </a:rPr>
              <a:t>– value2</a:t>
            </a:r>
          </a:p>
          <a:p>
            <a:pPr>
              <a:buFont typeface="Wingdings" charset="0"/>
              <a:buNone/>
            </a:pPr>
            <a:r>
              <a:rPr lang="en-US" altLang="zh-CN" sz="2800" b="1" dirty="0" smtClean="0">
                <a:solidFill>
                  <a:srgbClr val="000000"/>
                </a:solidFill>
              </a:rPr>
              <a:t>   </a:t>
            </a:r>
            <a:r>
              <a:rPr lang="en-US" altLang="zh-CN" sz="2800" b="1" dirty="0" smtClean="0">
                <a:solidFill>
                  <a:srgbClr val="00007D"/>
                </a:solidFill>
              </a:rPr>
              <a:t>case </a:t>
            </a:r>
            <a:r>
              <a:rPr lang="en-US" altLang="zh-CN" sz="2800" b="1" dirty="0">
                <a:solidFill>
                  <a:srgbClr val="00007D"/>
                </a:solidFill>
              </a:rPr>
              <a:t>'*'</a:t>
            </a:r>
            <a:r>
              <a:rPr lang="en-US" altLang="zh-CN" sz="2800" b="1" dirty="0" smtClean="0">
                <a:solidFill>
                  <a:srgbClr val="000000"/>
                </a:solidFill>
              </a:rPr>
              <a:t>:  value1 </a:t>
            </a:r>
            <a:r>
              <a:rPr lang="en-US" altLang="zh-CN" sz="2800" b="1" dirty="0">
                <a:solidFill>
                  <a:srgbClr val="000000"/>
                </a:solidFill>
              </a:rPr>
              <a:t>* value2</a:t>
            </a:r>
          </a:p>
          <a:p>
            <a:pPr>
              <a:buFont typeface="Wingdings" charset="0"/>
              <a:buNone/>
            </a:pPr>
            <a:r>
              <a:rPr lang="en-US" altLang="zh-CN" sz="2800" b="1" dirty="0" smtClean="0">
                <a:solidFill>
                  <a:srgbClr val="000000"/>
                </a:solidFill>
              </a:rPr>
              <a:t>   </a:t>
            </a:r>
            <a:r>
              <a:rPr lang="en-US" altLang="zh-CN" sz="2800" b="1" dirty="0" smtClean="0">
                <a:solidFill>
                  <a:srgbClr val="00007D"/>
                </a:solidFill>
              </a:rPr>
              <a:t>case </a:t>
            </a:r>
            <a:r>
              <a:rPr lang="en-US" altLang="zh-CN" sz="2800" b="1" dirty="0">
                <a:solidFill>
                  <a:srgbClr val="00007D"/>
                </a:solidFill>
              </a:rPr>
              <a:t>'/'</a:t>
            </a:r>
            <a:r>
              <a:rPr lang="en-US" altLang="zh-CN" sz="2800" b="1" dirty="0" smtClean="0">
                <a:solidFill>
                  <a:srgbClr val="000000"/>
                </a:solidFill>
              </a:rPr>
              <a:t>:  value1 </a:t>
            </a:r>
            <a:r>
              <a:rPr lang="en-US" altLang="zh-CN" sz="2800" b="1" dirty="0">
                <a:solidFill>
                  <a:srgbClr val="000000"/>
                </a:solidFill>
              </a:rPr>
              <a:t>/ value2</a:t>
            </a:r>
          </a:p>
          <a:p>
            <a:pPr>
              <a:buFont typeface="Wingdings" charset="0"/>
              <a:buNone/>
            </a:pPr>
            <a:r>
              <a:rPr lang="en-US" altLang="zh-CN" sz="2800" b="1" dirty="0" smtClean="0">
                <a:solidFill>
                  <a:srgbClr val="000000"/>
                </a:solidFill>
              </a:rPr>
              <a:t>   </a:t>
            </a:r>
            <a:r>
              <a:rPr lang="en-US" altLang="zh-CN" sz="2800" b="1" dirty="0" smtClean="0">
                <a:solidFill>
                  <a:srgbClr val="00007D"/>
                </a:solidFill>
              </a:rPr>
              <a:t>default</a:t>
            </a:r>
            <a:r>
              <a:rPr lang="en-US" altLang="zh-CN" sz="2800" b="1" dirty="0">
                <a:solidFill>
                  <a:srgbClr val="000000"/>
                </a:solidFill>
              </a:rPr>
              <a:t>:</a:t>
            </a:r>
            <a:r>
              <a:rPr lang="en-US" altLang="zh-CN" sz="2800" b="1" dirty="0" smtClean="0">
                <a:solidFill>
                  <a:srgbClr val="000000"/>
                </a:solidFill>
              </a:rPr>
              <a:t> </a:t>
            </a:r>
            <a:r>
              <a:rPr lang="en-US" altLang="zh-CN" sz="2800" b="1" dirty="0">
                <a:solidFill>
                  <a:srgbClr val="000000"/>
                </a:solidFill>
              </a:rPr>
              <a:t>"Unknown operator"</a:t>
            </a:r>
            <a:endParaRPr lang="en-US" altLang="zh-CN" sz="2800" b="1" dirty="0" smtClean="0">
              <a:solidFill>
                <a:srgbClr val="000000"/>
              </a:solidFill>
            </a:endParaRPr>
          </a:p>
          <a:p>
            <a:pPr>
              <a:buFont typeface="Wingdings" charset="0"/>
              <a:buNone/>
            </a:pPr>
            <a:r>
              <a:rPr lang="en-US" altLang="zh-CN" sz="2800" b="1" dirty="0">
                <a:solidFill>
                  <a:srgbClr val="CD0066"/>
                </a:solidFill>
              </a:rPr>
              <a:t>}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6948488" y="188913"/>
            <a:ext cx="2195512" cy="668337"/>
          </a:xfrm>
        </p:spPr>
        <p:txBody>
          <a:bodyPr/>
          <a:lstStyle/>
          <a:p>
            <a:pPr>
              <a:defRPr/>
            </a:pPr>
            <a:r>
              <a:rPr lang="zh-CN" altLang="en-US" sz="4000" smtClean="0"/>
              <a:t>源程序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0"/>
            <a:ext cx="5940425" cy="68580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15000"/>
              </a:spcBef>
              <a:buFont typeface="Wingdings" charset="0"/>
              <a:buNone/>
              <a:defRPr/>
            </a:pPr>
            <a:r>
              <a:rPr lang="en-US" altLang="zh-CN" sz="2000" dirty="0" smtClean="0"/>
              <a:t># include &lt;</a:t>
            </a:r>
            <a:r>
              <a:rPr lang="en-US" altLang="zh-CN" sz="2000" dirty="0" err="1" smtClean="0"/>
              <a:t>stdio.h</a:t>
            </a:r>
            <a:r>
              <a:rPr lang="en-US" altLang="zh-CN" sz="2000" dirty="0" smtClean="0"/>
              <a:t>&gt;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Wingdings" charset="0"/>
              <a:buNone/>
              <a:defRPr/>
            </a:pP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main (void)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Wingdings" charset="0"/>
              <a:buNone/>
              <a:defRPr/>
            </a:pPr>
            <a:r>
              <a:rPr lang="en-US" altLang="zh-CN" sz="2000" dirty="0" smtClean="0"/>
              <a:t>{  char op;   double value1, value2;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Wingdings" charset="0"/>
              <a:buNone/>
              <a:defRPr/>
            </a:pPr>
            <a:r>
              <a:rPr lang="en-US" altLang="zh-CN" sz="2000" dirty="0" smtClean="0"/>
              <a:t>    </a:t>
            </a:r>
            <a:r>
              <a:rPr lang="en-US" altLang="zh-CN" sz="2000" dirty="0" err="1" smtClean="0"/>
              <a:t>printf</a:t>
            </a:r>
            <a:r>
              <a:rPr lang="en-US" altLang="zh-CN" sz="2000" dirty="0" smtClean="0"/>
              <a:t> ("Type in an expression: ");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Wingdings" charset="0"/>
              <a:buNone/>
              <a:defRPr/>
            </a:pPr>
            <a:r>
              <a:rPr lang="en-US" altLang="zh-CN" sz="2000" dirty="0" smtClean="0"/>
              <a:t>    </a:t>
            </a:r>
            <a:r>
              <a:rPr lang="en-US" altLang="zh-CN" sz="2000" dirty="0" err="1" smtClean="0"/>
              <a:t>scanf</a:t>
            </a:r>
            <a:r>
              <a:rPr lang="en-US" altLang="zh-CN" sz="2000" dirty="0" smtClean="0"/>
              <a:t> ("%</a:t>
            </a:r>
            <a:r>
              <a:rPr lang="en-US" altLang="zh-CN" sz="2000" dirty="0" err="1" smtClean="0"/>
              <a:t>lf%c%lf</a:t>
            </a:r>
            <a:r>
              <a:rPr lang="en-US" altLang="zh-CN" sz="2000" dirty="0" smtClean="0"/>
              <a:t>", &amp;value1, &amp;op, &amp;value2);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Wingdings" charset="0"/>
              <a:buNone/>
              <a:defRPr/>
            </a:pPr>
            <a:r>
              <a:rPr lang="en-US" altLang="zh-CN" sz="2000" dirty="0" smtClean="0"/>
              <a:t>    </a:t>
            </a:r>
            <a:r>
              <a:rPr lang="en-US" altLang="zh-CN" sz="2000" dirty="0" smtClean="0">
                <a:solidFill>
                  <a:srgbClr val="CC0066"/>
                </a:solidFill>
              </a:rPr>
              <a:t>switch (op)</a:t>
            </a:r>
            <a:r>
              <a:rPr lang="en-US" altLang="zh-CN" sz="2000" dirty="0" smtClean="0"/>
              <a:t>{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Wingdings" charset="0"/>
              <a:buNone/>
              <a:defRPr/>
            </a:pPr>
            <a:r>
              <a:rPr lang="en-US" altLang="zh-CN" sz="2000" dirty="0" smtClean="0"/>
              <a:t>        </a:t>
            </a:r>
            <a:r>
              <a:rPr lang="en-US" altLang="zh-CN" sz="2000" dirty="0" smtClean="0">
                <a:solidFill>
                  <a:schemeClr val="bg2"/>
                </a:solidFill>
              </a:rPr>
              <a:t>case '+'</a:t>
            </a:r>
            <a:r>
              <a:rPr lang="en-US" altLang="zh-CN" sz="2000" dirty="0" smtClean="0"/>
              <a:t>: 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Wingdings" charset="0"/>
              <a:buNone/>
              <a:defRPr/>
            </a:pPr>
            <a:r>
              <a:rPr lang="en-US" altLang="zh-CN" sz="2000" dirty="0" smtClean="0"/>
              <a:t>            </a:t>
            </a:r>
            <a:r>
              <a:rPr lang="en-US" altLang="zh-CN" sz="2000" dirty="0" err="1" smtClean="0"/>
              <a:t>printf</a:t>
            </a:r>
            <a:r>
              <a:rPr lang="en-US" altLang="zh-CN" sz="2000" dirty="0" smtClean="0"/>
              <a:t> ("=%.2f\n", value1+value2);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Wingdings" charset="0"/>
              <a:buNone/>
              <a:defRPr/>
            </a:pPr>
            <a:r>
              <a:rPr lang="en-US" altLang="zh-CN" sz="2000" dirty="0" smtClean="0"/>
              <a:t>            break;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Wingdings" charset="0"/>
              <a:buNone/>
              <a:defRPr/>
            </a:pPr>
            <a:r>
              <a:rPr lang="en-US" altLang="zh-CN" sz="2000" dirty="0" smtClean="0"/>
              <a:t>        </a:t>
            </a:r>
            <a:r>
              <a:rPr lang="en-US" altLang="zh-CN" sz="2000" dirty="0" smtClean="0">
                <a:solidFill>
                  <a:srgbClr val="00007D"/>
                </a:solidFill>
              </a:rPr>
              <a:t>case '-'</a:t>
            </a:r>
            <a:r>
              <a:rPr lang="en-US" altLang="zh-CN" sz="2000" dirty="0" smtClean="0"/>
              <a:t>: 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Wingdings" charset="0"/>
              <a:buNone/>
              <a:defRPr/>
            </a:pPr>
            <a:r>
              <a:rPr lang="en-US" altLang="zh-CN" sz="2000" dirty="0" smtClean="0"/>
              <a:t>            </a:t>
            </a:r>
            <a:r>
              <a:rPr lang="en-US" altLang="zh-CN" sz="2000" dirty="0" err="1" smtClean="0"/>
              <a:t>printf</a:t>
            </a:r>
            <a:r>
              <a:rPr lang="en-US" altLang="zh-CN" sz="2000" dirty="0" smtClean="0"/>
              <a:t> ("=%.2f\n", value1-value2);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Wingdings" charset="0"/>
              <a:buNone/>
              <a:defRPr/>
            </a:pPr>
            <a:r>
              <a:rPr lang="en-US" altLang="zh-CN" sz="2000" dirty="0" smtClean="0"/>
              <a:t>            break;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Wingdings" charset="0"/>
              <a:buNone/>
              <a:defRPr/>
            </a:pPr>
            <a:r>
              <a:rPr lang="en-US" altLang="zh-CN" sz="2000" dirty="0" smtClean="0"/>
              <a:t>        </a:t>
            </a:r>
            <a:r>
              <a:rPr lang="en-US" altLang="zh-CN" sz="2000" dirty="0" smtClean="0">
                <a:solidFill>
                  <a:srgbClr val="00007D"/>
                </a:solidFill>
              </a:rPr>
              <a:t>case '*'</a:t>
            </a:r>
            <a:r>
              <a:rPr lang="en-US" altLang="zh-CN" sz="2000" dirty="0" smtClean="0"/>
              <a:t>: 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Wingdings" charset="0"/>
              <a:buNone/>
              <a:defRPr/>
            </a:pPr>
            <a:r>
              <a:rPr lang="en-US" altLang="zh-CN" sz="2000" dirty="0" smtClean="0"/>
              <a:t>            </a:t>
            </a:r>
            <a:r>
              <a:rPr lang="en-US" altLang="zh-CN" sz="2000" dirty="0" err="1" smtClean="0"/>
              <a:t>printf</a:t>
            </a:r>
            <a:r>
              <a:rPr lang="en-US" altLang="zh-CN" sz="2000" dirty="0" smtClean="0"/>
              <a:t> ("=%.2f\n", value1*value2);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Wingdings" charset="0"/>
              <a:buNone/>
              <a:defRPr/>
            </a:pPr>
            <a:r>
              <a:rPr lang="en-US" altLang="zh-CN" sz="2000" dirty="0" smtClean="0"/>
              <a:t>            break;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Wingdings" charset="0"/>
              <a:buNone/>
              <a:defRPr/>
            </a:pPr>
            <a:r>
              <a:rPr lang="en-US" altLang="zh-CN" sz="2000" dirty="0" smtClean="0"/>
              <a:t>        </a:t>
            </a:r>
            <a:r>
              <a:rPr lang="en-US" altLang="zh-CN" sz="2000" dirty="0" smtClean="0">
                <a:solidFill>
                  <a:srgbClr val="00007D"/>
                </a:solidFill>
              </a:rPr>
              <a:t>case '/'</a:t>
            </a:r>
            <a:r>
              <a:rPr lang="en-US" altLang="zh-CN" sz="2000" dirty="0" smtClean="0"/>
              <a:t>: 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Wingdings" charset="0"/>
              <a:buNone/>
              <a:defRPr/>
            </a:pPr>
            <a:r>
              <a:rPr lang="en-US" altLang="zh-CN" sz="2000" dirty="0" smtClean="0"/>
              <a:t>            </a:t>
            </a:r>
            <a:r>
              <a:rPr lang="en-US" altLang="zh-CN" sz="2000" dirty="0" err="1" smtClean="0"/>
              <a:t>printf</a:t>
            </a:r>
            <a:r>
              <a:rPr lang="en-US" altLang="zh-CN" sz="2000" dirty="0" smtClean="0"/>
              <a:t> ("=%.2f\n", value1/value2);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Wingdings" charset="0"/>
              <a:buNone/>
              <a:defRPr/>
            </a:pPr>
            <a:r>
              <a:rPr lang="en-US" altLang="zh-CN" sz="2000" dirty="0" smtClean="0"/>
              <a:t>            break;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Wingdings" charset="0"/>
              <a:buNone/>
              <a:defRPr/>
            </a:pPr>
            <a:r>
              <a:rPr lang="en-US" altLang="zh-CN" sz="2000" dirty="0" smtClean="0"/>
              <a:t>        </a:t>
            </a:r>
            <a:r>
              <a:rPr lang="en-US" altLang="zh-CN" sz="2000" dirty="0" smtClean="0">
                <a:solidFill>
                  <a:srgbClr val="00007D"/>
                </a:solidFill>
              </a:rPr>
              <a:t>default</a:t>
            </a:r>
            <a:r>
              <a:rPr lang="en-US" altLang="zh-CN" sz="2000" dirty="0" smtClean="0"/>
              <a:t>:  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Wingdings" charset="0"/>
              <a:buNone/>
              <a:defRPr/>
            </a:pPr>
            <a:r>
              <a:rPr lang="en-US" altLang="zh-CN" sz="2000" dirty="0" smtClean="0"/>
              <a:t>            </a:t>
            </a:r>
            <a:r>
              <a:rPr lang="en-US" altLang="zh-CN" sz="2000" dirty="0" err="1" smtClean="0"/>
              <a:t>printf</a:t>
            </a:r>
            <a:r>
              <a:rPr lang="en-US" altLang="zh-CN" sz="2000" dirty="0" smtClean="0"/>
              <a:t> ("Unknown operator\n");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Wingdings" charset="0"/>
              <a:buNone/>
              <a:defRPr/>
            </a:pPr>
            <a:r>
              <a:rPr lang="en-US" altLang="zh-CN" sz="2000" dirty="0" smtClean="0"/>
              <a:t>            break;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Wingdings" charset="0"/>
              <a:buNone/>
              <a:defRPr/>
            </a:pPr>
            <a:r>
              <a:rPr lang="en-US" altLang="zh-CN" sz="2000" dirty="0" smtClean="0"/>
              <a:t>   </a:t>
            </a:r>
            <a:r>
              <a:rPr lang="en-US" altLang="zh-CN" sz="2000" dirty="0" smtClean="0">
                <a:solidFill>
                  <a:srgbClr val="CC0066"/>
                </a:solidFill>
              </a:rPr>
              <a:t> }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Wingdings" charset="0"/>
              <a:buNone/>
              <a:defRPr/>
            </a:pPr>
            <a:r>
              <a:rPr lang="en-US" altLang="zh-CN" sz="2000" dirty="0" smtClean="0"/>
              <a:t>    return 0;     }</a:t>
            </a:r>
          </a:p>
        </p:txBody>
      </p:sp>
      <p:sp>
        <p:nvSpPr>
          <p:cNvPr id="195588" name="Rectangle 4"/>
          <p:cNvSpPr>
            <a:spLocks noChangeArrowheads="1"/>
          </p:cNvSpPr>
          <p:nvPr/>
        </p:nvSpPr>
        <p:spPr bwMode="auto">
          <a:xfrm>
            <a:off x="5005388" y="3284538"/>
            <a:ext cx="3887787" cy="714375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kumimoji="1" lang="en-US" altLang="zh-CN" sz="2000" b="1" dirty="0"/>
              <a:t>Type in an expression: </a:t>
            </a:r>
            <a:r>
              <a:rPr kumimoji="1" lang="en-US" altLang="zh-CN" sz="2000" b="1" dirty="0">
                <a:solidFill>
                  <a:srgbClr val="CC0066"/>
                </a:solidFill>
              </a:rPr>
              <a:t>3.1+4.8</a:t>
            </a:r>
            <a:endParaRPr kumimoji="1" lang="en-US" altLang="zh-CN" sz="2000" b="1" dirty="0"/>
          </a:p>
          <a:p>
            <a:pPr>
              <a:defRPr/>
            </a:pPr>
            <a:r>
              <a:rPr kumimoji="1" lang="en-US" altLang="zh-CN" sz="2000" b="1" dirty="0"/>
              <a:t>=7.9</a:t>
            </a:r>
          </a:p>
        </p:txBody>
      </p:sp>
      <p:sp>
        <p:nvSpPr>
          <p:cNvPr id="195594" name="Rectangle 10"/>
          <p:cNvSpPr>
            <a:spLocks noChangeArrowheads="1"/>
          </p:cNvSpPr>
          <p:nvPr/>
        </p:nvSpPr>
        <p:spPr bwMode="auto">
          <a:xfrm>
            <a:off x="5076825" y="4387850"/>
            <a:ext cx="2087563" cy="409575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000" b="1" dirty="0"/>
              <a:t>如果除数为</a:t>
            </a:r>
            <a:r>
              <a:rPr lang="en-US" altLang="zh-CN" sz="2000" b="1" dirty="0"/>
              <a:t>0</a:t>
            </a:r>
            <a:r>
              <a:rPr lang="zh-CN" altLang="en-US" sz="2000" b="1" dirty="0"/>
              <a:t>？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652120" y="1700808"/>
            <a:ext cx="1934492" cy="707886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accent1"/>
            </a:solidFill>
            <a:prstDash val="sysDot"/>
            <a:miter lim="800000"/>
            <a:headEnd type="none" w="sm" len="sm"/>
            <a:tailEnd type="none" w="sm" len="sm"/>
          </a:ln>
          <a:effectLst/>
          <a:extLst/>
        </p:spPr>
        <p:txBody>
          <a:bodyPr wrap="square">
            <a:spAutoFit/>
          </a:bodyPr>
          <a:lstStyle/>
          <a:p>
            <a:pPr>
              <a:defRPr/>
            </a:pPr>
            <a:r>
              <a:rPr kumimoji="1" lang="zh-CN" altLang="en-US" sz="2000" b="1" dirty="0" smtClean="0"/>
              <a:t>错误：</a:t>
            </a:r>
            <a:endParaRPr kumimoji="1" lang="en-US" altLang="zh-CN" sz="2000" b="1" dirty="0" smtClean="0"/>
          </a:p>
          <a:p>
            <a:pPr>
              <a:defRPr/>
            </a:pPr>
            <a:r>
              <a:rPr kumimoji="1" lang="en-US" altLang="zh-CN" sz="2000" b="1" dirty="0" smtClean="0"/>
              <a:t>case op==‘+’</a:t>
            </a:r>
            <a:endParaRPr kumimoji="1" lang="en-US" altLang="zh-CN" sz="2000" b="1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5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5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95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8" grpId="0" animBg="1" autoUpdateAnimBg="0"/>
      <p:bldP spid="195594" grpId="0" animBg="1"/>
      <p:bldP spid="6" grpId="0" animBg="1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8163" y="685800"/>
            <a:ext cx="7423150" cy="914400"/>
          </a:xfrm>
        </p:spPr>
        <p:txBody>
          <a:bodyPr/>
          <a:lstStyle/>
          <a:p>
            <a:pPr algn="ctr">
              <a:defRPr/>
            </a:pPr>
            <a:r>
              <a:rPr lang="en-US" altLang="zh-CN" dirty="0" smtClean="0"/>
              <a:t>2. </a:t>
            </a:r>
            <a:r>
              <a:rPr lang="zh-CN" altLang="en-US" dirty="0" smtClean="0"/>
              <a:t>在</a:t>
            </a:r>
            <a:r>
              <a:rPr lang="en-US" altLang="zh-CN" dirty="0" smtClean="0"/>
              <a:t>switch</a:t>
            </a:r>
            <a:r>
              <a:rPr lang="zh-CN" altLang="en-US" dirty="0" smtClean="0"/>
              <a:t>中不使用</a:t>
            </a:r>
            <a:r>
              <a:rPr lang="en-US" altLang="zh-CN" dirty="0" smtClean="0"/>
              <a:t>break</a:t>
            </a:r>
            <a:endParaRPr lang="zh-CN" altLang="en-US" dirty="0" smtClean="0"/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782763"/>
            <a:ext cx="6553200" cy="3733800"/>
          </a:xfrm>
        </p:spPr>
        <p:txBody>
          <a:bodyPr/>
          <a:lstStyle/>
          <a:p>
            <a:pPr lvl="1" algn="just">
              <a:spcBef>
                <a:spcPct val="50000"/>
              </a:spcBef>
              <a:buFont typeface="Wingdings" charset="0"/>
              <a:buNone/>
              <a:defRPr/>
            </a:pPr>
            <a:r>
              <a:rPr lang="en-US" altLang="zh-CN" dirty="0" smtClean="0"/>
              <a:t>switch(</a:t>
            </a:r>
            <a:r>
              <a:rPr lang="zh-CN" altLang="en-US" dirty="0" smtClean="0"/>
              <a:t>表达式){ </a:t>
            </a:r>
          </a:p>
          <a:p>
            <a:pPr lvl="1" algn="just">
              <a:buFont typeface="Wingdings" charset="0"/>
              <a:buNone/>
              <a:defRPr/>
            </a:pPr>
            <a:r>
              <a:rPr lang="en-US" altLang="zh-CN" dirty="0" smtClean="0"/>
              <a:t>    case </a:t>
            </a:r>
            <a:r>
              <a:rPr lang="zh-CN" altLang="en-US" dirty="0" smtClean="0">
                <a:solidFill>
                  <a:srgbClr val="CC0066"/>
                </a:solidFill>
              </a:rPr>
              <a:t>常量表达式</a:t>
            </a:r>
            <a:r>
              <a:rPr lang="en-US" altLang="zh-CN" dirty="0" smtClean="0">
                <a:solidFill>
                  <a:srgbClr val="CC0066"/>
                </a:solidFill>
              </a:rPr>
              <a:t>1</a:t>
            </a:r>
            <a:r>
              <a:rPr lang="zh-CN" altLang="en-US" dirty="0" smtClean="0"/>
              <a:t>：语句段</a:t>
            </a:r>
            <a:r>
              <a:rPr lang="en-US" altLang="zh-CN" dirty="0" smtClean="0"/>
              <a:t>1;</a:t>
            </a:r>
          </a:p>
          <a:p>
            <a:pPr lvl="1" algn="just">
              <a:buFont typeface="Wingdings" charset="0"/>
              <a:buNone/>
              <a:defRPr/>
            </a:pPr>
            <a:r>
              <a:rPr lang="zh-CN" altLang="en-US" dirty="0" smtClean="0"/>
              <a:t>    </a:t>
            </a:r>
            <a:r>
              <a:rPr lang="en-US" altLang="zh-CN" dirty="0" smtClean="0"/>
              <a:t>case </a:t>
            </a:r>
            <a:r>
              <a:rPr lang="zh-CN" altLang="en-US" dirty="0" smtClean="0">
                <a:solidFill>
                  <a:srgbClr val="CC0066"/>
                </a:solidFill>
              </a:rPr>
              <a:t>常量表达式</a:t>
            </a:r>
            <a:r>
              <a:rPr lang="en-US" altLang="zh-CN" dirty="0" smtClean="0">
                <a:solidFill>
                  <a:srgbClr val="CC0066"/>
                </a:solidFill>
              </a:rPr>
              <a:t>2</a:t>
            </a:r>
            <a:r>
              <a:rPr lang="zh-CN" altLang="en-US" dirty="0" smtClean="0"/>
              <a:t>：语句段</a:t>
            </a:r>
            <a:r>
              <a:rPr lang="en-US" altLang="zh-CN" dirty="0" smtClean="0"/>
              <a:t>2;</a:t>
            </a:r>
            <a:endParaRPr lang="zh-CN" altLang="en-US" dirty="0" smtClean="0"/>
          </a:p>
          <a:p>
            <a:pPr lvl="1" algn="just">
              <a:buFont typeface="Wingdings" charset="0"/>
              <a:buNone/>
              <a:defRPr/>
            </a:pPr>
            <a:r>
              <a:rPr lang="zh-CN" altLang="en-US" dirty="0" smtClean="0"/>
              <a:t>        ....…</a:t>
            </a:r>
          </a:p>
          <a:p>
            <a:pPr lvl="1" algn="just">
              <a:buFont typeface="Wingdings" charset="0"/>
              <a:buNone/>
              <a:defRPr/>
            </a:pPr>
            <a:r>
              <a:rPr lang="zh-CN" altLang="en-US" dirty="0" smtClean="0"/>
              <a:t>  </a:t>
            </a:r>
            <a:r>
              <a:rPr lang="en-US" altLang="zh-CN" dirty="0" smtClean="0"/>
              <a:t>case </a:t>
            </a:r>
            <a:r>
              <a:rPr lang="zh-CN" altLang="en-US" dirty="0" smtClean="0">
                <a:solidFill>
                  <a:srgbClr val="CC0066"/>
                </a:solidFill>
              </a:rPr>
              <a:t>常量表达式</a:t>
            </a:r>
            <a:r>
              <a:rPr lang="en-US" altLang="zh-CN" dirty="0" smtClean="0">
                <a:solidFill>
                  <a:srgbClr val="CC0066"/>
                </a:solidFill>
              </a:rPr>
              <a:t>n</a:t>
            </a:r>
            <a:r>
              <a:rPr lang="zh-CN" altLang="en-US" dirty="0" smtClean="0"/>
              <a:t>：语句段</a:t>
            </a:r>
            <a:r>
              <a:rPr lang="en-US" altLang="zh-CN" dirty="0" smtClean="0"/>
              <a:t>n;</a:t>
            </a:r>
            <a:endParaRPr lang="zh-CN" altLang="en-US" dirty="0" smtClean="0"/>
          </a:p>
          <a:p>
            <a:pPr lvl="1" algn="just">
              <a:buFont typeface="Wingdings" charset="0"/>
              <a:buNone/>
              <a:defRPr/>
            </a:pPr>
            <a:r>
              <a:rPr lang="zh-CN" altLang="en-US" dirty="0" smtClean="0"/>
              <a:t>  </a:t>
            </a:r>
            <a:r>
              <a:rPr lang="en-US" altLang="zh-CN" dirty="0" smtClean="0"/>
              <a:t>default ：                 </a:t>
            </a:r>
            <a:r>
              <a:rPr lang="zh-CN" altLang="en-US" dirty="0" smtClean="0"/>
              <a:t>语句段</a:t>
            </a:r>
            <a:r>
              <a:rPr lang="en-US" altLang="zh-CN" dirty="0" smtClean="0"/>
              <a:t>n+1;</a:t>
            </a:r>
            <a:endParaRPr lang="zh-CN" altLang="en-US" dirty="0" smtClean="0"/>
          </a:p>
          <a:p>
            <a:pPr lvl="1" algn="just">
              <a:buFont typeface="Wingdings" charset="0"/>
              <a:buNone/>
              <a:defRPr/>
            </a:pPr>
            <a:r>
              <a:rPr lang="zh-CN" altLang="en-US" dirty="0" smtClean="0"/>
              <a:t>}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2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2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2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2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2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2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2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2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2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2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2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2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2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2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7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404813"/>
            <a:ext cx="8640762" cy="1008062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3.1.1 </a:t>
            </a:r>
            <a:r>
              <a:rPr lang="zh-CN" altLang="en-US" dirty="0" smtClean="0"/>
              <a:t>程序解析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341438"/>
            <a:ext cx="8569325" cy="5111750"/>
          </a:xfrm>
        </p:spPr>
        <p:txBody>
          <a:bodyPr/>
          <a:lstStyle/>
          <a:p>
            <a:pPr marL="0" indent="0">
              <a:spcBef>
                <a:spcPts val="600"/>
              </a:spcBef>
              <a:buFont typeface="Wingdings" charset="0"/>
              <a:buNone/>
              <a:defRPr/>
            </a:pPr>
            <a:r>
              <a:rPr lang="zh-CN" altLang="en-US" dirty="0">
                <a:latin typeface="Arial"/>
                <a:cs typeface="Arial"/>
              </a:rPr>
              <a:t>例</a:t>
            </a:r>
            <a:r>
              <a:rPr lang="en-US" altLang="zh-CN" dirty="0">
                <a:latin typeface="Arial"/>
                <a:cs typeface="Arial"/>
              </a:rPr>
              <a:t>3-1 </a:t>
            </a:r>
            <a:r>
              <a:rPr lang="zh-CN" altLang="en-US" dirty="0">
                <a:latin typeface="Arial"/>
                <a:cs typeface="Arial"/>
              </a:rPr>
              <a:t>简单的猜数游戏</a:t>
            </a:r>
            <a:r>
              <a:rPr lang="zh-CN" altLang="en-US" dirty="0" smtClean="0">
                <a:latin typeface="Arial"/>
                <a:cs typeface="Arial"/>
              </a:rPr>
              <a:t>。输入你所猜</a:t>
            </a:r>
            <a:r>
              <a:rPr lang="zh-CN" altLang="en-US" dirty="0">
                <a:latin typeface="Arial"/>
                <a:cs typeface="Arial"/>
              </a:rPr>
              <a:t>的</a:t>
            </a:r>
            <a:r>
              <a:rPr lang="zh-CN" altLang="en-US" dirty="0" smtClean="0">
                <a:latin typeface="Arial"/>
                <a:cs typeface="Arial"/>
              </a:rPr>
              <a:t>整数</a:t>
            </a:r>
            <a:r>
              <a:rPr lang="en-US" altLang="zh-CN" dirty="0" err="1" smtClean="0">
                <a:latin typeface="Arial"/>
                <a:cs typeface="Arial"/>
              </a:rPr>
              <a:t>yournumber</a:t>
            </a:r>
            <a:r>
              <a:rPr lang="en-US" altLang="zh-CN" dirty="0" smtClean="0">
                <a:latin typeface="Arial"/>
                <a:cs typeface="Arial"/>
              </a:rPr>
              <a:t>(</a:t>
            </a:r>
            <a:r>
              <a:rPr lang="zh-CN" altLang="en-US" dirty="0" smtClean="0">
                <a:latin typeface="Arial"/>
                <a:cs typeface="Arial"/>
              </a:rPr>
              <a:t>假</a:t>
            </a:r>
            <a:r>
              <a:rPr lang="zh-CN" altLang="en-US" dirty="0">
                <a:latin typeface="Arial"/>
                <a:cs typeface="Arial"/>
              </a:rPr>
              <a:t>定</a:t>
            </a:r>
            <a:r>
              <a:rPr lang="en-US" altLang="zh-CN" dirty="0">
                <a:latin typeface="Arial"/>
                <a:cs typeface="Arial"/>
              </a:rPr>
              <a:t>1~100</a:t>
            </a:r>
            <a:r>
              <a:rPr lang="zh-CN" altLang="en-US" dirty="0" smtClean="0">
                <a:latin typeface="Arial"/>
                <a:cs typeface="Arial"/>
              </a:rPr>
              <a:t>内</a:t>
            </a:r>
            <a:r>
              <a:rPr lang="en-US" altLang="zh-CN" dirty="0" smtClean="0">
                <a:latin typeface="Arial"/>
                <a:cs typeface="Arial"/>
              </a:rPr>
              <a:t>)</a:t>
            </a:r>
            <a:r>
              <a:rPr lang="zh-CN" altLang="en-US" dirty="0" smtClean="0">
                <a:latin typeface="Arial"/>
                <a:cs typeface="Arial"/>
              </a:rPr>
              <a:t>，</a:t>
            </a:r>
            <a:r>
              <a:rPr lang="zh-CN" altLang="en-US" dirty="0">
                <a:latin typeface="Arial"/>
                <a:cs typeface="Arial"/>
              </a:rPr>
              <a:t>与计算机产生的被猜</a:t>
            </a:r>
            <a:r>
              <a:rPr lang="zh-CN" altLang="en-US" dirty="0" smtClean="0">
                <a:latin typeface="Arial"/>
                <a:cs typeface="Arial"/>
              </a:rPr>
              <a:t>数</a:t>
            </a:r>
            <a:r>
              <a:rPr lang="en-US" altLang="zh-CN" dirty="0" err="1" smtClean="0">
                <a:latin typeface="Arial"/>
                <a:cs typeface="Arial"/>
              </a:rPr>
              <a:t>mynumber</a:t>
            </a:r>
            <a:r>
              <a:rPr lang="zh-CN" altLang="en-US" dirty="0" smtClean="0">
                <a:latin typeface="Arial"/>
                <a:cs typeface="Arial"/>
              </a:rPr>
              <a:t>比较</a:t>
            </a:r>
            <a:r>
              <a:rPr lang="zh-CN" altLang="en-US" dirty="0">
                <a:latin typeface="Arial"/>
                <a:cs typeface="Arial"/>
              </a:rPr>
              <a:t>，若相等，显示猜中；若不等，显示与被猜数的大小关系</a:t>
            </a:r>
            <a:r>
              <a:rPr lang="zh-CN" altLang="en-US" dirty="0" smtClean="0">
                <a:latin typeface="Arial"/>
                <a:cs typeface="Arial"/>
              </a:rPr>
              <a:t>。</a:t>
            </a:r>
            <a:endParaRPr lang="en-US" altLang="zh-CN" dirty="0" smtClean="0">
              <a:latin typeface="Arial"/>
              <a:cs typeface="Arial"/>
            </a:endParaRPr>
          </a:p>
          <a:p>
            <a:pPr marL="0" lvl="1" indent="0">
              <a:spcBef>
                <a:spcPts val="600"/>
              </a:spcBef>
              <a:buClr>
                <a:schemeClr val="bg2"/>
              </a:buClr>
              <a:buSzPct val="75000"/>
              <a:buFont typeface="Wingdings" charset="0"/>
              <a:buNone/>
              <a:defRPr/>
            </a:pPr>
            <a:r>
              <a:rPr lang="en-US" altLang="zh-CN" dirty="0" err="1" smtClean="0">
                <a:cs typeface="Arial"/>
              </a:rPr>
              <a:t>yournumber</a:t>
            </a:r>
            <a:r>
              <a:rPr lang="en-US" altLang="zh-CN" dirty="0" smtClean="0">
                <a:cs typeface="Arial"/>
              </a:rPr>
              <a:t> </a:t>
            </a:r>
            <a:r>
              <a:rPr lang="en-US" altLang="zh-CN" dirty="0" err="1" smtClean="0">
                <a:cs typeface="Arial"/>
              </a:rPr>
              <a:t>vs</a:t>
            </a:r>
            <a:r>
              <a:rPr lang="en-US" altLang="zh-CN" dirty="0" smtClean="0">
                <a:cs typeface="Arial"/>
              </a:rPr>
              <a:t> </a:t>
            </a:r>
            <a:r>
              <a:rPr lang="en-US" altLang="zh-CN" dirty="0" err="1" smtClean="0">
                <a:cs typeface="Arial"/>
              </a:rPr>
              <a:t>mynubmer</a:t>
            </a:r>
            <a:r>
              <a:rPr lang="zh-CN" altLang="en-US" dirty="0" smtClean="0">
                <a:cs typeface="Arial"/>
              </a:rPr>
              <a:t>：</a:t>
            </a:r>
            <a:r>
              <a:rPr lang="en-US" altLang="zh-CN" dirty="0" smtClean="0">
                <a:latin typeface="Arial"/>
                <a:cs typeface="Arial"/>
              </a:rPr>
              <a:t>3</a:t>
            </a:r>
            <a:r>
              <a:rPr lang="zh-CN" altLang="en-US" dirty="0" smtClean="0">
                <a:latin typeface="Arial"/>
                <a:cs typeface="Arial"/>
              </a:rPr>
              <a:t>种情况：</a:t>
            </a:r>
            <a:endParaRPr lang="en-US" altLang="zh-CN" dirty="0" smtClean="0">
              <a:latin typeface="Arial"/>
              <a:cs typeface="Arial"/>
            </a:endParaRPr>
          </a:p>
          <a:p>
            <a:pPr lvl="1">
              <a:spcBef>
                <a:spcPts val="600"/>
              </a:spcBef>
              <a:defRPr/>
            </a:pPr>
            <a:r>
              <a:rPr lang="en-US" altLang="zh-CN" dirty="0" err="1" smtClean="0">
                <a:latin typeface="Arial"/>
                <a:cs typeface="Arial"/>
              </a:rPr>
              <a:t>yournumber</a:t>
            </a:r>
            <a:r>
              <a:rPr lang="en-US" altLang="zh-CN" dirty="0" smtClean="0">
                <a:latin typeface="Arial"/>
                <a:cs typeface="Arial"/>
              </a:rPr>
              <a:t> == </a:t>
            </a:r>
            <a:r>
              <a:rPr lang="en-US" altLang="zh-CN" dirty="0" err="1" smtClean="0">
                <a:cs typeface="Arial"/>
              </a:rPr>
              <a:t>mynumber</a:t>
            </a:r>
            <a:endParaRPr lang="en-US" altLang="zh-CN" dirty="0" smtClean="0">
              <a:cs typeface="Arial"/>
            </a:endParaRPr>
          </a:p>
          <a:p>
            <a:pPr lvl="1">
              <a:spcBef>
                <a:spcPts val="600"/>
              </a:spcBef>
              <a:defRPr/>
            </a:pPr>
            <a:endParaRPr lang="en-US" altLang="zh-CN" dirty="0" smtClean="0">
              <a:latin typeface="Arial"/>
              <a:cs typeface="Arial"/>
            </a:endParaRPr>
          </a:p>
          <a:p>
            <a:pPr lvl="1">
              <a:spcBef>
                <a:spcPts val="600"/>
              </a:spcBef>
              <a:defRPr/>
            </a:pPr>
            <a:r>
              <a:rPr lang="en-US" altLang="zh-CN" dirty="0" err="1" smtClean="0">
                <a:latin typeface="Arial"/>
                <a:cs typeface="Arial"/>
              </a:rPr>
              <a:t>yournumber</a:t>
            </a:r>
            <a:r>
              <a:rPr lang="en-US" altLang="zh-CN" dirty="0" smtClean="0">
                <a:latin typeface="Arial"/>
                <a:cs typeface="Arial"/>
              </a:rPr>
              <a:t> </a:t>
            </a:r>
            <a:r>
              <a:rPr lang="en-US" altLang="zh-CN" dirty="0">
                <a:latin typeface="Arial"/>
                <a:cs typeface="Arial"/>
              </a:rPr>
              <a:t>&gt;</a:t>
            </a:r>
            <a:r>
              <a:rPr lang="en-US" altLang="zh-CN" dirty="0" smtClean="0">
                <a:latin typeface="Arial"/>
                <a:cs typeface="Arial"/>
              </a:rPr>
              <a:t> </a:t>
            </a:r>
            <a:r>
              <a:rPr lang="en-US" altLang="zh-CN" dirty="0" err="1">
                <a:cs typeface="Arial"/>
              </a:rPr>
              <a:t>mynumber</a:t>
            </a:r>
            <a:endParaRPr lang="en-US" altLang="zh-CN" dirty="0" smtClean="0">
              <a:latin typeface="Arial"/>
              <a:cs typeface="Arial"/>
            </a:endParaRPr>
          </a:p>
          <a:p>
            <a:pPr lvl="1">
              <a:spcBef>
                <a:spcPts val="600"/>
              </a:spcBef>
              <a:defRPr/>
            </a:pPr>
            <a:r>
              <a:rPr lang="en-US" altLang="zh-CN" dirty="0" err="1" smtClean="0">
                <a:latin typeface="Arial"/>
                <a:cs typeface="Arial"/>
              </a:rPr>
              <a:t>yournumber</a:t>
            </a:r>
            <a:r>
              <a:rPr lang="en-US" altLang="zh-CN" dirty="0" smtClean="0">
                <a:latin typeface="Arial"/>
                <a:cs typeface="Arial"/>
              </a:rPr>
              <a:t> &lt; </a:t>
            </a:r>
            <a:r>
              <a:rPr lang="en-US" altLang="zh-CN" dirty="0" err="1">
                <a:cs typeface="Arial"/>
              </a:rPr>
              <a:t>mynumber</a:t>
            </a:r>
            <a:endParaRPr lang="zh-CN" altLang="en-US" dirty="0">
              <a:latin typeface="Arial"/>
              <a:cs typeface="Arial"/>
            </a:endParaRPr>
          </a:p>
          <a:p>
            <a:pPr lvl="1">
              <a:lnSpc>
                <a:spcPct val="90000"/>
              </a:lnSpc>
              <a:spcBef>
                <a:spcPts val="600"/>
              </a:spcBef>
              <a:defRPr/>
            </a:pPr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6011863" y="3860800"/>
            <a:ext cx="2881312" cy="2046288"/>
          </a:xfrm>
          <a:prstGeom prst="rect">
            <a:avLst/>
          </a:prstGeom>
          <a:solidFill>
            <a:schemeClr val="accent5"/>
          </a:solidFill>
          <a:ln w="9525">
            <a:solidFill>
              <a:srgbClr val="3366FF"/>
            </a:solidFill>
            <a:prstDash val="sysDot"/>
            <a:miter lim="800000"/>
            <a:headEnd/>
            <a:tailEnd/>
          </a:ln>
          <a:extLst/>
        </p:spPr>
        <p:txBody>
          <a:bodyPr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2800" b="1" dirty="0">
                <a:solidFill>
                  <a:srgbClr val="CD0066"/>
                </a:solidFill>
              </a:rPr>
              <a:t>if</a:t>
            </a:r>
            <a:r>
              <a:rPr lang="en-US" altLang="zh-CN" sz="2800" b="1" dirty="0">
                <a:solidFill>
                  <a:srgbClr val="DE4D1A"/>
                </a:solidFill>
              </a:rPr>
              <a:t> </a:t>
            </a:r>
            <a:r>
              <a:rPr lang="en-US" altLang="zh-CN" sz="2800" b="1" dirty="0"/>
              <a:t>(==) 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ok</a:t>
            </a:r>
            <a:endParaRPr lang="zh-CN" altLang="en-US" sz="2800" b="1" dirty="0"/>
          </a:p>
          <a:p>
            <a:pPr>
              <a:spcBef>
                <a:spcPts val="600"/>
              </a:spcBef>
            </a:pPr>
            <a:r>
              <a:rPr lang="en-US" altLang="zh-CN" sz="2800" b="1" dirty="0">
                <a:solidFill>
                  <a:srgbClr val="CD0066"/>
                </a:solidFill>
              </a:rPr>
              <a:t>else</a:t>
            </a:r>
          </a:p>
          <a:p>
            <a:pPr>
              <a:spcBef>
                <a:spcPts val="600"/>
              </a:spcBef>
            </a:pPr>
            <a:r>
              <a:rPr lang="en-US" altLang="zh-CN" sz="2800" b="1" dirty="0">
                <a:solidFill>
                  <a:srgbClr val="CC0066"/>
                </a:solidFill>
              </a:rPr>
              <a:t>    if </a:t>
            </a:r>
            <a:r>
              <a:rPr lang="en-US" altLang="zh-CN" sz="2800" b="1" dirty="0">
                <a:solidFill>
                  <a:srgbClr val="000000"/>
                </a:solidFill>
              </a:rPr>
              <a:t>(&gt;)</a:t>
            </a:r>
            <a:r>
              <a:rPr lang="zh-CN" altLang="en-US" sz="2800" b="1" dirty="0">
                <a:solidFill>
                  <a:srgbClr val="000000"/>
                </a:solidFill>
              </a:rPr>
              <a:t> </a:t>
            </a:r>
            <a:r>
              <a:rPr lang="en-US" altLang="zh-CN" sz="2800" b="1" dirty="0">
                <a:solidFill>
                  <a:srgbClr val="000000"/>
                </a:solidFill>
              </a:rPr>
              <a:t>bigger</a:t>
            </a:r>
          </a:p>
          <a:p>
            <a:pPr>
              <a:spcBef>
                <a:spcPts val="600"/>
              </a:spcBef>
            </a:pPr>
            <a:r>
              <a:rPr lang="en-US" altLang="zh-CN" sz="2800" b="1" dirty="0">
                <a:solidFill>
                  <a:srgbClr val="CC0066"/>
                </a:solidFill>
              </a:rPr>
              <a:t>    else</a:t>
            </a:r>
            <a:r>
              <a:rPr lang="zh-CN" altLang="en-US" sz="2800" b="1" dirty="0">
                <a:solidFill>
                  <a:srgbClr val="CC0066"/>
                </a:solidFill>
              </a:rPr>
              <a:t> </a:t>
            </a:r>
            <a:r>
              <a:rPr lang="en-US" altLang="zh-CN" sz="2800" b="1" dirty="0">
                <a:solidFill>
                  <a:srgbClr val="000000"/>
                </a:solidFill>
              </a:rPr>
              <a:t>smaller</a:t>
            </a:r>
            <a:r>
              <a:rPr lang="en-US" altLang="zh-CN" sz="2800" b="1" dirty="0"/>
              <a:t>  </a:t>
            </a:r>
            <a:endParaRPr lang="zh-CN" altLang="en-US" sz="2800" b="1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44450"/>
            <a:ext cx="5211763" cy="2808288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90000"/>
              </a:lnSpc>
              <a:buFont typeface="Wingdings" charset="0"/>
              <a:buNone/>
              <a:defRPr/>
            </a:pPr>
            <a:r>
              <a:rPr lang="en-US" altLang="zh-CN" sz="2400" dirty="0" smtClean="0"/>
              <a:t>switch</a:t>
            </a:r>
            <a:r>
              <a:rPr lang="en-US" altLang="zh-CN" sz="2400" dirty="0" smtClean="0"/>
              <a:t> 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表达式)</a:t>
            </a:r>
            <a:r>
              <a:rPr lang="en-US" altLang="zh-CN" sz="2400" dirty="0"/>
              <a:t>{</a:t>
            </a:r>
            <a:endParaRPr lang="zh-CN" altLang="en-US" sz="2400" dirty="0" smtClean="0"/>
          </a:p>
          <a:p>
            <a:pPr algn="just">
              <a:lnSpc>
                <a:spcPct val="90000"/>
              </a:lnSpc>
              <a:buFont typeface="Wingdings" charset="0"/>
              <a:buNone/>
              <a:defRPr/>
            </a:pPr>
            <a:r>
              <a:rPr lang="en-US" altLang="zh-CN" sz="2400" dirty="0" smtClean="0"/>
              <a:t>    case </a:t>
            </a:r>
            <a:r>
              <a:rPr lang="zh-CN" altLang="en-US" sz="2400" dirty="0" smtClean="0">
                <a:solidFill>
                  <a:srgbClr val="CC0066"/>
                </a:solidFill>
              </a:rPr>
              <a:t>常量表达式</a:t>
            </a:r>
            <a:r>
              <a:rPr lang="en-US" altLang="zh-CN" sz="2400" dirty="0" smtClean="0">
                <a:solidFill>
                  <a:srgbClr val="CC0066"/>
                </a:solidFill>
              </a:rPr>
              <a:t>1</a:t>
            </a:r>
            <a:r>
              <a:rPr lang="zh-CN" altLang="en-US" sz="2400" dirty="0" smtClean="0"/>
              <a:t>：语句段</a:t>
            </a:r>
            <a:r>
              <a:rPr lang="en-US" altLang="zh-CN" sz="2400" dirty="0" smtClean="0"/>
              <a:t>1;</a:t>
            </a:r>
          </a:p>
          <a:p>
            <a:pPr algn="just">
              <a:lnSpc>
                <a:spcPct val="90000"/>
              </a:lnSpc>
              <a:buFont typeface="Wingdings" charset="0"/>
              <a:buNone/>
              <a:defRPr/>
            </a:pPr>
            <a:r>
              <a:rPr lang="zh-CN" altLang="en-US" sz="2400" dirty="0" smtClean="0"/>
              <a:t>    </a:t>
            </a:r>
            <a:r>
              <a:rPr lang="en-US" altLang="zh-CN" sz="2400" dirty="0" smtClean="0"/>
              <a:t>case </a:t>
            </a:r>
            <a:r>
              <a:rPr lang="zh-CN" altLang="en-US" sz="2400" dirty="0" smtClean="0">
                <a:solidFill>
                  <a:srgbClr val="CC0066"/>
                </a:solidFill>
              </a:rPr>
              <a:t>常量表达式</a:t>
            </a:r>
            <a:r>
              <a:rPr lang="en-US" altLang="zh-CN" sz="2400" dirty="0" smtClean="0">
                <a:solidFill>
                  <a:srgbClr val="CC0066"/>
                </a:solidFill>
              </a:rPr>
              <a:t>2</a:t>
            </a:r>
            <a:r>
              <a:rPr lang="zh-CN" altLang="en-US" sz="2400" dirty="0" smtClean="0"/>
              <a:t>：语句段</a:t>
            </a:r>
            <a:r>
              <a:rPr lang="en-US" altLang="zh-CN" sz="2400" dirty="0" smtClean="0"/>
              <a:t>2;</a:t>
            </a:r>
            <a:endParaRPr lang="zh-CN" altLang="en-US" sz="2400" dirty="0" smtClean="0"/>
          </a:p>
          <a:p>
            <a:pPr algn="just">
              <a:lnSpc>
                <a:spcPct val="90000"/>
              </a:lnSpc>
              <a:buFont typeface="Wingdings" charset="0"/>
              <a:buNone/>
              <a:defRPr/>
            </a:pPr>
            <a:r>
              <a:rPr lang="zh-CN" altLang="en-US" sz="2400" dirty="0" smtClean="0"/>
              <a:t>        ....…</a:t>
            </a:r>
          </a:p>
          <a:p>
            <a:pPr algn="just">
              <a:lnSpc>
                <a:spcPct val="90000"/>
              </a:lnSpc>
              <a:buFont typeface="Wingdings" charset="0"/>
              <a:buNone/>
              <a:defRPr/>
            </a:pPr>
            <a:r>
              <a:rPr lang="zh-CN" altLang="en-US" sz="2400" dirty="0" smtClean="0"/>
              <a:t>  </a:t>
            </a:r>
            <a:r>
              <a:rPr lang="en-US" altLang="zh-CN" sz="2400" dirty="0" smtClean="0"/>
              <a:t>case </a:t>
            </a:r>
            <a:r>
              <a:rPr lang="zh-CN" altLang="en-US" sz="2400" dirty="0" smtClean="0">
                <a:solidFill>
                  <a:srgbClr val="CC0066"/>
                </a:solidFill>
              </a:rPr>
              <a:t>常量表达式</a:t>
            </a:r>
            <a:r>
              <a:rPr lang="en-US" altLang="zh-CN" sz="2400" dirty="0" smtClean="0">
                <a:solidFill>
                  <a:srgbClr val="CC0066"/>
                </a:solidFill>
              </a:rPr>
              <a:t>n</a:t>
            </a:r>
            <a:r>
              <a:rPr lang="zh-CN" altLang="en-US" sz="2400" dirty="0" smtClean="0"/>
              <a:t>：语句段</a:t>
            </a:r>
            <a:r>
              <a:rPr lang="en-US" altLang="zh-CN" sz="2400" dirty="0" smtClean="0"/>
              <a:t>n;</a:t>
            </a:r>
            <a:endParaRPr lang="zh-CN" altLang="en-US" sz="2400" dirty="0" smtClean="0"/>
          </a:p>
          <a:p>
            <a:pPr algn="just">
              <a:lnSpc>
                <a:spcPct val="90000"/>
              </a:lnSpc>
              <a:buFont typeface="Wingdings" charset="0"/>
              <a:buNone/>
              <a:defRPr/>
            </a:pPr>
            <a:r>
              <a:rPr lang="zh-CN" altLang="en-US" sz="2400" dirty="0" smtClean="0"/>
              <a:t>  </a:t>
            </a:r>
            <a:r>
              <a:rPr lang="en-US" altLang="zh-CN" sz="2400" dirty="0" smtClean="0"/>
              <a:t>default ：                 </a:t>
            </a:r>
            <a:r>
              <a:rPr lang="zh-CN" altLang="en-US" sz="2400" dirty="0" smtClean="0"/>
              <a:t>语句段</a:t>
            </a:r>
            <a:r>
              <a:rPr lang="en-US" altLang="zh-CN" sz="2400" dirty="0" smtClean="0"/>
              <a:t>n+1;</a:t>
            </a:r>
            <a:endParaRPr lang="zh-CN" altLang="en-US" sz="2400" dirty="0" smtClean="0"/>
          </a:p>
          <a:p>
            <a:pPr algn="just">
              <a:lnSpc>
                <a:spcPct val="90000"/>
              </a:lnSpc>
              <a:buFont typeface="Wingdings" charset="0"/>
              <a:buNone/>
              <a:defRPr/>
            </a:pPr>
            <a:r>
              <a:rPr lang="en-US" altLang="zh-CN" sz="2400" dirty="0"/>
              <a:t>}</a:t>
            </a:r>
            <a:endParaRPr lang="zh-CN" altLang="en-US" sz="2400" dirty="0" smtClean="0"/>
          </a:p>
        </p:txBody>
      </p:sp>
      <p:sp>
        <p:nvSpPr>
          <p:cNvPr id="153634" name="Rectangle 34"/>
          <p:cNvSpPr>
            <a:spLocks noChangeArrowheads="1"/>
          </p:cNvSpPr>
          <p:nvPr/>
        </p:nvSpPr>
        <p:spPr bwMode="auto">
          <a:xfrm>
            <a:off x="5626100" y="222250"/>
            <a:ext cx="2978150" cy="259715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20000"/>
              </a:spcBef>
              <a:buClr>
                <a:schemeClr val="accent2"/>
              </a:buClr>
              <a:buFont typeface="Wingdings" charset="0"/>
              <a:buNone/>
              <a:defRPr/>
            </a:pPr>
            <a:r>
              <a:rPr kumimoji="1" lang="en-US" altLang="zh-CN" sz="2000" b="1">
                <a:cs typeface="Arial Unicode MS" charset="0"/>
              </a:rPr>
              <a:t>switch (choice) {</a:t>
            </a:r>
          </a:p>
          <a:p>
            <a:pPr algn="just">
              <a:spcBef>
                <a:spcPct val="20000"/>
              </a:spcBef>
              <a:buClr>
                <a:schemeClr val="accent2"/>
              </a:buClr>
              <a:buFont typeface="Wingdings" charset="0"/>
              <a:buNone/>
              <a:defRPr/>
            </a:pPr>
            <a:r>
              <a:rPr kumimoji="1" lang="en-US" altLang="zh-CN" sz="2000" b="1">
                <a:cs typeface="Arial Unicode MS" charset="0"/>
              </a:rPr>
              <a:t>    case </a:t>
            </a:r>
            <a:r>
              <a:rPr kumimoji="1" lang="en-US" altLang="zh-CN" sz="2000" b="1">
                <a:solidFill>
                  <a:srgbClr val="CC0066"/>
                </a:solidFill>
                <a:cs typeface="Arial Unicode MS" charset="0"/>
              </a:rPr>
              <a:t>1</a:t>
            </a:r>
            <a:r>
              <a:rPr kumimoji="1" lang="en-US" altLang="zh-CN" sz="2000" b="1">
                <a:cs typeface="Arial Unicode MS" charset="0"/>
              </a:rPr>
              <a:t>: price=3.0;</a:t>
            </a:r>
          </a:p>
          <a:p>
            <a:pPr algn="just">
              <a:spcBef>
                <a:spcPct val="20000"/>
              </a:spcBef>
              <a:buClr>
                <a:schemeClr val="accent2"/>
              </a:buClr>
              <a:buFont typeface="Wingdings" charset="0"/>
              <a:buNone/>
              <a:defRPr/>
            </a:pPr>
            <a:r>
              <a:rPr kumimoji="1" lang="zh-CN" altLang="en-US" sz="2000" b="1">
                <a:cs typeface="Arial Unicode MS" charset="0"/>
              </a:rPr>
              <a:t>    </a:t>
            </a:r>
            <a:r>
              <a:rPr kumimoji="1" lang="en-US" altLang="zh-CN" sz="2000" b="1">
                <a:cs typeface="Arial Unicode MS" charset="0"/>
              </a:rPr>
              <a:t>case </a:t>
            </a:r>
            <a:r>
              <a:rPr kumimoji="1" lang="en-US" altLang="zh-CN" sz="2000" b="1">
                <a:solidFill>
                  <a:srgbClr val="CC0066"/>
                </a:solidFill>
                <a:cs typeface="Arial Unicode MS" charset="0"/>
              </a:rPr>
              <a:t>2</a:t>
            </a:r>
            <a:r>
              <a:rPr kumimoji="1" lang="en-US" altLang="zh-CN" sz="2000" b="1">
                <a:cs typeface="Arial Unicode MS" charset="0"/>
              </a:rPr>
              <a:t>: price=2.5;</a:t>
            </a:r>
          </a:p>
          <a:p>
            <a:pPr algn="just">
              <a:spcBef>
                <a:spcPct val="20000"/>
              </a:spcBef>
              <a:buClr>
                <a:schemeClr val="accent2"/>
              </a:buClr>
              <a:buFont typeface="Wingdings" charset="0"/>
              <a:buNone/>
              <a:defRPr/>
            </a:pPr>
            <a:r>
              <a:rPr kumimoji="1" lang="en-US" altLang="zh-CN" sz="2000" b="1">
                <a:cs typeface="Arial Unicode MS" charset="0"/>
              </a:rPr>
              <a:t>    case </a:t>
            </a:r>
            <a:r>
              <a:rPr kumimoji="1" lang="en-US" altLang="zh-CN" sz="2000" b="1">
                <a:solidFill>
                  <a:srgbClr val="CC0066"/>
                </a:solidFill>
                <a:cs typeface="Arial Unicode MS" charset="0"/>
              </a:rPr>
              <a:t>3</a:t>
            </a:r>
            <a:r>
              <a:rPr kumimoji="1" lang="en-US" altLang="zh-CN" sz="2000" b="1">
                <a:cs typeface="Arial Unicode MS" charset="0"/>
              </a:rPr>
              <a:t>: price=4.0;</a:t>
            </a:r>
          </a:p>
          <a:p>
            <a:pPr algn="just">
              <a:spcBef>
                <a:spcPct val="20000"/>
              </a:spcBef>
              <a:buClr>
                <a:schemeClr val="accent2"/>
              </a:buClr>
              <a:buFont typeface="Wingdings" charset="0"/>
              <a:buNone/>
              <a:defRPr/>
            </a:pPr>
            <a:r>
              <a:rPr kumimoji="1" lang="en-US" altLang="zh-CN" sz="2000" b="1">
                <a:cs typeface="Arial Unicode MS" charset="0"/>
              </a:rPr>
              <a:t>    case </a:t>
            </a:r>
            <a:r>
              <a:rPr kumimoji="1" lang="en-US" altLang="zh-CN" sz="2000" b="1">
                <a:solidFill>
                  <a:srgbClr val="CC0066"/>
                </a:solidFill>
                <a:cs typeface="Arial Unicode MS" charset="0"/>
              </a:rPr>
              <a:t>4</a:t>
            </a:r>
            <a:r>
              <a:rPr kumimoji="1" lang="en-US" altLang="zh-CN" sz="2000" b="1">
                <a:cs typeface="Arial Unicode MS" charset="0"/>
              </a:rPr>
              <a:t>: price=3.5;</a:t>
            </a:r>
          </a:p>
          <a:p>
            <a:pPr algn="just">
              <a:spcBef>
                <a:spcPct val="20000"/>
              </a:spcBef>
              <a:buClr>
                <a:schemeClr val="accent2"/>
              </a:buClr>
              <a:buFont typeface="Wingdings" charset="0"/>
              <a:buNone/>
              <a:defRPr/>
            </a:pPr>
            <a:r>
              <a:rPr kumimoji="1" lang="en-US" altLang="zh-CN" sz="2000" b="1">
                <a:cs typeface="Arial Unicode MS" charset="0"/>
              </a:rPr>
              <a:t>    default: price=0.0;</a:t>
            </a:r>
          </a:p>
          <a:p>
            <a:pPr algn="just">
              <a:spcBef>
                <a:spcPct val="20000"/>
              </a:spcBef>
              <a:buClr>
                <a:schemeClr val="accent2"/>
              </a:buClr>
              <a:buFont typeface="Wingdings" charset="0"/>
              <a:buNone/>
              <a:defRPr/>
            </a:pPr>
            <a:r>
              <a:rPr kumimoji="1" lang="en-US" altLang="zh-CN" sz="2000" b="1">
                <a:cs typeface="Arial Unicode MS" charset="0"/>
              </a:rPr>
              <a:t>}</a:t>
            </a:r>
          </a:p>
        </p:txBody>
      </p:sp>
      <p:grpSp>
        <p:nvGrpSpPr>
          <p:cNvPr id="153635" name="Group 35"/>
          <p:cNvGrpSpPr>
            <a:grpSpLocks/>
          </p:cNvGrpSpPr>
          <p:nvPr/>
        </p:nvGrpSpPr>
        <p:grpSpPr bwMode="auto">
          <a:xfrm>
            <a:off x="1295400" y="3048000"/>
            <a:ext cx="6445250" cy="3189288"/>
            <a:chOff x="1800" y="6588"/>
            <a:chExt cx="7065" cy="3797"/>
          </a:xfrm>
        </p:grpSpPr>
        <p:sp>
          <p:nvSpPr>
            <p:cNvPr id="57349" name="Rectangle 36"/>
            <p:cNvSpPr>
              <a:spLocks noChangeArrowheads="1"/>
            </p:cNvSpPr>
            <p:nvPr/>
          </p:nvSpPr>
          <p:spPr bwMode="auto">
            <a:xfrm>
              <a:off x="3300" y="7210"/>
              <a:ext cx="3150" cy="48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>
                <a:lnSpc>
                  <a:spcPct val="124000"/>
                </a:lnSpc>
              </a:pPr>
              <a:r>
                <a:rPr lang="zh-CN" altLang="en-US" sz="1400" b="1">
                  <a:latin typeface="Times New Roman" charset="0"/>
                  <a:ea typeface="楷体_GB2312" charset="0"/>
                  <a:cs typeface="楷体_GB2312" charset="0"/>
                </a:rPr>
                <a:t>表达式的值=常量表达式 2 的值</a:t>
              </a:r>
            </a:p>
          </p:txBody>
        </p:sp>
        <p:sp>
          <p:nvSpPr>
            <p:cNvPr id="57350" name="Rectangle 37"/>
            <p:cNvSpPr>
              <a:spLocks noChangeArrowheads="1"/>
            </p:cNvSpPr>
            <p:nvPr/>
          </p:nvSpPr>
          <p:spPr bwMode="auto">
            <a:xfrm>
              <a:off x="2160" y="7808"/>
              <a:ext cx="540" cy="124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>
                <a:lnSpc>
                  <a:spcPct val="124000"/>
                </a:lnSpc>
              </a:pPr>
              <a:r>
                <a:rPr lang="zh-CN" altLang="en-US" sz="1400" b="1">
                  <a:latin typeface="Times New Roman" charset="0"/>
                  <a:ea typeface="楷体_GB2312" charset="0"/>
                  <a:cs typeface="楷体_GB2312" charset="0"/>
                </a:rPr>
                <a:t>表达式</a:t>
              </a:r>
            </a:p>
          </p:txBody>
        </p:sp>
        <p:sp>
          <p:nvSpPr>
            <p:cNvPr id="57351" name="Rectangle 38"/>
            <p:cNvSpPr>
              <a:spLocks noChangeArrowheads="1"/>
            </p:cNvSpPr>
            <p:nvPr/>
          </p:nvSpPr>
          <p:spPr bwMode="auto">
            <a:xfrm>
              <a:off x="6840" y="6776"/>
              <a:ext cx="1260" cy="48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>
                <a:lnSpc>
                  <a:spcPct val="124000"/>
                </a:lnSpc>
              </a:pPr>
              <a:r>
                <a:rPr lang="zh-CN" altLang="en-US" sz="1400" b="1">
                  <a:latin typeface="Times New Roman" charset="0"/>
                  <a:ea typeface="楷体_GB2312" charset="0"/>
                  <a:cs typeface="楷体_GB2312" charset="0"/>
                </a:rPr>
                <a:t>语句段1</a:t>
              </a:r>
              <a:endParaRPr lang="zh-CN" altLang="en-US" sz="1400" b="1">
                <a:latin typeface="Times New Roman" charset="0"/>
              </a:endParaRPr>
            </a:p>
          </p:txBody>
        </p:sp>
        <p:sp>
          <p:nvSpPr>
            <p:cNvPr id="57352" name="Line 39"/>
            <p:cNvSpPr>
              <a:spLocks noChangeShapeType="1"/>
            </p:cNvSpPr>
            <p:nvPr/>
          </p:nvSpPr>
          <p:spPr bwMode="auto">
            <a:xfrm>
              <a:off x="1800" y="8336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53" name="Rectangle 40"/>
            <p:cNvSpPr>
              <a:spLocks noChangeArrowheads="1"/>
            </p:cNvSpPr>
            <p:nvPr/>
          </p:nvSpPr>
          <p:spPr bwMode="auto">
            <a:xfrm>
              <a:off x="6840" y="7556"/>
              <a:ext cx="1260" cy="48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>
                <a:lnSpc>
                  <a:spcPct val="124000"/>
                </a:lnSpc>
              </a:pPr>
              <a:r>
                <a:rPr lang="zh-CN" altLang="en-US" sz="1400" b="1">
                  <a:latin typeface="Times New Roman" charset="0"/>
                  <a:ea typeface="楷体_GB2312" charset="0"/>
                  <a:cs typeface="楷体_GB2312" charset="0"/>
                </a:rPr>
                <a:t>语句段2</a:t>
              </a:r>
            </a:p>
          </p:txBody>
        </p:sp>
        <p:sp>
          <p:nvSpPr>
            <p:cNvPr id="57354" name="Rectangle 41"/>
            <p:cNvSpPr>
              <a:spLocks noChangeArrowheads="1"/>
            </p:cNvSpPr>
            <p:nvPr/>
          </p:nvSpPr>
          <p:spPr bwMode="auto">
            <a:xfrm>
              <a:off x="6840" y="9084"/>
              <a:ext cx="1260" cy="48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>
                <a:lnSpc>
                  <a:spcPct val="124000"/>
                </a:lnSpc>
              </a:pPr>
              <a:r>
                <a:rPr lang="zh-CN" altLang="en-US" sz="1400" b="1">
                  <a:latin typeface="Times New Roman" charset="0"/>
                  <a:ea typeface="楷体_GB2312" charset="0"/>
                  <a:cs typeface="楷体_GB2312" charset="0"/>
                </a:rPr>
                <a:t>语句段</a:t>
              </a:r>
              <a:r>
                <a:rPr lang="en-US" altLang="zh-CN" sz="1400" b="1">
                  <a:latin typeface="Times New Roman" charset="0"/>
                  <a:ea typeface="楷体_GB2312" charset="0"/>
                  <a:cs typeface="楷体_GB2312" charset="0"/>
                </a:rPr>
                <a:t>n</a:t>
              </a:r>
            </a:p>
          </p:txBody>
        </p:sp>
        <p:sp>
          <p:nvSpPr>
            <p:cNvPr id="57355" name="Rectangle 42"/>
            <p:cNvSpPr>
              <a:spLocks noChangeArrowheads="1"/>
            </p:cNvSpPr>
            <p:nvPr/>
          </p:nvSpPr>
          <p:spPr bwMode="auto">
            <a:xfrm>
              <a:off x="6840" y="9896"/>
              <a:ext cx="1440" cy="48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>
                <a:lnSpc>
                  <a:spcPct val="124000"/>
                </a:lnSpc>
              </a:pPr>
              <a:r>
                <a:rPr lang="zh-CN" altLang="en-US" sz="1400" b="1">
                  <a:latin typeface="Times New Roman" charset="0"/>
                  <a:ea typeface="楷体_GB2312" charset="0"/>
                  <a:cs typeface="楷体_GB2312" charset="0"/>
                </a:rPr>
                <a:t>语句段</a:t>
              </a:r>
              <a:r>
                <a:rPr lang="en-US" altLang="zh-CN" sz="1400" b="1">
                  <a:latin typeface="Times New Roman" charset="0"/>
                  <a:ea typeface="楷体_GB2312" charset="0"/>
                  <a:cs typeface="楷体_GB2312" charset="0"/>
                </a:rPr>
                <a:t>n+1</a:t>
              </a:r>
            </a:p>
          </p:txBody>
        </p:sp>
        <p:sp>
          <p:nvSpPr>
            <p:cNvPr id="57356" name="Line 43"/>
            <p:cNvSpPr>
              <a:spLocks noChangeShapeType="1"/>
            </p:cNvSpPr>
            <p:nvPr/>
          </p:nvSpPr>
          <p:spPr bwMode="auto">
            <a:xfrm>
              <a:off x="7560" y="7244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57" name="Line 44"/>
            <p:cNvSpPr>
              <a:spLocks noChangeShapeType="1"/>
            </p:cNvSpPr>
            <p:nvPr/>
          </p:nvSpPr>
          <p:spPr bwMode="auto">
            <a:xfrm>
              <a:off x="7560" y="9584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58" name="Line 45"/>
            <p:cNvSpPr>
              <a:spLocks noChangeShapeType="1"/>
            </p:cNvSpPr>
            <p:nvPr/>
          </p:nvSpPr>
          <p:spPr bwMode="auto">
            <a:xfrm>
              <a:off x="8340" y="10187"/>
              <a:ext cx="5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59" name="Line 46"/>
            <p:cNvSpPr>
              <a:spLocks noChangeShapeType="1"/>
            </p:cNvSpPr>
            <p:nvPr/>
          </p:nvSpPr>
          <p:spPr bwMode="auto">
            <a:xfrm>
              <a:off x="7560" y="8024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60" name="Line 47"/>
            <p:cNvSpPr>
              <a:spLocks noChangeShapeType="1"/>
            </p:cNvSpPr>
            <p:nvPr/>
          </p:nvSpPr>
          <p:spPr bwMode="auto">
            <a:xfrm>
              <a:off x="7560" y="8804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61" name="Rectangle 48"/>
            <p:cNvSpPr>
              <a:spLocks noChangeArrowheads="1"/>
            </p:cNvSpPr>
            <p:nvPr/>
          </p:nvSpPr>
          <p:spPr bwMode="auto">
            <a:xfrm>
              <a:off x="3300" y="6588"/>
              <a:ext cx="3540" cy="48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>
                <a:lnSpc>
                  <a:spcPct val="124000"/>
                </a:lnSpc>
              </a:pPr>
              <a:r>
                <a:rPr lang="zh-CN" altLang="en-US" sz="1400" b="1">
                  <a:latin typeface="Times New Roman" charset="0"/>
                  <a:ea typeface="楷体_GB2312" charset="0"/>
                  <a:cs typeface="楷体_GB2312" charset="0"/>
                </a:rPr>
                <a:t>表达式</a:t>
              </a:r>
              <a:r>
                <a:rPr lang="zh-CN" altLang="en-US" sz="1400" b="1">
                  <a:latin typeface="宋体" charset="0"/>
                </a:rPr>
                <a:t>的值=</a:t>
              </a:r>
              <a:r>
                <a:rPr lang="zh-CN" altLang="en-US" sz="1400" b="1">
                  <a:latin typeface="Times New Roman" charset="0"/>
                  <a:ea typeface="楷体_GB2312" charset="0"/>
                  <a:cs typeface="楷体_GB2312" charset="0"/>
                </a:rPr>
                <a:t>常量表达式 1 </a:t>
              </a:r>
              <a:r>
                <a:rPr lang="zh-CN" altLang="en-US" sz="1400" b="1">
                  <a:latin typeface="宋体" charset="0"/>
                </a:rPr>
                <a:t>的值</a:t>
              </a:r>
            </a:p>
          </p:txBody>
        </p:sp>
        <p:sp>
          <p:nvSpPr>
            <p:cNvPr id="57362" name="Line 49"/>
            <p:cNvSpPr>
              <a:spLocks noChangeShapeType="1"/>
            </p:cNvSpPr>
            <p:nvPr/>
          </p:nvSpPr>
          <p:spPr bwMode="auto">
            <a:xfrm>
              <a:off x="3195" y="7077"/>
              <a:ext cx="367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63" name="Line 50"/>
            <p:cNvSpPr>
              <a:spLocks noChangeShapeType="1"/>
            </p:cNvSpPr>
            <p:nvPr/>
          </p:nvSpPr>
          <p:spPr bwMode="auto">
            <a:xfrm>
              <a:off x="3195" y="7699"/>
              <a:ext cx="367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64" name="Rectangle 51"/>
            <p:cNvSpPr>
              <a:spLocks noChangeArrowheads="1"/>
            </p:cNvSpPr>
            <p:nvPr/>
          </p:nvSpPr>
          <p:spPr bwMode="auto">
            <a:xfrm>
              <a:off x="3300" y="8765"/>
              <a:ext cx="3150" cy="48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>
                <a:lnSpc>
                  <a:spcPct val="124000"/>
                </a:lnSpc>
              </a:pPr>
              <a:r>
                <a:rPr lang="zh-CN" altLang="en-US" sz="1400" b="1">
                  <a:latin typeface="Times New Roman" charset="0"/>
                  <a:ea typeface="楷体_GB2312" charset="0"/>
                  <a:cs typeface="楷体_GB2312" charset="0"/>
                </a:rPr>
                <a:t>表达式的值=常量表达式 </a:t>
              </a:r>
              <a:r>
                <a:rPr lang="en-US" altLang="zh-CN" sz="1400" b="1">
                  <a:latin typeface="Times New Roman" charset="0"/>
                  <a:ea typeface="楷体_GB2312" charset="0"/>
                  <a:cs typeface="楷体_GB2312" charset="0"/>
                </a:rPr>
                <a:t>n </a:t>
              </a:r>
              <a:r>
                <a:rPr lang="zh-CN" altLang="en-US" sz="1400" b="1">
                  <a:latin typeface="Times New Roman" charset="0"/>
                  <a:ea typeface="楷体_GB2312" charset="0"/>
                  <a:cs typeface="楷体_GB2312" charset="0"/>
                </a:rPr>
                <a:t>的值</a:t>
              </a:r>
              <a:endParaRPr lang="zh-CN" altLang="en-US" sz="1400" b="1">
                <a:latin typeface="宋体" charset="0"/>
              </a:endParaRPr>
            </a:p>
          </p:txBody>
        </p:sp>
        <p:sp>
          <p:nvSpPr>
            <p:cNvPr id="57365" name="Line 52"/>
            <p:cNvSpPr>
              <a:spLocks noChangeShapeType="1"/>
            </p:cNvSpPr>
            <p:nvPr/>
          </p:nvSpPr>
          <p:spPr bwMode="auto">
            <a:xfrm>
              <a:off x="3195" y="9254"/>
              <a:ext cx="367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66" name="Rectangle 53"/>
            <p:cNvSpPr>
              <a:spLocks noChangeArrowheads="1"/>
            </p:cNvSpPr>
            <p:nvPr/>
          </p:nvSpPr>
          <p:spPr bwMode="auto">
            <a:xfrm>
              <a:off x="3300" y="9565"/>
              <a:ext cx="3150" cy="48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>
                <a:lnSpc>
                  <a:spcPct val="124000"/>
                </a:lnSpc>
              </a:pPr>
              <a:r>
                <a:rPr lang="zh-CN" altLang="en-US" sz="1400" b="1">
                  <a:latin typeface="Times New Roman" charset="0"/>
                  <a:ea typeface="楷体_GB2312" charset="0"/>
                  <a:cs typeface="楷体_GB2312" charset="0"/>
                </a:rPr>
                <a:t>其他</a:t>
              </a:r>
              <a:endParaRPr lang="zh-CN" altLang="en-US" sz="1400" b="1">
                <a:latin typeface="Times New Roman" charset="0"/>
              </a:endParaRPr>
            </a:p>
          </p:txBody>
        </p:sp>
        <p:sp>
          <p:nvSpPr>
            <p:cNvPr id="57367" name="Line 54"/>
            <p:cNvSpPr>
              <a:spLocks noChangeShapeType="1"/>
            </p:cNvSpPr>
            <p:nvPr/>
          </p:nvSpPr>
          <p:spPr bwMode="auto">
            <a:xfrm>
              <a:off x="3195" y="10187"/>
              <a:ext cx="367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68" name="Line 55"/>
            <p:cNvSpPr>
              <a:spLocks noChangeShapeType="1"/>
            </p:cNvSpPr>
            <p:nvPr/>
          </p:nvSpPr>
          <p:spPr bwMode="auto">
            <a:xfrm>
              <a:off x="3195" y="7077"/>
              <a:ext cx="0" cy="311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69" name="Line 56"/>
            <p:cNvSpPr>
              <a:spLocks noChangeShapeType="1"/>
            </p:cNvSpPr>
            <p:nvPr/>
          </p:nvSpPr>
          <p:spPr bwMode="auto">
            <a:xfrm>
              <a:off x="2670" y="8321"/>
              <a:ext cx="5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3658" name="Rectangle 58"/>
          <p:cNvSpPr>
            <a:spLocks noChangeArrowheads="1"/>
          </p:cNvSpPr>
          <p:nvPr/>
        </p:nvSpPr>
        <p:spPr bwMode="auto">
          <a:xfrm>
            <a:off x="7380288" y="2924175"/>
            <a:ext cx="1295400" cy="411163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4000"/>
              </a:lnSpc>
              <a:spcBef>
                <a:spcPct val="20000"/>
              </a:spcBef>
              <a:buClr>
                <a:srgbClr val="33CCCC"/>
              </a:buClr>
              <a:buSzPct val="110000"/>
              <a:defRPr/>
            </a:pPr>
            <a:r>
              <a:rPr kumimoji="1" lang="en-US" altLang="zh-CN" sz="2400">
                <a:cs typeface="Arial Unicode MS" charset="0"/>
              </a:rPr>
              <a:t>price=?</a:t>
            </a:r>
            <a:endParaRPr kumimoji="1" lang="zh-CN" altLang="en-US" sz="2400">
              <a:latin typeface="宋体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53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3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36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36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4" grpId="0" animBg="1"/>
      <p:bldP spid="15365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549275"/>
            <a:ext cx="8435975" cy="1008063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3. </a:t>
            </a:r>
            <a:r>
              <a:rPr lang="zh-CN" altLang="en-US" dirty="0" smtClean="0"/>
              <a:t>在</a:t>
            </a:r>
            <a:r>
              <a:rPr lang="en-US" altLang="zh-CN" dirty="0" smtClean="0"/>
              <a:t>switch</a:t>
            </a:r>
            <a:r>
              <a:rPr lang="zh-CN" altLang="en-US" dirty="0" smtClean="0"/>
              <a:t>的某些语句段中使用</a:t>
            </a:r>
            <a:r>
              <a:rPr lang="en-US" altLang="zh-CN" dirty="0" smtClean="0"/>
              <a:t>break</a:t>
            </a:r>
            <a:endParaRPr lang="zh-CN" altLang="en-US" dirty="0" smtClean="0"/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373313"/>
            <a:ext cx="8147050" cy="1271587"/>
          </a:xfrm>
        </p:spPr>
        <p:txBody>
          <a:bodyPr/>
          <a:lstStyle/>
          <a:p>
            <a:pPr algn="just">
              <a:spcBef>
                <a:spcPct val="50000"/>
              </a:spcBef>
              <a:buFont typeface="Wingdings" charset="0"/>
              <a:buNone/>
              <a:defRPr/>
            </a:pPr>
            <a:r>
              <a:rPr lang="zh-CN" altLang="en-US" dirty="0" smtClean="0">
                <a:ea typeface="黑体" charset="0"/>
                <a:cs typeface="黑体" charset="0"/>
              </a:rPr>
              <a:t>例</a:t>
            </a:r>
            <a:r>
              <a:rPr lang="en-US" altLang="zh-CN" dirty="0" smtClean="0">
                <a:ea typeface="黑体" charset="0"/>
                <a:cs typeface="黑体" charset="0"/>
              </a:rPr>
              <a:t>3-10 </a:t>
            </a:r>
            <a:r>
              <a:rPr lang="zh-CN" altLang="en-US" dirty="0" smtClean="0">
                <a:latin typeface="宋体" charset="0"/>
              </a:rPr>
              <a:t>输入</a:t>
            </a:r>
            <a:r>
              <a:rPr lang="en-US" altLang="zh-CN" dirty="0" smtClean="0">
                <a:cs typeface="Arial Unicode MS" charset="0"/>
              </a:rPr>
              <a:t>10</a:t>
            </a:r>
            <a:r>
              <a:rPr lang="zh-CN" altLang="en-US" dirty="0" smtClean="0">
                <a:latin typeface="宋体" charset="0"/>
              </a:rPr>
              <a:t>个字符，分别统计出其中空格或回车、数字字符和其他字符的个数。</a:t>
            </a:r>
            <a:endParaRPr lang="zh-CN" altLang="en-US" dirty="0" smtClean="0">
              <a:cs typeface="Arial Unicode MS" charset="0"/>
            </a:endParaRPr>
          </a:p>
        </p:txBody>
      </p:sp>
      <p:sp>
        <p:nvSpPr>
          <p:cNvPr id="154628" name="Rectangle 4"/>
          <p:cNvSpPr>
            <a:spLocks noChangeArrowheads="1"/>
          </p:cNvSpPr>
          <p:nvPr/>
        </p:nvSpPr>
        <p:spPr bwMode="auto">
          <a:xfrm>
            <a:off x="468313" y="4149725"/>
            <a:ext cx="8064500" cy="98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defRPr/>
            </a:pPr>
            <a:r>
              <a:rPr lang="zh-CN" altLang="en-US" sz="3200" b="1" dirty="0">
                <a:solidFill>
                  <a:schemeClr val="bg2"/>
                </a:solidFill>
                <a:ea typeface="黑体" charset="0"/>
                <a:cs typeface="黑体" charset="0"/>
              </a:rPr>
              <a:t>比较：</a:t>
            </a:r>
            <a:r>
              <a:rPr lang="zh-CN" altLang="en-US" sz="3200" b="1" dirty="0"/>
              <a:t>例</a:t>
            </a:r>
            <a:r>
              <a:rPr lang="en-US" altLang="zh-CN" sz="3200" b="1" dirty="0"/>
              <a:t>3-7 </a:t>
            </a:r>
            <a:r>
              <a:rPr lang="zh-CN" altLang="en-US" sz="3200" b="1" dirty="0" smtClean="0"/>
              <a:t>输入</a:t>
            </a:r>
            <a:r>
              <a:rPr lang="en-US" altLang="zh-CN" sz="3200" b="1" dirty="0" smtClean="0"/>
              <a:t>10</a:t>
            </a:r>
            <a:r>
              <a:rPr lang="zh-CN" altLang="en-US" sz="3200" b="1" dirty="0" smtClean="0"/>
              <a:t>个</a:t>
            </a:r>
            <a:r>
              <a:rPr lang="zh-CN" altLang="en-US" sz="3200" b="1" dirty="0"/>
              <a:t>字符，统计其中英文字母、数字字符和其他字符的个数。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4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4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27" grpId="0" build="p"/>
      <p:bldP spid="15462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lvl="1">
              <a:lnSpc>
                <a:spcPct val="80000"/>
              </a:lnSpc>
              <a:spcBef>
                <a:spcPct val="15000"/>
              </a:spcBef>
              <a:buFont typeface="Wingdings" charset="0"/>
              <a:buNone/>
              <a:defRPr/>
            </a:pP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main (void)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buFont typeface="Wingdings" charset="0"/>
              <a:buNone/>
              <a:defRPr/>
            </a:pPr>
            <a:r>
              <a:rPr lang="en-US" altLang="zh-CN" sz="2000" dirty="0" smtClean="0"/>
              <a:t>{ 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blank, digit, 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, other;</a:t>
            </a:r>
            <a:r>
              <a:rPr lang="sv-SE" altLang="zh-CN" sz="2000" dirty="0" smtClean="0"/>
              <a:t>  char </a:t>
            </a:r>
            <a:r>
              <a:rPr lang="sv-SE" altLang="zh-CN" sz="2000" dirty="0" err="1" smtClean="0"/>
              <a:t>ch</a:t>
            </a:r>
            <a:r>
              <a:rPr lang="sv-SE" altLang="zh-CN" sz="2000" dirty="0" smtClean="0"/>
              <a:t>;                          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buFont typeface="Wingdings" charset="0"/>
              <a:buNone/>
              <a:defRPr/>
            </a:pPr>
            <a:r>
              <a:rPr lang="sv-SE" altLang="zh-CN" sz="2000" dirty="0" smtClean="0"/>
              <a:t>   blank = </a:t>
            </a:r>
            <a:r>
              <a:rPr lang="sv-SE" altLang="zh-CN" sz="2000" dirty="0" err="1" smtClean="0"/>
              <a:t>digit</a:t>
            </a:r>
            <a:r>
              <a:rPr lang="sv-SE" altLang="zh-CN" sz="2000" dirty="0" smtClean="0"/>
              <a:t> = </a:t>
            </a:r>
            <a:r>
              <a:rPr lang="sv-SE" altLang="zh-CN" sz="2000" dirty="0" err="1" smtClean="0"/>
              <a:t>other</a:t>
            </a:r>
            <a:r>
              <a:rPr lang="sv-SE" altLang="zh-CN" sz="2000" dirty="0" smtClean="0"/>
              <a:t> = 0; 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buFont typeface="Wingdings" charset="0"/>
              <a:buNone/>
              <a:defRPr/>
            </a:pPr>
            <a:r>
              <a:rPr lang="sv-SE" altLang="zh-CN" sz="2000" dirty="0" smtClean="0"/>
              <a:t>   </a:t>
            </a:r>
            <a:r>
              <a:rPr lang="en-US" altLang="zh-CN" sz="2000" dirty="0" err="1" smtClean="0"/>
              <a:t>printf</a:t>
            </a:r>
            <a:r>
              <a:rPr lang="en-US" altLang="zh-CN" sz="2000" dirty="0" smtClean="0"/>
              <a:t> ("Enter 10 characters: ");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buFont typeface="Wingdings" charset="0"/>
              <a:buNone/>
              <a:defRPr/>
            </a:pPr>
            <a:r>
              <a:rPr lang="en-US" altLang="zh-CN" sz="2000" dirty="0" smtClean="0"/>
              <a:t>   </a:t>
            </a:r>
            <a:r>
              <a:rPr lang="en-US" altLang="zh-CN" sz="2000" dirty="0" smtClean="0">
                <a:solidFill>
                  <a:schemeClr val="bg2"/>
                </a:solidFill>
              </a:rPr>
              <a:t>for (</a:t>
            </a:r>
            <a:r>
              <a:rPr lang="en-US" altLang="zh-CN" sz="2000" dirty="0" err="1" smtClean="0">
                <a:solidFill>
                  <a:schemeClr val="bg2"/>
                </a:solidFill>
              </a:rPr>
              <a:t>i</a:t>
            </a:r>
            <a:r>
              <a:rPr lang="en-US" altLang="zh-CN" sz="2000" dirty="0" smtClean="0">
                <a:solidFill>
                  <a:schemeClr val="bg2"/>
                </a:solidFill>
              </a:rPr>
              <a:t> = 1; </a:t>
            </a:r>
            <a:r>
              <a:rPr lang="en-US" altLang="zh-CN" sz="2000" dirty="0" err="1" smtClean="0">
                <a:solidFill>
                  <a:schemeClr val="bg2"/>
                </a:solidFill>
              </a:rPr>
              <a:t>i</a:t>
            </a:r>
            <a:r>
              <a:rPr lang="en-US" altLang="zh-CN" sz="2000" dirty="0" smtClean="0">
                <a:solidFill>
                  <a:schemeClr val="bg2"/>
                </a:solidFill>
              </a:rPr>
              <a:t> &lt;= 10; </a:t>
            </a:r>
            <a:r>
              <a:rPr lang="en-US" altLang="zh-CN" sz="2000" dirty="0" err="1" smtClean="0">
                <a:solidFill>
                  <a:schemeClr val="bg2"/>
                </a:solidFill>
              </a:rPr>
              <a:t>i</a:t>
            </a:r>
            <a:r>
              <a:rPr lang="en-US" altLang="zh-CN" sz="2000" dirty="0" smtClean="0">
                <a:solidFill>
                  <a:schemeClr val="bg2"/>
                </a:solidFill>
              </a:rPr>
              <a:t>++)</a:t>
            </a:r>
            <a:r>
              <a:rPr lang="en-US" altLang="zh-CN" sz="2000" dirty="0" smtClean="0"/>
              <a:t>{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buFont typeface="Wingdings" charset="0"/>
              <a:buNone/>
              <a:defRPr/>
            </a:pPr>
            <a:r>
              <a:rPr lang="en-US" altLang="zh-CN" sz="2000" dirty="0" smtClean="0"/>
              <a:t>       </a:t>
            </a:r>
            <a:r>
              <a:rPr lang="en-US" altLang="zh-CN" sz="2000" dirty="0" err="1" smtClean="0"/>
              <a:t>ch</a:t>
            </a:r>
            <a:r>
              <a:rPr lang="en-US" altLang="zh-CN" sz="2000" dirty="0" smtClean="0"/>
              <a:t> = </a:t>
            </a:r>
            <a:r>
              <a:rPr lang="en-US" altLang="zh-CN" sz="2000" dirty="0" err="1" smtClean="0"/>
              <a:t>getchar</a:t>
            </a:r>
            <a:r>
              <a:rPr lang="en-US" altLang="zh-CN" sz="2000" dirty="0" smtClean="0"/>
              <a:t> ();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buFont typeface="Wingdings" charset="0"/>
              <a:buNone/>
              <a:defRPr/>
            </a:pPr>
            <a:r>
              <a:rPr lang="en-US" altLang="zh-CN" sz="2000" dirty="0" smtClean="0"/>
              <a:t>       </a:t>
            </a:r>
            <a:r>
              <a:rPr lang="en-US" altLang="zh-CN" sz="2000" dirty="0" smtClean="0">
                <a:solidFill>
                  <a:srgbClr val="CC0066"/>
                </a:solidFill>
              </a:rPr>
              <a:t>switch (</a:t>
            </a:r>
            <a:r>
              <a:rPr lang="en-US" altLang="zh-CN" sz="2000" dirty="0" err="1" smtClean="0">
                <a:solidFill>
                  <a:srgbClr val="CC0066"/>
                </a:solidFill>
              </a:rPr>
              <a:t>ch</a:t>
            </a:r>
            <a:r>
              <a:rPr lang="en-US" altLang="zh-CN" sz="2000" dirty="0" smtClean="0">
                <a:solidFill>
                  <a:srgbClr val="CC0066"/>
                </a:solidFill>
              </a:rPr>
              <a:t>){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buFont typeface="Wingdings" charset="0"/>
              <a:buNone/>
              <a:defRPr/>
            </a:pPr>
            <a:r>
              <a:rPr lang="en-US" altLang="zh-CN" sz="2000" dirty="0" smtClean="0">
                <a:solidFill>
                  <a:srgbClr val="CC0066"/>
                </a:solidFill>
              </a:rPr>
              <a:t>           case ' ' :  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buFont typeface="Wingdings" charset="0"/>
              <a:buNone/>
              <a:defRPr/>
            </a:pPr>
            <a:r>
              <a:rPr lang="en-US" altLang="zh-CN" sz="2000" dirty="0" smtClean="0">
                <a:solidFill>
                  <a:srgbClr val="CC0066"/>
                </a:solidFill>
              </a:rPr>
              <a:t>           case '\n': </a:t>
            </a:r>
            <a:r>
              <a:rPr lang="en-US" altLang="zh-CN" sz="2000" dirty="0" smtClean="0"/>
              <a:t>                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buFont typeface="Wingdings" charset="0"/>
              <a:buNone/>
              <a:defRPr/>
            </a:pPr>
            <a:r>
              <a:rPr lang="en-US" altLang="zh-CN" sz="2000" dirty="0" smtClean="0"/>
              <a:t>               blank ++;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buFont typeface="Wingdings" charset="0"/>
              <a:buNone/>
              <a:defRPr/>
            </a:pPr>
            <a:r>
              <a:rPr lang="en-US" altLang="zh-CN" sz="2000" dirty="0" smtClean="0"/>
              <a:t>               break; 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buFont typeface="Wingdings" charset="0"/>
              <a:buNone/>
              <a:defRPr/>
            </a:pPr>
            <a:r>
              <a:rPr lang="en-US" altLang="zh-CN" sz="2000" dirty="0" smtClean="0"/>
              <a:t>           </a:t>
            </a:r>
            <a:r>
              <a:rPr lang="en-US" altLang="zh-CN" sz="2000" dirty="0" smtClean="0">
                <a:solidFill>
                  <a:srgbClr val="CC0066"/>
                </a:solidFill>
              </a:rPr>
              <a:t>case '0' : case '1' : case '2' : case '3' : case '4' :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buFont typeface="Wingdings" charset="0"/>
              <a:buNone/>
              <a:defRPr/>
            </a:pPr>
            <a:r>
              <a:rPr lang="en-US" altLang="zh-CN" sz="2000" dirty="0" smtClean="0">
                <a:solidFill>
                  <a:srgbClr val="CC0066"/>
                </a:solidFill>
              </a:rPr>
              <a:t>           case '5' : case '6' : case '7' : case '8' : case '9' :</a:t>
            </a:r>
            <a:r>
              <a:rPr lang="en-US" altLang="zh-CN" sz="2000" dirty="0" smtClean="0"/>
              <a:t>  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buFont typeface="Wingdings" charset="0"/>
              <a:buNone/>
              <a:defRPr/>
            </a:pPr>
            <a:r>
              <a:rPr lang="en-US" altLang="zh-CN" sz="2000" dirty="0" smtClean="0"/>
              <a:t>               digit ++; 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buFont typeface="Wingdings" charset="0"/>
              <a:buNone/>
              <a:defRPr/>
            </a:pPr>
            <a:r>
              <a:rPr lang="en-US" altLang="zh-CN" sz="2000" dirty="0" smtClean="0"/>
              <a:t>               break;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buFont typeface="Wingdings" charset="0"/>
              <a:buNone/>
              <a:defRPr/>
            </a:pPr>
            <a:r>
              <a:rPr lang="en-US" altLang="zh-CN" sz="2000" dirty="0" smtClean="0"/>
              <a:t>           </a:t>
            </a:r>
            <a:r>
              <a:rPr lang="en-US" altLang="zh-CN" sz="2000" dirty="0" smtClean="0">
                <a:solidFill>
                  <a:srgbClr val="CC0066"/>
                </a:solidFill>
              </a:rPr>
              <a:t>default: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buFont typeface="Wingdings" charset="0"/>
              <a:buNone/>
              <a:defRPr/>
            </a:pPr>
            <a:r>
              <a:rPr lang="en-US" altLang="zh-CN" sz="2000" dirty="0" smtClean="0"/>
              <a:t>               other ++;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buFont typeface="Wingdings" charset="0"/>
              <a:buNone/>
              <a:defRPr/>
            </a:pPr>
            <a:r>
              <a:rPr lang="en-US" altLang="zh-CN" sz="2000" dirty="0" smtClean="0"/>
              <a:t>               break;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buFont typeface="Wingdings" charset="0"/>
              <a:buNone/>
              <a:defRPr/>
            </a:pPr>
            <a:r>
              <a:rPr lang="en-US" altLang="zh-CN" sz="2000" dirty="0" smtClean="0"/>
              <a:t>       </a:t>
            </a:r>
            <a:r>
              <a:rPr lang="en-US" altLang="zh-CN" sz="2000" dirty="0" smtClean="0">
                <a:solidFill>
                  <a:srgbClr val="CC0066"/>
                </a:solidFill>
              </a:rPr>
              <a:t>}</a:t>
            </a:r>
            <a:r>
              <a:rPr lang="en-US" altLang="zh-CN" sz="2000" dirty="0" smtClean="0"/>
              <a:t>   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buFont typeface="Wingdings" charset="0"/>
              <a:buNone/>
              <a:defRPr/>
            </a:pPr>
            <a:r>
              <a:rPr lang="en-US" altLang="zh-CN" sz="2000" dirty="0" smtClean="0"/>
              <a:t>   </a:t>
            </a:r>
            <a:r>
              <a:rPr lang="en-US" altLang="zh-CN" sz="2000" dirty="0" smtClean="0">
                <a:solidFill>
                  <a:schemeClr val="bg2"/>
                </a:solidFill>
              </a:rPr>
              <a:t>}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buFont typeface="Wingdings" charset="0"/>
              <a:buNone/>
              <a:defRPr/>
            </a:pPr>
            <a:r>
              <a:rPr lang="en-US" altLang="zh-CN" sz="2000" dirty="0" smtClean="0"/>
              <a:t>   </a:t>
            </a:r>
            <a:r>
              <a:rPr lang="en-US" altLang="zh-CN" sz="2000" dirty="0" err="1" smtClean="0"/>
              <a:t>printf</a:t>
            </a:r>
            <a:r>
              <a:rPr lang="en-US" altLang="zh-CN" sz="2000" dirty="0" smtClean="0"/>
              <a:t> ("blank=%d, digit=%d, other=%d\n", blank, digit, other);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buFont typeface="Wingdings" charset="0"/>
              <a:buNone/>
              <a:defRPr/>
            </a:pPr>
            <a:r>
              <a:rPr lang="en-US" altLang="zh-CN" sz="2000" dirty="0" smtClean="0"/>
              <a:t>   return 0;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buFont typeface="Wingdings" charset="0"/>
              <a:buNone/>
              <a:defRPr/>
            </a:pPr>
            <a:r>
              <a:rPr lang="en-US" altLang="zh-CN" sz="2000" dirty="0" smtClean="0"/>
              <a:t>}</a:t>
            </a:r>
          </a:p>
        </p:txBody>
      </p:sp>
      <p:sp>
        <p:nvSpPr>
          <p:cNvPr id="155653" name="Rectangle 5"/>
          <p:cNvSpPr>
            <a:spLocks noChangeArrowheads="1"/>
          </p:cNvSpPr>
          <p:nvPr/>
        </p:nvSpPr>
        <p:spPr bwMode="auto">
          <a:xfrm>
            <a:off x="3851275" y="1700213"/>
            <a:ext cx="4114800" cy="80645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30000"/>
              </a:spcBef>
              <a:defRPr/>
            </a:pPr>
            <a:r>
              <a:rPr kumimoji="1" lang="en-US" altLang="zh-CN" sz="2000" b="1">
                <a:cs typeface="Arial Unicode MS" charset="0"/>
              </a:rPr>
              <a:t>Enter 10 characters: </a:t>
            </a:r>
            <a:r>
              <a:rPr kumimoji="1" lang="en-US" altLang="zh-CN" sz="2000" b="1">
                <a:solidFill>
                  <a:srgbClr val="CC0066"/>
                </a:solidFill>
                <a:cs typeface="Arial Unicode MS" charset="0"/>
              </a:rPr>
              <a:t>Reold 123?</a:t>
            </a:r>
          </a:p>
          <a:p>
            <a:pPr>
              <a:spcBef>
                <a:spcPct val="30000"/>
              </a:spcBef>
              <a:defRPr/>
            </a:pPr>
            <a:r>
              <a:rPr kumimoji="1" lang="en-US" altLang="zh-CN" sz="2000" b="1"/>
              <a:t>blank=1, digit=3, other=6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56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56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3" grpId="0" animBg="1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692150"/>
            <a:ext cx="7210425" cy="6096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3.3.3 </a:t>
            </a:r>
            <a:r>
              <a:rPr lang="zh-CN" altLang="en-US" dirty="0" smtClean="0"/>
              <a:t>多分支结构 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3050" y="1608138"/>
            <a:ext cx="8763000" cy="3981450"/>
          </a:xfrm>
        </p:spPr>
        <p:txBody>
          <a:bodyPr/>
          <a:lstStyle/>
          <a:p>
            <a:pPr marL="609600" indent="-609600" algn="just">
              <a:spcBef>
                <a:spcPct val="50000"/>
              </a:spcBef>
              <a:defRPr/>
            </a:pPr>
            <a:r>
              <a:rPr lang="zh-CN" altLang="en-US" dirty="0" smtClean="0"/>
              <a:t>分支结构一般分为二分支和多分支两种结构</a:t>
            </a:r>
          </a:p>
          <a:p>
            <a:pPr marL="609600" indent="-609600" algn="just">
              <a:spcBef>
                <a:spcPct val="50000"/>
              </a:spcBef>
              <a:defRPr/>
            </a:pPr>
            <a:r>
              <a:rPr lang="zh-CN" altLang="en-US" dirty="0" smtClean="0"/>
              <a:t>二分支结构用基本的 </a:t>
            </a:r>
            <a:r>
              <a:rPr lang="en-US" altLang="zh-CN" dirty="0" smtClean="0"/>
              <a:t>if </a:t>
            </a:r>
            <a:r>
              <a:rPr lang="zh-CN" altLang="en-US" dirty="0" smtClean="0"/>
              <a:t>语句实现</a:t>
            </a:r>
          </a:p>
          <a:p>
            <a:pPr marL="609600" indent="-609600" algn="just">
              <a:spcBef>
                <a:spcPct val="50000"/>
              </a:spcBef>
              <a:defRPr/>
            </a:pPr>
            <a:r>
              <a:rPr lang="zh-CN" altLang="en-US" dirty="0" smtClean="0"/>
              <a:t>多分支结构用实现方法：</a:t>
            </a:r>
          </a:p>
          <a:p>
            <a:pPr marL="990600" lvl="1" indent="-533400" algn="just">
              <a:spcBef>
                <a:spcPct val="50000"/>
              </a:spcBef>
              <a:defRPr/>
            </a:pPr>
            <a:r>
              <a:rPr lang="en-US" altLang="zh-CN" sz="2400" dirty="0" smtClean="0">
                <a:solidFill>
                  <a:schemeClr val="bg2"/>
                </a:solidFill>
              </a:rPr>
              <a:t>else – if </a:t>
            </a:r>
            <a:r>
              <a:rPr lang="zh-CN" altLang="en-US" sz="2400" dirty="0" smtClean="0">
                <a:solidFill>
                  <a:schemeClr val="bg2"/>
                </a:solidFill>
              </a:rPr>
              <a:t>语句</a:t>
            </a:r>
          </a:p>
          <a:p>
            <a:pPr marL="990600" lvl="1" indent="-533400" algn="just">
              <a:spcBef>
                <a:spcPct val="50000"/>
              </a:spcBef>
              <a:defRPr/>
            </a:pPr>
            <a:r>
              <a:rPr lang="en-US" altLang="zh-CN" sz="2400" dirty="0" smtClean="0">
                <a:solidFill>
                  <a:schemeClr val="bg2"/>
                </a:solidFill>
              </a:rPr>
              <a:t>switch</a:t>
            </a:r>
            <a:r>
              <a:rPr lang="zh-CN" altLang="en-US" sz="2400" dirty="0" smtClean="0">
                <a:solidFill>
                  <a:schemeClr val="bg2"/>
                </a:solidFill>
              </a:rPr>
              <a:t>语句</a:t>
            </a:r>
            <a:endParaRPr lang="zh-CN" altLang="en-US" dirty="0" smtClean="0"/>
          </a:p>
          <a:p>
            <a:pPr marL="990600" lvl="1" indent="-533400" algn="just">
              <a:spcBef>
                <a:spcPct val="50000"/>
              </a:spcBef>
              <a:defRPr/>
            </a:pPr>
            <a:r>
              <a:rPr lang="zh-CN" altLang="en-US" sz="2400" dirty="0" smtClean="0">
                <a:solidFill>
                  <a:schemeClr val="bg2"/>
                </a:solidFill>
              </a:rPr>
              <a:t>嵌套的 </a:t>
            </a:r>
            <a:r>
              <a:rPr lang="en-US" altLang="zh-CN" sz="2400" dirty="0" smtClean="0">
                <a:solidFill>
                  <a:schemeClr val="bg2"/>
                </a:solidFill>
              </a:rPr>
              <a:t>if - else</a:t>
            </a:r>
            <a:r>
              <a:rPr lang="zh-CN" altLang="en-US" sz="2400" dirty="0" smtClean="0">
                <a:solidFill>
                  <a:schemeClr val="bg2"/>
                </a:solidFill>
              </a:rPr>
              <a:t>语句</a:t>
            </a:r>
          </a:p>
          <a:p>
            <a:pPr marL="609600" indent="-609600" algn="just">
              <a:spcBef>
                <a:spcPct val="50000"/>
              </a:spcBef>
              <a:defRPr/>
            </a:pPr>
            <a:endParaRPr lang="zh-CN" altLang="en-US" sz="2800" dirty="0" smtClean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6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6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6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6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6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6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6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6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6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6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6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6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5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333375"/>
            <a:ext cx="5473700" cy="9398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嵌套的 </a:t>
            </a:r>
            <a:r>
              <a:rPr lang="en-US" altLang="zh-CN" dirty="0" smtClean="0"/>
              <a:t>if-else </a:t>
            </a:r>
            <a:r>
              <a:rPr lang="zh-CN" altLang="en-US" dirty="0" smtClean="0">
                <a:latin typeface="宋体" charset="0"/>
              </a:rPr>
              <a:t>语句</a:t>
            </a:r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196975"/>
            <a:ext cx="2951162" cy="2273300"/>
          </a:xfrm>
        </p:spPr>
        <p:txBody>
          <a:bodyPr/>
          <a:lstStyle/>
          <a:p>
            <a:pPr algn="just">
              <a:buFont typeface="Wingdings" charset="0"/>
              <a:buNone/>
              <a:defRPr/>
            </a:pPr>
            <a:r>
              <a:rPr lang="en-US" altLang="zh-CN" dirty="0" smtClean="0"/>
              <a:t>if (</a:t>
            </a:r>
            <a:r>
              <a:rPr lang="zh-CN" altLang="en-US" dirty="0" smtClean="0"/>
              <a:t>表达式</a:t>
            </a:r>
            <a:r>
              <a:rPr lang="en-US" altLang="zh-CN" dirty="0" smtClean="0"/>
              <a:t>)</a:t>
            </a:r>
          </a:p>
          <a:p>
            <a:pPr algn="just">
              <a:buFont typeface="Wingdings" charset="0"/>
              <a:buNone/>
              <a:defRPr/>
            </a:pPr>
            <a:r>
              <a:rPr lang="en-US" altLang="zh-CN" dirty="0" smtClean="0"/>
              <a:t>    </a:t>
            </a:r>
            <a:r>
              <a:rPr lang="zh-CN" altLang="en-US" dirty="0" smtClean="0"/>
              <a:t>语句</a:t>
            </a:r>
            <a:r>
              <a:rPr lang="en-US" altLang="zh-CN" dirty="0" smtClean="0"/>
              <a:t>1</a:t>
            </a:r>
          </a:p>
          <a:p>
            <a:pPr algn="just">
              <a:buFont typeface="Wingdings" charset="0"/>
              <a:buNone/>
              <a:defRPr/>
            </a:pPr>
            <a:r>
              <a:rPr lang="en-US" altLang="zh-CN" dirty="0" smtClean="0"/>
              <a:t>else  </a:t>
            </a:r>
          </a:p>
          <a:p>
            <a:pPr algn="just">
              <a:buFont typeface="Wingdings" charset="0"/>
              <a:buNone/>
              <a:defRPr/>
            </a:pPr>
            <a:r>
              <a:rPr lang="en-US" altLang="zh-CN" dirty="0" smtClean="0"/>
              <a:t>    </a:t>
            </a:r>
            <a:r>
              <a:rPr lang="zh-CN" altLang="en-US" dirty="0" smtClean="0"/>
              <a:t>语句</a:t>
            </a:r>
            <a:r>
              <a:rPr lang="en-US" altLang="zh-CN" dirty="0" smtClean="0"/>
              <a:t>2</a:t>
            </a:r>
            <a:endParaRPr lang="zh-CN" altLang="en-US" dirty="0" smtClean="0"/>
          </a:p>
        </p:txBody>
      </p:sp>
      <p:sp>
        <p:nvSpPr>
          <p:cNvPr id="223236" name="Rectangle 4"/>
          <p:cNvSpPr>
            <a:spLocks noChangeArrowheads="1"/>
          </p:cNvSpPr>
          <p:nvPr/>
        </p:nvSpPr>
        <p:spPr bwMode="auto">
          <a:xfrm>
            <a:off x="3265488" y="1938338"/>
            <a:ext cx="2057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Wingdings" charset="0"/>
              <a:buNone/>
            </a:pPr>
            <a:r>
              <a:rPr kumimoji="1" lang="en-US" altLang="zh-CN" sz="2800" dirty="0">
                <a:ea typeface="仿宋_GB2312" charset="0"/>
                <a:cs typeface="仿宋_GB2312" charset="0"/>
              </a:rPr>
              <a:t>      </a:t>
            </a:r>
            <a:r>
              <a:rPr kumimoji="1" lang="en-US" altLang="zh-CN" sz="2800" b="1" dirty="0">
                <a:solidFill>
                  <a:schemeClr val="bg2"/>
                </a:solidFill>
                <a:ea typeface="仿宋_GB2312" charset="0"/>
                <a:cs typeface="仿宋_GB2312" charset="0"/>
              </a:rPr>
              <a:t>if </a:t>
            </a:r>
            <a:r>
              <a:rPr kumimoji="1" lang="zh-CN" altLang="en-US" sz="2800" b="1" dirty="0">
                <a:solidFill>
                  <a:schemeClr val="bg2"/>
                </a:solidFill>
                <a:ea typeface="仿宋_GB2312" charset="0"/>
                <a:cs typeface="仿宋_GB2312" charset="0"/>
              </a:rPr>
              <a:t>语句</a:t>
            </a:r>
          </a:p>
        </p:txBody>
      </p:sp>
      <p:sp>
        <p:nvSpPr>
          <p:cNvPr id="223237" name="Line 5"/>
          <p:cNvSpPr>
            <a:spLocks noChangeShapeType="1"/>
          </p:cNvSpPr>
          <p:nvPr/>
        </p:nvSpPr>
        <p:spPr bwMode="auto">
          <a:xfrm flipH="1">
            <a:off x="2771775" y="2166938"/>
            <a:ext cx="9906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23238" name="Line 6"/>
          <p:cNvSpPr>
            <a:spLocks noChangeShapeType="1"/>
          </p:cNvSpPr>
          <p:nvPr/>
        </p:nvSpPr>
        <p:spPr bwMode="auto">
          <a:xfrm flipH="1">
            <a:off x="2771775" y="3195638"/>
            <a:ext cx="9906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23239" name="Rectangle 7"/>
          <p:cNvSpPr>
            <a:spLocks noChangeArrowheads="1"/>
          </p:cNvSpPr>
          <p:nvPr/>
        </p:nvSpPr>
        <p:spPr bwMode="auto">
          <a:xfrm>
            <a:off x="3305175" y="2967038"/>
            <a:ext cx="20923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Wingdings" charset="0"/>
              <a:buNone/>
            </a:pPr>
            <a:r>
              <a:rPr kumimoji="1" lang="en-US" altLang="zh-CN" sz="2800" b="1">
                <a:solidFill>
                  <a:schemeClr val="bg2"/>
                </a:solidFill>
                <a:ea typeface="仿宋_GB2312" charset="0"/>
                <a:cs typeface="仿宋_GB2312" charset="0"/>
              </a:rPr>
              <a:t>      if </a:t>
            </a:r>
            <a:r>
              <a:rPr kumimoji="1" lang="zh-CN" altLang="en-US" sz="2800" b="1">
                <a:solidFill>
                  <a:schemeClr val="bg2"/>
                </a:solidFill>
                <a:ea typeface="仿宋_GB2312" charset="0"/>
                <a:cs typeface="仿宋_GB2312" charset="0"/>
              </a:rPr>
              <a:t>语句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5334000" y="1196752"/>
            <a:ext cx="3810000" cy="297180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charset="0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charset="0"/>
              <a:buChar char="¨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charset="0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¨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0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0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0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0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0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>
              <a:lnSpc>
                <a:spcPct val="90000"/>
              </a:lnSpc>
              <a:buFont typeface="Wingdings" charset="0"/>
              <a:buNone/>
              <a:defRPr/>
            </a:pPr>
            <a:r>
              <a:rPr lang="en-US" altLang="zh-CN" dirty="0" smtClean="0"/>
              <a:t>if (</a:t>
            </a:r>
            <a:r>
              <a:rPr lang="zh-CN" altLang="en-US" dirty="0" smtClean="0"/>
              <a:t>表达式</a:t>
            </a:r>
            <a:r>
              <a:rPr lang="en-US" altLang="zh-CN" dirty="0" smtClean="0"/>
              <a:t>1</a:t>
            </a:r>
            <a:r>
              <a:rPr lang="en-US" altLang="zh-CN" dirty="0"/>
              <a:t>)</a:t>
            </a:r>
            <a:endParaRPr lang="zh-CN" altLang="en-US" dirty="0" smtClean="0"/>
          </a:p>
          <a:p>
            <a:pPr marL="819150" lvl="1" algn="just">
              <a:lnSpc>
                <a:spcPct val="90000"/>
              </a:lnSpc>
              <a:buFont typeface="Wingdings" charset="0"/>
              <a:buNone/>
              <a:defRPr/>
            </a:pPr>
            <a:r>
              <a:rPr lang="en-US" altLang="zh-CN" dirty="0" smtClean="0"/>
              <a:t>if (</a:t>
            </a:r>
            <a:r>
              <a:rPr lang="zh-CN" altLang="en-US" dirty="0" smtClean="0"/>
              <a:t>表达式</a:t>
            </a:r>
            <a:r>
              <a:rPr lang="en-US" altLang="zh-CN" dirty="0" smtClean="0"/>
              <a:t>2</a:t>
            </a:r>
            <a:r>
              <a:rPr lang="en-US" altLang="zh-CN" dirty="0"/>
              <a:t>)</a:t>
            </a:r>
            <a:r>
              <a:rPr lang="zh-CN" altLang="en-US" dirty="0" smtClean="0"/>
              <a:t> </a:t>
            </a:r>
            <a:r>
              <a:rPr lang="zh-CN" altLang="en-US" dirty="0" smtClean="0"/>
              <a:t>语句</a:t>
            </a:r>
            <a:r>
              <a:rPr lang="en-US" altLang="zh-CN" dirty="0" smtClean="0"/>
              <a:t>1</a:t>
            </a:r>
            <a:endParaRPr lang="zh-CN" altLang="en-US" dirty="0" smtClean="0"/>
          </a:p>
          <a:p>
            <a:pPr marL="819150" lvl="1" algn="just">
              <a:lnSpc>
                <a:spcPct val="90000"/>
              </a:lnSpc>
              <a:buFont typeface="Wingdings" charset="0"/>
              <a:buNone/>
              <a:defRPr/>
            </a:pPr>
            <a:r>
              <a:rPr lang="en-US" altLang="zh-CN" dirty="0" smtClean="0"/>
              <a:t>else  </a:t>
            </a:r>
            <a:r>
              <a:rPr lang="zh-CN" altLang="en-US" dirty="0" smtClean="0"/>
              <a:t>语句</a:t>
            </a:r>
            <a:r>
              <a:rPr lang="en-US" altLang="zh-CN" dirty="0" smtClean="0"/>
              <a:t>2</a:t>
            </a:r>
            <a:r>
              <a:rPr lang="zh-CN" altLang="en-US" dirty="0" smtClean="0"/>
              <a:t> </a:t>
            </a:r>
          </a:p>
          <a:p>
            <a:pPr algn="just">
              <a:lnSpc>
                <a:spcPct val="90000"/>
              </a:lnSpc>
              <a:buFont typeface="Wingdings" charset="0"/>
              <a:buNone/>
              <a:defRPr/>
            </a:pPr>
            <a:r>
              <a:rPr lang="en-US" altLang="zh-CN" dirty="0" smtClean="0"/>
              <a:t>else</a:t>
            </a:r>
          </a:p>
          <a:p>
            <a:pPr marL="819150" lvl="1" algn="just">
              <a:lnSpc>
                <a:spcPct val="90000"/>
              </a:lnSpc>
              <a:buFont typeface="Wingdings" charset="0"/>
              <a:buNone/>
              <a:defRPr/>
            </a:pPr>
            <a:r>
              <a:rPr lang="en-US" altLang="zh-CN" dirty="0" smtClean="0"/>
              <a:t>if (</a:t>
            </a:r>
            <a:r>
              <a:rPr lang="zh-CN" altLang="en-US" dirty="0" smtClean="0"/>
              <a:t>表达式</a:t>
            </a:r>
            <a:r>
              <a:rPr lang="en-US" altLang="zh-CN" dirty="0" smtClean="0"/>
              <a:t>3</a:t>
            </a:r>
            <a:r>
              <a:rPr lang="en-US" altLang="zh-CN" dirty="0"/>
              <a:t>)</a:t>
            </a:r>
            <a:r>
              <a:rPr lang="zh-CN" altLang="en-US" dirty="0" smtClean="0"/>
              <a:t> </a:t>
            </a:r>
            <a:r>
              <a:rPr lang="zh-CN" altLang="en-US" dirty="0" smtClean="0"/>
              <a:t>语句</a:t>
            </a:r>
            <a:r>
              <a:rPr lang="en-US" altLang="zh-CN" dirty="0" smtClean="0"/>
              <a:t>3</a:t>
            </a:r>
            <a:r>
              <a:rPr lang="zh-CN" altLang="en-US" dirty="0" smtClean="0"/>
              <a:t> </a:t>
            </a:r>
          </a:p>
          <a:p>
            <a:pPr marL="819150" lvl="1" algn="just">
              <a:lnSpc>
                <a:spcPct val="90000"/>
              </a:lnSpc>
              <a:buFont typeface="Wingdings" charset="0"/>
              <a:buNone/>
              <a:defRPr/>
            </a:pPr>
            <a:r>
              <a:rPr lang="en-US" altLang="zh-CN" dirty="0" smtClean="0"/>
              <a:t>else  </a:t>
            </a:r>
            <a:r>
              <a:rPr lang="zh-CN" altLang="en-US" dirty="0" smtClean="0"/>
              <a:t>语句</a:t>
            </a:r>
            <a:r>
              <a:rPr lang="en-US" altLang="zh-CN" dirty="0" smtClean="0"/>
              <a:t>4</a:t>
            </a:r>
            <a:r>
              <a:rPr lang="zh-CN" altLang="en-US" dirty="0" smtClean="0"/>
              <a:t> </a:t>
            </a:r>
          </a:p>
        </p:txBody>
      </p:sp>
      <p:sp>
        <p:nvSpPr>
          <p:cNvPr id="2" name="矩形 1"/>
          <p:cNvSpPr/>
          <p:nvPr/>
        </p:nvSpPr>
        <p:spPr>
          <a:xfrm>
            <a:off x="360040" y="3789040"/>
            <a:ext cx="8676456" cy="23185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lnSpc>
                <a:spcPct val="80000"/>
              </a:lnSpc>
              <a:buFont typeface="Wingdings" charset="0"/>
              <a:buNone/>
              <a:defRPr/>
            </a:pPr>
            <a:r>
              <a:rPr lang="zh-CN" altLang="en-US" sz="2000" b="1" dirty="0" smtClean="0"/>
              <a:t>例</a:t>
            </a:r>
            <a:r>
              <a:rPr lang="en-US" altLang="zh-CN" sz="2000" b="1" dirty="0" smtClean="0"/>
              <a:t>3-1 </a:t>
            </a:r>
            <a:r>
              <a:rPr lang="zh-CN" altLang="en-US" sz="2000" b="1" dirty="0" smtClean="0"/>
              <a:t>简单的猜数游戏</a:t>
            </a:r>
            <a:endParaRPr lang="en-US" altLang="zh-CN" sz="2000" b="1" dirty="0" smtClean="0"/>
          </a:p>
          <a:p>
            <a:pPr marL="0" indent="0">
              <a:lnSpc>
                <a:spcPct val="80000"/>
              </a:lnSpc>
              <a:buFont typeface="Wingdings" charset="0"/>
              <a:buNone/>
              <a:defRPr/>
            </a:pPr>
            <a:r>
              <a:rPr lang="en-US" altLang="zh-CN" sz="2000" b="1" dirty="0" smtClean="0">
                <a:solidFill>
                  <a:srgbClr val="CC0066"/>
                </a:solidFill>
              </a:rPr>
              <a:t>if</a:t>
            </a:r>
            <a:r>
              <a:rPr lang="zh-CN" altLang="en-US" sz="2000" b="1" dirty="0" smtClean="0">
                <a:solidFill>
                  <a:srgbClr val="CC0066"/>
                </a:solidFill>
              </a:rPr>
              <a:t> </a:t>
            </a:r>
            <a:r>
              <a:rPr lang="en-US" altLang="zh-CN" sz="2000" b="1" dirty="0"/>
              <a:t>(</a:t>
            </a:r>
            <a:r>
              <a:rPr lang="en-US" altLang="zh-CN" sz="2000" b="1" dirty="0" err="1"/>
              <a:t>yournumber</a:t>
            </a:r>
            <a:r>
              <a:rPr lang="en-US" altLang="zh-CN" sz="2000" b="1" dirty="0"/>
              <a:t> == </a:t>
            </a:r>
            <a:r>
              <a:rPr lang="en-US" altLang="zh-CN" sz="2000" b="1" dirty="0" err="1"/>
              <a:t>mynumber</a:t>
            </a:r>
            <a:r>
              <a:rPr lang="en-US" altLang="zh-CN" sz="2000" b="1" dirty="0"/>
              <a:t>){</a:t>
            </a:r>
            <a:endParaRPr lang="zh-CN" altLang="zh-CN" sz="2000" b="1" dirty="0"/>
          </a:p>
          <a:p>
            <a:pPr marL="0" indent="0">
              <a:lnSpc>
                <a:spcPct val="80000"/>
              </a:lnSpc>
              <a:buFont typeface="Wingdings" charset="0"/>
              <a:buNone/>
              <a:defRPr/>
            </a:pPr>
            <a:r>
              <a:rPr lang="en-US" altLang="zh-CN" sz="2000" b="1" dirty="0"/>
              <a:t>     </a:t>
            </a:r>
            <a:r>
              <a:rPr lang="zh-CN" altLang="en-US" sz="2000" b="1" dirty="0"/>
              <a:t> </a:t>
            </a:r>
            <a:r>
              <a:rPr lang="en-US" altLang="zh-CN" sz="2000" b="1" dirty="0" err="1"/>
              <a:t>printf</a:t>
            </a:r>
            <a:r>
              <a:rPr lang="en-US" altLang="zh-CN" sz="2000" b="1" dirty="0"/>
              <a:t> </a:t>
            </a:r>
            <a:r>
              <a:rPr lang="en-US" altLang="zh-CN" sz="2000" b="1" dirty="0" smtClean="0"/>
              <a:t>(“Ok</a:t>
            </a:r>
            <a:r>
              <a:rPr lang="en-US" altLang="zh-CN" sz="2000" b="1" dirty="0"/>
              <a:t>! you are right!\</a:t>
            </a:r>
            <a:r>
              <a:rPr lang="en-US" altLang="zh-CN" sz="2000" b="1" dirty="0" smtClean="0"/>
              <a:t>n”)</a:t>
            </a:r>
            <a:r>
              <a:rPr lang="en-US" altLang="zh-CN" sz="2000" b="1" dirty="0"/>
              <a:t>;}</a:t>
            </a:r>
            <a:endParaRPr lang="zh-CN" altLang="zh-CN" sz="2000" b="1" dirty="0"/>
          </a:p>
          <a:p>
            <a:pPr marL="0" indent="0">
              <a:lnSpc>
                <a:spcPct val="80000"/>
              </a:lnSpc>
              <a:buFont typeface="Wingdings" charset="0"/>
              <a:buNone/>
              <a:defRPr/>
            </a:pPr>
            <a:r>
              <a:rPr lang="en-US" altLang="zh-CN" sz="2000" b="1" dirty="0" smtClean="0">
                <a:solidFill>
                  <a:srgbClr val="CC0066"/>
                </a:solidFill>
              </a:rPr>
              <a:t>else</a:t>
            </a:r>
            <a:r>
              <a:rPr lang="en-US" altLang="zh-CN" sz="2000" b="1" dirty="0">
                <a:solidFill>
                  <a:schemeClr val="bg2"/>
                </a:solidFill>
              </a:rPr>
              <a:t>{</a:t>
            </a:r>
            <a:endParaRPr lang="zh-CN" altLang="zh-CN" sz="2000" b="1" dirty="0">
              <a:solidFill>
                <a:schemeClr val="bg2"/>
              </a:solidFill>
            </a:endParaRPr>
          </a:p>
          <a:p>
            <a:pPr marL="0" indent="0">
              <a:lnSpc>
                <a:spcPct val="80000"/>
              </a:lnSpc>
              <a:buFont typeface="Wingdings" charset="0"/>
              <a:buNone/>
              <a:defRPr/>
            </a:pPr>
            <a:r>
              <a:rPr lang="en-US" altLang="zh-CN" sz="2000" b="1" dirty="0"/>
              <a:t>    </a:t>
            </a:r>
            <a:r>
              <a:rPr lang="zh-CN" altLang="en-US" sz="2000" b="1" dirty="0"/>
              <a:t>  </a:t>
            </a:r>
            <a:r>
              <a:rPr lang="en-US" altLang="zh-CN" sz="2000" b="1" dirty="0">
                <a:solidFill>
                  <a:srgbClr val="CD0066"/>
                </a:solidFill>
              </a:rPr>
              <a:t>if</a:t>
            </a:r>
            <a:r>
              <a:rPr lang="zh-CN" altLang="en-US" sz="2000" b="1" dirty="0">
                <a:solidFill>
                  <a:srgbClr val="CD0066"/>
                </a:solidFill>
              </a:rPr>
              <a:t> </a:t>
            </a:r>
            <a:r>
              <a:rPr lang="en-US" altLang="zh-CN" sz="2000" b="1" dirty="0"/>
              <a:t>(</a:t>
            </a:r>
            <a:r>
              <a:rPr lang="en-US" altLang="zh-CN" sz="2000" b="1" dirty="0" err="1"/>
              <a:t>yournumber</a:t>
            </a:r>
            <a:r>
              <a:rPr lang="en-US" altLang="zh-CN" sz="2000" b="1" dirty="0"/>
              <a:t> &gt; </a:t>
            </a:r>
            <a:r>
              <a:rPr lang="en-US" altLang="zh-CN" sz="2000" b="1" dirty="0" err="1"/>
              <a:t>mynumber</a:t>
            </a:r>
            <a:r>
              <a:rPr lang="en-US" altLang="zh-CN" sz="2000" b="1" dirty="0"/>
              <a:t> ){</a:t>
            </a:r>
            <a:endParaRPr lang="zh-CN" altLang="zh-CN" sz="2000" b="1" dirty="0"/>
          </a:p>
          <a:p>
            <a:pPr marL="0" indent="0">
              <a:lnSpc>
                <a:spcPct val="80000"/>
              </a:lnSpc>
              <a:buFont typeface="Wingdings" charset="0"/>
              <a:buNone/>
              <a:defRPr/>
            </a:pPr>
            <a:r>
              <a:rPr lang="en-US" altLang="zh-CN" sz="2000" b="1" dirty="0"/>
              <a:t>      </a:t>
            </a:r>
            <a:r>
              <a:rPr lang="zh-CN" altLang="en-US" sz="2000" b="1" dirty="0"/>
              <a:t> </a:t>
            </a:r>
            <a:r>
              <a:rPr lang="en-US" altLang="zh-CN" sz="2000" b="1" dirty="0" err="1"/>
              <a:t>printf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("Sorry! your number is bigger than my number!\n");}</a:t>
            </a:r>
            <a:endParaRPr lang="zh-CN" altLang="zh-CN" sz="2000" b="1" dirty="0"/>
          </a:p>
          <a:p>
            <a:pPr marL="0" indent="0">
              <a:lnSpc>
                <a:spcPct val="80000"/>
              </a:lnSpc>
              <a:buFont typeface="Wingdings" charset="0"/>
              <a:buNone/>
              <a:defRPr/>
            </a:pPr>
            <a:r>
              <a:rPr lang="en-US" altLang="zh-CN" sz="2000" b="1" dirty="0"/>
              <a:t>     </a:t>
            </a:r>
            <a:r>
              <a:rPr lang="en-US" altLang="zh-CN" sz="2000" b="1" dirty="0" smtClean="0">
                <a:solidFill>
                  <a:srgbClr val="CC0066"/>
                </a:solidFill>
              </a:rPr>
              <a:t>else</a:t>
            </a:r>
            <a:r>
              <a:rPr lang="en-US" altLang="zh-CN" sz="2000" b="1" dirty="0">
                <a:solidFill>
                  <a:srgbClr val="000000"/>
                </a:solidFill>
              </a:rPr>
              <a:t>{</a:t>
            </a:r>
            <a:endParaRPr lang="zh-CN" altLang="zh-CN" sz="2000" b="1" dirty="0">
              <a:solidFill>
                <a:srgbClr val="000000"/>
              </a:solidFill>
            </a:endParaRPr>
          </a:p>
          <a:p>
            <a:pPr marL="0" indent="0">
              <a:lnSpc>
                <a:spcPct val="80000"/>
              </a:lnSpc>
              <a:buFont typeface="Wingdings" charset="0"/>
              <a:buNone/>
              <a:defRPr/>
            </a:pPr>
            <a:r>
              <a:rPr lang="en-US" altLang="zh-CN" sz="2000" b="1" dirty="0"/>
              <a:t>      </a:t>
            </a:r>
            <a:r>
              <a:rPr lang="zh-CN" altLang="en-US" sz="2000" b="1" dirty="0"/>
              <a:t> </a:t>
            </a:r>
            <a:r>
              <a:rPr lang="en-US" altLang="zh-CN" sz="2000" b="1" dirty="0" err="1"/>
              <a:t>printf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("Sorry! your number is smaller than my number!\n");}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defRPr/>
            </a:pPr>
            <a:r>
              <a:rPr lang="en-US" altLang="zh-CN" sz="2000" b="1" dirty="0"/>
              <a:t>      </a:t>
            </a:r>
            <a:r>
              <a:rPr lang="en-US" altLang="zh-CN" sz="2000" b="1" dirty="0">
                <a:solidFill>
                  <a:srgbClr val="CC0066"/>
                </a:solidFill>
              </a:rPr>
              <a:t> </a:t>
            </a:r>
            <a:r>
              <a:rPr lang="en-US" altLang="zh-CN" sz="2000" b="1" dirty="0">
                <a:solidFill>
                  <a:srgbClr val="00007D"/>
                </a:solidFill>
              </a:rPr>
              <a:t>}</a:t>
            </a:r>
            <a:endParaRPr lang="zh-CN" altLang="en-US" sz="2000" b="1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3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23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23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23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3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3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3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3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3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23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3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3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35" grpId="0" build="p"/>
      <p:bldP spid="223236" grpId="0" autoUpdateAnimBg="0"/>
      <p:bldP spid="223239" grpId="0" autoUpdateAnimBg="0"/>
      <p:bldP spid="10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348038" y="79375"/>
            <a:ext cx="5759450" cy="6858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嵌套的 </a:t>
            </a:r>
            <a:r>
              <a:rPr lang="en-US" altLang="zh-CN" dirty="0" smtClean="0"/>
              <a:t>if – else </a:t>
            </a:r>
            <a:r>
              <a:rPr lang="zh-CN" altLang="en-US" dirty="0" smtClean="0">
                <a:latin typeface="宋体" charset="0"/>
              </a:rPr>
              <a:t>语句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260350"/>
            <a:ext cx="3810000" cy="2971800"/>
          </a:xfrm>
        </p:spPr>
        <p:txBody>
          <a:bodyPr/>
          <a:lstStyle/>
          <a:p>
            <a:pPr algn="just">
              <a:lnSpc>
                <a:spcPct val="90000"/>
              </a:lnSpc>
              <a:buFont typeface="Wingdings" charset="0"/>
              <a:buNone/>
              <a:defRPr/>
            </a:pPr>
            <a:r>
              <a:rPr lang="en-US" altLang="zh-CN" dirty="0" smtClean="0"/>
              <a:t>if</a:t>
            </a:r>
            <a:r>
              <a:rPr lang="zh-CN" altLang="en-US" dirty="0" smtClean="0"/>
              <a:t> </a:t>
            </a:r>
            <a:r>
              <a:rPr lang="en-US" altLang="zh-CN" dirty="0" smtClean="0"/>
              <a:t>(</a:t>
            </a:r>
            <a:r>
              <a:rPr lang="zh-CN" altLang="en-US" dirty="0" smtClean="0"/>
              <a:t>表达式</a:t>
            </a:r>
            <a:r>
              <a:rPr lang="en-US" altLang="zh-CN" dirty="0" smtClean="0"/>
              <a:t>1</a:t>
            </a:r>
            <a:r>
              <a:rPr lang="en-US" altLang="zh-CN" dirty="0" smtClean="0"/>
              <a:t>)</a:t>
            </a:r>
            <a:endParaRPr lang="zh-CN" altLang="en-US" dirty="0" smtClean="0"/>
          </a:p>
          <a:p>
            <a:pPr marL="819150" lvl="1" algn="just">
              <a:lnSpc>
                <a:spcPct val="90000"/>
              </a:lnSpc>
              <a:buFont typeface="Wingdings" charset="0"/>
              <a:buNone/>
              <a:defRPr/>
            </a:pPr>
            <a:r>
              <a:rPr lang="en-US" altLang="zh-CN" dirty="0" smtClean="0"/>
              <a:t>if (</a:t>
            </a:r>
            <a:r>
              <a:rPr lang="zh-CN" altLang="en-US" dirty="0" smtClean="0"/>
              <a:t>表达式</a:t>
            </a:r>
            <a:r>
              <a:rPr lang="en-US" altLang="zh-CN" dirty="0" smtClean="0"/>
              <a:t>2</a:t>
            </a:r>
            <a:r>
              <a:rPr lang="en-US" altLang="zh-CN" dirty="0" smtClean="0"/>
              <a:t>) </a:t>
            </a:r>
            <a:r>
              <a:rPr lang="zh-CN" altLang="en-US" dirty="0" smtClean="0"/>
              <a:t>语句</a:t>
            </a:r>
            <a:r>
              <a:rPr lang="en-US" altLang="zh-CN" dirty="0" smtClean="0"/>
              <a:t>1</a:t>
            </a:r>
            <a:endParaRPr lang="zh-CN" altLang="en-US" dirty="0" smtClean="0"/>
          </a:p>
          <a:p>
            <a:pPr marL="819150" lvl="1" algn="just">
              <a:lnSpc>
                <a:spcPct val="90000"/>
              </a:lnSpc>
              <a:buFont typeface="Wingdings" charset="0"/>
              <a:buNone/>
              <a:defRPr/>
            </a:pPr>
            <a:r>
              <a:rPr lang="en-US" altLang="zh-CN" dirty="0" smtClean="0"/>
              <a:t>else  </a:t>
            </a:r>
            <a:r>
              <a:rPr lang="zh-CN" altLang="en-US" dirty="0" smtClean="0"/>
              <a:t>语句</a:t>
            </a:r>
            <a:r>
              <a:rPr lang="en-US" altLang="zh-CN" dirty="0" smtClean="0"/>
              <a:t>2</a:t>
            </a:r>
            <a:r>
              <a:rPr lang="zh-CN" altLang="en-US" dirty="0" smtClean="0"/>
              <a:t> </a:t>
            </a:r>
          </a:p>
          <a:p>
            <a:pPr algn="just">
              <a:lnSpc>
                <a:spcPct val="90000"/>
              </a:lnSpc>
              <a:buFont typeface="Wingdings" charset="0"/>
              <a:buNone/>
              <a:defRPr/>
            </a:pPr>
            <a:r>
              <a:rPr lang="en-US" altLang="zh-CN" dirty="0" smtClean="0"/>
              <a:t>else</a:t>
            </a:r>
          </a:p>
          <a:p>
            <a:pPr marL="819150" lvl="1" algn="just">
              <a:lnSpc>
                <a:spcPct val="90000"/>
              </a:lnSpc>
              <a:buFont typeface="Wingdings" charset="0"/>
              <a:buNone/>
              <a:defRPr/>
            </a:pPr>
            <a:r>
              <a:rPr lang="en-US" altLang="zh-CN" dirty="0" smtClean="0"/>
              <a:t>if (</a:t>
            </a:r>
            <a:r>
              <a:rPr lang="zh-CN" altLang="en-US" dirty="0" smtClean="0"/>
              <a:t>表达式</a:t>
            </a:r>
            <a:r>
              <a:rPr lang="en-US" altLang="zh-CN" dirty="0" smtClean="0"/>
              <a:t>3</a:t>
            </a:r>
            <a:r>
              <a:rPr lang="en-US" altLang="zh-CN" dirty="0"/>
              <a:t>)</a:t>
            </a:r>
            <a:r>
              <a:rPr lang="zh-CN" altLang="en-US" dirty="0" smtClean="0"/>
              <a:t> </a:t>
            </a:r>
            <a:r>
              <a:rPr lang="zh-CN" altLang="en-US" dirty="0" smtClean="0"/>
              <a:t>语句</a:t>
            </a:r>
            <a:r>
              <a:rPr lang="en-US" altLang="zh-CN" dirty="0" smtClean="0"/>
              <a:t>3</a:t>
            </a:r>
            <a:r>
              <a:rPr lang="zh-CN" altLang="en-US" dirty="0" smtClean="0"/>
              <a:t> </a:t>
            </a:r>
          </a:p>
          <a:p>
            <a:pPr marL="819150" lvl="1" algn="just">
              <a:lnSpc>
                <a:spcPct val="90000"/>
              </a:lnSpc>
              <a:buFont typeface="Wingdings" charset="0"/>
              <a:buNone/>
              <a:defRPr/>
            </a:pPr>
            <a:r>
              <a:rPr lang="en-US" altLang="zh-CN" dirty="0" smtClean="0"/>
              <a:t>else  </a:t>
            </a:r>
            <a:r>
              <a:rPr lang="zh-CN" altLang="en-US" dirty="0" smtClean="0"/>
              <a:t>语句</a:t>
            </a:r>
            <a:r>
              <a:rPr lang="en-US" altLang="zh-CN" dirty="0"/>
              <a:t>4</a:t>
            </a:r>
            <a:r>
              <a:rPr lang="zh-CN" altLang="en-US" dirty="0" smtClean="0"/>
              <a:t> </a:t>
            </a:r>
          </a:p>
        </p:txBody>
      </p:sp>
      <p:grpSp>
        <p:nvGrpSpPr>
          <p:cNvPr id="168970" name="Group 10"/>
          <p:cNvGrpSpPr>
            <a:grpSpLocks/>
          </p:cNvGrpSpPr>
          <p:nvPr/>
        </p:nvGrpSpPr>
        <p:grpSpPr bwMode="auto">
          <a:xfrm>
            <a:off x="431800" y="2590800"/>
            <a:ext cx="8483600" cy="3810000"/>
            <a:chOff x="1973" y="10588"/>
            <a:chExt cx="7960" cy="3661"/>
          </a:xfrm>
        </p:grpSpPr>
        <p:sp>
          <p:nvSpPr>
            <p:cNvPr id="62468" name="Freeform 11"/>
            <p:cNvSpPr>
              <a:spLocks/>
            </p:cNvSpPr>
            <p:nvPr/>
          </p:nvSpPr>
          <p:spPr bwMode="auto">
            <a:xfrm>
              <a:off x="6738" y="11391"/>
              <a:ext cx="1410" cy="312"/>
            </a:xfrm>
            <a:custGeom>
              <a:avLst/>
              <a:gdLst>
                <a:gd name="T0" fmla="*/ 0 w 675"/>
                <a:gd name="T1" fmla="*/ 0 h 462"/>
                <a:gd name="T2" fmla="*/ 117132 w 675"/>
                <a:gd name="T3" fmla="*/ 0 h 462"/>
                <a:gd name="T4" fmla="*/ 117132 w 675"/>
                <a:gd name="T5" fmla="*/ 30 h 46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75" h="462">
                  <a:moveTo>
                    <a:pt x="0" y="0"/>
                  </a:moveTo>
                  <a:lnTo>
                    <a:pt x="675" y="0"/>
                  </a:lnTo>
                  <a:lnTo>
                    <a:pt x="675" y="462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69" name="Line 12"/>
            <p:cNvSpPr>
              <a:spLocks noChangeShapeType="1"/>
            </p:cNvSpPr>
            <p:nvPr/>
          </p:nvSpPr>
          <p:spPr bwMode="auto">
            <a:xfrm>
              <a:off x="3633" y="11381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70" name="AutoShape 13"/>
            <p:cNvSpPr>
              <a:spLocks noChangeArrowheads="1"/>
            </p:cNvSpPr>
            <p:nvPr/>
          </p:nvSpPr>
          <p:spPr bwMode="auto">
            <a:xfrm>
              <a:off x="4912" y="10993"/>
              <a:ext cx="1873" cy="780"/>
            </a:xfrm>
            <a:prstGeom prst="flowChartDecision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lnSpc>
                  <a:spcPct val="104000"/>
                </a:lnSpc>
              </a:pPr>
              <a:r>
                <a:rPr lang="zh-CN" altLang="en-US" b="1"/>
                <a:t>表达式1</a:t>
              </a:r>
            </a:p>
          </p:txBody>
        </p:sp>
        <p:sp>
          <p:nvSpPr>
            <p:cNvPr id="62471" name="AutoShape 14"/>
            <p:cNvSpPr>
              <a:spLocks noChangeArrowheads="1"/>
            </p:cNvSpPr>
            <p:nvPr/>
          </p:nvSpPr>
          <p:spPr bwMode="auto">
            <a:xfrm>
              <a:off x="7141" y="11717"/>
              <a:ext cx="2015" cy="750"/>
            </a:xfrm>
            <a:prstGeom prst="flowChartDecision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lnSpc>
                  <a:spcPct val="104000"/>
                </a:lnSpc>
              </a:pPr>
              <a:r>
                <a:rPr lang="zh-CN" altLang="en-US" b="1"/>
                <a:t>表达式3</a:t>
              </a:r>
            </a:p>
          </p:txBody>
        </p:sp>
        <p:sp>
          <p:nvSpPr>
            <p:cNvPr id="62472" name="AutoShape 15"/>
            <p:cNvSpPr>
              <a:spLocks noChangeArrowheads="1"/>
            </p:cNvSpPr>
            <p:nvPr/>
          </p:nvSpPr>
          <p:spPr bwMode="auto">
            <a:xfrm>
              <a:off x="9093" y="12845"/>
              <a:ext cx="840" cy="434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lnSpc>
                  <a:spcPct val="104000"/>
                </a:lnSpc>
              </a:pPr>
              <a:r>
                <a:rPr lang="zh-CN" altLang="en-US" b="1"/>
                <a:t>语句4</a:t>
              </a:r>
            </a:p>
          </p:txBody>
        </p:sp>
        <p:sp>
          <p:nvSpPr>
            <p:cNvPr id="62473" name="Line 16"/>
            <p:cNvSpPr>
              <a:spLocks noChangeShapeType="1"/>
            </p:cNvSpPr>
            <p:nvPr/>
          </p:nvSpPr>
          <p:spPr bwMode="auto">
            <a:xfrm flipH="1">
              <a:off x="5868" y="10588"/>
              <a:ext cx="0" cy="4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74" name="Text Box 17"/>
            <p:cNvSpPr txBox="1">
              <a:spLocks noChangeArrowheads="1"/>
            </p:cNvSpPr>
            <p:nvPr/>
          </p:nvSpPr>
          <p:spPr bwMode="auto">
            <a:xfrm>
              <a:off x="4473" y="11010"/>
              <a:ext cx="525" cy="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 eaLnBrk="0" hangingPunct="0">
                <a:lnSpc>
                  <a:spcPct val="104000"/>
                </a:lnSpc>
              </a:pPr>
              <a:r>
                <a:rPr kumimoji="0" lang="zh-CN" altLang="en-US" sz="1800" b="1"/>
                <a:t>真 </a:t>
              </a:r>
            </a:p>
          </p:txBody>
        </p:sp>
        <p:sp>
          <p:nvSpPr>
            <p:cNvPr id="62475" name="Line 18"/>
            <p:cNvSpPr>
              <a:spLocks noChangeShapeType="1"/>
            </p:cNvSpPr>
            <p:nvPr/>
          </p:nvSpPr>
          <p:spPr bwMode="auto">
            <a:xfrm>
              <a:off x="9558" y="13283"/>
              <a:ext cx="0" cy="48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76" name="Line 19"/>
            <p:cNvSpPr>
              <a:spLocks noChangeShapeType="1"/>
            </p:cNvSpPr>
            <p:nvPr/>
          </p:nvSpPr>
          <p:spPr bwMode="auto">
            <a:xfrm>
              <a:off x="5943" y="13801"/>
              <a:ext cx="0" cy="4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77" name="Text Box 20"/>
            <p:cNvSpPr txBox="1">
              <a:spLocks noChangeArrowheads="1"/>
            </p:cNvSpPr>
            <p:nvPr/>
          </p:nvSpPr>
          <p:spPr bwMode="auto">
            <a:xfrm>
              <a:off x="6798" y="11010"/>
              <a:ext cx="480" cy="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 eaLnBrk="0" hangingPunct="0">
                <a:lnSpc>
                  <a:spcPct val="104000"/>
                </a:lnSpc>
              </a:pPr>
              <a:r>
                <a:rPr kumimoji="0" lang="zh-CN" altLang="en-US" sz="1800" b="1"/>
                <a:t>假</a:t>
              </a:r>
            </a:p>
          </p:txBody>
        </p:sp>
        <p:sp>
          <p:nvSpPr>
            <p:cNvPr id="62478" name="Line 21"/>
            <p:cNvSpPr>
              <a:spLocks noChangeShapeType="1"/>
            </p:cNvSpPr>
            <p:nvPr/>
          </p:nvSpPr>
          <p:spPr bwMode="auto">
            <a:xfrm flipH="1">
              <a:off x="3633" y="11375"/>
              <a:ext cx="137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79" name="AutoShape 22"/>
            <p:cNvSpPr>
              <a:spLocks noChangeArrowheads="1"/>
            </p:cNvSpPr>
            <p:nvPr/>
          </p:nvSpPr>
          <p:spPr bwMode="auto">
            <a:xfrm>
              <a:off x="2682" y="11697"/>
              <a:ext cx="1859" cy="750"/>
            </a:xfrm>
            <a:prstGeom prst="flowChartDecision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lnSpc>
                  <a:spcPct val="104000"/>
                </a:lnSpc>
              </a:pPr>
              <a:r>
                <a:rPr lang="zh-CN" altLang="en-US" b="1"/>
                <a:t>表达式2</a:t>
              </a:r>
            </a:p>
          </p:txBody>
        </p:sp>
        <p:grpSp>
          <p:nvGrpSpPr>
            <p:cNvPr id="62480" name="Group 23"/>
            <p:cNvGrpSpPr>
              <a:grpSpLocks/>
            </p:cNvGrpSpPr>
            <p:nvPr/>
          </p:nvGrpSpPr>
          <p:grpSpPr bwMode="auto">
            <a:xfrm>
              <a:off x="2373" y="12055"/>
              <a:ext cx="420" cy="810"/>
              <a:chOff x="1539" y="9512"/>
              <a:chExt cx="840" cy="936"/>
            </a:xfrm>
          </p:grpSpPr>
          <p:sp>
            <p:nvSpPr>
              <p:cNvPr id="62501" name="Line 24"/>
              <p:cNvSpPr>
                <a:spLocks noChangeShapeType="1"/>
              </p:cNvSpPr>
              <p:nvPr/>
            </p:nvSpPr>
            <p:spPr bwMode="auto">
              <a:xfrm>
                <a:off x="1539" y="9512"/>
                <a:ext cx="0" cy="9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502" name="Line 25"/>
              <p:cNvSpPr>
                <a:spLocks noChangeShapeType="1"/>
              </p:cNvSpPr>
              <p:nvPr/>
            </p:nvSpPr>
            <p:spPr bwMode="auto">
              <a:xfrm>
                <a:off x="1539" y="9512"/>
                <a:ext cx="8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2481" name="Group 26"/>
            <p:cNvGrpSpPr>
              <a:grpSpLocks/>
            </p:cNvGrpSpPr>
            <p:nvPr/>
          </p:nvGrpSpPr>
          <p:grpSpPr bwMode="auto">
            <a:xfrm>
              <a:off x="4518" y="12065"/>
              <a:ext cx="315" cy="800"/>
              <a:chOff x="4269" y="9512"/>
              <a:chExt cx="840" cy="936"/>
            </a:xfrm>
          </p:grpSpPr>
          <p:sp>
            <p:nvSpPr>
              <p:cNvPr id="62499" name="Line 27"/>
              <p:cNvSpPr>
                <a:spLocks noChangeShapeType="1"/>
              </p:cNvSpPr>
              <p:nvPr/>
            </p:nvSpPr>
            <p:spPr bwMode="auto">
              <a:xfrm>
                <a:off x="4269" y="9512"/>
                <a:ext cx="8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500" name="Line 28"/>
              <p:cNvSpPr>
                <a:spLocks noChangeShapeType="1"/>
              </p:cNvSpPr>
              <p:nvPr/>
            </p:nvSpPr>
            <p:spPr bwMode="auto">
              <a:xfrm>
                <a:off x="5109" y="9512"/>
                <a:ext cx="0" cy="9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2482" name="Group 29"/>
            <p:cNvGrpSpPr>
              <a:grpSpLocks/>
            </p:cNvGrpSpPr>
            <p:nvPr/>
          </p:nvGrpSpPr>
          <p:grpSpPr bwMode="auto">
            <a:xfrm>
              <a:off x="6873" y="12085"/>
              <a:ext cx="435" cy="936"/>
              <a:chOff x="1539" y="9512"/>
              <a:chExt cx="840" cy="936"/>
            </a:xfrm>
          </p:grpSpPr>
          <p:sp>
            <p:nvSpPr>
              <p:cNvPr id="62497" name="Line 30"/>
              <p:cNvSpPr>
                <a:spLocks noChangeShapeType="1"/>
              </p:cNvSpPr>
              <p:nvPr/>
            </p:nvSpPr>
            <p:spPr bwMode="auto">
              <a:xfrm>
                <a:off x="1539" y="9512"/>
                <a:ext cx="0" cy="9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498" name="Line 31"/>
              <p:cNvSpPr>
                <a:spLocks noChangeShapeType="1"/>
              </p:cNvSpPr>
              <p:nvPr/>
            </p:nvSpPr>
            <p:spPr bwMode="auto">
              <a:xfrm>
                <a:off x="1539" y="9512"/>
                <a:ext cx="8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2483" name="Group 32"/>
            <p:cNvGrpSpPr>
              <a:grpSpLocks/>
            </p:cNvGrpSpPr>
            <p:nvPr/>
          </p:nvGrpSpPr>
          <p:grpSpPr bwMode="auto">
            <a:xfrm>
              <a:off x="8988" y="12088"/>
              <a:ext cx="525" cy="737"/>
              <a:chOff x="4269" y="9512"/>
              <a:chExt cx="840" cy="936"/>
            </a:xfrm>
          </p:grpSpPr>
          <p:sp>
            <p:nvSpPr>
              <p:cNvPr id="62495" name="Line 33"/>
              <p:cNvSpPr>
                <a:spLocks noChangeShapeType="1"/>
              </p:cNvSpPr>
              <p:nvPr/>
            </p:nvSpPr>
            <p:spPr bwMode="auto">
              <a:xfrm>
                <a:off x="4269" y="9512"/>
                <a:ext cx="8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496" name="Line 34"/>
              <p:cNvSpPr>
                <a:spLocks noChangeShapeType="1"/>
              </p:cNvSpPr>
              <p:nvPr/>
            </p:nvSpPr>
            <p:spPr bwMode="auto">
              <a:xfrm>
                <a:off x="5109" y="9512"/>
                <a:ext cx="0" cy="9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2484" name="AutoShape 35"/>
            <p:cNvSpPr>
              <a:spLocks noChangeArrowheads="1"/>
            </p:cNvSpPr>
            <p:nvPr/>
          </p:nvSpPr>
          <p:spPr bwMode="auto">
            <a:xfrm>
              <a:off x="6573" y="12865"/>
              <a:ext cx="840" cy="434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lnSpc>
                  <a:spcPct val="104000"/>
                </a:lnSpc>
              </a:pPr>
              <a:r>
                <a:rPr lang="zh-CN" altLang="en-US" b="1"/>
                <a:t>语句3</a:t>
              </a:r>
            </a:p>
          </p:txBody>
        </p:sp>
        <p:sp>
          <p:nvSpPr>
            <p:cNvPr id="62485" name="Line 36"/>
            <p:cNvSpPr>
              <a:spLocks noChangeShapeType="1"/>
            </p:cNvSpPr>
            <p:nvPr/>
          </p:nvSpPr>
          <p:spPr bwMode="auto">
            <a:xfrm>
              <a:off x="6993" y="13303"/>
              <a:ext cx="0" cy="48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86" name="AutoShape 37"/>
            <p:cNvSpPr>
              <a:spLocks noChangeArrowheads="1"/>
            </p:cNvSpPr>
            <p:nvPr/>
          </p:nvSpPr>
          <p:spPr bwMode="auto">
            <a:xfrm>
              <a:off x="1973" y="12885"/>
              <a:ext cx="840" cy="434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lnSpc>
                  <a:spcPct val="104000"/>
                </a:lnSpc>
              </a:pPr>
              <a:r>
                <a:rPr lang="zh-CN" altLang="en-US" b="1"/>
                <a:t>语句1</a:t>
              </a:r>
            </a:p>
          </p:txBody>
        </p:sp>
        <p:sp>
          <p:nvSpPr>
            <p:cNvPr id="62487" name="Line 38"/>
            <p:cNvSpPr>
              <a:spLocks noChangeShapeType="1"/>
            </p:cNvSpPr>
            <p:nvPr/>
          </p:nvSpPr>
          <p:spPr bwMode="auto">
            <a:xfrm>
              <a:off x="2373" y="13313"/>
              <a:ext cx="0" cy="48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88" name="AutoShape 39"/>
            <p:cNvSpPr>
              <a:spLocks noChangeArrowheads="1"/>
            </p:cNvSpPr>
            <p:nvPr/>
          </p:nvSpPr>
          <p:spPr bwMode="auto">
            <a:xfrm>
              <a:off x="4473" y="12865"/>
              <a:ext cx="840" cy="434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lnSpc>
                  <a:spcPct val="104000"/>
                </a:lnSpc>
              </a:pPr>
              <a:r>
                <a:rPr lang="zh-CN" altLang="en-US" b="1"/>
                <a:t>语句2</a:t>
              </a:r>
            </a:p>
          </p:txBody>
        </p:sp>
        <p:sp>
          <p:nvSpPr>
            <p:cNvPr id="62489" name="Line 40"/>
            <p:cNvSpPr>
              <a:spLocks noChangeShapeType="1"/>
            </p:cNvSpPr>
            <p:nvPr/>
          </p:nvSpPr>
          <p:spPr bwMode="auto">
            <a:xfrm>
              <a:off x="4893" y="13303"/>
              <a:ext cx="0" cy="48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90" name="Line 41"/>
            <p:cNvSpPr>
              <a:spLocks noChangeShapeType="1"/>
            </p:cNvSpPr>
            <p:nvPr/>
          </p:nvSpPr>
          <p:spPr bwMode="auto">
            <a:xfrm>
              <a:off x="2340" y="13801"/>
              <a:ext cx="727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91" name="Text Box 42"/>
            <p:cNvSpPr txBox="1">
              <a:spLocks noChangeArrowheads="1"/>
            </p:cNvSpPr>
            <p:nvPr/>
          </p:nvSpPr>
          <p:spPr bwMode="auto">
            <a:xfrm>
              <a:off x="2373" y="11716"/>
              <a:ext cx="525" cy="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 eaLnBrk="0" hangingPunct="0">
                <a:lnSpc>
                  <a:spcPct val="104000"/>
                </a:lnSpc>
              </a:pPr>
              <a:r>
                <a:rPr kumimoji="0" lang="zh-CN" altLang="en-US" sz="1800" b="1"/>
                <a:t>真 </a:t>
              </a:r>
            </a:p>
          </p:txBody>
        </p:sp>
        <p:sp>
          <p:nvSpPr>
            <p:cNvPr id="62492" name="Text Box 43"/>
            <p:cNvSpPr txBox="1">
              <a:spLocks noChangeArrowheads="1"/>
            </p:cNvSpPr>
            <p:nvPr/>
          </p:nvSpPr>
          <p:spPr bwMode="auto">
            <a:xfrm>
              <a:off x="6888" y="11776"/>
              <a:ext cx="525" cy="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 eaLnBrk="0" hangingPunct="0">
                <a:lnSpc>
                  <a:spcPct val="104000"/>
                </a:lnSpc>
              </a:pPr>
              <a:r>
                <a:rPr kumimoji="0" lang="zh-CN" altLang="en-US" sz="1800" b="1"/>
                <a:t>真 </a:t>
              </a:r>
            </a:p>
          </p:txBody>
        </p:sp>
        <p:sp>
          <p:nvSpPr>
            <p:cNvPr id="62493" name="Text Box 44"/>
            <p:cNvSpPr txBox="1">
              <a:spLocks noChangeArrowheads="1"/>
            </p:cNvSpPr>
            <p:nvPr/>
          </p:nvSpPr>
          <p:spPr bwMode="auto">
            <a:xfrm>
              <a:off x="8883" y="11776"/>
              <a:ext cx="480" cy="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 eaLnBrk="0" hangingPunct="0">
                <a:lnSpc>
                  <a:spcPct val="104000"/>
                </a:lnSpc>
              </a:pPr>
              <a:r>
                <a:rPr kumimoji="0" lang="zh-CN" altLang="en-US" sz="1800" b="1"/>
                <a:t>假</a:t>
              </a:r>
            </a:p>
          </p:txBody>
        </p:sp>
        <p:sp>
          <p:nvSpPr>
            <p:cNvPr id="62494" name="Text Box 45"/>
            <p:cNvSpPr txBox="1">
              <a:spLocks noChangeArrowheads="1"/>
            </p:cNvSpPr>
            <p:nvPr/>
          </p:nvSpPr>
          <p:spPr bwMode="auto">
            <a:xfrm>
              <a:off x="4343" y="11706"/>
              <a:ext cx="480" cy="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 eaLnBrk="0" hangingPunct="0">
                <a:lnSpc>
                  <a:spcPct val="104000"/>
                </a:lnSpc>
              </a:pPr>
              <a:r>
                <a:rPr kumimoji="0" lang="zh-CN" altLang="en-US" sz="1800" b="1"/>
                <a:t>假</a:t>
              </a:r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89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89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>
          <a:xfrm>
            <a:off x="4860033" y="404813"/>
            <a:ext cx="4176463" cy="1440012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zh-CN" altLang="en-US" sz="2800" dirty="0" smtClean="0">
                <a:solidFill>
                  <a:schemeClr val="tx1"/>
                </a:solidFill>
              </a:rPr>
              <a:t>例</a:t>
            </a:r>
            <a:r>
              <a:rPr lang="en-US" altLang="zh-CN" sz="2800" dirty="0" smtClean="0">
                <a:solidFill>
                  <a:schemeClr val="tx1"/>
                </a:solidFill>
              </a:rPr>
              <a:t>3-11</a:t>
            </a:r>
            <a:r>
              <a:rPr lang="zh-CN" altLang="en-US" sz="2800" dirty="0" smtClean="0">
                <a:solidFill>
                  <a:schemeClr val="tx1"/>
                </a:solidFill>
              </a:rPr>
              <a:t> 改进例</a:t>
            </a:r>
            <a:r>
              <a:rPr lang="en-US" altLang="zh-CN" sz="2800" dirty="0" smtClean="0">
                <a:solidFill>
                  <a:schemeClr val="tx1"/>
                </a:solidFill>
              </a:rPr>
              <a:t>3-5</a:t>
            </a:r>
            <a:r>
              <a:rPr lang="zh-CN" altLang="en-US" sz="2800" dirty="0" smtClean="0">
                <a:solidFill>
                  <a:schemeClr val="tx1"/>
                </a:solidFill>
              </a:rPr>
              <a:t>，求解简单表达式。要求对除数为</a:t>
            </a:r>
            <a:r>
              <a:rPr lang="en-US" altLang="zh-CN" sz="2800" dirty="0" smtClean="0">
                <a:solidFill>
                  <a:schemeClr val="tx1"/>
                </a:solidFill>
              </a:rPr>
              <a:t>0</a:t>
            </a:r>
            <a:r>
              <a:rPr lang="zh-CN" altLang="en-US" sz="2800" dirty="0" smtClean="0">
                <a:solidFill>
                  <a:schemeClr val="tx1"/>
                </a:solidFill>
              </a:rPr>
              <a:t>的情况作特别处理。</a:t>
            </a:r>
          </a:p>
        </p:txBody>
      </p:sp>
      <p:sp>
        <p:nvSpPr>
          <p:cNvPr id="224260" name="Text Box 4"/>
          <p:cNvSpPr txBox="1">
            <a:spLocks noChangeArrowheads="1"/>
          </p:cNvSpPr>
          <p:nvPr/>
        </p:nvSpPr>
        <p:spPr bwMode="auto">
          <a:xfrm>
            <a:off x="250825" y="333375"/>
            <a:ext cx="7366119" cy="6555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000" b="1" dirty="0"/>
              <a:t># include &lt;</a:t>
            </a:r>
            <a:r>
              <a:rPr lang="en-US" altLang="zh-CN" sz="2000" b="1" dirty="0" err="1"/>
              <a:t>stdio.h</a:t>
            </a:r>
            <a:r>
              <a:rPr lang="en-US" altLang="zh-CN" sz="2000" b="1" dirty="0"/>
              <a:t>&gt;</a:t>
            </a:r>
          </a:p>
          <a:p>
            <a:pPr>
              <a:defRPr/>
            </a:pPr>
            <a:r>
              <a:rPr lang="en-US" altLang="zh-CN" sz="2000" b="1" dirty="0" err="1"/>
              <a:t>int</a:t>
            </a:r>
            <a:r>
              <a:rPr lang="en-US" altLang="zh-CN" sz="2000" b="1" dirty="0"/>
              <a:t> </a:t>
            </a:r>
            <a:r>
              <a:rPr lang="en-US" altLang="zh-CN" sz="2000" b="1" dirty="0" smtClean="0"/>
              <a:t>main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(</a:t>
            </a:r>
            <a:r>
              <a:rPr lang="en-US" altLang="zh-CN" sz="2000" b="1" dirty="0"/>
              <a:t>void) </a:t>
            </a:r>
            <a:endParaRPr lang="en-US" altLang="zh-CN" sz="2000" b="1" dirty="0" smtClean="0"/>
          </a:p>
          <a:p>
            <a:pPr>
              <a:defRPr/>
            </a:pPr>
            <a:r>
              <a:rPr lang="en-US" altLang="zh-CN" sz="2000" b="1" dirty="0" smtClean="0"/>
              <a:t>{</a:t>
            </a:r>
            <a:r>
              <a:rPr lang="zh-CN" altLang="zh-CN" sz="2000" b="1" dirty="0"/>
              <a:t> </a:t>
            </a:r>
            <a:r>
              <a:rPr lang="en-US" altLang="zh-CN" sz="2000" b="1" dirty="0" smtClean="0"/>
              <a:t> </a:t>
            </a:r>
            <a:r>
              <a:rPr lang="en-US" altLang="zh-CN" sz="2000" b="1" dirty="0"/>
              <a:t>double value1, value2; </a:t>
            </a:r>
          </a:p>
          <a:p>
            <a:pPr>
              <a:defRPr/>
            </a:pPr>
            <a:r>
              <a:rPr lang="en-US" altLang="zh-CN" sz="2000" b="1" dirty="0"/>
              <a:t>    char op;</a:t>
            </a:r>
          </a:p>
          <a:p>
            <a:pPr>
              <a:defRPr/>
            </a:pPr>
            <a:r>
              <a:rPr lang="en-US" altLang="zh-CN" sz="2000" b="1" dirty="0"/>
              <a:t>    </a:t>
            </a:r>
            <a:r>
              <a:rPr lang="en-US" altLang="zh-CN" sz="2000" b="1" dirty="0" err="1" smtClean="0"/>
              <a:t>printf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(</a:t>
            </a:r>
            <a:r>
              <a:rPr lang="en-US" altLang="zh-CN" sz="2000" b="1" dirty="0"/>
              <a:t>"Type in an expression: ");    </a:t>
            </a:r>
          </a:p>
          <a:p>
            <a:pPr>
              <a:defRPr/>
            </a:pPr>
            <a:r>
              <a:rPr lang="en-US" altLang="zh-CN" sz="2000" b="1" dirty="0"/>
              <a:t>    </a:t>
            </a:r>
            <a:r>
              <a:rPr lang="en-US" altLang="zh-CN" sz="2000" b="1" dirty="0" err="1" smtClean="0"/>
              <a:t>scanf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(</a:t>
            </a:r>
            <a:r>
              <a:rPr lang="en-US" altLang="zh-CN" sz="2000" b="1" dirty="0"/>
              <a:t>"%</a:t>
            </a:r>
            <a:r>
              <a:rPr lang="en-US" altLang="zh-CN" sz="2000" b="1" dirty="0" err="1"/>
              <a:t>lf%c%lf</a:t>
            </a:r>
            <a:r>
              <a:rPr lang="en-US" altLang="zh-CN" sz="2000" b="1" dirty="0"/>
              <a:t>", &amp;value1, &amp;op, &amp;value2);</a:t>
            </a:r>
          </a:p>
          <a:p>
            <a:pPr>
              <a:defRPr/>
            </a:pPr>
            <a:r>
              <a:rPr lang="en-US" altLang="zh-CN" sz="2000" b="1" dirty="0"/>
              <a:t>    </a:t>
            </a:r>
            <a:r>
              <a:rPr lang="en-US" altLang="zh-CN" sz="2000" b="1" dirty="0" smtClean="0"/>
              <a:t>if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(</a:t>
            </a:r>
            <a:r>
              <a:rPr lang="en-US" altLang="zh-CN" sz="2000" b="1" dirty="0"/>
              <a:t>op == '+')</a:t>
            </a:r>
          </a:p>
          <a:p>
            <a:pPr>
              <a:defRPr/>
            </a:pPr>
            <a:r>
              <a:rPr lang="en-US" altLang="zh-CN" sz="2000" b="1" dirty="0"/>
              <a:t>        </a:t>
            </a:r>
            <a:r>
              <a:rPr lang="en-US" altLang="zh-CN" sz="2000" b="1" dirty="0" err="1" smtClean="0"/>
              <a:t>printf</a:t>
            </a:r>
            <a:r>
              <a:rPr lang="en-US" altLang="zh-CN" sz="2000" b="1" dirty="0" smtClean="0"/>
              <a:t>(</a:t>
            </a:r>
            <a:r>
              <a:rPr lang="en-US" altLang="zh-CN" sz="2000" b="1" dirty="0"/>
              <a:t>"=%.2f\n", value1 + value2);</a:t>
            </a:r>
          </a:p>
          <a:p>
            <a:pPr>
              <a:defRPr/>
            </a:pPr>
            <a:r>
              <a:rPr lang="en-US" altLang="zh-CN" sz="2000" b="1" dirty="0"/>
              <a:t>    else </a:t>
            </a:r>
            <a:r>
              <a:rPr lang="en-US" altLang="zh-CN" sz="2000" b="1" dirty="0" smtClean="0"/>
              <a:t>if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(</a:t>
            </a:r>
            <a:r>
              <a:rPr lang="en-US" altLang="zh-CN" sz="2000" b="1" dirty="0"/>
              <a:t>op == '-')</a:t>
            </a:r>
          </a:p>
          <a:p>
            <a:pPr>
              <a:defRPr/>
            </a:pPr>
            <a:r>
              <a:rPr lang="en-US" altLang="zh-CN" sz="2000" b="1" dirty="0"/>
              <a:t>        </a:t>
            </a:r>
            <a:r>
              <a:rPr lang="en-US" altLang="zh-CN" sz="2000" b="1" dirty="0" err="1" smtClean="0"/>
              <a:t>printf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(</a:t>
            </a:r>
            <a:r>
              <a:rPr lang="en-US" altLang="zh-CN" sz="2000" b="1" dirty="0"/>
              <a:t>"=%.2f\n", value1 - value2);</a:t>
            </a:r>
          </a:p>
          <a:p>
            <a:pPr>
              <a:defRPr/>
            </a:pPr>
            <a:r>
              <a:rPr lang="en-US" altLang="zh-CN" sz="2000" b="1" dirty="0"/>
              <a:t>    else </a:t>
            </a:r>
            <a:r>
              <a:rPr lang="en-US" altLang="zh-CN" sz="2000" b="1" dirty="0" smtClean="0"/>
              <a:t>if (</a:t>
            </a:r>
            <a:r>
              <a:rPr lang="en-US" altLang="zh-CN" sz="2000" b="1" dirty="0"/>
              <a:t>op == '*')</a:t>
            </a:r>
          </a:p>
          <a:p>
            <a:pPr>
              <a:defRPr/>
            </a:pPr>
            <a:r>
              <a:rPr lang="en-US" altLang="zh-CN" sz="2000" b="1" dirty="0"/>
              <a:t>        </a:t>
            </a:r>
            <a:r>
              <a:rPr lang="en-US" altLang="zh-CN" sz="2000" b="1" dirty="0" err="1" smtClean="0"/>
              <a:t>printf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(</a:t>
            </a:r>
            <a:r>
              <a:rPr lang="en-US" altLang="zh-CN" sz="2000" b="1" dirty="0"/>
              <a:t>"=%.2f\n", value1 * value2);</a:t>
            </a:r>
          </a:p>
          <a:p>
            <a:pPr>
              <a:defRPr/>
            </a:pPr>
            <a:r>
              <a:rPr lang="en-US" altLang="zh-CN" sz="2000" b="1" dirty="0"/>
              <a:t>    else </a:t>
            </a:r>
            <a:r>
              <a:rPr lang="en-US" altLang="zh-CN" sz="2000" b="1" dirty="0" smtClean="0"/>
              <a:t>if(</a:t>
            </a:r>
            <a:r>
              <a:rPr lang="en-US" altLang="zh-CN" sz="2000" b="1" dirty="0"/>
              <a:t>op == '/')</a:t>
            </a:r>
          </a:p>
          <a:p>
            <a:pPr>
              <a:defRPr/>
            </a:pPr>
            <a:r>
              <a:rPr lang="en-US" altLang="zh-CN" sz="2000" b="1" dirty="0"/>
              <a:t>        </a:t>
            </a:r>
            <a:r>
              <a:rPr lang="en-US" altLang="zh-CN" sz="2000" b="1" dirty="0" smtClean="0">
                <a:solidFill>
                  <a:srgbClr val="CC0066"/>
                </a:solidFill>
              </a:rPr>
              <a:t>if</a:t>
            </a:r>
            <a:r>
              <a:rPr lang="zh-CN" altLang="en-US" sz="2000" b="1" dirty="0" smtClean="0">
                <a:solidFill>
                  <a:srgbClr val="CC0066"/>
                </a:solidFill>
              </a:rPr>
              <a:t> </a:t>
            </a:r>
            <a:r>
              <a:rPr lang="en-US" altLang="zh-CN" sz="2000" b="1" dirty="0" smtClean="0">
                <a:solidFill>
                  <a:srgbClr val="CC0066"/>
                </a:solidFill>
              </a:rPr>
              <a:t>(</a:t>
            </a:r>
            <a:r>
              <a:rPr lang="en-US" altLang="zh-CN" sz="2000" b="1" dirty="0">
                <a:solidFill>
                  <a:srgbClr val="CC0066"/>
                </a:solidFill>
              </a:rPr>
              <a:t>value2 != 0)</a:t>
            </a:r>
            <a:r>
              <a:rPr lang="en-US" altLang="zh-CN" sz="2000" b="1" dirty="0"/>
              <a:t>                  /* </a:t>
            </a:r>
            <a:r>
              <a:rPr lang="zh-CN" altLang="en-US" sz="2000" b="1" dirty="0"/>
              <a:t>嵌套的</a:t>
            </a:r>
            <a:r>
              <a:rPr lang="en-US" altLang="zh-CN" sz="2000" b="1" dirty="0"/>
              <a:t>if</a:t>
            </a:r>
            <a:r>
              <a:rPr lang="zh-CN" altLang="en-US" sz="2000" b="1" dirty="0"/>
              <a:t>，判断除数是否为</a:t>
            </a:r>
            <a:r>
              <a:rPr lang="en-US" altLang="zh-CN" sz="2000" b="1" dirty="0"/>
              <a:t>0 */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CC0066"/>
                </a:solidFill>
              </a:rPr>
              <a:t>            </a:t>
            </a:r>
            <a:r>
              <a:rPr lang="en-US" altLang="zh-CN" sz="2000" b="1" dirty="0" err="1" smtClean="0">
                <a:solidFill>
                  <a:srgbClr val="CC0066"/>
                </a:solidFill>
              </a:rPr>
              <a:t>printf</a:t>
            </a:r>
            <a:r>
              <a:rPr lang="zh-CN" altLang="en-US" sz="2000" b="1" dirty="0" smtClean="0">
                <a:solidFill>
                  <a:srgbClr val="CC0066"/>
                </a:solidFill>
              </a:rPr>
              <a:t> </a:t>
            </a:r>
            <a:r>
              <a:rPr lang="en-US" altLang="zh-CN" sz="2000" b="1" dirty="0" smtClean="0">
                <a:solidFill>
                  <a:srgbClr val="CC0066"/>
                </a:solidFill>
              </a:rPr>
              <a:t>(</a:t>
            </a:r>
            <a:r>
              <a:rPr lang="en-US" altLang="zh-CN" sz="2000" b="1" dirty="0">
                <a:solidFill>
                  <a:srgbClr val="CC0066"/>
                </a:solidFill>
              </a:rPr>
              <a:t>"=%.2f\n", value1 / value2);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CC0066"/>
                </a:solidFill>
              </a:rPr>
              <a:t>        else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CC0066"/>
                </a:solidFill>
              </a:rPr>
              <a:t>            </a:t>
            </a:r>
            <a:r>
              <a:rPr lang="en-US" altLang="zh-CN" sz="2000" b="1" dirty="0" err="1" smtClean="0">
                <a:solidFill>
                  <a:srgbClr val="CC0066"/>
                </a:solidFill>
              </a:rPr>
              <a:t>printf</a:t>
            </a:r>
            <a:r>
              <a:rPr lang="zh-CN" altLang="en-US" sz="2000" b="1" dirty="0" smtClean="0">
                <a:solidFill>
                  <a:srgbClr val="CC0066"/>
                </a:solidFill>
              </a:rPr>
              <a:t> </a:t>
            </a:r>
            <a:r>
              <a:rPr lang="en-US" altLang="zh-CN" sz="2000" b="1" dirty="0" smtClean="0">
                <a:solidFill>
                  <a:srgbClr val="CC0066"/>
                </a:solidFill>
              </a:rPr>
              <a:t>(</a:t>
            </a:r>
            <a:r>
              <a:rPr lang="en-US" altLang="zh-CN" sz="2000" b="1" dirty="0">
                <a:solidFill>
                  <a:srgbClr val="CC0066"/>
                </a:solidFill>
              </a:rPr>
              <a:t>"Divisor can not be 0!\n");</a:t>
            </a:r>
          </a:p>
          <a:p>
            <a:pPr>
              <a:defRPr/>
            </a:pPr>
            <a:r>
              <a:rPr lang="en-US" altLang="zh-CN" sz="2000" b="1" dirty="0"/>
              <a:t>    else </a:t>
            </a:r>
          </a:p>
          <a:p>
            <a:pPr>
              <a:defRPr/>
            </a:pPr>
            <a:r>
              <a:rPr lang="en-US" altLang="zh-CN" sz="2000" b="1" dirty="0"/>
              <a:t>        </a:t>
            </a:r>
            <a:r>
              <a:rPr lang="en-US" altLang="zh-CN" sz="2000" b="1" dirty="0" err="1" smtClean="0"/>
              <a:t>printf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(</a:t>
            </a:r>
            <a:r>
              <a:rPr lang="en-US" altLang="zh-CN" sz="2000" b="1" dirty="0"/>
              <a:t>"Unknown operator!\n");</a:t>
            </a:r>
          </a:p>
          <a:p>
            <a:pPr>
              <a:defRPr/>
            </a:pPr>
            <a:r>
              <a:rPr lang="en-US" altLang="zh-CN" sz="2000" b="1" dirty="0"/>
              <a:t>    return 0;</a:t>
            </a:r>
          </a:p>
          <a:p>
            <a:pPr>
              <a:defRPr/>
            </a:pPr>
            <a:r>
              <a:rPr lang="en-US" altLang="zh-CN" sz="2000" b="1" dirty="0"/>
              <a:t>}</a:t>
            </a:r>
            <a:endParaRPr lang="zh-CN" altLang="en-US" sz="2000" b="1" dirty="0"/>
          </a:p>
        </p:txBody>
      </p:sp>
      <p:sp>
        <p:nvSpPr>
          <p:cNvPr id="224261" name="Text Box 5"/>
          <p:cNvSpPr txBox="1">
            <a:spLocks noChangeArrowheads="1"/>
          </p:cNvSpPr>
          <p:nvPr/>
        </p:nvSpPr>
        <p:spPr bwMode="auto">
          <a:xfrm>
            <a:off x="5435600" y="2565400"/>
            <a:ext cx="3565525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dirty="0"/>
              <a:t>Type in an expression: </a:t>
            </a:r>
            <a:r>
              <a:rPr lang="en-US" altLang="zh-CN" b="1" dirty="0">
                <a:solidFill>
                  <a:srgbClr val="CC0066"/>
                </a:solidFill>
              </a:rPr>
              <a:t>3.1+4.8</a:t>
            </a:r>
            <a:r>
              <a:rPr lang="en-US" altLang="zh-CN" b="1" dirty="0"/>
              <a:t> </a:t>
            </a:r>
          </a:p>
          <a:p>
            <a:pPr>
              <a:defRPr/>
            </a:pPr>
            <a:r>
              <a:rPr lang="en-US" altLang="zh-CN" b="1" dirty="0"/>
              <a:t>=7.9</a:t>
            </a:r>
            <a:endParaRPr lang="zh-CN" altLang="en-US" b="1" dirty="0"/>
          </a:p>
        </p:txBody>
      </p:sp>
      <p:sp>
        <p:nvSpPr>
          <p:cNvPr id="224262" name="Text Box 6"/>
          <p:cNvSpPr txBox="1">
            <a:spLocks noChangeArrowheads="1"/>
          </p:cNvSpPr>
          <p:nvPr/>
        </p:nvSpPr>
        <p:spPr bwMode="auto">
          <a:xfrm>
            <a:off x="5435600" y="3500438"/>
            <a:ext cx="3305175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dirty="0"/>
              <a:t>Type in an expression: </a:t>
            </a:r>
            <a:r>
              <a:rPr lang="en-US" altLang="zh-CN" b="1" dirty="0">
                <a:solidFill>
                  <a:srgbClr val="CC0066"/>
                </a:solidFill>
              </a:rPr>
              <a:t>3.4/0</a:t>
            </a:r>
            <a:r>
              <a:rPr lang="en-US" altLang="zh-CN" b="1" dirty="0"/>
              <a:t> </a:t>
            </a:r>
          </a:p>
          <a:p>
            <a:pPr>
              <a:defRPr/>
            </a:pPr>
            <a:r>
              <a:rPr lang="en-US" altLang="zh-CN" b="1" dirty="0"/>
              <a:t>Divisor can not be 0!</a:t>
            </a:r>
            <a:endParaRPr lang="zh-CN" altLang="en-US" b="1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4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4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4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4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261" grpId="0" animBg="1"/>
      <p:bldP spid="224262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739775"/>
          </a:xfrm>
        </p:spPr>
        <p:txBody>
          <a:bodyPr/>
          <a:lstStyle/>
          <a:p>
            <a:pPr>
              <a:defRPr/>
            </a:pPr>
            <a:r>
              <a:rPr lang="en-US" altLang="zh-CN" sz="4000" smtClean="0"/>
              <a:t>else </a:t>
            </a:r>
            <a:r>
              <a:rPr lang="zh-CN" altLang="en-US" sz="4000" smtClean="0"/>
              <a:t>和 </a:t>
            </a:r>
            <a:r>
              <a:rPr lang="en-US" altLang="zh-CN" sz="4000" smtClean="0"/>
              <a:t>if </a:t>
            </a:r>
            <a:r>
              <a:rPr lang="zh-CN" altLang="en-US" sz="4000" smtClean="0"/>
              <a:t>的匹配</a:t>
            </a:r>
            <a:endParaRPr lang="zh-CN" altLang="en-US" sz="4000" smtClean="0">
              <a:latin typeface="宋体" charset="0"/>
            </a:endParaRP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3455987" cy="2736850"/>
          </a:xfrm>
        </p:spPr>
        <p:txBody>
          <a:bodyPr/>
          <a:lstStyle/>
          <a:p>
            <a:pPr algn="just">
              <a:lnSpc>
                <a:spcPct val="90000"/>
              </a:lnSpc>
              <a:buFont typeface="Wingdings" charset="0"/>
              <a:buNone/>
              <a:defRPr/>
            </a:pPr>
            <a:r>
              <a:rPr lang="en-US" altLang="zh-CN" sz="2800" dirty="0" smtClean="0"/>
              <a:t>if (</a:t>
            </a:r>
            <a:r>
              <a:rPr lang="zh-CN" altLang="en-US" sz="2800" dirty="0" smtClean="0"/>
              <a:t>表达式</a:t>
            </a:r>
            <a:r>
              <a:rPr lang="en-US" altLang="zh-CN" sz="2800" dirty="0" smtClean="0"/>
              <a:t>1</a:t>
            </a:r>
            <a:r>
              <a:rPr lang="en-US" altLang="zh-CN" sz="2800" dirty="0"/>
              <a:t>)</a:t>
            </a:r>
            <a:endParaRPr lang="zh-CN" altLang="en-US" sz="2800" dirty="0" smtClean="0"/>
          </a:p>
          <a:p>
            <a:pPr marL="819150" lvl="1" algn="just">
              <a:lnSpc>
                <a:spcPct val="90000"/>
              </a:lnSpc>
              <a:buFont typeface="Wingdings" charset="0"/>
              <a:buNone/>
              <a:defRPr/>
            </a:pPr>
            <a:r>
              <a:rPr lang="en-US" altLang="zh-CN" sz="2400" dirty="0" smtClean="0"/>
              <a:t>if (</a:t>
            </a:r>
            <a:r>
              <a:rPr lang="zh-CN" altLang="en-US" sz="2400" dirty="0" smtClean="0"/>
              <a:t>表达式</a:t>
            </a:r>
            <a:r>
              <a:rPr lang="en-US" altLang="zh-CN" sz="2400" dirty="0" smtClean="0"/>
              <a:t>2</a:t>
            </a:r>
            <a:r>
              <a:rPr lang="en-US" altLang="zh-CN" sz="2400" dirty="0"/>
              <a:t>)</a:t>
            </a:r>
            <a:r>
              <a:rPr lang="zh-CN" altLang="en-US" sz="2400" dirty="0" smtClean="0"/>
              <a:t> </a:t>
            </a:r>
            <a:r>
              <a:rPr lang="zh-CN" altLang="en-US" sz="2400" dirty="0" smtClean="0"/>
              <a:t>语句</a:t>
            </a:r>
            <a:r>
              <a:rPr lang="en-US" altLang="zh-CN" sz="2400" dirty="0" smtClean="0"/>
              <a:t>1</a:t>
            </a:r>
            <a:endParaRPr lang="zh-CN" altLang="en-US" sz="2400" dirty="0" smtClean="0"/>
          </a:p>
          <a:p>
            <a:pPr marL="819150" lvl="1" algn="just">
              <a:lnSpc>
                <a:spcPct val="90000"/>
              </a:lnSpc>
              <a:buFont typeface="Wingdings" charset="0"/>
              <a:buNone/>
              <a:defRPr/>
            </a:pPr>
            <a:r>
              <a:rPr lang="en-US" altLang="zh-CN" sz="2400" dirty="0" smtClean="0"/>
              <a:t>else  </a:t>
            </a:r>
            <a:r>
              <a:rPr lang="zh-CN" altLang="en-US" sz="2400" dirty="0" smtClean="0"/>
              <a:t>语句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 </a:t>
            </a:r>
          </a:p>
          <a:p>
            <a:pPr algn="just">
              <a:lnSpc>
                <a:spcPct val="90000"/>
              </a:lnSpc>
              <a:buFont typeface="Wingdings" charset="0"/>
              <a:buNone/>
              <a:defRPr/>
            </a:pPr>
            <a:r>
              <a:rPr lang="en-US" altLang="zh-CN" sz="2800" dirty="0" smtClean="0"/>
              <a:t>else</a:t>
            </a:r>
          </a:p>
          <a:p>
            <a:pPr marL="819150" lvl="1" algn="just">
              <a:lnSpc>
                <a:spcPct val="90000"/>
              </a:lnSpc>
              <a:buFont typeface="Wingdings" charset="0"/>
              <a:buNone/>
              <a:defRPr/>
            </a:pPr>
            <a:r>
              <a:rPr lang="en-US" altLang="zh-CN" sz="2400" dirty="0" smtClean="0"/>
              <a:t>if (</a:t>
            </a:r>
            <a:r>
              <a:rPr lang="zh-CN" altLang="en-US" sz="2400" dirty="0" smtClean="0"/>
              <a:t>表达式</a:t>
            </a:r>
            <a:r>
              <a:rPr lang="en-US" altLang="zh-CN" sz="2400" dirty="0" smtClean="0"/>
              <a:t>3</a:t>
            </a:r>
            <a:r>
              <a:rPr lang="en-US" altLang="zh-CN" sz="2400" dirty="0"/>
              <a:t>)</a:t>
            </a:r>
            <a:r>
              <a:rPr lang="zh-CN" altLang="en-US" sz="2400" dirty="0" smtClean="0"/>
              <a:t> </a:t>
            </a:r>
            <a:r>
              <a:rPr lang="zh-CN" altLang="en-US" sz="2400" dirty="0" smtClean="0"/>
              <a:t>语句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 </a:t>
            </a:r>
          </a:p>
          <a:p>
            <a:pPr marL="819150" lvl="1" algn="just">
              <a:lnSpc>
                <a:spcPct val="90000"/>
              </a:lnSpc>
              <a:buFont typeface="Wingdings" charset="0"/>
              <a:buNone/>
              <a:defRPr/>
            </a:pPr>
            <a:r>
              <a:rPr lang="en-US" altLang="zh-CN" sz="2400" dirty="0" smtClean="0"/>
              <a:t>else  </a:t>
            </a:r>
            <a:r>
              <a:rPr lang="zh-CN" altLang="en-US" sz="2400" dirty="0" smtClean="0"/>
              <a:t>语句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  </a:t>
            </a:r>
          </a:p>
        </p:txBody>
      </p:sp>
      <p:sp>
        <p:nvSpPr>
          <p:cNvPr id="173060" name="Rectangle 4"/>
          <p:cNvSpPr>
            <a:spLocks noChangeArrowheads="1"/>
          </p:cNvSpPr>
          <p:nvPr/>
        </p:nvSpPr>
        <p:spPr bwMode="auto">
          <a:xfrm>
            <a:off x="4876800" y="1125538"/>
            <a:ext cx="3962400" cy="2514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charset="0"/>
              <a:buNone/>
            </a:pPr>
            <a:r>
              <a:rPr kumimoji="1" lang="en-US" altLang="zh-CN" sz="2400" b="1" dirty="0" smtClean="0">
                <a:ea typeface="仿宋_GB2312" charset="0"/>
                <a:cs typeface="仿宋_GB2312" charset="0"/>
              </a:rPr>
              <a:t>if (</a:t>
            </a:r>
            <a:r>
              <a:rPr kumimoji="1" lang="zh-CN" altLang="en-US" sz="2400" b="1" dirty="0">
                <a:ea typeface="仿宋_GB2312" charset="0"/>
                <a:cs typeface="仿宋_GB2312" charset="0"/>
              </a:rPr>
              <a:t>表达式1)</a:t>
            </a:r>
          </a:p>
          <a:p>
            <a:pPr marL="819150" lvl="1" indent="-285750"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</a:pPr>
            <a:r>
              <a:rPr kumimoji="1" lang="en-US" altLang="zh-CN" sz="2400" b="1" dirty="0" smtClean="0">
                <a:ea typeface="仿宋_GB2312" charset="0"/>
                <a:cs typeface="仿宋_GB2312" charset="0"/>
              </a:rPr>
              <a:t>if (</a:t>
            </a:r>
            <a:r>
              <a:rPr kumimoji="1" lang="zh-CN" altLang="en-US" sz="2400" b="1" dirty="0">
                <a:ea typeface="仿宋_GB2312" charset="0"/>
                <a:cs typeface="仿宋_GB2312" charset="0"/>
              </a:rPr>
              <a:t>表达式2) 语句1</a:t>
            </a:r>
          </a:p>
          <a:p>
            <a:pPr marL="819150" lvl="1" indent="-285750"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</a:pPr>
            <a:r>
              <a:rPr kumimoji="1" lang="zh-CN" altLang="en-US" sz="2400" b="1" dirty="0">
                <a:ea typeface="仿宋_GB2312" charset="0"/>
                <a:cs typeface="仿宋_GB2312" charset="0"/>
              </a:rPr>
              <a:t> 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charset="0"/>
              <a:buNone/>
            </a:pPr>
            <a:r>
              <a:rPr kumimoji="1" lang="en-US" altLang="zh-CN" sz="2400" b="1" dirty="0">
                <a:ea typeface="仿宋_GB2312" charset="0"/>
                <a:cs typeface="仿宋_GB2312" charset="0"/>
              </a:rPr>
              <a:t>else</a:t>
            </a:r>
          </a:p>
          <a:p>
            <a:pPr marL="819150" lvl="1" indent="-285750"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</a:pPr>
            <a:r>
              <a:rPr kumimoji="1" lang="en-US" altLang="zh-CN" sz="2400" b="1" dirty="0" smtClean="0">
                <a:ea typeface="仿宋_GB2312" charset="0"/>
                <a:cs typeface="仿宋_GB2312" charset="0"/>
              </a:rPr>
              <a:t>if (</a:t>
            </a:r>
            <a:r>
              <a:rPr kumimoji="1" lang="zh-CN" altLang="en-US" sz="2400" b="1" dirty="0">
                <a:ea typeface="仿宋_GB2312" charset="0"/>
                <a:cs typeface="仿宋_GB2312" charset="0"/>
              </a:rPr>
              <a:t>表达式3) 语句3 </a:t>
            </a:r>
          </a:p>
          <a:p>
            <a:pPr marL="819150" lvl="1" indent="-285750"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</a:pPr>
            <a:r>
              <a:rPr kumimoji="1" lang="en-US" altLang="zh-CN" sz="2400" b="1" dirty="0">
                <a:ea typeface="仿宋_GB2312" charset="0"/>
                <a:cs typeface="仿宋_GB2312" charset="0"/>
              </a:rPr>
              <a:t>else  </a:t>
            </a:r>
            <a:r>
              <a:rPr kumimoji="1" lang="zh-CN" altLang="en-US" sz="2400" b="1" dirty="0">
                <a:ea typeface="仿宋_GB2312" charset="0"/>
                <a:cs typeface="仿宋_GB2312" charset="0"/>
              </a:rPr>
              <a:t>语句4  </a:t>
            </a:r>
          </a:p>
        </p:txBody>
      </p:sp>
      <p:sp>
        <p:nvSpPr>
          <p:cNvPr id="173061" name="Text Box 5"/>
          <p:cNvSpPr txBox="1">
            <a:spLocks noChangeArrowheads="1"/>
          </p:cNvSpPr>
          <p:nvPr/>
        </p:nvSpPr>
        <p:spPr bwMode="auto">
          <a:xfrm>
            <a:off x="468313" y="3860800"/>
            <a:ext cx="8377237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7FA6A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r>
              <a:rPr kumimoji="1" lang="en-US" altLang="zh-CN" sz="2800" b="1" dirty="0">
                <a:solidFill>
                  <a:schemeClr val="bg2"/>
                </a:solidFill>
                <a:latin typeface="Times New Roman" charset="0"/>
              </a:rPr>
              <a:t>else </a:t>
            </a:r>
            <a:r>
              <a:rPr kumimoji="1" lang="zh-CN" altLang="en-US" sz="2800" b="1" dirty="0">
                <a:solidFill>
                  <a:schemeClr val="bg2"/>
                </a:solidFill>
                <a:latin typeface="Times New Roman" charset="0"/>
              </a:rPr>
              <a:t>与最靠近它的、没有与别的 </a:t>
            </a:r>
            <a:r>
              <a:rPr kumimoji="1" lang="en-US" altLang="zh-CN" sz="2800" b="1" dirty="0">
                <a:solidFill>
                  <a:schemeClr val="bg2"/>
                </a:solidFill>
                <a:latin typeface="Times New Roman" charset="0"/>
              </a:rPr>
              <a:t>else </a:t>
            </a:r>
            <a:r>
              <a:rPr kumimoji="1" lang="zh-CN" altLang="en-US" sz="2800" b="1" dirty="0">
                <a:solidFill>
                  <a:schemeClr val="bg2"/>
                </a:solidFill>
                <a:latin typeface="Times New Roman" charset="0"/>
              </a:rPr>
              <a:t>匹配过的 </a:t>
            </a:r>
            <a:r>
              <a:rPr kumimoji="1" lang="en-US" altLang="zh-CN" sz="2800" b="1" dirty="0">
                <a:solidFill>
                  <a:schemeClr val="bg2"/>
                </a:solidFill>
                <a:latin typeface="Times New Roman" charset="0"/>
              </a:rPr>
              <a:t>if </a:t>
            </a:r>
            <a:r>
              <a:rPr kumimoji="1" lang="zh-CN" altLang="en-US" sz="2800" b="1" dirty="0">
                <a:solidFill>
                  <a:schemeClr val="bg2"/>
                </a:solidFill>
                <a:latin typeface="Times New Roman" charset="0"/>
              </a:rPr>
              <a:t>匹配</a:t>
            </a:r>
          </a:p>
        </p:txBody>
      </p:sp>
      <p:sp>
        <p:nvSpPr>
          <p:cNvPr id="173062" name="Rectangle 6"/>
          <p:cNvSpPr>
            <a:spLocks noChangeArrowheads="1"/>
          </p:cNvSpPr>
          <p:nvPr/>
        </p:nvSpPr>
        <p:spPr bwMode="auto">
          <a:xfrm>
            <a:off x="4397375" y="4437063"/>
            <a:ext cx="4495800" cy="21336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charset="0"/>
              <a:buNone/>
            </a:pPr>
            <a:r>
              <a:rPr kumimoji="1" lang="en-US" altLang="zh-CN" sz="2400" b="1" dirty="0" smtClean="0">
                <a:ea typeface="仿宋_GB2312" charset="0"/>
                <a:cs typeface="仿宋_GB2312" charset="0"/>
              </a:rPr>
              <a:t>if (</a:t>
            </a:r>
            <a:r>
              <a:rPr kumimoji="1" lang="zh-CN" altLang="en-US" sz="2400" b="1" dirty="0">
                <a:ea typeface="仿宋_GB2312" charset="0"/>
                <a:cs typeface="仿宋_GB2312" charset="0"/>
              </a:rPr>
              <a:t>表达式1)</a:t>
            </a:r>
          </a:p>
          <a:p>
            <a:pPr marL="819150" lvl="1" indent="-285750"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</a:pPr>
            <a:r>
              <a:rPr kumimoji="1" lang="en-US" altLang="zh-CN" sz="2400" b="1" dirty="0" smtClean="0">
                <a:ea typeface="仿宋_GB2312" charset="0"/>
                <a:cs typeface="仿宋_GB2312" charset="0"/>
              </a:rPr>
              <a:t>if (</a:t>
            </a:r>
            <a:r>
              <a:rPr kumimoji="1" lang="zh-CN" altLang="en-US" sz="2400" b="1" dirty="0">
                <a:ea typeface="仿宋_GB2312" charset="0"/>
                <a:cs typeface="仿宋_GB2312" charset="0"/>
              </a:rPr>
              <a:t>表达式2) 语句1 </a:t>
            </a:r>
          </a:p>
          <a:p>
            <a:pPr marL="819150" lvl="1" indent="-285750"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</a:pPr>
            <a:r>
              <a:rPr kumimoji="1" lang="en-US" altLang="zh-CN" sz="2400" b="1" dirty="0">
                <a:ea typeface="仿宋_GB2312" charset="0"/>
                <a:cs typeface="仿宋_GB2312" charset="0"/>
              </a:rPr>
              <a:t>else</a:t>
            </a:r>
          </a:p>
          <a:p>
            <a:pPr marL="1143000" lvl="2" indent="-228600"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</a:pPr>
            <a:r>
              <a:rPr kumimoji="1" lang="en-US" altLang="zh-CN" sz="2400" b="1" dirty="0" smtClean="0">
                <a:ea typeface="仿宋_GB2312" charset="0"/>
                <a:cs typeface="仿宋_GB2312" charset="0"/>
              </a:rPr>
              <a:t>if (</a:t>
            </a:r>
            <a:r>
              <a:rPr kumimoji="1" lang="zh-CN" altLang="en-US" sz="2400" b="1" dirty="0">
                <a:ea typeface="仿宋_GB2312" charset="0"/>
                <a:cs typeface="仿宋_GB2312" charset="0"/>
              </a:rPr>
              <a:t>表达式3) 语句3 </a:t>
            </a:r>
          </a:p>
          <a:p>
            <a:pPr marL="1143000" lvl="2" indent="-228600"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</a:pPr>
            <a:r>
              <a:rPr kumimoji="1" lang="en-US" altLang="zh-CN" sz="2400" b="1" dirty="0">
                <a:ea typeface="仿宋_GB2312" charset="0"/>
                <a:cs typeface="仿宋_GB2312" charset="0"/>
              </a:rPr>
              <a:t>else  </a:t>
            </a:r>
            <a:r>
              <a:rPr kumimoji="1" lang="zh-CN" altLang="en-US" sz="2400" b="1" dirty="0">
                <a:ea typeface="仿宋_GB2312" charset="0"/>
                <a:cs typeface="仿宋_GB2312" charset="0"/>
              </a:rPr>
              <a:t>语句4  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3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3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30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3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3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3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60" grpId="0" animBg="1" autoUpdateAnimBg="0"/>
      <p:bldP spid="173061" grpId="0"/>
      <p:bldP spid="173062" grpId="0" animBg="1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84238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改变</a:t>
            </a:r>
            <a:r>
              <a:rPr lang="en-US" altLang="zh-CN" smtClean="0"/>
              <a:t>else </a:t>
            </a:r>
            <a:r>
              <a:rPr lang="zh-CN" altLang="en-US" smtClean="0"/>
              <a:t>和 </a:t>
            </a:r>
            <a:r>
              <a:rPr lang="en-US" altLang="zh-CN" smtClean="0"/>
              <a:t>if </a:t>
            </a:r>
            <a:r>
              <a:rPr lang="zh-CN" altLang="en-US" smtClean="0"/>
              <a:t>的配对</a:t>
            </a:r>
            <a:endParaRPr lang="zh-CN" altLang="en-US" smtClean="0">
              <a:latin typeface="宋体" charset="0"/>
            </a:endParaRPr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591550" cy="1693863"/>
          </a:xfrm>
        </p:spPr>
        <p:txBody>
          <a:bodyPr/>
          <a:lstStyle/>
          <a:p>
            <a:pPr algn="just">
              <a:lnSpc>
                <a:spcPct val="90000"/>
              </a:lnSpc>
              <a:buFontTx/>
              <a:buNone/>
              <a:defRPr/>
            </a:pPr>
            <a:r>
              <a:rPr lang="zh-CN" altLang="en-US" sz="2400" dirty="0" smtClean="0"/>
              <a:t>例</a:t>
            </a:r>
            <a:r>
              <a:rPr lang="en-US" altLang="zh-CN" sz="2400" dirty="0" smtClean="0"/>
              <a:t>3-12 </a:t>
            </a:r>
            <a:r>
              <a:rPr lang="zh-CN" altLang="en-US" sz="2400" dirty="0" smtClean="0"/>
              <a:t>改写下列 </a:t>
            </a:r>
            <a:r>
              <a:rPr lang="en-US" altLang="zh-CN" sz="2400" dirty="0" smtClean="0"/>
              <a:t>if </a:t>
            </a:r>
            <a:r>
              <a:rPr lang="zh-CN" altLang="en-US" sz="2400" dirty="0" smtClean="0"/>
              <a:t>语句，使 </a:t>
            </a:r>
            <a:r>
              <a:rPr lang="en-US" altLang="zh-CN" sz="2400" dirty="0" smtClean="0"/>
              <a:t>else </a:t>
            </a:r>
            <a:r>
              <a:rPr lang="zh-CN" altLang="en-US" sz="2400" dirty="0" smtClean="0"/>
              <a:t>和第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个 </a:t>
            </a:r>
            <a:r>
              <a:rPr lang="en-US" altLang="zh-CN" sz="2400" dirty="0" smtClean="0"/>
              <a:t>if </a:t>
            </a:r>
            <a:r>
              <a:rPr lang="zh-CN" altLang="en-US" sz="2400" dirty="0" smtClean="0"/>
              <a:t>配对。 </a:t>
            </a:r>
            <a:endParaRPr lang="en-US" altLang="zh-CN" sz="2400" dirty="0" smtClean="0">
              <a:cs typeface="Arial Unicode MS" charset="0"/>
            </a:endParaRPr>
          </a:p>
          <a:p>
            <a:pPr algn="just">
              <a:lnSpc>
                <a:spcPct val="90000"/>
              </a:lnSpc>
              <a:buFontTx/>
              <a:buNone/>
              <a:defRPr/>
            </a:pPr>
            <a:r>
              <a:rPr lang="en-US" altLang="zh-CN" sz="2400" dirty="0" smtClean="0">
                <a:cs typeface="Arial Unicode MS" charset="0"/>
              </a:rPr>
              <a:t>if (x &lt; 2)</a:t>
            </a:r>
          </a:p>
          <a:p>
            <a:pPr algn="just">
              <a:lnSpc>
                <a:spcPct val="90000"/>
              </a:lnSpc>
              <a:buFontTx/>
              <a:buNone/>
              <a:defRPr/>
            </a:pPr>
            <a:r>
              <a:rPr lang="en-US" altLang="zh-CN" sz="2400" dirty="0" smtClean="0">
                <a:cs typeface="Arial Unicode MS" charset="0"/>
              </a:rPr>
              <a:t>    if (x &lt; 1)  y = x + 1; </a:t>
            </a:r>
          </a:p>
          <a:p>
            <a:pPr algn="just">
              <a:lnSpc>
                <a:spcPct val="90000"/>
              </a:lnSpc>
              <a:buFontTx/>
              <a:buNone/>
              <a:defRPr/>
            </a:pPr>
            <a:r>
              <a:rPr lang="en-US" altLang="zh-CN" sz="2400" dirty="0" smtClean="0">
                <a:cs typeface="Arial Unicode MS" charset="0"/>
              </a:rPr>
              <a:t>    else  y = x + 2;</a:t>
            </a:r>
          </a:p>
        </p:txBody>
      </p:sp>
      <p:sp>
        <p:nvSpPr>
          <p:cNvPr id="174086" name="Rectangle 6"/>
          <p:cNvSpPr>
            <a:spLocks noChangeArrowheads="1"/>
          </p:cNvSpPr>
          <p:nvPr/>
        </p:nvSpPr>
        <p:spPr bwMode="auto">
          <a:xfrm>
            <a:off x="152400" y="3886200"/>
            <a:ext cx="4038600" cy="18288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accent2"/>
              </a:buClr>
            </a:pPr>
            <a:r>
              <a:rPr kumimoji="1" lang="en-US" altLang="zh-CN" sz="2400" b="1"/>
              <a:t>if (x &lt; 2){</a:t>
            </a: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</a:pPr>
            <a:r>
              <a:rPr kumimoji="1" lang="en-US" altLang="zh-CN" sz="2400" b="1"/>
              <a:t>    if (x &lt; 1)  y = x + 1; </a:t>
            </a: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</a:pPr>
            <a:r>
              <a:rPr kumimoji="1" lang="en-US" altLang="zh-CN" sz="2400" b="1"/>
              <a:t>}</a:t>
            </a: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</a:pPr>
            <a:r>
              <a:rPr kumimoji="1" lang="en-US" altLang="zh-CN" sz="2400" b="1"/>
              <a:t>else  y = x + 2;</a:t>
            </a:r>
          </a:p>
        </p:txBody>
      </p:sp>
      <p:sp>
        <p:nvSpPr>
          <p:cNvPr id="174087" name="Rectangle 7"/>
          <p:cNvSpPr>
            <a:spLocks noChangeArrowheads="1"/>
          </p:cNvSpPr>
          <p:nvPr/>
        </p:nvSpPr>
        <p:spPr bwMode="auto">
          <a:xfrm>
            <a:off x="4572000" y="3886200"/>
            <a:ext cx="4038600" cy="18288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accent2"/>
              </a:buClr>
            </a:pPr>
            <a:r>
              <a:rPr kumimoji="1" lang="en-US" altLang="zh-CN" sz="2400" b="1"/>
              <a:t>if (x &lt; 2)</a:t>
            </a: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</a:pPr>
            <a:r>
              <a:rPr kumimoji="1" lang="en-US" altLang="zh-CN" sz="2400" b="1"/>
              <a:t>    if (x &lt; 1)  y = x + 1; </a:t>
            </a: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</a:pPr>
            <a:r>
              <a:rPr kumimoji="1" lang="en-US" altLang="zh-CN" sz="2400" b="1"/>
              <a:t>    else;</a:t>
            </a: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</a:pPr>
            <a:r>
              <a:rPr kumimoji="1" lang="en-US" altLang="zh-CN" sz="2400" b="1"/>
              <a:t>else  y = x + 2;</a:t>
            </a:r>
          </a:p>
        </p:txBody>
      </p:sp>
      <p:sp>
        <p:nvSpPr>
          <p:cNvPr id="174089" name="Rectangle 9"/>
          <p:cNvSpPr>
            <a:spLocks noChangeArrowheads="1"/>
          </p:cNvSpPr>
          <p:nvPr/>
        </p:nvSpPr>
        <p:spPr bwMode="auto">
          <a:xfrm>
            <a:off x="3924300" y="2924175"/>
            <a:ext cx="3095625" cy="411163"/>
          </a:xfrm>
          <a:prstGeom prst="rect">
            <a:avLst/>
          </a:prstGeom>
          <a:solidFill>
            <a:srgbClr val="FFCC99"/>
          </a:solidFill>
          <a:ln w="127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4000"/>
              </a:lnSpc>
              <a:spcBef>
                <a:spcPct val="20000"/>
              </a:spcBef>
              <a:buClr>
                <a:srgbClr val="33CCCC"/>
              </a:buClr>
              <a:buSzPct val="110000"/>
              <a:defRPr/>
            </a:pPr>
            <a:r>
              <a:rPr kumimoji="1" lang="zh-CN" altLang="en-US" sz="2400" b="1">
                <a:cs typeface="Arial Unicode MS" charset="0"/>
              </a:rPr>
              <a:t>每条语句的执行条件?</a:t>
            </a:r>
            <a:r>
              <a:rPr kumimoji="1" lang="en-US" altLang="zh-CN" sz="2400" b="1">
                <a:latin typeface="宋体" charset="0"/>
              </a:rPr>
              <a:t> </a:t>
            </a:r>
            <a:endParaRPr kumimoji="1" lang="zh-CN" altLang="en-US" sz="2400" b="1">
              <a:latin typeface="宋体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0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0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0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0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40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40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86" grpId="0" animBg="1" autoUpdateAnimBg="0"/>
      <p:bldP spid="174087" grpId="0" animBg="1" autoUpdateAnimBg="0"/>
      <p:bldP spid="17408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本章总结</a:t>
            </a:r>
          </a:p>
        </p:txBody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1325"/>
            <a:ext cx="4762500" cy="4381500"/>
          </a:xfrm>
        </p:spPr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zh-CN" altLang="en-US" sz="2800" dirty="0" smtClean="0"/>
              <a:t>分支结构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zh-CN" sz="2400" dirty="0" smtClean="0"/>
              <a:t>if-else</a:t>
            </a:r>
            <a:r>
              <a:rPr lang="zh-CN" altLang="en-US" sz="2400" dirty="0" smtClean="0"/>
              <a:t>语句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zh-CN" sz="2400" dirty="0" smtClean="0"/>
              <a:t>else if/</a:t>
            </a:r>
            <a:r>
              <a:rPr lang="zh-CN" altLang="en-US" sz="2400" dirty="0" smtClean="0"/>
              <a:t>嵌套的</a:t>
            </a:r>
            <a:r>
              <a:rPr lang="en-US" altLang="zh-CN" sz="2400" dirty="0" smtClean="0"/>
              <a:t>if-else/</a:t>
            </a:r>
            <a:r>
              <a:rPr lang="en-US" altLang="zh-CN" sz="2400" dirty="0"/>
              <a:t>switch</a:t>
            </a:r>
            <a:endParaRPr lang="en-US" altLang="zh-CN" sz="2400" dirty="0" smtClean="0"/>
          </a:p>
          <a:p>
            <a:pPr>
              <a:lnSpc>
                <a:spcPct val="80000"/>
              </a:lnSpc>
              <a:defRPr/>
            </a:pPr>
            <a:r>
              <a:rPr lang="en-US" altLang="zh-CN" sz="2800" dirty="0" smtClean="0"/>
              <a:t>switch</a:t>
            </a:r>
            <a:r>
              <a:rPr lang="zh-CN" altLang="en-US" sz="2800" dirty="0" smtClean="0"/>
              <a:t>语句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zh-CN" sz="2400" dirty="0" smtClean="0"/>
              <a:t>case</a:t>
            </a:r>
            <a:r>
              <a:rPr lang="zh-CN" altLang="en-US" sz="2400" dirty="0" smtClean="0"/>
              <a:t>后为常量表达式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zh-CN" sz="2400" dirty="0" smtClean="0"/>
              <a:t>break</a:t>
            </a:r>
            <a:r>
              <a:rPr lang="zh-CN" altLang="en-US" sz="2400" dirty="0" smtClean="0"/>
              <a:t>的使用</a:t>
            </a:r>
          </a:p>
          <a:p>
            <a:pPr>
              <a:lnSpc>
                <a:spcPct val="80000"/>
              </a:lnSpc>
              <a:defRPr/>
            </a:pPr>
            <a:r>
              <a:rPr lang="zh-CN" altLang="en-US" sz="2800" dirty="0" smtClean="0"/>
              <a:t>数据类型：</a:t>
            </a:r>
            <a:r>
              <a:rPr lang="en-US" altLang="zh-CN" sz="2800" dirty="0" smtClean="0"/>
              <a:t>char</a:t>
            </a:r>
            <a:r>
              <a:rPr lang="zh-CN" altLang="en-US" sz="2800" dirty="0" smtClean="0"/>
              <a:t>型</a:t>
            </a:r>
          </a:p>
          <a:p>
            <a:pPr>
              <a:lnSpc>
                <a:spcPct val="80000"/>
              </a:lnSpc>
              <a:defRPr/>
            </a:pPr>
            <a:r>
              <a:rPr lang="zh-CN" altLang="en-US" sz="2800" dirty="0" smtClean="0"/>
              <a:t>运算符与表达式</a:t>
            </a:r>
          </a:p>
          <a:p>
            <a:pPr lvl="1">
              <a:lnSpc>
                <a:spcPct val="80000"/>
              </a:lnSpc>
              <a:defRPr/>
            </a:pPr>
            <a:r>
              <a:rPr lang="zh-CN" altLang="en-US" sz="2400" dirty="0" smtClean="0"/>
              <a:t>逻辑运算符、关系运算符</a:t>
            </a:r>
          </a:p>
          <a:p>
            <a:pPr lvl="1">
              <a:lnSpc>
                <a:spcPct val="80000"/>
              </a:lnSpc>
              <a:defRPr/>
            </a:pPr>
            <a:r>
              <a:rPr lang="zh-CN" altLang="en-US" sz="2400" dirty="0" smtClean="0"/>
              <a:t>逻辑表达式</a:t>
            </a:r>
          </a:p>
          <a:p>
            <a:pPr>
              <a:lnSpc>
                <a:spcPct val="80000"/>
              </a:lnSpc>
              <a:defRPr/>
            </a:pPr>
            <a:r>
              <a:rPr lang="zh-CN" altLang="en-US" sz="2800" dirty="0" smtClean="0"/>
              <a:t>综合程序设计（</a:t>
            </a:r>
            <a:r>
              <a:rPr lang="zh-CN" altLang="en-US" sz="2800" dirty="0"/>
              <a:t>分支结构</a:t>
            </a:r>
            <a:r>
              <a:rPr lang="zh-CN" altLang="en-US" sz="2800" dirty="0" smtClean="0"/>
              <a:t>）</a:t>
            </a:r>
          </a:p>
        </p:txBody>
      </p:sp>
      <p:sp>
        <p:nvSpPr>
          <p:cNvPr id="203780" name="Text Box 4"/>
          <p:cNvSpPr txBox="1">
            <a:spLocks noChangeArrowheads="1"/>
          </p:cNvSpPr>
          <p:nvPr/>
        </p:nvSpPr>
        <p:spPr bwMode="auto">
          <a:xfrm>
            <a:off x="4716463" y="116632"/>
            <a:ext cx="4427537" cy="2376264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accent1"/>
            </a:solidFill>
            <a:prstDash val="sysDot"/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square">
            <a:spAutoFit/>
          </a:bodyPr>
          <a:lstStyle/>
          <a:p>
            <a:pPr>
              <a:buFontTx/>
              <a:buChar char="•"/>
              <a:defRPr/>
            </a:pPr>
            <a:r>
              <a:rPr lang="zh-CN" altLang="en-US" sz="2400" b="1" dirty="0"/>
              <a:t>正确理解</a:t>
            </a:r>
            <a:r>
              <a:rPr lang="en-US" altLang="zh-CN" sz="2400" b="1" dirty="0"/>
              <a:t>if</a:t>
            </a:r>
            <a:r>
              <a:rPr lang="zh-CN" altLang="en-US" sz="2400" b="1" dirty="0"/>
              <a:t>语句和</a:t>
            </a:r>
            <a:r>
              <a:rPr lang="en-US" altLang="zh-CN" sz="2400" b="1" dirty="0"/>
              <a:t>switch</a:t>
            </a:r>
            <a:r>
              <a:rPr lang="zh-CN" altLang="en-US" sz="2400" b="1" dirty="0"/>
              <a:t>语句</a:t>
            </a:r>
          </a:p>
          <a:p>
            <a:pPr>
              <a:defRPr/>
            </a:pPr>
            <a:r>
              <a:rPr lang="zh-CN" altLang="en-US" sz="2400" b="1" dirty="0"/>
              <a:t>的执行机制；</a:t>
            </a:r>
          </a:p>
          <a:p>
            <a:pPr>
              <a:buFontTx/>
              <a:buChar char="•"/>
              <a:defRPr/>
            </a:pPr>
            <a:r>
              <a:rPr lang="zh-CN" altLang="en-US" sz="2400" b="1" dirty="0"/>
              <a:t>掌握各类关系表达式、逻辑</a:t>
            </a:r>
          </a:p>
          <a:p>
            <a:pPr>
              <a:defRPr/>
            </a:pPr>
            <a:r>
              <a:rPr lang="zh-CN" altLang="en-US" sz="2400" b="1" dirty="0"/>
              <a:t>表达式的运用；</a:t>
            </a:r>
          </a:p>
          <a:p>
            <a:pPr>
              <a:buFontTx/>
              <a:buChar char="•"/>
              <a:defRPr/>
            </a:pPr>
            <a:r>
              <a:rPr lang="zh-CN" altLang="en-US" sz="2400" b="1" dirty="0" smtClean="0"/>
              <a:t>能运用分支语句熟练编写分支结构类的程序。</a:t>
            </a:r>
            <a:endParaRPr lang="zh-CN" altLang="en-US" sz="2400" b="1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3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3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3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3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3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3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3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3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3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3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3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3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3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3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3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3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03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3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3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3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37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37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203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79" grpId="0" build="p"/>
      <p:bldP spid="20378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00563" y="188913"/>
            <a:ext cx="4608512" cy="6096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源程序</a:t>
            </a:r>
            <a:r>
              <a:rPr lang="en-US" altLang="zh-CN" dirty="0" smtClean="0"/>
              <a:t>-</a:t>
            </a:r>
            <a:r>
              <a:rPr lang="zh-CN" altLang="en-US" dirty="0" smtClean="0"/>
              <a:t>猜数游戏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188913"/>
            <a:ext cx="8748713" cy="6526212"/>
          </a:xfrm>
        </p:spPr>
        <p:txBody>
          <a:bodyPr/>
          <a:lstStyle/>
          <a:p>
            <a:pPr marL="0" indent="0">
              <a:lnSpc>
                <a:spcPct val="80000"/>
              </a:lnSpc>
              <a:buFont typeface="Wingdings" charset="0"/>
              <a:buNone/>
              <a:defRPr/>
            </a:pPr>
            <a:r>
              <a:rPr lang="en-US" altLang="zh-CN" sz="2400" dirty="0" smtClean="0"/>
              <a:t># include &lt;</a:t>
            </a:r>
            <a:r>
              <a:rPr lang="en-US" altLang="zh-CN" sz="2400" dirty="0" err="1" smtClean="0"/>
              <a:t>stdio.h</a:t>
            </a:r>
            <a:r>
              <a:rPr lang="en-US" altLang="zh-CN" sz="2400" dirty="0" smtClean="0"/>
              <a:t>&gt;</a:t>
            </a:r>
            <a:endParaRPr lang="zh-CN" altLang="zh-CN" sz="2400" dirty="0" smtClean="0"/>
          </a:p>
          <a:p>
            <a:pPr marL="0" indent="0">
              <a:lnSpc>
                <a:spcPct val="80000"/>
              </a:lnSpc>
              <a:buFont typeface="Wingdings" charset="0"/>
              <a:buNone/>
              <a:defRPr/>
            </a:pP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main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(void)</a:t>
            </a:r>
            <a:endParaRPr lang="zh-CN" altLang="zh-CN" sz="2400" dirty="0" smtClean="0"/>
          </a:p>
          <a:p>
            <a:pPr marL="0" indent="0">
              <a:lnSpc>
                <a:spcPct val="80000"/>
              </a:lnSpc>
              <a:buFont typeface="Wingdings" charset="0"/>
              <a:buNone/>
              <a:defRPr/>
            </a:pPr>
            <a:r>
              <a:rPr lang="en-US" altLang="zh-CN" sz="2400" dirty="0" smtClean="0"/>
              <a:t>{</a:t>
            </a:r>
            <a:endParaRPr lang="zh-CN" altLang="zh-CN" sz="2400" dirty="0" smtClean="0"/>
          </a:p>
          <a:p>
            <a:pPr marL="0" indent="0">
              <a:lnSpc>
                <a:spcPct val="80000"/>
              </a:lnSpc>
              <a:buFont typeface="Wingdings" charset="0"/>
              <a:buNone/>
              <a:defRPr/>
            </a:pPr>
            <a:r>
              <a:rPr lang="en-US" altLang="zh-CN" sz="2400" dirty="0" smtClean="0"/>
              <a:t>   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 </a:t>
            </a:r>
            <a:r>
              <a:rPr lang="en-US" altLang="zh-CN" sz="2400" dirty="0" err="1" smtClean="0"/>
              <a:t>mynumber</a:t>
            </a:r>
            <a:r>
              <a:rPr lang="en-US" altLang="zh-CN" sz="2400" dirty="0" smtClean="0"/>
              <a:t> = 38; </a:t>
            </a:r>
            <a:endParaRPr lang="zh-CN" altLang="zh-CN" sz="2400" dirty="0" smtClean="0"/>
          </a:p>
          <a:p>
            <a:pPr marL="0" indent="0">
              <a:lnSpc>
                <a:spcPct val="80000"/>
              </a:lnSpc>
              <a:buFont typeface="Wingdings" charset="0"/>
              <a:buNone/>
              <a:defRPr/>
            </a:pPr>
            <a:r>
              <a:rPr lang="en-US" altLang="zh-CN" sz="2400" dirty="0" smtClean="0"/>
              <a:t>   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 </a:t>
            </a:r>
            <a:r>
              <a:rPr lang="en-US" altLang="zh-CN" sz="2400" dirty="0" err="1" smtClean="0"/>
              <a:t>yournumber</a:t>
            </a:r>
            <a:r>
              <a:rPr lang="en-US" altLang="zh-CN" sz="2400" dirty="0" smtClean="0"/>
              <a:t>;</a:t>
            </a:r>
            <a:endParaRPr lang="zh-CN" altLang="zh-CN" sz="2400" dirty="0" smtClean="0"/>
          </a:p>
          <a:p>
            <a:pPr marL="0" indent="0">
              <a:lnSpc>
                <a:spcPct val="80000"/>
              </a:lnSpc>
              <a:buFont typeface="Wingdings" charset="0"/>
              <a:buNone/>
              <a:defRPr/>
            </a:pPr>
            <a:r>
              <a:rPr lang="en-US" altLang="zh-CN" sz="2400" dirty="0" smtClean="0"/>
              <a:t>   </a:t>
            </a:r>
            <a:r>
              <a:rPr lang="en-US" altLang="zh-CN" sz="2400" dirty="0" err="1" smtClean="0"/>
              <a:t>printf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("Input your number: "); </a:t>
            </a:r>
            <a:endParaRPr lang="zh-CN" altLang="zh-CN" sz="2400" dirty="0" smtClean="0"/>
          </a:p>
          <a:p>
            <a:pPr marL="0" indent="0">
              <a:lnSpc>
                <a:spcPct val="80000"/>
              </a:lnSpc>
              <a:buFont typeface="Wingdings" charset="0"/>
              <a:buNone/>
              <a:defRPr/>
            </a:pPr>
            <a:r>
              <a:rPr lang="en-US" altLang="zh-CN" sz="2400" dirty="0" smtClean="0"/>
              <a:t>   </a:t>
            </a:r>
            <a:r>
              <a:rPr lang="en-US" altLang="zh-CN" sz="2400" dirty="0" err="1" smtClean="0"/>
              <a:t>scanf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("%d", &amp;</a:t>
            </a:r>
            <a:r>
              <a:rPr lang="en-US" altLang="zh-CN" sz="2400" dirty="0" err="1" smtClean="0"/>
              <a:t>yournumber</a:t>
            </a:r>
            <a:r>
              <a:rPr lang="en-US" altLang="zh-CN" sz="2400" dirty="0" smtClean="0"/>
              <a:t>);</a:t>
            </a:r>
            <a:endParaRPr lang="zh-CN" altLang="zh-CN" sz="2400" dirty="0" smtClean="0"/>
          </a:p>
          <a:p>
            <a:pPr marL="0" indent="0">
              <a:lnSpc>
                <a:spcPct val="80000"/>
              </a:lnSpc>
              <a:buFont typeface="Wingdings" charset="0"/>
              <a:buNone/>
              <a:defRPr/>
            </a:pPr>
            <a:r>
              <a:rPr lang="en-US" altLang="zh-CN" sz="2400" dirty="0" smtClean="0"/>
              <a:t>   </a:t>
            </a:r>
            <a:r>
              <a:rPr lang="en-US" altLang="zh-CN" sz="2400" dirty="0" smtClean="0">
                <a:solidFill>
                  <a:srgbClr val="CC0066"/>
                </a:solidFill>
              </a:rPr>
              <a:t>if</a:t>
            </a:r>
            <a:r>
              <a:rPr lang="zh-CN" altLang="en-US" sz="2400" dirty="0" smtClean="0">
                <a:solidFill>
                  <a:srgbClr val="CC0066"/>
                </a:solidFill>
              </a:rPr>
              <a:t> 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yournumber</a:t>
            </a:r>
            <a:r>
              <a:rPr lang="en-US" altLang="zh-CN" sz="2400" dirty="0" smtClean="0"/>
              <a:t> == </a:t>
            </a:r>
            <a:r>
              <a:rPr lang="en-US" altLang="zh-CN" sz="2400" dirty="0" err="1" smtClean="0"/>
              <a:t>mynumber</a:t>
            </a:r>
            <a:r>
              <a:rPr lang="en-US" altLang="zh-CN" sz="2400" dirty="0" smtClean="0"/>
              <a:t>){</a:t>
            </a:r>
            <a:endParaRPr lang="zh-CN" altLang="zh-CN" sz="2400" dirty="0" smtClean="0"/>
          </a:p>
          <a:p>
            <a:pPr marL="0" indent="0">
              <a:lnSpc>
                <a:spcPct val="80000"/>
              </a:lnSpc>
              <a:buFont typeface="Wingdings" charset="0"/>
              <a:buNone/>
              <a:defRPr/>
            </a:pPr>
            <a:r>
              <a:rPr lang="en-US" altLang="zh-CN" sz="2400" dirty="0" smtClean="0"/>
              <a:t>     </a:t>
            </a:r>
            <a:r>
              <a:rPr lang="zh-CN" altLang="en-US" sz="2400" dirty="0" smtClean="0"/>
              <a:t> </a:t>
            </a:r>
            <a:r>
              <a:rPr lang="en-US" altLang="zh-CN" sz="2400" dirty="0" err="1" smtClean="0"/>
              <a:t>printf</a:t>
            </a:r>
            <a:r>
              <a:rPr lang="en-US" altLang="zh-CN" sz="2400" dirty="0" smtClean="0"/>
              <a:t> ("Ok! you are right!\n");}</a:t>
            </a:r>
            <a:endParaRPr lang="zh-CN" altLang="zh-CN" sz="2400" dirty="0" smtClean="0"/>
          </a:p>
          <a:p>
            <a:pPr marL="0" indent="0">
              <a:lnSpc>
                <a:spcPct val="80000"/>
              </a:lnSpc>
              <a:buFont typeface="Wingdings" charset="0"/>
              <a:buNone/>
              <a:defRPr/>
            </a:pPr>
            <a:r>
              <a:rPr lang="en-US" altLang="zh-CN" sz="2400" dirty="0" smtClean="0"/>
              <a:t>   </a:t>
            </a:r>
            <a:r>
              <a:rPr lang="en-US" altLang="zh-CN" sz="2400" dirty="0" smtClean="0">
                <a:solidFill>
                  <a:srgbClr val="CC0066"/>
                </a:solidFill>
                <a:latin typeface="Arial" charset="0"/>
                <a:ea typeface="宋体" charset="0"/>
                <a:cs typeface="宋体" charset="0"/>
              </a:rPr>
              <a:t>else</a:t>
            </a:r>
            <a:r>
              <a:rPr lang="en-US" altLang="zh-CN" sz="2400" dirty="0" smtClean="0">
                <a:solidFill>
                  <a:schemeClr val="bg2"/>
                </a:solidFill>
                <a:latin typeface="Arial" charset="0"/>
                <a:ea typeface="宋体" charset="0"/>
                <a:cs typeface="宋体" charset="0"/>
              </a:rPr>
              <a:t>{</a:t>
            </a:r>
            <a:endParaRPr lang="zh-CN" altLang="zh-CN" sz="2400" dirty="0">
              <a:solidFill>
                <a:schemeClr val="bg2"/>
              </a:solidFill>
              <a:latin typeface="Arial" charset="0"/>
              <a:ea typeface="宋体" charset="0"/>
              <a:cs typeface="宋体" charset="0"/>
            </a:endParaRPr>
          </a:p>
          <a:p>
            <a:pPr marL="0" indent="0">
              <a:lnSpc>
                <a:spcPct val="80000"/>
              </a:lnSpc>
              <a:buFont typeface="Wingdings" charset="0"/>
              <a:buNone/>
              <a:defRPr/>
            </a:pPr>
            <a:r>
              <a:rPr lang="en-US" altLang="zh-CN" sz="2400" dirty="0" smtClean="0"/>
              <a:t>    </a:t>
            </a:r>
            <a:r>
              <a:rPr lang="zh-CN" altLang="en-US" sz="2400" dirty="0" smtClean="0"/>
              <a:t>  </a:t>
            </a:r>
            <a:r>
              <a:rPr lang="en-US" altLang="zh-CN" sz="2400" dirty="0" smtClean="0">
                <a:solidFill>
                  <a:srgbClr val="CD0066"/>
                </a:solidFill>
                <a:latin typeface="Arial" charset="0"/>
                <a:ea typeface="宋体" charset="0"/>
                <a:cs typeface="宋体" charset="0"/>
              </a:rPr>
              <a:t>if</a:t>
            </a:r>
            <a:r>
              <a:rPr lang="zh-CN" altLang="en-US" sz="2400" dirty="0" smtClean="0">
                <a:solidFill>
                  <a:srgbClr val="CD0066"/>
                </a:solidFill>
                <a:latin typeface="Arial" charset="0"/>
                <a:ea typeface="宋体" charset="0"/>
                <a:cs typeface="宋体" charset="0"/>
              </a:rPr>
              <a:t> 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yournumber</a:t>
            </a:r>
            <a:r>
              <a:rPr lang="en-US" altLang="zh-CN" sz="2400" dirty="0" smtClean="0"/>
              <a:t> &gt; </a:t>
            </a:r>
            <a:r>
              <a:rPr lang="en-US" altLang="zh-CN" sz="2400" dirty="0" err="1" smtClean="0"/>
              <a:t>mynumber</a:t>
            </a:r>
            <a:r>
              <a:rPr lang="en-US" altLang="zh-CN" sz="2400" dirty="0" smtClean="0"/>
              <a:t> ){</a:t>
            </a:r>
            <a:endParaRPr lang="zh-CN" altLang="zh-CN" sz="2400" dirty="0" smtClean="0"/>
          </a:p>
          <a:p>
            <a:pPr marL="0" indent="0">
              <a:lnSpc>
                <a:spcPct val="80000"/>
              </a:lnSpc>
              <a:buFont typeface="Wingdings" charset="0"/>
              <a:buNone/>
              <a:defRPr/>
            </a:pPr>
            <a:r>
              <a:rPr lang="en-US" altLang="zh-CN" sz="2400" dirty="0" smtClean="0"/>
              <a:t>      </a:t>
            </a:r>
            <a:r>
              <a:rPr lang="zh-CN" altLang="en-US" sz="2400" dirty="0" smtClean="0"/>
              <a:t> </a:t>
            </a:r>
            <a:r>
              <a:rPr lang="en-US" altLang="zh-CN" sz="2000" dirty="0" err="1" smtClean="0"/>
              <a:t>printf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("Sorry! your number is bigger than my number!\n");</a:t>
            </a:r>
            <a:r>
              <a:rPr lang="en-US" altLang="zh-CN" sz="2400" dirty="0" smtClean="0"/>
              <a:t>}</a:t>
            </a:r>
            <a:endParaRPr lang="zh-CN" altLang="zh-CN" sz="2400" dirty="0" smtClean="0"/>
          </a:p>
          <a:p>
            <a:pPr marL="0" indent="0">
              <a:lnSpc>
                <a:spcPct val="80000"/>
              </a:lnSpc>
              <a:buFont typeface="Wingdings" charset="0"/>
              <a:buNone/>
              <a:defRPr/>
            </a:pPr>
            <a:r>
              <a:rPr lang="en-US" altLang="zh-CN" sz="2400" dirty="0" smtClean="0"/>
              <a:t>     </a:t>
            </a:r>
            <a:r>
              <a:rPr lang="zh-CN" altLang="en-US" sz="2400" dirty="0" smtClean="0"/>
              <a:t> </a:t>
            </a:r>
            <a:r>
              <a:rPr lang="en-US" altLang="zh-CN" sz="2400" dirty="0" smtClean="0">
                <a:solidFill>
                  <a:srgbClr val="CC0066"/>
                </a:solidFill>
                <a:latin typeface="Arial" charset="0"/>
                <a:ea typeface="宋体" charset="0"/>
                <a:cs typeface="宋体" charset="0"/>
              </a:rPr>
              <a:t>else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{</a:t>
            </a:r>
            <a:endParaRPr lang="zh-CN" altLang="zh-CN" sz="2400" dirty="0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  <a:p>
            <a:pPr marL="0" indent="0">
              <a:lnSpc>
                <a:spcPct val="80000"/>
              </a:lnSpc>
              <a:buFont typeface="Wingdings" charset="0"/>
              <a:buNone/>
              <a:defRPr/>
            </a:pPr>
            <a:r>
              <a:rPr lang="en-US" altLang="zh-CN" sz="2400" dirty="0" smtClean="0"/>
              <a:t>      </a:t>
            </a:r>
            <a:r>
              <a:rPr lang="zh-CN" altLang="en-US" sz="2400" dirty="0" smtClean="0"/>
              <a:t> </a:t>
            </a:r>
            <a:r>
              <a:rPr lang="en-US" altLang="zh-CN" sz="2000" dirty="0" err="1" smtClean="0"/>
              <a:t>printf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("Sorry! your number is smaller than my number!\n");</a:t>
            </a:r>
            <a:r>
              <a:rPr lang="en-US" altLang="zh-CN" sz="2400" dirty="0" smtClean="0"/>
              <a:t>}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defRPr/>
            </a:pPr>
            <a:r>
              <a:rPr lang="en-US" altLang="zh-CN" sz="2000" dirty="0" smtClean="0"/>
              <a:t>      </a:t>
            </a:r>
            <a:r>
              <a:rPr lang="en-US" altLang="zh-CN" sz="2400" dirty="0">
                <a:solidFill>
                  <a:srgbClr val="CC0066"/>
                </a:solidFill>
                <a:latin typeface="Arial" charset="0"/>
                <a:ea typeface="宋体" charset="0"/>
                <a:cs typeface="宋体" charset="0"/>
              </a:rPr>
              <a:t> </a:t>
            </a:r>
            <a:r>
              <a:rPr lang="en-US" altLang="zh-CN" sz="2400" dirty="0">
                <a:solidFill>
                  <a:srgbClr val="00007D"/>
                </a:solidFill>
                <a:latin typeface="Arial" charset="0"/>
                <a:ea typeface="宋体" charset="0"/>
                <a:cs typeface="宋体" charset="0"/>
              </a:rPr>
              <a:t>}</a:t>
            </a:r>
            <a:endParaRPr lang="zh-CN" altLang="zh-CN" sz="2400" dirty="0">
              <a:solidFill>
                <a:srgbClr val="00007D"/>
              </a:solidFill>
              <a:latin typeface="Arial" charset="0"/>
              <a:ea typeface="宋体" charset="0"/>
              <a:cs typeface="宋体" charset="0"/>
            </a:endParaRPr>
          </a:p>
          <a:p>
            <a:pPr marL="0" indent="0">
              <a:lnSpc>
                <a:spcPct val="80000"/>
              </a:lnSpc>
              <a:buFont typeface="Wingdings" charset="0"/>
              <a:buNone/>
              <a:defRPr/>
            </a:pPr>
            <a:r>
              <a:rPr lang="en-US" altLang="zh-CN" sz="2400" dirty="0" smtClean="0"/>
              <a:t> </a:t>
            </a:r>
            <a:r>
              <a:rPr lang="zh-CN" altLang="en-US" sz="2400" dirty="0" smtClean="0"/>
              <a:t>  </a:t>
            </a:r>
            <a:r>
              <a:rPr lang="en-US" altLang="zh-CN" sz="2400" dirty="0" smtClean="0"/>
              <a:t>return 0;</a:t>
            </a:r>
            <a:endParaRPr lang="zh-CN" altLang="zh-CN" sz="2400" dirty="0" smtClean="0"/>
          </a:p>
          <a:p>
            <a:pPr marL="0" indent="0">
              <a:lnSpc>
                <a:spcPct val="80000"/>
              </a:lnSpc>
              <a:buFont typeface="Wingdings" charset="0"/>
              <a:buNone/>
              <a:defRPr/>
            </a:pPr>
            <a:r>
              <a:rPr lang="en-US" altLang="zh-CN" sz="2400" dirty="0" smtClean="0"/>
              <a:t>}</a:t>
            </a:r>
            <a:endParaRPr lang="zh-CN" altLang="zh-CN" sz="2400" dirty="0" smtClean="0"/>
          </a:p>
        </p:txBody>
      </p:sp>
      <p:sp>
        <p:nvSpPr>
          <p:cNvPr id="124934" name="Rectangle 6"/>
          <p:cNvSpPr>
            <a:spLocks noChangeArrowheads="1"/>
          </p:cNvSpPr>
          <p:nvPr/>
        </p:nvSpPr>
        <p:spPr bwMode="auto">
          <a:xfrm>
            <a:off x="4140200" y="5616575"/>
            <a:ext cx="3411538" cy="908050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accent1"/>
            </a:solidFill>
            <a:miter lim="800000"/>
            <a:headEnd/>
            <a:tailEnd/>
          </a:ln>
          <a:extLst/>
        </p:spPr>
        <p:txBody>
          <a:bodyPr wrap="none">
            <a:spAutoFit/>
          </a:bodyPr>
          <a:lstStyle/>
          <a:p>
            <a:pPr>
              <a:lnSpc>
                <a:spcPct val="84000"/>
              </a:lnSpc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zh-CN" altLang="en-US" sz="2800" b="1" dirty="0">
                <a:latin typeface="宋体" charset="0"/>
              </a:rPr>
              <a:t>多层缩进的书写格式</a:t>
            </a:r>
          </a:p>
          <a:p>
            <a:pPr>
              <a:lnSpc>
                <a:spcPct val="84000"/>
              </a:lnSpc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zh-CN" altLang="en-US" sz="2800" b="1" dirty="0">
                <a:latin typeface="宋体" charset="0"/>
              </a:rPr>
              <a:t>使程序层次分明 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240088" y="1052513"/>
            <a:ext cx="5868987" cy="800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kumimoji="1" lang="en-US" altLang="zh-CN" sz="2000" b="1"/>
              <a:t>Input your number:</a:t>
            </a:r>
            <a:r>
              <a:rPr lang="en-US" altLang="zh-CN" sz="2000" b="1">
                <a:solidFill>
                  <a:srgbClr val="CC0066"/>
                </a:solidFill>
              </a:rPr>
              <a:t>48 </a:t>
            </a:r>
          </a:p>
          <a:p>
            <a:pPr>
              <a:spcBef>
                <a:spcPct val="30000"/>
              </a:spcBef>
            </a:pPr>
            <a:r>
              <a:rPr kumimoji="1" lang="en-US" altLang="zh-CN" sz="2000" b="1"/>
              <a:t>Sorry! your number is bigger than my number!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5702300" y="2052638"/>
            <a:ext cx="3406775" cy="800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kumimoji="1" lang="en-US" altLang="zh-CN" sz="2000" b="1"/>
              <a:t>Input your number:</a:t>
            </a:r>
            <a:r>
              <a:rPr lang="en-US" altLang="zh-CN" sz="2000" b="1">
                <a:solidFill>
                  <a:srgbClr val="CC0066"/>
                </a:solidFill>
              </a:rPr>
              <a:t>38</a:t>
            </a:r>
          </a:p>
          <a:p>
            <a:pPr>
              <a:spcBef>
                <a:spcPct val="30000"/>
              </a:spcBef>
            </a:pPr>
            <a:r>
              <a:rPr kumimoji="1" lang="en-US" altLang="zh-CN" sz="2000" b="1"/>
              <a:t>Ok! you are right!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49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49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4" grpId="0" animBg="1"/>
      <p:bldP spid="7" grpId="0" animBg="1" autoUpdateAnimBg="0"/>
      <p:bldP spid="8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435975" cy="887413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3.1.2 </a:t>
            </a:r>
            <a:r>
              <a:rPr lang="zh-CN" altLang="en-US" dirty="0" smtClean="0"/>
              <a:t>二分支结构和 </a:t>
            </a:r>
            <a:r>
              <a:rPr lang="en-US" altLang="zh-CN" dirty="0" smtClean="0"/>
              <a:t>if-else </a:t>
            </a:r>
            <a:r>
              <a:rPr lang="zh-CN" altLang="en-US" dirty="0" smtClean="0"/>
              <a:t>语句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371600"/>
            <a:ext cx="3505200" cy="2209800"/>
          </a:xfrm>
        </p:spPr>
        <p:txBody>
          <a:bodyPr/>
          <a:lstStyle/>
          <a:p>
            <a:pPr marL="952500" lvl="1" algn="just">
              <a:buClr>
                <a:schemeClr val="tx2"/>
              </a:buClr>
              <a:buFontTx/>
              <a:buNone/>
              <a:defRPr/>
            </a:pPr>
            <a:r>
              <a:rPr lang="en-US" altLang="zh-CN" smtClean="0">
                <a:cs typeface="Arial Unicode MS" charset="0"/>
              </a:rPr>
              <a:t>if (</a:t>
            </a:r>
            <a:r>
              <a:rPr lang="zh-CN" altLang="en-US" smtClean="0">
                <a:cs typeface="Arial Unicode MS" charset="0"/>
              </a:rPr>
              <a:t>表达式)</a:t>
            </a:r>
          </a:p>
          <a:p>
            <a:pPr marL="952500" lvl="1" algn="just">
              <a:buClr>
                <a:schemeClr val="tx2"/>
              </a:buClr>
              <a:buFontTx/>
              <a:buNone/>
              <a:defRPr/>
            </a:pPr>
            <a:r>
              <a:rPr lang="en-US" altLang="zh-CN" smtClean="0">
                <a:cs typeface="Arial Unicode MS" charset="0"/>
              </a:rPr>
              <a:t>    </a:t>
            </a:r>
            <a:r>
              <a:rPr lang="zh-CN" altLang="en-US" smtClean="0">
                <a:cs typeface="Arial Unicode MS" charset="0"/>
              </a:rPr>
              <a:t>语句1</a:t>
            </a:r>
            <a:endParaRPr lang="en-US" altLang="zh-CN" smtClean="0">
              <a:cs typeface="Arial Unicode MS" charset="0"/>
            </a:endParaRPr>
          </a:p>
          <a:p>
            <a:pPr marL="952500" lvl="1" algn="just">
              <a:buClr>
                <a:schemeClr val="tx2"/>
              </a:buClr>
              <a:buFontTx/>
              <a:buNone/>
              <a:defRPr/>
            </a:pPr>
            <a:r>
              <a:rPr lang="en-US" altLang="zh-CN" smtClean="0">
                <a:cs typeface="Arial Unicode MS" charset="0"/>
              </a:rPr>
              <a:t>else</a:t>
            </a:r>
          </a:p>
          <a:p>
            <a:pPr marL="952500" lvl="1" algn="just">
              <a:buClr>
                <a:schemeClr val="tx2"/>
              </a:buClr>
              <a:buFontTx/>
              <a:buNone/>
              <a:defRPr/>
            </a:pPr>
            <a:r>
              <a:rPr lang="en-US" altLang="zh-CN" smtClean="0">
                <a:cs typeface="Arial Unicode MS" charset="0"/>
              </a:rPr>
              <a:t>    </a:t>
            </a:r>
            <a:r>
              <a:rPr lang="zh-CN" altLang="en-US" smtClean="0">
                <a:cs typeface="Arial Unicode MS" charset="0"/>
              </a:rPr>
              <a:t>语句2</a:t>
            </a:r>
          </a:p>
        </p:txBody>
      </p:sp>
      <p:sp>
        <p:nvSpPr>
          <p:cNvPr id="204804" name="Rectangle 4"/>
          <p:cNvSpPr>
            <a:spLocks noChangeArrowheads="1"/>
          </p:cNvSpPr>
          <p:nvPr/>
        </p:nvSpPr>
        <p:spPr bwMode="auto">
          <a:xfrm>
            <a:off x="4724400" y="1600200"/>
            <a:ext cx="373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952500" lvl="1" indent="-285750" algn="just">
              <a:spcBef>
                <a:spcPct val="20000"/>
              </a:spcBef>
              <a:buClr>
                <a:schemeClr val="tx2"/>
              </a:buClr>
              <a:defRPr/>
            </a:pPr>
            <a:r>
              <a:rPr kumimoji="1" lang="en-US" altLang="zh-CN" sz="2800" b="1">
                <a:cs typeface="Arial Unicode MS" charset="0"/>
              </a:rPr>
              <a:t>if (</a:t>
            </a:r>
            <a:r>
              <a:rPr kumimoji="1" lang="zh-CN" altLang="en-US" sz="2800" b="1">
                <a:cs typeface="Arial Unicode MS" charset="0"/>
              </a:rPr>
              <a:t>表达式)</a:t>
            </a:r>
          </a:p>
          <a:p>
            <a:pPr marL="952500" lvl="1" indent="-285750" algn="just">
              <a:spcBef>
                <a:spcPct val="20000"/>
              </a:spcBef>
              <a:buClr>
                <a:schemeClr val="tx2"/>
              </a:buClr>
              <a:defRPr/>
            </a:pPr>
            <a:r>
              <a:rPr kumimoji="1" lang="en-US" altLang="zh-CN" sz="2800" b="1">
                <a:cs typeface="Arial Unicode MS" charset="0"/>
              </a:rPr>
              <a:t>    </a:t>
            </a:r>
            <a:r>
              <a:rPr kumimoji="1" lang="zh-CN" altLang="en-US" sz="2800" b="1">
                <a:cs typeface="Arial Unicode MS" charset="0"/>
              </a:rPr>
              <a:t>语句1</a:t>
            </a:r>
            <a:endParaRPr kumimoji="1" lang="en-US" altLang="zh-CN" sz="2800" b="1">
              <a:cs typeface="Arial Unicode MS" charset="0"/>
            </a:endParaRPr>
          </a:p>
        </p:txBody>
      </p:sp>
      <p:grpSp>
        <p:nvGrpSpPr>
          <p:cNvPr id="204836" name="Group 36"/>
          <p:cNvGrpSpPr>
            <a:grpSpLocks/>
          </p:cNvGrpSpPr>
          <p:nvPr/>
        </p:nvGrpSpPr>
        <p:grpSpPr bwMode="auto">
          <a:xfrm>
            <a:off x="250825" y="3500438"/>
            <a:ext cx="4267200" cy="2971800"/>
            <a:chOff x="158" y="2205"/>
            <a:chExt cx="2688" cy="1872"/>
          </a:xfrm>
        </p:grpSpPr>
        <p:sp>
          <p:nvSpPr>
            <p:cNvPr id="204806" name="Line 6"/>
            <p:cNvSpPr>
              <a:spLocks noChangeShapeType="1"/>
            </p:cNvSpPr>
            <p:nvPr/>
          </p:nvSpPr>
          <p:spPr bwMode="auto">
            <a:xfrm>
              <a:off x="1454" y="2205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04807" name="AutoShape 7"/>
            <p:cNvSpPr>
              <a:spLocks noChangeArrowheads="1"/>
            </p:cNvSpPr>
            <p:nvPr/>
          </p:nvSpPr>
          <p:spPr bwMode="auto">
            <a:xfrm>
              <a:off x="782" y="2589"/>
              <a:ext cx="1392" cy="432"/>
            </a:xfrm>
            <a:prstGeom prst="diamond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04808" name="Text Box 8"/>
            <p:cNvSpPr txBox="1">
              <a:spLocks noChangeArrowheads="1"/>
            </p:cNvSpPr>
            <p:nvPr/>
          </p:nvSpPr>
          <p:spPr bwMode="auto">
            <a:xfrm>
              <a:off x="158" y="3213"/>
              <a:ext cx="528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zh-CN" altLang="en-US" sz="2000" b="1">
                  <a:latin typeface="Times New Roman" charset="0"/>
                </a:rPr>
                <a:t>语句1</a:t>
              </a:r>
            </a:p>
          </p:txBody>
        </p:sp>
        <p:sp>
          <p:nvSpPr>
            <p:cNvPr id="204809" name="Text Box 9"/>
            <p:cNvSpPr txBox="1">
              <a:spLocks noChangeArrowheads="1"/>
            </p:cNvSpPr>
            <p:nvPr/>
          </p:nvSpPr>
          <p:spPr bwMode="auto">
            <a:xfrm>
              <a:off x="1166" y="2685"/>
              <a:ext cx="67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zh-CN" altLang="en-US" sz="2000" b="1">
                  <a:latin typeface="Times New Roman" charset="0"/>
                </a:rPr>
                <a:t>表达式</a:t>
              </a:r>
            </a:p>
          </p:txBody>
        </p:sp>
        <p:sp>
          <p:nvSpPr>
            <p:cNvPr id="204810" name="Text Box 10"/>
            <p:cNvSpPr txBox="1">
              <a:spLocks noChangeArrowheads="1"/>
            </p:cNvSpPr>
            <p:nvPr/>
          </p:nvSpPr>
          <p:spPr bwMode="auto">
            <a:xfrm>
              <a:off x="2270" y="3213"/>
              <a:ext cx="576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zh-CN" altLang="en-US" sz="2000" b="1">
                  <a:latin typeface="Times New Roman" charset="0"/>
                </a:rPr>
                <a:t>语句2</a:t>
              </a:r>
            </a:p>
          </p:txBody>
        </p:sp>
        <p:sp>
          <p:nvSpPr>
            <p:cNvPr id="204811" name="Line 11"/>
            <p:cNvSpPr>
              <a:spLocks noChangeShapeType="1"/>
            </p:cNvSpPr>
            <p:nvPr/>
          </p:nvSpPr>
          <p:spPr bwMode="auto">
            <a:xfrm>
              <a:off x="398" y="2781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04812" name="Line 12"/>
            <p:cNvSpPr>
              <a:spLocks noChangeShapeType="1"/>
            </p:cNvSpPr>
            <p:nvPr/>
          </p:nvSpPr>
          <p:spPr bwMode="auto">
            <a:xfrm>
              <a:off x="398" y="2781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04813" name="Line 13"/>
            <p:cNvSpPr>
              <a:spLocks noChangeShapeType="1"/>
            </p:cNvSpPr>
            <p:nvPr/>
          </p:nvSpPr>
          <p:spPr bwMode="auto">
            <a:xfrm>
              <a:off x="2174" y="2781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04814" name="Line 14"/>
            <p:cNvSpPr>
              <a:spLocks noChangeShapeType="1"/>
            </p:cNvSpPr>
            <p:nvPr/>
          </p:nvSpPr>
          <p:spPr bwMode="auto">
            <a:xfrm>
              <a:off x="2558" y="2781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04815" name="Line 15"/>
            <p:cNvSpPr>
              <a:spLocks noChangeShapeType="1"/>
            </p:cNvSpPr>
            <p:nvPr/>
          </p:nvSpPr>
          <p:spPr bwMode="auto">
            <a:xfrm>
              <a:off x="398" y="3501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04816" name="Line 16"/>
            <p:cNvSpPr>
              <a:spLocks noChangeShapeType="1"/>
            </p:cNvSpPr>
            <p:nvPr/>
          </p:nvSpPr>
          <p:spPr bwMode="auto">
            <a:xfrm>
              <a:off x="2558" y="3501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04817" name="Line 17"/>
            <p:cNvSpPr>
              <a:spLocks noChangeShapeType="1"/>
            </p:cNvSpPr>
            <p:nvPr/>
          </p:nvSpPr>
          <p:spPr bwMode="auto">
            <a:xfrm>
              <a:off x="398" y="3741"/>
              <a:ext cx="21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04818" name="Line 18"/>
            <p:cNvSpPr>
              <a:spLocks noChangeShapeType="1"/>
            </p:cNvSpPr>
            <p:nvPr/>
          </p:nvSpPr>
          <p:spPr bwMode="auto">
            <a:xfrm>
              <a:off x="1454" y="3741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04819" name="Text Box 19"/>
            <p:cNvSpPr txBox="1">
              <a:spLocks noChangeArrowheads="1"/>
            </p:cNvSpPr>
            <p:nvPr/>
          </p:nvSpPr>
          <p:spPr bwMode="auto">
            <a:xfrm>
              <a:off x="295" y="2545"/>
              <a:ext cx="66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zh-CN" altLang="en-US" sz="2000" b="1">
                  <a:latin typeface="Times New Roman" charset="0"/>
                </a:rPr>
                <a:t>真</a:t>
              </a:r>
              <a:r>
                <a:rPr lang="en-US" altLang="zh-CN" sz="2000" b="1">
                  <a:latin typeface="Times New Roman" charset="0"/>
                </a:rPr>
                <a:t>(</a:t>
              </a:r>
              <a:r>
                <a:rPr lang="zh-CN" altLang="en-US" sz="2000" b="1">
                  <a:latin typeface="Times New Roman" charset="0"/>
                </a:rPr>
                <a:t>非</a:t>
              </a:r>
              <a:r>
                <a:rPr lang="en-US" altLang="zh-CN" sz="2000" b="1">
                  <a:latin typeface="Times New Roman" charset="0"/>
                </a:rPr>
                <a:t>0)</a:t>
              </a:r>
            </a:p>
          </p:txBody>
        </p:sp>
        <p:sp>
          <p:nvSpPr>
            <p:cNvPr id="204820" name="Text Box 20"/>
            <p:cNvSpPr txBox="1">
              <a:spLocks noChangeArrowheads="1"/>
            </p:cNvSpPr>
            <p:nvPr/>
          </p:nvSpPr>
          <p:spPr bwMode="auto">
            <a:xfrm>
              <a:off x="2109" y="2493"/>
              <a:ext cx="49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zh-CN" altLang="en-US" sz="2000" b="1">
                  <a:latin typeface="Times New Roman" charset="0"/>
                </a:rPr>
                <a:t>假</a:t>
              </a:r>
              <a:r>
                <a:rPr lang="en-US" altLang="zh-CN" sz="2000" b="1">
                  <a:latin typeface="Times New Roman" charset="0"/>
                </a:rPr>
                <a:t>(0)</a:t>
              </a:r>
            </a:p>
          </p:txBody>
        </p:sp>
      </p:grpSp>
      <p:grpSp>
        <p:nvGrpSpPr>
          <p:cNvPr id="204837" name="Group 37"/>
          <p:cNvGrpSpPr>
            <a:grpSpLocks/>
          </p:cNvGrpSpPr>
          <p:nvPr/>
        </p:nvGrpSpPr>
        <p:grpSpPr bwMode="auto">
          <a:xfrm>
            <a:off x="4724400" y="3429000"/>
            <a:ext cx="3878263" cy="2971800"/>
            <a:chOff x="2976" y="2160"/>
            <a:chExt cx="2443" cy="1872"/>
          </a:xfrm>
        </p:grpSpPr>
        <p:sp>
          <p:nvSpPr>
            <p:cNvPr id="204822" name="Line 22"/>
            <p:cNvSpPr>
              <a:spLocks noChangeShapeType="1"/>
            </p:cNvSpPr>
            <p:nvPr/>
          </p:nvSpPr>
          <p:spPr bwMode="auto">
            <a:xfrm>
              <a:off x="4272" y="216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04823" name="AutoShape 23"/>
            <p:cNvSpPr>
              <a:spLocks noChangeArrowheads="1"/>
            </p:cNvSpPr>
            <p:nvPr/>
          </p:nvSpPr>
          <p:spPr bwMode="auto">
            <a:xfrm>
              <a:off x="3600" y="2544"/>
              <a:ext cx="1392" cy="432"/>
            </a:xfrm>
            <a:prstGeom prst="diamond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04824" name="Text Box 24"/>
            <p:cNvSpPr txBox="1">
              <a:spLocks noChangeArrowheads="1"/>
            </p:cNvSpPr>
            <p:nvPr/>
          </p:nvSpPr>
          <p:spPr bwMode="auto">
            <a:xfrm>
              <a:off x="2976" y="3168"/>
              <a:ext cx="528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zh-CN" altLang="en-US" sz="2000" b="1">
                  <a:latin typeface="Times New Roman" charset="0"/>
                </a:rPr>
                <a:t>语句1</a:t>
              </a:r>
            </a:p>
          </p:txBody>
        </p:sp>
        <p:sp>
          <p:nvSpPr>
            <p:cNvPr id="204825" name="Text Box 25"/>
            <p:cNvSpPr txBox="1">
              <a:spLocks noChangeArrowheads="1"/>
            </p:cNvSpPr>
            <p:nvPr/>
          </p:nvSpPr>
          <p:spPr bwMode="auto">
            <a:xfrm>
              <a:off x="3984" y="2640"/>
              <a:ext cx="67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zh-CN" altLang="en-US" sz="2000" b="1">
                  <a:latin typeface="Times New Roman" charset="0"/>
                </a:rPr>
                <a:t>表达式</a:t>
              </a:r>
            </a:p>
          </p:txBody>
        </p:sp>
        <p:sp>
          <p:nvSpPr>
            <p:cNvPr id="204826" name="Line 26"/>
            <p:cNvSpPr>
              <a:spLocks noChangeShapeType="1"/>
            </p:cNvSpPr>
            <p:nvPr/>
          </p:nvSpPr>
          <p:spPr bwMode="auto">
            <a:xfrm>
              <a:off x="3216" y="273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04827" name="Line 27"/>
            <p:cNvSpPr>
              <a:spLocks noChangeShapeType="1"/>
            </p:cNvSpPr>
            <p:nvPr/>
          </p:nvSpPr>
          <p:spPr bwMode="auto">
            <a:xfrm>
              <a:off x="3216" y="2736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04828" name="Line 28"/>
            <p:cNvSpPr>
              <a:spLocks noChangeShapeType="1"/>
            </p:cNvSpPr>
            <p:nvPr/>
          </p:nvSpPr>
          <p:spPr bwMode="auto">
            <a:xfrm>
              <a:off x="4992" y="273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04829" name="Line 29"/>
            <p:cNvSpPr>
              <a:spLocks noChangeShapeType="1"/>
            </p:cNvSpPr>
            <p:nvPr/>
          </p:nvSpPr>
          <p:spPr bwMode="auto">
            <a:xfrm>
              <a:off x="3216" y="34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04830" name="Line 30"/>
            <p:cNvSpPr>
              <a:spLocks noChangeShapeType="1"/>
            </p:cNvSpPr>
            <p:nvPr/>
          </p:nvSpPr>
          <p:spPr bwMode="auto">
            <a:xfrm>
              <a:off x="5376" y="2736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04831" name="Line 31"/>
            <p:cNvSpPr>
              <a:spLocks noChangeShapeType="1"/>
            </p:cNvSpPr>
            <p:nvPr/>
          </p:nvSpPr>
          <p:spPr bwMode="auto">
            <a:xfrm>
              <a:off x="3216" y="3696"/>
              <a:ext cx="21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04832" name="Line 32"/>
            <p:cNvSpPr>
              <a:spLocks noChangeShapeType="1"/>
            </p:cNvSpPr>
            <p:nvPr/>
          </p:nvSpPr>
          <p:spPr bwMode="auto">
            <a:xfrm>
              <a:off x="4272" y="36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04833" name="Text Box 33"/>
            <p:cNvSpPr txBox="1">
              <a:spLocks noChangeArrowheads="1"/>
            </p:cNvSpPr>
            <p:nvPr/>
          </p:nvSpPr>
          <p:spPr bwMode="auto">
            <a:xfrm>
              <a:off x="3107" y="2454"/>
              <a:ext cx="61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zh-CN" altLang="en-US" sz="2000" b="1">
                  <a:latin typeface="Times New Roman" charset="0"/>
                </a:rPr>
                <a:t>真</a:t>
              </a:r>
              <a:r>
                <a:rPr lang="en-US" altLang="zh-CN" b="1"/>
                <a:t>(</a:t>
              </a:r>
              <a:r>
                <a:rPr lang="zh-CN" altLang="en-US" b="1"/>
                <a:t>非</a:t>
              </a:r>
              <a:r>
                <a:rPr lang="en-US" altLang="zh-CN" b="1"/>
                <a:t>0)</a:t>
              </a:r>
              <a:endParaRPr lang="zh-CN" altLang="en-US" b="1"/>
            </a:p>
          </p:txBody>
        </p:sp>
        <p:sp>
          <p:nvSpPr>
            <p:cNvPr id="204834" name="Text Box 34"/>
            <p:cNvSpPr txBox="1">
              <a:spLocks noChangeArrowheads="1"/>
            </p:cNvSpPr>
            <p:nvPr/>
          </p:nvSpPr>
          <p:spPr bwMode="auto">
            <a:xfrm>
              <a:off x="4921" y="2454"/>
              <a:ext cx="49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zh-CN" altLang="en-US" sz="2000" b="1">
                  <a:latin typeface="Times New Roman" charset="0"/>
                </a:rPr>
                <a:t>假</a:t>
              </a:r>
              <a:r>
                <a:rPr lang="en-US" altLang="zh-CN" sz="2000" b="1">
                  <a:latin typeface="Times New Roman" charset="0"/>
                </a:rPr>
                <a:t>(0)</a:t>
              </a:r>
            </a:p>
          </p:txBody>
        </p:sp>
      </p:grpSp>
      <p:sp>
        <p:nvSpPr>
          <p:cNvPr id="204835" name="Rectangle 35"/>
          <p:cNvSpPr>
            <a:spLocks noChangeArrowheads="1"/>
          </p:cNvSpPr>
          <p:nvPr/>
        </p:nvSpPr>
        <p:spPr bwMode="auto">
          <a:xfrm>
            <a:off x="3730625" y="2438400"/>
            <a:ext cx="14097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84000"/>
              </a:lnSpc>
              <a:spcBef>
                <a:spcPct val="20000"/>
              </a:spcBef>
              <a:buClr>
                <a:srgbClr val="33CCCC"/>
              </a:buClr>
              <a:buSzPct val="110000"/>
              <a:defRPr/>
            </a:pPr>
            <a:r>
              <a:rPr kumimoji="1" lang="zh-CN" altLang="en-US" sz="2400" b="1">
                <a:solidFill>
                  <a:schemeClr val="bg2"/>
                </a:solidFill>
                <a:latin typeface="仿宋_GB2312" charset="0"/>
                <a:ea typeface="仿宋_GB2312" charset="0"/>
                <a:cs typeface="仿宋_GB2312" charset="0"/>
              </a:rPr>
              <a:t>一条语句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4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48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4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04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48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48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4" grpId="0" autoUpdateAnimBg="0"/>
      <p:bldP spid="20483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>
          <a:xfrm>
            <a:off x="619125" y="571500"/>
            <a:ext cx="6049963" cy="9144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判断数字的奇偶性</a:t>
            </a:r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57338"/>
            <a:ext cx="8215313" cy="4624387"/>
          </a:xfrm>
        </p:spPr>
        <p:txBody>
          <a:bodyPr/>
          <a:lstStyle/>
          <a:p>
            <a:pPr algn="just">
              <a:buFont typeface="Wingdings" charset="0"/>
              <a:buNone/>
              <a:defRPr/>
            </a:pPr>
            <a:r>
              <a:rPr lang="zh-CN" altLang="en-US" dirty="0" smtClean="0">
                <a:ea typeface="黑体" charset="0"/>
                <a:cs typeface="黑体" charset="0"/>
              </a:rPr>
              <a:t>例</a:t>
            </a:r>
            <a:r>
              <a:rPr lang="en-US" altLang="zh-CN" dirty="0" smtClean="0">
                <a:ea typeface="黑体" charset="0"/>
                <a:cs typeface="黑体" charset="0"/>
              </a:rPr>
              <a:t>3-2</a:t>
            </a:r>
          </a:p>
          <a:p>
            <a:pPr algn="just">
              <a:buFont typeface="Wingdings" charset="0"/>
              <a:buNone/>
              <a:defRPr/>
            </a:pPr>
            <a:r>
              <a:rPr lang="zh-CN" altLang="en-US" dirty="0" smtClean="0">
                <a:ea typeface="黑体" charset="0"/>
                <a:cs typeface="黑体" charset="0"/>
              </a:rPr>
              <a:t>    </a:t>
            </a:r>
            <a:r>
              <a:rPr lang="zh-CN" altLang="en-US" dirty="0" smtClean="0"/>
              <a:t>输入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个整数，判断该数是奇数还是偶数。</a:t>
            </a:r>
            <a:endParaRPr lang="en-US" altLang="zh-CN" dirty="0" smtClean="0"/>
          </a:p>
          <a:p>
            <a:pPr algn="just">
              <a:buFont typeface="Wingdings" charset="0"/>
              <a:buNone/>
              <a:defRPr/>
            </a:pPr>
            <a:endParaRPr lang="en-US" altLang="zh-CN" dirty="0" smtClean="0"/>
          </a:p>
          <a:p>
            <a:pPr marL="800100" lvl="2" indent="0">
              <a:buFont typeface="Wingdings" charset="0"/>
              <a:buNone/>
              <a:defRPr/>
            </a:pPr>
            <a:r>
              <a:rPr lang="zh-CN" altLang="en-US" dirty="0"/>
              <a:t>读入一个整数</a:t>
            </a:r>
          </a:p>
          <a:p>
            <a:pPr marL="800100" lvl="2" indent="0">
              <a:buFont typeface="Wingdings" charset="0"/>
              <a:buNone/>
              <a:defRPr/>
            </a:pPr>
            <a:r>
              <a:rPr lang="en-US" altLang="zh-CN" dirty="0">
                <a:solidFill>
                  <a:srgbClr val="CD0066"/>
                </a:solidFill>
              </a:rPr>
              <a:t>if</a:t>
            </a:r>
            <a:r>
              <a:rPr lang="en-US" altLang="zh-CN" dirty="0">
                <a:solidFill>
                  <a:srgbClr val="DE4D1A"/>
                </a:solidFill>
              </a:rPr>
              <a:t> </a:t>
            </a:r>
            <a:r>
              <a:rPr lang="en-US" altLang="zh-CN" dirty="0"/>
              <a:t>(</a:t>
            </a:r>
            <a:r>
              <a:rPr lang="zh-CN" altLang="en-US" dirty="0"/>
              <a:t>该数能被</a:t>
            </a:r>
            <a:r>
              <a:rPr lang="en-US" altLang="zh-CN" dirty="0"/>
              <a:t>2</a:t>
            </a:r>
            <a:r>
              <a:rPr lang="zh-CN" altLang="en-US" dirty="0"/>
              <a:t>整除</a:t>
            </a:r>
            <a:r>
              <a:rPr lang="en-US" altLang="zh-CN" dirty="0"/>
              <a:t>)</a:t>
            </a:r>
          </a:p>
          <a:p>
            <a:pPr marL="800100" lvl="2" indent="0">
              <a:buFont typeface="Wingdings" charset="0"/>
              <a:buNone/>
              <a:defRPr/>
            </a:pPr>
            <a:r>
              <a:rPr lang="en-US" altLang="zh-CN" dirty="0"/>
              <a:t>    </a:t>
            </a:r>
            <a:r>
              <a:rPr lang="zh-CN" altLang="en-US" dirty="0"/>
              <a:t>则该数为偶数</a:t>
            </a:r>
          </a:p>
          <a:p>
            <a:pPr marL="800100" lvl="2" indent="0">
              <a:buFont typeface="Wingdings" charset="0"/>
              <a:buNone/>
              <a:defRPr/>
            </a:pPr>
            <a:r>
              <a:rPr lang="en-US" altLang="zh-CN" dirty="0">
                <a:solidFill>
                  <a:srgbClr val="CD0066"/>
                </a:solidFill>
              </a:rPr>
              <a:t>else</a:t>
            </a:r>
            <a:endParaRPr lang="en-US" altLang="zh-CN" dirty="0">
              <a:solidFill>
                <a:srgbClr val="CC0066"/>
              </a:solidFill>
            </a:endParaRPr>
          </a:p>
          <a:p>
            <a:pPr marL="800100" lvl="2" indent="0">
              <a:buFont typeface="Wingdings" charset="0"/>
              <a:buNone/>
              <a:defRPr/>
            </a:pPr>
            <a:r>
              <a:rPr lang="en-US" altLang="zh-CN" dirty="0"/>
              <a:t>    </a:t>
            </a:r>
            <a:r>
              <a:rPr lang="zh-CN" altLang="en-US" dirty="0"/>
              <a:t>该数为奇数</a:t>
            </a:r>
            <a:endParaRPr lang="en-US" altLang="zh-CN" dirty="0" smtClean="0"/>
          </a:p>
        </p:txBody>
      </p:sp>
      <p:sp>
        <p:nvSpPr>
          <p:cNvPr id="205828" name="Rectangle 4"/>
          <p:cNvSpPr>
            <a:spLocks noChangeArrowheads="1"/>
          </p:cNvSpPr>
          <p:nvPr/>
        </p:nvSpPr>
        <p:spPr bwMode="auto">
          <a:xfrm>
            <a:off x="4932363" y="3702050"/>
            <a:ext cx="3168650" cy="519113"/>
          </a:xfrm>
          <a:prstGeom prst="rect">
            <a:avLst/>
          </a:prstGeom>
          <a:solidFill>
            <a:schemeClr val="accent5"/>
          </a:solidFill>
          <a:ln w="9525">
            <a:solidFill>
              <a:srgbClr val="3366FF"/>
            </a:solidFill>
            <a:prstDash val="sysDot"/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0"/>
              <a:buNone/>
              <a:defRPr/>
            </a:pPr>
            <a:r>
              <a:rPr lang="en-US" altLang="zh-CN" sz="2800" b="1" dirty="0"/>
              <a:t>number % 2 == 0</a:t>
            </a:r>
          </a:p>
        </p:txBody>
      </p:sp>
      <p:sp>
        <p:nvSpPr>
          <p:cNvPr id="205829" name="Text Box 5"/>
          <p:cNvSpPr txBox="1">
            <a:spLocks noChangeArrowheads="1"/>
          </p:cNvSpPr>
          <p:nvPr/>
        </p:nvSpPr>
        <p:spPr bwMode="auto">
          <a:xfrm>
            <a:off x="1331913" y="3376613"/>
            <a:ext cx="18415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zh-CN" altLang="en-US" sz="3200" b="1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5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05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05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05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05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05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2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>
          <a:xfrm>
            <a:off x="2555875" y="476250"/>
            <a:ext cx="6553200" cy="6096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源程序</a:t>
            </a:r>
            <a:r>
              <a:rPr lang="en-US" altLang="zh-CN" smtClean="0"/>
              <a:t>-</a:t>
            </a:r>
            <a:r>
              <a:rPr lang="zh-CN" altLang="en-US" smtClean="0"/>
              <a:t>判断数字的奇偶性</a:t>
            </a:r>
          </a:p>
        </p:txBody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981075"/>
            <a:ext cx="6481763" cy="56388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altLang="zh-CN" sz="2400" dirty="0" smtClean="0"/>
              <a:t>#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include </a:t>
            </a:r>
            <a:r>
              <a:rPr lang="en-US" altLang="zh-CN" sz="2400" dirty="0" smtClean="0"/>
              <a:t>&lt;</a:t>
            </a:r>
            <a:r>
              <a:rPr lang="en-US" altLang="zh-CN" sz="2400" dirty="0" err="1" smtClean="0"/>
              <a:t>stdio.h</a:t>
            </a:r>
            <a:r>
              <a:rPr lang="en-US" altLang="zh-CN" sz="2400" dirty="0" smtClean="0"/>
              <a:t>&gt; </a:t>
            </a:r>
          </a:p>
          <a:p>
            <a:pPr>
              <a:buFont typeface="Wingdings" charset="0"/>
              <a:buNone/>
              <a:defRPr/>
            </a:pP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main (void)</a:t>
            </a:r>
          </a:p>
          <a:p>
            <a:pPr>
              <a:buFont typeface="Wingdings" charset="0"/>
              <a:buNone/>
              <a:defRPr/>
            </a:pPr>
            <a:r>
              <a:rPr lang="en-US" altLang="zh-CN" sz="2400" dirty="0" smtClean="0"/>
              <a:t>{   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number;</a:t>
            </a:r>
          </a:p>
          <a:p>
            <a:pPr>
              <a:buFont typeface="Wingdings" charset="0"/>
              <a:buNone/>
              <a:defRPr/>
            </a:pPr>
            <a:r>
              <a:rPr lang="en-US" altLang="zh-CN" sz="2400" dirty="0" smtClean="0"/>
              <a:t>    </a:t>
            </a:r>
            <a:r>
              <a:rPr lang="en-US" altLang="zh-CN" sz="2400" dirty="0" err="1" smtClean="0"/>
              <a:t>printf</a:t>
            </a:r>
            <a:r>
              <a:rPr lang="en-US" altLang="zh-CN" sz="2400" dirty="0" smtClean="0"/>
              <a:t> ("Enter a number: ");</a:t>
            </a:r>
          </a:p>
          <a:p>
            <a:pPr>
              <a:buFont typeface="Wingdings" charset="0"/>
              <a:buNone/>
              <a:defRPr/>
            </a:pPr>
            <a:r>
              <a:rPr lang="en-US" altLang="zh-CN" sz="2400" dirty="0" smtClean="0"/>
              <a:t>    </a:t>
            </a:r>
            <a:r>
              <a:rPr lang="en-US" altLang="zh-CN" sz="2400" dirty="0" err="1" smtClean="0"/>
              <a:t>scanf</a:t>
            </a:r>
            <a:r>
              <a:rPr lang="en-US" altLang="zh-CN" sz="2400" dirty="0" smtClean="0"/>
              <a:t> ("%d", &amp;number);</a:t>
            </a:r>
          </a:p>
          <a:p>
            <a:pPr>
              <a:buFont typeface="Wingdings" charset="0"/>
              <a:buNone/>
              <a:defRPr/>
            </a:pPr>
            <a:r>
              <a:rPr lang="en-US" altLang="zh-CN" sz="2400" dirty="0" smtClean="0"/>
              <a:t>    if (number % 2 == 0){</a:t>
            </a:r>
          </a:p>
          <a:p>
            <a:pPr>
              <a:buFont typeface="Wingdings" charset="0"/>
              <a:buNone/>
              <a:defRPr/>
            </a:pPr>
            <a:r>
              <a:rPr lang="en-US" altLang="zh-CN" sz="2400" dirty="0" smtClean="0"/>
              <a:t>        </a:t>
            </a:r>
            <a:r>
              <a:rPr lang="en-US" altLang="zh-CN" sz="2400" dirty="0" err="1" smtClean="0"/>
              <a:t>printf</a:t>
            </a:r>
            <a:r>
              <a:rPr lang="en-US" altLang="zh-CN" sz="2400" dirty="0" smtClean="0"/>
              <a:t> (</a:t>
            </a:r>
            <a:r>
              <a:rPr lang="en-US" altLang="zh-CN" sz="2400" dirty="0"/>
              <a:t>"</a:t>
            </a:r>
            <a:r>
              <a:rPr lang="en-US" altLang="zh-CN" sz="2400" dirty="0" smtClean="0"/>
              <a:t>The number is even. \n");</a:t>
            </a:r>
          </a:p>
          <a:p>
            <a:pPr>
              <a:buFont typeface="Wingdings" charset="0"/>
              <a:buNone/>
              <a:defRPr/>
            </a:pPr>
            <a:r>
              <a:rPr lang="en-US" altLang="zh-CN" sz="2400" dirty="0" smtClean="0"/>
              <a:t>    }</a:t>
            </a:r>
          </a:p>
          <a:p>
            <a:pPr>
              <a:buFont typeface="Wingdings" charset="0"/>
              <a:buNone/>
              <a:defRPr/>
            </a:pPr>
            <a:r>
              <a:rPr lang="en-US" altLang="zh-CN" sz="2400" dirty="0" smtClean="0"/>
              <a:t>    else{</a:t>
            </a:r>
          </a:p>
          <a:p>
            <a:pPr>
              <a:buFont typeface="Wingdings" charset="0"/>
              <a:buNone/>
              <a:defRPr/>
            </a:pPr>
            <a:r>
              <a:rPr lang="en-US" altLang="zh-CN" sz="2400" dirty="0" smtClean="0"/>
              <a:t>        </a:t>
            </a:r>
            <a:r>
              <a:rPr lang="en-US" altLang="zh-CN" sz="2400" dirty="0" err="1" smtClean="0"/>
              <a:t>printf</a:t>
            </a:r>
            <a:r>
              <a:rPr lang="en-US" altLang="zh-CN" sz="2400" dirty="0" smtClean="0"/>
              <a:t>(</a:t>
            </a:r>
            <a:r>
              <a:rPr lang="en-US" altLang="zh-CN" sz="2400" dirty="0"/>
              <a:t>"</a:t>
            </a:r>
            <a:r>
              <a:rPr lang="en-US" altLang="zh-CN" sz="2400" dirty="0" smtClean="0"/>
              <a:t>The number is odd. \n");</a:t>
            </a:r>
          </a:p>
          <a:p>
            <a:pPr>
              <a:buFont typeface="Wingdings" charset="0"/>
              <a:buNone/>
              <a:defRPr/>
            </a:pPr>
            <a:r>
              <a:rPr lang="en-US" altLang="zh-CN" sz="2400" dirty="0" smtClean="0"/>
              <a:t>    }</a:t>
            </a:r>
          </a:p>
          <a:p>
            <a:pPr>
              <a:buFont typeface="Wingdings" charset="0"/>
              <a:buNone/>
              <a:defRPr/>
            </a:pPr>
            <a:r>
              <a:rPr lang="en-US" altLang="zh-CN" sz="2400" dirty="0" smtClean="0"/>
              <a:t>    return 0;</a:t>
            </a:r>
          </a:p>
          <a:p>
            <a:pPr>
              <a:buFont typeface="Wingdings" charset="0"/>
              <a:buNone/>
              <a:defRPr/>
            </a:pPr>
            <a:r>
              <a:rPr lang="en-US" altLang="zh-CN" sz="2400" dirty="0" smtClean="0"/>
              <a:t>}</a:t>
            </a:r>
            <a:endParaRPr lang="zh-CN" altLang="en-US" sz="2400" dirty="0" smtClean="0"/>
          </a:p>
        </p:txBody>
      </p:sp>
      <p:sp>
        <p:nvSpPr>
          <p:cNvPr id="206852" name="Rectangle 4"/>
          <p:cNvSpPr>
            <a:spLocks noChangeArrowheads="1"/>
          </p:cNvSpPr>
          <p:nvPr/>
        </p:nvSpPr>
        <p:spPr bwMode="auto">
          <a:xfrm>
            <a:off x="5076825" y="4149725"/>
            <a:ext cx="3671888" cy="830263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kumimoji="1" lang="en-US" altLang="zh-CN" sz="2400" b="1" dirty="0"/>
              <a:t>Enter a number: </a:t>
            </a:r>
            <a:r>
              <a:rPr kumimoji="1" lang="en-US" altLang="zh-CN" sz="2400" b="1" dirty="0">
                <a:solidFill>
                  <a:srgbClr val="CD0066"/>
                </a:solidFill>
              </a:rPr>
              <a:t>329</a:t>
            </a:r>
            <a:r>
              <a:rPr kumimoji="1" lang="en-US" altLang="zh-CN" sz="2400" b="1" dirty="0"/>
              <a:t> </a:t>
            </a:r>
          </a:p>
          <a:p>
            <a:pPr>
              <a:defRPr/>
            </a:pPr>
            <a:r>
              <a:rPr kumimoji="1" lang="en-US" altLang="zh-CN" sz="2400" b="1" dirty="0"/>
              <a:t>The number is odd.</a:t>
            </a:r>
          </a:p>
        </p:txBody>
      </p:sp>
      <p:sp>
        <p:nvSpPr>
          <p:cNvPr id="206853" name="Rectangle 5"/>
          <p:cNvSpPr>
            <a:spLocks noChangeArrowheads="1"/>
          </p:cNvSpPr>
          <p:nvPr/>
        </p:nvSpPr>
        <p:spPr bwMode="auto">
          <a:xfrm>
            <a:off x="4859338" y="2492375"/>
            <a:ext cx="3962400" cy="83185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kumimoji="1" lang="en-US" altLang="zh-CN" sz="2400" b="1" dirty="0"/>
              <a:t>Enter a number: </a:t>
            </a:r>
            <a:r>
              <a:rPr kumimoji="1" lang="en-US" altLang="zh-CN" sz="2400" b="1" dirty="0">
                <a:solidFill>
                  <a:srgbClr val="CD0066"/>
                </a:solidFill>
              </a:rPr>
              <a:t>1028</a:t>
            </a:r>
          </a:p>
          <a:p>
            <a:pPr>
              <a:defRPr/>
            </a:pPr>
            <a:r>
              <a:rPr kumimoji="1" lang="en-US" altLang="zh-CN" sz="2400" b="1" dirty="0"/>
              <a:t>The number is even.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68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68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68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68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2" grpId="0" animBg="1" autoUpdateAnimBg="0"/>
      <p:bldP spid="206853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>
          <a:xfrm>
            <a:off x="619125" y="571500"/>
            <a:ext cx="6049963" cy="9144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统计学生的成绩</a:t>
            </a:r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556792"/>
            <a:ext cx="8142287" cy="1600200"/>
          </a:xfrm>
        </p:spPr>
        <p:txBody>
          <a:bodyPr/>
          <a:lstStyle/>
          <a:p>
            <a:pPr algn="just">
              <a:buFont typeface="Wingdings" charset="0"/>
              <a:buNone/>
              <a:defRPr/>
            </a:pPr>
            <a:r>
              <a:rPr lang="zh-CN" altLang="en-US" dirty="0" smtClean="0">
                <a:ea typeface="黑体" charset="0"/>
                <a:cs typeface="黑体" charset="0"/>
              </a:rPr>
              <a:t>例</a:t>
            </a:r>
            <a:r>
              <a:rPr lang="en-US" altLang="zh-CN" dirty="0" smtClean="0">
                <a:ea typeface="黑体" charset="0"/>
                <a:cs typeface="黑体" charset="0"/>
              </a:rPr>
              <a:t>3-3   </a:t>
            </a:r>
            <a:r>
              <a:rPr lang="zh-CN" altLang="en-US" dirty="0" smtClean="0"/>
              <a:t>输入一个正整数</a:t>
            </a:r>
            <a:r>
              <a:rPr lang="en-US" altLang="zh-CN" dirty="0" smtClean="0"/>
              <a:t>n</a:t>
            </a:r>
            <a:r>
              <a:rPr lang="zh-CN" altLang="en-US" dirty="0" smtClean="0"/>
              <a:t>，再输入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个学生的成绩，计算平均分，并统计不及格成绩的个数。</a:t>
            </a:r>
            <a:endParaRPr lang="en-US" altLang="zh-CN" dirty="0" smtClean="0"/>
          </a:p>
        </p:txBody>
      </p:sp>
      <p:sp>
        <p:nvSpPr>
          <p:cNvPr id="208900" name="Rectangle 4"/>
          <p:cNvSpPr>
            <a:spLocks noChangeArrowheads="1"/>
          </p:cNvSpPr>
          <p:nvPr/>
        </p:nvSpPr>
        <p:spPr bwMode="auto">
          <a:xfrm>
            <a:off x="755650" y="3212976"/>
            <a:ext cx="6911975" cy="3108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0"/>
              <a:buNone/>
              <a:defRPr/>
            </a:pPr>
            <a:r>
              <a:rPr lang="en-US" altLang="zh-CN" sz="2800" b="1" dirty="0" smtClean="0"/>
              <a:t>for</a:t>
            </a:r>
            <a:r>
              <a:rPr lang="en-US" altLang="zh-CN" sz="2800" b="1" dirty="0" smtClean="0"/>
              <a:t> </a:t>
            </a:r>
            <a:r>
              <a:rPr lang="en-US" altLang="zh-CN" sz="2800" b="1" dirty="0" smtClean="0"/>
              <a:t>(</a:t>
            </a:r>
            <a:r>
              <a:rPr lang="en-US" altLang="zh-CN" sz="2800" b="1" dirty="0" err="1"/>
              <a:t>i</a:t>
            </a:r>
            <a:r>
              <a:rPr lang="en-US" altLang="zh-CN" sz="2800" b="1" dirty="0"/>
              <a:t> = 1; </a:t>
            </a:r>
            <a:r>
              <a:rPr lang="en-US" altLang="zh-CN" sz="2800" b="1" dirty="0" err="1"/>
              <a:t>i</a:t>
            </a:r>
            <a:r>
              <a:rPr lang="en-US" altLang="zh-CN" sz="2800" b="1" dirty="0"/>
              <a:t> &lt;= n; </a:t>
            </a:r>
            <a:r>
              <a:rPr lang="en-US" altLang="zh-CN" sz="2800" b="1" dirty="0" err="1"/>
              <a:t>i</a:t>
            </a:r>
            <a:r>
              <a:rPr lang="en-US" altLang="zh-CN" sz="2800" b="1" dirty="0"/>
              <a:t>++){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0"/>
              <a:buNone/>
              <a:defRPr/>
            </a:pPr>
            <a:r>
              <a:rPr lang="en-US" altLang="zh-CN" sz="2800" b="1" dirty="0"/>
              <a:t>    </a:t>
            </a:r>
            <a:r>
              <a:rPr lang="zh-CN" altLang="en-US" sz="2800" b="1" dirty="0"/>
              <a:t>输入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个学生的成绩 </a:t>
            </a:r>
            <a:r>
              <a:rPr lang="en-US" altLang="zh-CN" sz="2800" b="1" dirty="0">
                <a:solidFill>
                  <a:srgbClr val="CC0066"/>
                </a:solidFill>
              </a:rPr>
              <a:t>grade</a:t>
            </a:r>
            <a:endParaRPr lang="zh-CN" altLang="en-US" sz="2800" b="1" dirty="0"/>
          </a:p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0"/>
              <a:buNone/>
              <a:defRPr/>
            </a:pPr>
            <a:r>
              <a:rPr lang="zh-CN" altLang="en-US" sz="2800" b="1" dirty="0"/>
              <a:t>  累加成绩 </a:t>
            </a:r>
            <a:r>
              <a:rPr lang="en-US" altLang="zh-CN" sz="2800" b="1" dirty="0">
                <a:solidFill>
                  <a:srgbClr val="CC0066"/>
                </a:solidFill>
              </a:rPr>
              <a:t>total</a:t>
            </a:r>
            <a:endParaRPr lang="zh-CN" altLang="en-US" sz="2800" b="1" dirty="0"/>
          </a:p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0"/>
              <a:buNone/>
              <a:defRPr/>
            </a:pPr>
            <a:r>
              <a:rPr lang="en-US" altLang="zh-CN" sz="2800" b="1" dirty="0"/>
              <a:t>  </a:t>
            </a:r>
            <a:r>
              <a:rPr lang="zh-CN" altLang="en-US" sz="2800" b="1" dirty="0" smtClean="0"/>
              <a:t>统计不及格成绩</a:t>
            </a:r>
            <a:r>
              <a:rPr lang="zh-CN" altLang="en-US" sz="2800" b="1" dirty="0"/>
              <a:t>的个数</a:t>
            </a:r>
            <a:r>
              <a:rPr lang="en-US" altLang="zh-CN" sz="2800" b="1" dirty="0"/>
              <a:t> </a:t>
            </a:r>
            <a:r>
              <a:rPr lang="en-US" altLang="zh-CN" sz="2800" b="1" dirty="0">
                <a:solidFill>
                  <a:srgbClr val="CC0066"/>
                </a:solidFill>
              </a:rPr>
              <a:t>count</a:t>
            </a:r>
            <a:endParaRPr lang="zh-CN" altLang="en-US" sz="2800" b="1" dirty="0"/>
          </a:p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0"/>
              <a:buNone/>
              <a:defRPr/>
            </a:pPr>
            <a:r>
              <a:rPr lang="en-US" altLang="zh-CN" sz="2800" b="1" dirty="0" smtClean="0"/>
              <a:t>}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0"/>
              <a:buNone/>
              <a:defRPr/>
            </a:pPr>
            <a:r>
              <a:rPr lang="en-US" altLang="en-US" sz="2800" b="1" dirty="0" smtClean="0"/>
              <a:t>输出结果</a:t>
            </a:r>
            <a:endParaRPr lang="en-US" altLang="zh-CN" sz="2800" b="1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89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089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089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089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089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089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900" grpId="0" build="p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宋体"/>
      </a:majorFont>
      <a:minorFont>
        <a:latin typeface="Arial"/>
        <a:ea typeface="宋体"/>
        <a:cs typeface="宋体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4440</TotalTime>
  <Words>4480</Words>
  <Application>Microsoft Macintosh PowerPoint</Application>
  <PresentationFormat>全屏显示(4:3)</PresentationFormat>
  <Paragraphs>742</Paragraphs>
  <Slides>49</Slides>
  <Notes>3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嵌入的 OLE 服务器</vt:lpstr>
      </vt:variant>
      <vt:variant>
        <vt:i4>2</vt:i4>
      </vt:variant>
      <vt:variant>
        <vt:lpstr>幻灯片标题</vt:lpstr>
      </vt:variant>
      <vt:variant>
        <vt:i4>49</vt:i4>
      </vt:variant>
    </vt:vector>
  </HeadingPairs>
  <TitlesOfParts>
    <vt:vector size="52" baseType="lpstr">
      <vt:lpstr>Pixel</vt:lpstr>
      <vt:lpstr>Equation</vt:lpstr>
      <vt:lpstr>公式</vt:lpstr>
      <vt:lpstr>Chap 3   分支结构</vt:lpstr>
      <vt:lpstr>本章要点</vt:lpstr>
      <vt:lpstr>3.1 简单的猜数游戏</vt:lpstr>
      <vt:lpstr>3.1.1 程序解析</vt:lpstr>
      <vt:lpstr>源程序-猜数游戏</vt:lpstr>
      <vt:lpstr>3.1.2 二分支结构和 if-else 语句</vt:lpstr>
      <vt:lpstr>判断数字的奇偶性</vt:lpstr>
      <vt:lpstr>源程序-判断数字的奇偶性</vt:lpstr>
      <vt:lpstr>统计学生的成绩</vt:lpstr>
      <vt:lpstr>源程序-统计成绩</vt:lpstr>
      <vt:lpstr>3.1.3 多分支结构和else – if 语句</vt:lpstr>
      <vt:lpstr>else – if 语句</vt:lpstr>
      <vt:lpstr>改写例3-1中的判断过程，用else-if实现 </vt:lpstr>
      <vt:lpstr>更改例2-4中的分段计算水费的问题 </vt:lpstr>
      <vt:lpstr>源程序-分段计算水费</vt:lpstr>
      <vt:lpstr>3.2  四则运算</vt:lpstr>
      <vt:lpstr>3.2.1  程序解析</vt:lpstr>
      <vt:lpstr>源程序-四则运算</vt:lpstr>
      <vt:lpstr>3.2.2  字符型数据</vt:lpstr>
      <vt:lpstr>字符常量 </vt:lpstr>
      <vt:lpstr>字符变量 </vt:lpstr>
      <vt:lpstr>3.2.3  字符型数据的输入和输出</vt:lpstr>
      <vt:lpstr>PowerPoint 演示文稿</vt:lpstr>
      <vt:lpstr>3.2.4  逻辑运算</vt:lpstr>
      <vt:lpstr>3种逻辑运算符</vt:lpstr>
      <vt:lpstr>逻辑运算符的含义</vt:lpstr>
      <vt:lpstr>逻辑运算符的功能</vt:lpstr>
      <vt:lpstr>逻辑表达式</vt:lpstr>
      <vt:lpstr>条件的表示</vt:lpstr>
      <vt:lpstr>分类统计字符</vt:lpstr>
      <vt:lpstr>源程序-统计字符</vt:lpstr>
      <vt:lpstr>3.3 查询自动售货机中商品的价格 </vt:lpstr>
      <vt:lpstr>3.3.1  程序解析</vt:lpstr>
      <vt:lpstr>PowerPoint 演示文稿</vt:lpstr>
      <vt:lpstr>3.3.2 switch语句 </vt:lpstr>
      <vt:lpstr>PowerPoint 演示文稿</vt:lpstr>
      <vt:lpstr>求解简单表达式</vt:lpstr>
      <vt:lpstr>源程序</vt:lpstr>
      <vt:lpstr>2. 在switch中不使用break</vt:lpstr>
      <vt:lpstr>PowerPoint 演示文稿</vt:lpstr>
      <vt:lpstr>3. 在switch的某些语句段中使用break</vt:lpstr>
      <vt:lpstr>PowerPoint 演示文稿</vt:lpstr>
      <vt:lpstr>3.3.3 多分支结构 </vt:lpstr>
      <vt:lpstr>嵌套的 if-else 语句</vt:lpstr>
      <vt:lpstr>嵌套的 if – else 语句</vt:lpstr>
      <vt:lpstr>例3-11 改进例3-5，求解简单表达式。要求对除数为0的情况作特别处理。</vt:lpstr>
      <vt:lpstr>else 和 if 的匹配</vt:lpstr>
      <vt:lpstr>改变else 和 if 的配对</vt:lpstr>
      <vt:lpstr>本章总结</vt:lpstr>
    </vt:vector>
  </TitlesOfParts>
  <Manager/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chap3 分支结构</dc:title>
  <dc:subject/>
  <dc:creator>yanhui</dc:creator>
  <dc:description/>
  <cp:lastModifiedBy>Yan Hui</cp:lastModifiedBy>
  <cp:revision>1086</cp:revision>
  <dcterms:created xsi:type="dcterms:W3CDTF">1998-02-15T12:55:12Z</dcterms:created>
  <dcterms:modified xsi:type="dcterms:W3CDTF">2017-02-18T02:24:39Z</dcterms:modified>
</cp:coreProperties>
</file>