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79" r:id="rId2"/>
    <p:sldId id="374" r:id="rId3"/>
    <p:sldId id="278" r:id="rId4"/>
    <p:sldId id="412" r:id="rId5"/>
    <p:sldId id="351" r:id="rId6"/>
    <p:sldId id="416" r:id="rId7"/>
    <p:sldId id="414" r:id="rId8"/>
    <p:sldId id="415" r:id="rId9"/>
    <p:sldId id="407" r:id="rId10"/>
    <p:sldId id="408" r:id="rId11"/>
    <p:sldId id="409" r:id="rId12"/>
    <p:sldId id="410" r:id="rId13"/>
    <p:sldId id="411" r:id="rId14"/>
    <p:sldId id="375" r:id="rId15"/>
    <p:sldId id="417" r:id="rId16"/>
    <p:sldId id="418" r:id="rId17"/>
    <p:sldId id="356" r:id="rId18"/>
    <p:sldId id="280" r:id="rId19"/>
    <p:sldId id="341" r:id="rId20"/>
    <p:sldId id="376" r:id="rId21"/>
    <p:sldId id="299" r:id="rId22"/>
    <p:sldId id="377" r:id="rId23"/>
    <p:sldId id="378" r:id="rId24"/>
    <p:sldId id="419" r:id="rId25"/>
    <p:sldId id="382" r:id="rId26"/>
    <p:sldId id="383" r:id="rId27"/>
    <p:sldId id="401" r:id="rId28"/>
    <p:sldId id="403" r:id="rId29"/>
    <p:sldId id="404" r:id="rId30"/>
    <p:sldId id="402" r:id="rId31"/>
    <p:sldId id="384" r:id="rId32"/>
    <p:sldId id="362" r:id="rId33"/>
    <p:sldId id="363" r:id="rId34"/>
    <p:sldId id="385" r:id="rId35"/>
    <p:sldId id="386" r:id="rId36"/>
    <p:sldId id="366" r:id="rId37"/>
    <p:sldId id="367" r:id="rId38"/>
    <p:sldId id="306" r:id="rId39"/>
    <p:sldId id="420" r:id="rId40"/>
    <p:sldId id="290" r:id="rId41"/>
    <p:sldId id="387" r:id="rId42"/>
    <p:sldId id="388" r:id="rId43"/>
    <p:sldId id="389" r:id="rId44"/>
    <p:sldId id="390" r:id="rId45"/>
    <p:sldId id="393" r:id="rId46"/>
    <p:sldId id="394" r:id="rId47"/>
    <p:sldId id="398" r:id="rId48"/>
    <p:sldId id="399" r:id="rId49"/>
    <p:sldId id="333" r:id="rId50"/>
    <p:sldId id="40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4400" b="1" kern="1200">
        <a:solidFill>
          <a:schemeClr val="hlink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D0F0F4"/>
    <a:srgbClr val="CCF0D5"/>
    <a:srgbClr val="B5E9C3"/>
    <a:srgbClr val="F6F7D9"/>
    <a:srgbClr val="FF0000"/>
    <a:srgbClr val="D02CC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88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E745050-7073-9B4A-B6B6-79B76CF2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68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19159E-40B3-5643-8EF7-715B51474D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003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1FF7A-5714-4D43-857F-CE72840C0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675405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CF08E-5E3F-CE4D-8A73-6E09B7DB4B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77361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E6EE2-0C07-D44D-B68B-F928503E86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6404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1252-F3DC-1A4A-ADCF-564D35C59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340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0D4B5-822C-C64E-A736-EF81B4519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8204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0FAEA-75D1-1B4A-95FD-B14DF3F5B5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07814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E0DE6-FD00-3A41-A739-EEC96216DC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6246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790CE-A21B-754F-86C0-8C216BFE0B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02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937C7-7627-6840-B6EC-4AB2B2D522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7416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5AD9-CD12-0D4E-8010-7A10732F4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065825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AD65-0175-FB46-96BD-46F416FAE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31474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 Black" charset="0"/>
              </a:defRPr>
            </a:lvl1pPr>
          </a:lstStyle>
          <a:p>
            <a:pPr>
              <a:defRPr/>
            </a:pPr>
            <a:fld id="{AEB042E5-1D5D-B242-9D1D-5F8600E3B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1.doc"/><Relationship Id="rId4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5630863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latin typeface="宋体" charset="0"/>
              </a:rPr>
              <a:t>第 四 章  循环结构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2350" cy="46085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 用格雷戈里公式求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 (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4.2</a:t>
            </a:r>
            <a:r>
              <a:rPr lang="zh-CN" altLang="en-US" dirty="0" smtClean="0"/>
              <a:t> 统计一个整数的位数 (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4.3</a:t>
            </a:r>
            <a:r>
              <a:rPr lang="zh-CN" dirty="0" smtClean="0"/>
              <a:t> 判断素数</a:t>
            </a:r>
            <a:r>
              <a:rPr lang="zh-CN" altLang="en-US" dirty="0" smtClean="0"/>
              <a:t> (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 </a:t>
            </a:r>
            <a:r>
              <a:rPr lang="zh-CN" altLang="en-US" dirty="0" smtClean="0"/>
              <a:t>语句)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4.4</a:t>
            </a:r>
            <a:r>
              <a:rPr lang="zh-CN" altLang="en-US" dirty="0" smtClean="0"/>
              <a:t> 求</a:t>
            </a:r>
            <a:r>
              <a:rPr lang="en-US" altLang="zh-CN" dirty="0" smtClean="0"/>
              <a:t>1! + 2! + … + 100!</a:t>
            </a:r>
            <a:r>
              <a:rPr lang="zh-CN" altLang="en-US" dirty="0" smtClean="0"/>
              <a:t> (循环嵌套)</a:t>
            </a:r>
          </a:p>
          <a:p>
            <a:pPr marL="0" indent="0"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4.5</a:t>
            </a:r>
            <a:r>
              <a:rPr lang="zh-CN" altLang="en-US" dirty="0" smtClean="0"/>
              <a:t> 循环结构程序设计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41680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7974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 smtClean="0"/>
              <a:t>从键盘输入一批学生的成绩，计算平均成绩，并统计不及格学生的人数。</a:t>
            </a:r>
            <a:endParaRPr lang="en-US" altLang="zh-CN" dirty="0" smtClean="0"/>
          </a:p>
          <a:p>
            <a:pPr algn="just">
              <a:defRPr/>
            </a:pPr>
            <a:r>
              <a:rPr lang="zh-CN" altLang="en-US" dirty="0"/>
              <a:t>确定循环条件</a:t>
            </a:r>
          </a:p>
          <a:p>
            <a:pPr lvl="1" algn="just">
              <a:defRPr/>
            </a:pPr>
            <a:r>
              <a:rPr lang="zh-CN" altLang="en-US" dirty="0"/>
              <a:t>不知道输入数据的个数，无法事先确定循环</a:t>
            </a:r>
            <a:r>
              <a:rPr lang="zh-CN" altLang="en-US" dirty="0" smtClean="0"/>
              <a:t>次数；</a:t>
            </a:r>
            <a:endParaRPr lang="zh-CN" altLang="en-US" dirty="0"/>
          </a:p>
          <a:p>
            <a:pPr lvl="1" algn="just">
              <a:defRPr/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chemeClr val="bg2"/>
                </a:solidFill>
              </a:rPr>
              <a:t>特殊的数据</a:t>
            </a:r>
            <a:r>
              <a:rPr lang="zh-CN" altLang="en-US" dirty="0"/>
              <a:t>作为正常输入数据的结束标志，比如选用一个负数作为结束标志</a:t>
            </a:r>
            <a:r>
              <a:rPr lang="zh-CN" altLang="zh-CN" dirty="0" smtClean="0"/>
              <a:t>。</a:t>
            </a:r>
            <a:endParaRPr lang="en-US" altLang="en-US" dirty="0" smtClean="0"/>
          </a:p>
          <a:p>
            <a:pPr marL="457200" lvl="1" indent="0" algn="just">
              <a:buFont typeface="Wingdings" charset="0"/>
              <a:buNone/>
              <a:defRPr/>
            </a:pPr>
            <a:r>
              <a:rPr lang="en-US" altLang="en-US" dirty="0" err="1" smtClean="0"/>
              <a:t>循环结束条件：grade</a:t>
            </a:r>
            <a:r>
              <a:rPr lang="en-US" altLang="en-US" dirty="0" smtClean="0"/>
              <a:t> &lt; 0</a:t>
            </a:r>
          </a:p>
          <a:p>
            <a:pPr marL="457200" lvl="1" indent="0" algn="just">
              <a:buFont typeface="Wingdings" charset="0"/>
              <a:buNone/>
              <a:defRPr/>
            </a:pPr>
            <a:r>
              <a:rPr lang="en-US" altLang="en-US" dirty="0" smtClean="0"/>
              <a:t>循环条件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grade &gt;= 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 smtClean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416800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程序段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4465638" cy="4752975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total </a:t>
            </a:r>
            <a:r>
              <a:rPr lang="en-US" altLang="zh-CN" sz="2800" dirty="0">
                <a:solidFill>
                  <a:srgbClr val="000000"/>
                </a:solidFill>
              </a:rPr>
              <a:t>= 0;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count = 0</a:t>
            </a:r>
            <a:r>
              <a:rPr lang="en-US" altLang="zh-CN" sz="2800" dirty="0" smtClean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= 1;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n;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++)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800" dirty="0" smtClean="0">
                <a:solidFill>
                  <a:schemeClr val="bg2"/>
                </a:solidFill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("%lf", &amp;grade);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</a:rPr>
              <a:t>total </a:t>
            </a:r>
            <a:r>
              <a:rPr lang="en-US" altLang="zh-CN" sz="2800" dirty="0">
                <a:solidFill>
                  <a:srgbClr val="000000"/>
                </a:solidFill>
              </a:rPr>
              <a:t>= total + grade; 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if </a:t>
            </a:r>
            <a:r>
              <a:rPr kumimoji="1" lang="en-US" altLang="zh-CN" sz="2800" dirty="0">
                <a:solidFill>
                  <a:srgbClr val="000000"/>
                </a:solidFill>
              </a:rPr>
              <a:t>(grade &lt; 60){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count</a:t>
            </a:r>
            <a:r>
              <a:rPr lang="en-US" altLang="zh-CN" sz="2800" dirty="0">
                <a:solidFill>
                  <a:srgbClr val="000000"/>
                </a:solidFill>
              </a:rPr>
              <a:t>++;}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kumimoji="1" lang="zh-CN" altLang="en-US" sz="28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1196975"/>
            <a:ext cx="4427538" cy="5400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 smtClean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total =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count = 0;</a:t>
            </a:r>
            <a:endParaRPr lang="zh-CN" altLang="en-US" sz="2800" dirty="0" smtClean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dirty="0" smtClean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CC0066"/>
                </a:solidFill>
              </a:rPr>
              <a:t>while (grade &gt;= 0)</a:t>
            </a:r>
            <a:r>
              <a:rPr lang="en-US" altLang="zh-CN" sz="2800" dirty="0" smtClean="0"/>
              <a:t> { </a:t>
            </a:r>
            <a:endParaRPr lang="zh-CN" altLang="en-US" sz="2800" dirty="0" smtClean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sz="2800" dirty="0" smtClean="0"/>
              <a:t>	</a:t>
            </a:r>
            <a:endParaRPr lang="en-US" altLang="zh-CN" sz="2800" dirty="0" smtClean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   total  = total + grade; </a:t>
            </a:r>
            <a:endParaRPr lang="zh-CN" altLang="en-US" sz="2800" dirty="0" smtClean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chemeClr val="bg2"/>
                </a:solidFill>
              </a:rPr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	if (grade &lt; 60){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count++; }</a:t>
            </a:r>
            <a:endParaRPr lang="zh-CN" altLang="en-US" sz="2800" dirty="0" smtClean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  </a:t>
            </a:r>
            <a:endParaRPr lang="zh-CN" altLang="en-US" sz="2800" dirty="0" smtClean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	</a:t>
            </a:r>
            <a:endParaRPr lang="en-US" altLang="zh-CN" sz="2800" dirty="0" smtClean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0" y="2492375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scanf ("%lf", &amp;grade);</a:t>
            </a:r>
            <a:endParaRPr lang="zh-CN" altLang="en-US" sz="2800">
              <a:solidFill>
                <a:schemeClr val="bg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5516563"/>
            <a:ext cx="4014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7D"/>
                </a:solidFill>
              </a:rPr>
              <a:t>scanf ("%lf", &amp;grade);</a:t>
            </a:r>
            <a:endParaRPr lang="zh-CN" altLang="en-US" sz="2800">
              <a:solidFill>
                <a:srgbClr val="00007D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1196975"/>
            <a:ext cx="1671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= 0;</a:t>
            </a:r>
            <a:endParaRPr lang="zh-CN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32363" y="4149725"/>
            <a:ext cx="1581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++;</a:t>
            </a:r>
            <a:endParaRPr lang="zh-CN" altLang="en-US" sz="2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78388" y="3284538"/>
            <a:ext cx="4014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00007D"/>
                </a:solidFill>
              </a:rPr>
              <a:t>scanf ("%lf", &amp;grade);</a:t>
            </a:r>
            <a:endParaRPr lang="zh-CN" altLang="en-US" sz="28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88913"/>
            <a:ext cx="5400600" cy="863824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4-2</a:t>
            </a:r>
            <a:r>
              <a:rPr lang="zh-CN" altLang="en-US" sz="4000" dirty="0" smtClean="0"/>
              <a:t> 源程序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统计成绩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260350"/>
            <a:ext cx="7272338" cy="659765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#</a:t>
            </a:r>
            <a:r>
              <a:rPr lang="en-US" altLang="zh-CN" sz="2000" dirty="0"/>
              <a:t>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 (</a:t>
            </a:r>
            <a:r>
              <a:rPr lang="en-US" altLang="zh-CN" sz="2000" dirty="0"/>
              <a:t>void)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{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count, </a:t>
            </a:r>
            <a:r>
              <a:rPr lang="en-US" altLang="zh-CN" sz="2000" dirty="0" err="1">
                <a:solidFill>
                  <a:schemeClr val="bg2"/>
                </a:solidFill>
              </a:rPr>
              <a:t>num</a:t>
            </a:r>
            <a:r>
              <a:rPr lang="en-US" altLang="zh-CN" sz="2000" dirty="0">
                <a:solidFill>
                  <a:schemeClr val="bg2"/>
                </a:solidFill>
              </a:rPr>
              <a:t>;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double </a:t>
            </a:r>
            <a:r>
              <a:rPr lang="en-US" altLang="zh-CN" sz="2000" dirty="0"/>
              <a:t>grade, total;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 = 0;</a:t>
            </a:r>
            <a:r>
              <a:rPr lang="en-US" altLang="zh-CN" sz="2000" dirty="0"/>
              <a:t> total = 0</a:t>
            </a:r>
            <a:r>
              <a:rPr lang="en-US" altLang="zh-CN" sz="2000" dirty="0" smtClean="0"/>
              <a:t>; count</a:t>
            </a:r>
            <a:r>
              <a:rPr lang="en-US" altLang="zh-CN" sz="2000" dirty="0"/>
              <a:t>=0;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grades: \n"); </a:t>
            </a:r>
            <a:endParaRPr lang="zh-CN" altLang="en-US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&amp;grade);  </a:t>
            </a:r>
            <a:r>
              <a:rPr lang="en-US" altLang="zh-CN" sz="2000" dirty="0"/>
              <a:t>   /* </a:t>
            </a:r>
            <a:r>
              <a:rPr lang="zh-CN" altLang="en-US" sz="2000" dirty="0"/>
              <a:t>输入第1个数*/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CC0066"/>
                </a:solidFill>
              </a:rPr>
              <a:t>while (grade &gt;= 0)</a:t>
            </a:r>
            <a:r>
              <a:rPr lang="en-US" altLang="zh-CN" sz="2000" dirty="0"/>
              <a:t> {         </a:t>
            </a:r>
            <a:r>
              <a:rPr lang="en-US" altLang="zh-CN" sz="2000" dirty="0">
                <a:solidFill>
                  <a:schemeClr val="bg2"/>
                </a:solidFill>
              </a:rPr>
              <a:t>/* </a:t>
            </a:r>
            <a:r>
              <a:rPr lang="zh-CN" altLang="en-US" sz="2000" dirty="0">
                <a:solidFill>
                  <a:schemeClr val="bg2"/>
                </a:solidFill>
              </a:rPr>
              <a:t>输入负数，循环结束 */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	   </a:t>
            </a:r>
            <a:r>
              <a:rPr lang="en-US" altLang="zh-CN" sz="2000" dirty="0"/>
              <a:t> total  = total + grade; 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++;</a:t>
            </a:r>
            <a:r>
              <a:rPr lang="en-US" altLang="zh-CN" sz="2000" dirty="0"/>
              <a:t>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       if (grade &lt; 60){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   count++; 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       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&amp;grade);</a:t>
            </a:r>
            <a:endParaRPr lang="zh-CN" altLang="en-US" sz="20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if(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!= 0) 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("Grade average is %.2f\n", total/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("Number of failures is %d\n", count); 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	else{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("Grade average is 0\n");}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return 0;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67175" y="2708275"/>
            <a:ext cx="4824413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Enter grades: </a:t>
            </a:r>
            <a:r>
              <a:rPr kumimoji="1" lang="en-US" altLang="zh-CN" sz="2400" dirty="0">
                <a:solidFill>
                  <a:srgbClr val="CC0066"/>
                </a:solidFill>
              </a:rPr>
              <a:t>67 88 73 54 82 -1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Grade average is 72.80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Number of failures is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8666" y="404813"/>
            <a:ext cx="3779838" cy="1439862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小结</a:t>
            </a:r>
            <a:r>
              <a:rPr lang="en-US" altLang="zh-CN" dirty="0" smtClean="0"/>
              <a:t>-</a:t>
            </a:r>
            <a:r>
              <a:rPr lang="zh-CN" altLang="en-US" dirty="0" smtClean="0"/>
              <a:t>常见的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循环控制方式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476250"/>
            <a:ext cx="7308850" cy="631031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 smtClean="0"/>
              <a:t>计数</a:t>
            </a:r>
            <a:r>
              <a:rPr lang="zh-CN" altLang="en-US" dirty="0"/>
              <a:t>控</a:t>
            </a:r>
            <a:r>
              <a:rPr lang="zh-CN" altLang="en-US" dirty="0" smtClean="0"/>
              <a:t>制的循环</a:t>
            </a:r>
            <a:r>
              <a:rPr lang="en-US" altLang="zh-CN" dirty="0" smtClean="0"/>
              <a:t>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2.4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pPr marL="400050" lvl="1" indent="0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um = 0;</a:t>
            </a:r>
          </a:p>
          <a:p>
            <a:pPr marL="400050" lvl="1" indent="0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for </a:t>
            </a:r>
            <a:r>
              <a:rPr lang="en-US" altLang="zh-CN" dirty="0">
                <a:solidFill>
                  <a:srgbClr val="CC0066"/>
                </a:solidFill>
              </a:rPr>
              <a:t>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</a:t>
            </a:r>
            <a:r>
              <a:rPr lang="en-US" altLang="zh-CN" dirty="0" smtClean="0">
                <a:solidFill>
                  <a:srgbClr val="CC0066"/>
                </a:solidFill>
              </a:rPr>
              <a:t>= n; </a:t>
            </a:r>
            <a:r>
              <a:rPr lang="en-US" altLang="zh-CN" dirty="0" err="1" smtClean="0">
                <a:solidFill>
                  <a:srgbClr val="CC0066"/>
                </a:solidFill>
              </a:rPr>
              <a:t>i</a:t>
            </a:r>
            <a:r>
              <a:rPr lang="en-US" altLang="zh-CN" dirty="0" smtClean="0">
                <a:solidFill>
                  <a:srgbClr val="CC0066"/>
                </a:solidFill>
              </a:rPr>
              <a:t>++)</a:t>
            </a:r>
            <a:r>
              <a:rPr lang="en-US" altLang="zh-CN" dirty="0" smtClean="0"/>
              <a:t>{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/>
              <a:t>    sum = sum +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 smtClean="0"/>
              <a:t>计算值控制的循环 例</a:t>
            </a:r>
            <a:r>
              <a:rPr lang="en-US" altLang="zh-CN" dirty="0" smtClean="0"/>
              <a:t>4-1</a:t>
            </a: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/>
              <a:t>item = 1.0;</a:t>
            </a:r>
            <a:r>
              <a:rPr lang="zh-CN" altLang="zh-CN" dirty="0" smtClean="0"/>
              <a:t> </a:t>
            </a:r>
            <a:endParaRPr lang="zh-CN" altLang="en-US" dirty="0" smtClean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zh-CN" dirty="0" smtClean="0"/>
              <a:t> </a:t>
            </a:r>
            <a:r>
              <a:rPr lang="en-US" altLang="zh-CN" dirty="0" smtClean="0">
                <a:solidFill>
                  <a:srgbClr val="CC0066"/>
                </a:solidFill>
              </a:rPr>
              <a:t>while</a:t>
            </a:r>
            <a:r>
              <a:rPr lang="zh-CN" altLang="en-US" dirty="0" smtClean="0">
                <a:solidFill>
                  <a:srgbClr val="CC0066"/>
                </a:solidFill>
              </a:rPr>
              <a:t> </a:t>
            </a:r>
            <a:r>
              <a:rPr lang="en-US" altLang="zh-CN" dirty="0" smtClean="0">
                <a:solidFill>
                  <a:srgbClr val="CC0066"/>
                </a:solidFill>
              </a:rPr>
              <a:t>(</a:t>
            </a:r>
            <a:r>
              <a:rPr lang="en-US" altLang="zh-CN" dirty="0" err="1" smtClean="0">
                <a:solidFill>
                  <a:srgbClr val="CC0066"/>
                </a:solidFill>
              </a:rPr>
              <a:t>fabs</a:t>
            </a:r>
            <a:r>
              <a:rPr lang="en-US" altLang="zh-CN" dirty="0" smtClean="0">
                <a:solidFill>
                  <a:srgbClr val="CC0066"/>
                </a:solidFill>
              </a:rPr>
              <a:t> (item) &gt;= 0.0001)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{   </a:t>
            </a: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/>
              <a:t>	  item = flag * 1.0 / denominator; </a:t>
            </a:r>
            <a:endParaRPr lang="zh-CN" altLang="en-US" dirty="0" smtClean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……</a:t>
            </a:r>
            <a:endParaRPr lang="zh-CN" altLang="en-US" dirty="0" smtClean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}</a:t>
            </a:r>
          </a:p>
          <a:p>
            <a:pPr algn="just">
              <a:lnSpc>
                <a:spcPct val="80000"/>
              </a:lnSpc>
              <a:spcBef>
                <a:spcPts val="100"/>
              </a:spcBef>
              <a:defRPr/>
            </a:pPr>
            <a:r>
              <a:rPr lang="zh-CN" altLang="en-US" dirty="0" smtClean="0"/>
              <a:t>输入值控制的循环 伪数据 例</a:t>
            </a:r>
            <a:r>
              <a:rPr lang="en-US" altLang="zh-CN" dirty="0" smtClean="0"/>
              <a:t>4-2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</a:t>
            </a:r>
            <a:r>
              <a:rPr lang="en-US" altLang="zh-CN" dirty="0" smtClean="0">
                <a:solidFill>
                  <a:srgbClr val="00007D"/>
                </a:solidFill>
              </a:rPr>
              <a:t>(</a:t>
            </a:r>
            <a:r>
              <a:rPr lang="en-US" altLang="zh-CN" dirty="0">
                <a:solidFill>
                  <a:srgbClr val="00007D"/>
                </a:solidFill>
              </a:rPr>
              <a:t>"</a:t>
            </a:r>
            <a:r>
              <a:rPr lang="en-US" altLang="zh-CN" dirty="0" smtClean="0">
                <a:solidFill>
                  <a:srgbClr val="00007D"/>
                </a:solidFill>
              </a:rPr>
              <a:t>%lf</a:t>
            </a:r>
            <a:r>
              <a:rPr lang="en-US" altLang="zh-CN" dirty="0">
                <a:solidFill>
                  <a:srgbClr val="00007D"/>
                </a:solidFill>
              </a:rPr>
              <a:t>"</a:t>
            </a:r>
            <a:r>
              <a:rPr lang="en-US" altLang="zh-CN" dirty="0" smtClean="0">
                <a:solidFill>
                  <a:srgbClr val="00007D"/>
                </a:solidFill>
              </a:rPr>
              <a:t>, </a:t>
            </a:r>
            <a:r>
              <a:rPr lang="en-US" altLang="zh-CN" dirty="0">
                <a:solidFill>
                  <a:srgbClr val="00007D"/>
                </a:solidFill>
              </a:rPr>
              <a:t>&amp;grade)</a:t>
            </a:r>
            <a:r>
              <a:rPr lang="en-US" altLang="zh-CN" dirty="0" smtClean="0">
                <a:solidFill>
                  <a:srgbClr val="00007D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while </a:t>
            </a:r>
            <a:r>
              <a:rPr lang="en-US" altLang="zh-CN" dirty="0">
                <a:solidFill>
                  <a:srgbClr val="CC0066"/>
                </a:solidFill>
              </a:rPr>
              <a:t>(grade &gt;= 0)</a:t>
            </a:r>
            <a:r>
              <a:rPr lang="en-US" altLang="zh-CN" dirty="0"/>
              <a:t> { 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zh-CN" dirty="0"/>
              <a:t>	 </a:t>
            </a:r>
            <a:r>
              <a:rPr lang="en-US" altLang="zh-CN" dirty="0" smtClean="0"/>
              <a:t> ……</a:t>
            </a:r>
            <a:endParaRPr lang="zh-CN" altLang="en-US" dirty="0"/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 smtClean="0">
                <a:solidFill>
                  <a:srgbClr val="00007D"/>
                </a:solidFill>
              </a:rPr>
              <a:t>scanf</a:t>
            </a:r>
            <a:r>
              <a:rPr lang="en-US" altLang="zh-CN" dirty="0" smtClean="0">
                <a:solidFill>
                  <a:srgbClr val="00007D"/>
                </a:solidFill>
              </a:rPr>
              <a:t> (</a:t>
            </a:r>
            <a:r>
              <a:rPr lang="en-US" altLang="zh-CN" dirty="0">
                <a:solidFill>
                  <a:srgbClr val="00007D"/>
                </a:solidFill>
              </a:rPr>
              <a:t>"</a:t>
            </a:r>
            <a:r>
              <a:rPr lang="en-US" altLang="zh-CN" dirty="0" smtClean="0">
                <a:solidFill>
                  <a:srgbClr val="00007D"/>
                </a:solidFill>
              </a:rPr>
              <a:t>%lf</a:t>
            </a:r>
            <a:r>
              <a:rPr lang="en-US" altLang="zh-CN" dirty="0">
                <a:solidFill>
                  <a:srgbClr val="00007D"/>
                </a:solidFill>
              </a:rPr>
              <a:t>"</a:t>
            </a:r>
            <a:r>
              <a:rPr lang="en-US" altLang="zh-CN" dirty="0" smtClean="0">
                <a:solidFill>
                  <a:srgbClr val="00007D"/>
                </a:solidFill>
              </a:rPr>
              <a:t>, </a:t>
            </a:r>
            <a:r>
              <a:rPr lang="en-US" altLang="zh-CN" dirty="0">
                <a:solidFill>
                  <a:srgbClr val="00007D"/>
                </a:solidFill>
              </a:rPr>
              <a:t>&amp;grade);</a:t>
            </a:r>
            <a:endParaRPr lang="zh-CN" altLang="en-US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100"/>
              </a:spcBef>
              <a:buFont typeface="Wingdings" charset="0"/>
              <a:buNone/>
              <a:defRPr/>
            </a:pPr>
            <a:r>
              <a:rPr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3575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4.2</a:t>
            </a:r>
            <a:r>
              <a:rPr lang="zh-CN" altLang="en-US" dirty="0" smtClean="0"/>
              <a:t> 统计一个整数的位数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4-3 </a:t>
            </a:r>
            <a:r>
              <a:rPr lang="zh-CN" altLang="en-US" dirty="0" smtClean="0"/>
              <a:t>从键盘读入一个整数，统计该数的位数。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 smtClean="0"/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4.2.1</a:t>
            </a:r>
            <a:r>
              <a:rPr lang="zh-CN" altLang="en-US" dirty="0" smtClean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4.2.2</a:t>
            </a:r>
            <a:r>
              <a:rPr lang="zh-CN" altLang="en-US" dirty="0" smtClean="0"/>
              <a:t>  </a:t>
            </a:r>
            <a:r>
              <a:rPr lang="en-US" altLang="zh-CN" dirty="0" smtClean="0"/>
              <a:t>do - while</a:t>
            </a:r>
            <a:r>
              <a:rPr lang="zh-CN" altLang="en-US" dirty="0" smtClean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25525"/>
            <a:ext cx="8352928" cy="5643835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4-3 </a:t>
            </a:r>
            <a:r>
              <a:rPr lang="zh-CN" altLang="en-US" sz="2800" dirty="0" smtClean="0"/>
              <a:t>从键盘读入一个</a:t>
            </a:r>
            <a:r>
              <a:rPr lang="zh-CN" altLang="en-US" sz="2800" dirty="0"/>
              <a:t>整数，统计该数的位数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87325" indent="-187325" algn="just">
              <a:buNone/>
              <a:defRPr/>
            </a:pPr>
            <a:r>
              <a:rPr lang="zh-CN" altLang="en-US" sz="2800" dirty="0" smtClean="0"/>
              <a:t>分析：</a:t>
            </a:r>
            <a:r>
              <a:rPr lang="en-US" altLang="en-US" sz="2800" dirty="0" smtClean="0"/>
              <a:t>以</a:t>
            </a:r>
            <a:r>
              <a:rPr lang="en-US" altLang="zh-CN" sz="2800" dirty="0" smtClean="0">
                <a:solidFill>
                  <a:srgbClr val="CC0066"/>
                </a:solidFill>
              </a:rPr>
              <a:t>495</a:t>
            </a:r>
            <a:r>
              <a:rPr lang="zh-CN" altLang="en-US" sz="2800" dirty="0" smtClean="0"/>
              <a:t>为例，自右向左，一</a:t>
            </a:r>
            <a:r>
              <a:rPr lang="zh-CN" altLang="en-US" sz="2800" dirty="0"/>
              <a:t>位一</a:t>
            </a:r>
            <a:r>
              <a:rPr lang="zh-CN" altLang="en-US" sz="2800" dirty="0" smtClean="0"/>
              <a:t>位地数：</a:t>
            </a:r>
            <a:endParaRPr lang="en-US" altLang="zh-CN" sz="2800" dirty="0" smtClean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 smtClean="0"/>
              <a:t>从个位数开始数；</a:t>
            </a:r>
            <a:endParaRPr lang="en-US" altLang="zh-CN" sz="2400" dirty="0" smtClean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次数出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495%10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 smtClean="0"/>
              <a:t>数好一位，就划掉该数字，得到一个新数</a:t>
            </a:r>
            <a:r>
              <a:rPr lang="en-US" altLang="zh-CN" sz="2400" dirty="0" smtClean="0"/>
              <a:t>49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49</a:t>
            </a:r>
            <a:r>
              <a:rPr lang="en-US" altLang="zh-CN" sz="2400" strike="dblStrike" dirty="0" smtClean="0">
                <a:solidFill>
                  <a:srgbClr val="800000"/>
                </a:solidFill>
              </a:rPr>
              <a:t>5</a:t>
            </a: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舍去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，得到新数</a:t>
            </a:r>
            <a:r>
              <a:rPr lang="en-US" altLang="zh-CN" sz="2000" dirty="0" smtClean="0"/>
              <a:t>49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495 / 10 = 49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继续从新数的个位数开始数</a:t>
            </a:r>
            <a:r>
              <a:rPr lang="zh-CN" altLang="en-US" sz="2400" dirty="0" smtClean="0">
                <a:solidFill>
                  <a:schemeClr val="bg2"/>
                </a:solidFill>
              </a:rPr>
              <a:t>；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solidFill>
                  <a:schemeClr val="bg2"/>
                </a:solidFill>
              </a:rPr>
              <a:t>第</a:t>
            </a:r>
            <a:r>
              <a:rPr lang="en-US" altLang="zh-CN" sz="2000" dirty="0" smtClean="0">
                <a:solidFill>
                  <a:schemeClr val="bg2"/>
                </a:solidFill>
              </a:rPr>
              <a:t>2</a:t>
            </a:r>
            <a:r>
              <a:rPr lang="zh-CN" altLang="en-US" sz="2000" dirty="0" smtClean="0">
                <a:solidFill>
                  <a:schemeClr val="bg2"/>
                </a:solidFill>
              </a:rPr>
              <a:t>次数出：</a:t>
            </a:r>
            <a:r>
              <a:rPr lang="en-US" altLang="zh-CN" sz="2000" dirty="0" smtClean="0">
                <a:solidFill>
                  <a:schemeClr val="bg2"/>
                </a:solidFill>
              </a:rPr>
              <a:t>9</a:t>
            </a:r>
            <a:r>
              <a:rPr lang="zh-CN" altLang="en-US" sz="2000" dirty="0" smtClean="0">
                <a:solidFill>
                  <a:schemeClr val="bg2"/>
                </a:solidFill>
              </a:rPr>
              <a:t>（</a:t>
            </a:r>
            <a:r>
              <a:rPr lang="en-US" altLang="zh-CN" sz="2000" dirty="0" smtClean="0">
                <a:solidFill>
                  <a:schemeClr val="bg2"/>
                </a:solidFill>
              </a:rPr>
              <a:t>49%</a:t>
            </a:r>
            <a:r>
              <a:rPr lang="en-US" altLang="zh-CN" sz="2000" dirty="0">
                <a:solidFill>
                  <a:schemeClr val="bg2"/>
                </a:solidFill>
              </a:rPr>
              <a:t>10</a:t>
            </a:r>
            <a:r>
              <a:rPr lang="zh-CN" altLang="en-US" sz="2000" dirty="0" smtClean="0">
                <a:solidFill>
                  <a:schemeClr val="bg2"/>
                </a:solidFill>
              </a:rPr>
              <a:t>）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bg2"/>
                </a:solidFill>
              </a:rPr>
              <a:t>数好一</a:t>
            </a:r>
            <a:r>
              <a:rPr lang="zh-CN" altLang="en-US" sz="2400" dirty="0">
                <a:solidFill>
                  <a:schemeClr val="bg2"/>
                </a:solidFill>
              </a:rPr>
              <a:t>位，</a:t>
            </a:r>
            <a:r>
              <a:rPr lang="zh-CN" altLang="en-US" sz="2400" dirty="0" smtClean="0">
                <a:solidFill>
                  <a:schemeClr val="bg2"/>
                </a:solidFill>
              </a:rPr>
              <a:t>就划去该</a:t>
            </a:r>
            <a:r>
              <a:rPr lang="zh-CN" altLang="en-US" sz="2400" dirty="0">
                <a:solidFill>
                  <a:schemeClr val="bg2"/>
                </a:solidFill>
              </a:rPr>
              <a:t>数字</a:t>
            </a:r>
            <a:r>
              <a:rPr lang="zh-CN" altLang="en-US" sz="2400" dirty="0" smtClean="0">
                <a:solidFill>
                  <a:schemeClr val="bg2"/>
                </a:solidFill>
              </a:rPr>
              <a:t>，再得到一个</a:t>
            </a:r>
            <a:r>
              <a:rPr lang="zh-CN" altLang="en-US" sz="2400" dirty="0">
                <a:solidFill>
                  <a:schemeClr val="bg2"/>
                </a:solidFill>
              </a:rPr>
              <a:t>新</a:t>
            </a:r>
            <a:r>
              <a:rPr lang="zh-CN" altLang="en-US" sz="2400" dirty="0" smtClean="0">
                <a:solidFill>
                  <a:schemeClr val="bg2"/>
                </a:solidFill>
              </a:rPr>
              <a:t>数</a:t>
            </a:r>
            <a:r>
              <a:rPr lang="en-US" altLang="zh-CN" sz="2400" dirty="0" smtClean="0">
                <a:solidFill>
                  <a:schemeClr val="bg2"/>
                </a:solidFill>
              </a:rPr>
              <a:t>4</a:t>
            </a:r>
            <a:r>
              <a:rPr lang="zh-CN" altLang="en-US" sz="2400" dirty="0" smtClean="0">
                <a:solidFill>
                  <a:schemeClr val="bg2"/>
                </a:solidFill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en-US" altLang="zh-CN" sz="2400" strike="dblStrike" dirty="0">
                <a:solidFill>
                  <a:srgbClr val="660066"/>
                </a:solidFill>
              </a:rPr>
              <a:t>95</a:t>
            </a:r>
            <a:endParaRPr lang="en-US" altLang="zh-CN" sz="2400" strike="dblStrike" dirty="0" smtClean="0">
              <a:solidFill>
                <a:srgbClr val="660066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solidFill>
                  <a:schemeClr val="bg2"/>
                </a:solidFill>
              </a:rPr>
              <a:t>舍去</a:t>
            </a:r>
            <a:r>
              <a:rPr lang="en-US" altLang="zh-CN" sz="2000" dirty="0" smtClean="0">
                <a:solidFill>
                  <a:schemeClr val="bg2"/>
                </a:solidFill>
              </a:rPr>
              <a:t>9</a:t>
            </a:r>
            <a:r>
              <a:rPr lang="zh-CN" altLang="en-US" sz="2000" dirty="0" smtClean="0">
                <a:solidFill>
                  <a:schemeClr val="bg2"/>
                </a:solidFill>
              </a:rPr>
              <a:t>，</a:t>
            </a:r>
            <a:r>
              <a:rPr lang="zh-CN" altLang="en-US" sz="2000" dirty="0">
                <a:solidFill>
                  <a:schemeClr val="bg2"/>
                </a:solidFill>
              </a:rPr>
              <a:t>得到新</a:t>
            </a:r>
            <a:r>
              <a:rPr lang="zh-CN" altLang="en-US" sz="2000" dirty="0" smtClean="0">
                <a:solidFill>
                  <a:schemeClr val="bg2"/>
                </a:solidFill>
              </a:rPr>
              <a:t>数</a:t>
            </a:r>
            <a:r>
              <a:rPr lang="en-US" altLang="zh-CN" sz="2000" dirty="0" smtClean="0">
                <a:solidFill>
                  <a:schemeClr val="bg2"/>
                </a:solidFill>
              </a:rPr>
              <a:t>4</a:t>
            </a:r>
            <a:r>
              <a:rPr lang="zh-CN" altLang="en-US" sz="2000" dirty="0" smtClean="0">
                <a:solidFill>
                  <a:schemeClr val="bg2"/>
                </a:solidFill>
              </a:rPr>
              <a:t>（</a:t>
            </a:r>
            <a:r>
              <a:rPr lang="en-US" altLang="zh-CN" sz="2000" dirty="0" smtClean="0">
                <a:solidFill>
                  <a:schemeClr val="bg2"/>
                </a:solidFill>
              </a:rPr>
              <a:t>49 </a:t>
            </a:r>
            <a:r>
              <a:rPr lang="en-US" altLang="zh-CN" sz="2000" dirty="0">
                <a:solidFill>
                  <a:schemeClr val="bg2"/>
                </a:solidFill>
              </a:rPr>
              <a:t>/ 10 = 4</a:t>
            </a:r>
            <a:r>
              <a:rPr lang="zh-CN" altLang="en-US" sz="2000" dirty="0" smtClean="0">
                <a:solidFill>
                  <a:schemeClr val="bg2"/>
                </a:solidFill>
              </a:rPr>
              <a:t>）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继续从新数的个位数开始数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第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次数出：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4%</a:t>
            </a:r>
            <a:r>
              <a:rPr lang="en-US" altLang="zh-CN" sz="2000" dirty="0"/>
              <a:t>10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 smtClean="0"/>
              <a:t>数好一</a:t>
            </a:r>
            <a:r>
              <a:rPr lang="zh-CN" altLang="en-US" sz="2400" dirty="0"/>
              <a:t>位，</a:t>
            </a:r>
            <a:r>
              <a:rPr lang="zh-CN" altLang="en-US" sz="2400" dirty="0" smtClean="0"/>
              <a:t>就划去该</a:t>
            </a:r>
            <a:r>
              <a:rPr lang="zh-CN" altLang="en-US" sz="2400" dirty="0"/>
              <a:t>数字，再得到一个新</a:t>
            </a:r>
            <a:r>
              <a:rPr lang="zh-CN" altLang="en-US" sz="2400" dirty="0" smtClean="0"/>
              <a:t>数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；</a:t>
            </a:r>
            <a:r>
              <a:rPr lang="en-US" altLang="zh-CN" sz="2400" strike="dblStrike" dirty="0" smtClean="0">
                <a:solidFill>
                  <a:srgbClr val="800000"/>
                </a:solidFill>
              </a:rPr>
              <a:t>495</a:t>
            </a:r>
            <a:endParaRPr lang="en-US" altLang="zh-CN" sz="2400" strike="dblStrike" dirty="0">
              <a:solidFill>
                <a:srgbClr val="800000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舍去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得到新</a:t>
            </a:r>
            <a:r>
              <a:rPr lang="zh-CN" altLang="en-US" sz="2000" dirty="0" smtClean="0"/>
              <a:t>数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 </a:t>
            </a:r>
            <a:r>
              <a:rPr lang="en-US" altLang="zh-CN" sz="2000" dirty="0"/>
              <a:t>/ 10 =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bg2"/>
                </a:solidFill>
              </a:rPr>
              <a:t>全部数好，全部划去，遇零结束。共重复</a:t>
            </a:r>
            <a:r>
              <a:rPr lang="en-US" altLang="zh-CN" sz="2400" dirty="0" smtClean="0">
                <a:solidFill>
                  <a:schemeClr val="bg2"/>
                </a:solidFill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</a:rPr>
              <a:t>次，</a:t>
            </a:r>
            <a:r>
              <a:rPr lang="en-US" altLang="zh-CN" sz="2400" dirty="0" smtClean="0">
                <a:solidFill>
                  <a:schemeClr val="bg2"/>
                </a:solidFill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</a:rPr>
              <a:t>位数。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57250" lvl="1" indent="-457200" algn="just">
              <a:defRPr/>
            </a:pPr>
            <a:endParaRPr lang="en-US" altLang="zh-CN" dirty="0" smtClean="0"/>
          </a:p>
          <a:p>
            <a:pPr marL="800100" lvl="2" indent="0" algn="just">
              <a:buFont typeface="Wingdings" charset="0"/>
              <a:buNone/>
              <a:defRPr/>
            </a:pPr>
            <a:endParaRPr lang="en-US" altLang="zh-CN" sz="2000" dirty="0"/>
          </a:p>
          <a:p>
            <a:pPr lvl="1" indent="-342900" algn="just">
              <a:defRPr/>
            </a:pPr>
            <a:endParaRPr lang="en-US" altLang="zh-CN" sz="2400" dirty="0" smtClean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18488" cy="646112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 smtClean="0"/>
              <a:t>4.2.1</a:t>
            </a:r>
            <a:r>
              <a:rPr lang="zh-CN" altLang="en-US" sz="3600" dirty="0" smtClean="0"/>
              <a:t>  程序解析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统计一个整数的位数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545138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算法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统计一个</a:t>
            </a:r>
            <a:r>
              <a:rPr lang="zh-CN" altLang="en-US" sz="3600" dirty="0"/>
              <a:t>整数的位数</a:t>
            </a:r>
            <a:endParaRPr lang="zh-CN" altLang="en-US" dirty="0" smtClean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5040312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495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% 10 = 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495 / 10 = </a:t>
            </a:r>
            <a:r>
              <a:rPr lang="en-US" altLang="zh-CN" sz="2800" dirty="0">
                <a:solidFill>
                  <a:srgbClr val="00007D"/>
                </a:solidFill>
                <a:latin typeface="+mn-lt"/>
              </a:rPr>
              <a:t>49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7D"/>
                </a:solidFill>
              </a:rPr>
              <a:t>49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9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49 / 10 =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4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  4 / 10 = </a:t>
            </a:r>
            <a:r>
              <a:rPr lang="en-US" altLang="zh-CN" sz="2800" dirty="0">
                <a:solidFill>
                  <a:srgbClr val="00007D"/>
                </a:solidFill>
              </a:rPr>
              <a:t>0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2563" y="1052513"/>
            <a:ext cx="2928937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</a:t>
            </a:r>
            <a:r>
              <a:rPr lang="en-US" altLang="zh-CN" sz="2400" dirty="0" err="1">
                <a:solidFill>
                  <a:schemeClr val="tx1"/>
                </a:solidFill>
              </a:rPr>
              <a:t>numbr</a:t>
            </a:r>
            <a:r>
              <a:rPr lang="en-US" altLang="zh-CN" sz="2400" dirty="0">
                <a:solidFill>
                  <a:schemeClr val="tx1"/>
                </a:solidFill>
              </a:rPr>
              <a:t> %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10760075" y="4040188"/>
            <a:ext cx="1841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525" y="1052513"/>
            <a:ext cx="3384550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689225"/>
            <a:ext cx="3168650" cy="5238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0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结束</a:t>
            </a:r>
          </a:p>
        </p:txBody>
      </p:sp>
      <p:sp>
        <p:nvSpPr>
          <p:cNvPr id="12" name="矩形 11"/>
          <p:cNvSpPr/>
          <p:nvPr/>
        </p:nvSpPr>
        <p:spPr>
          <a:xfrm>
            <a:off x="323528" y="1412776"/>
            <a:ext cx="2664296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844824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2276872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3" y="3141663"/>
            <a:ext cx="5040313" cy="34734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800" dirty="0" smtClean="0"/>
              <a:t>循环结束条件</a:t>
            </a:r>
            <a:endParaRPr kumimoji="1" lang="en-US" altLang="zh-CN" sz="2800" dirty="0" smtClean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 smtClean="0"/>
              <a:t>number 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 smtClean="0"/>
              <a:t>循环条件</a:t>
            </a:r>
            <a:endParaRPr kumimoji="1" lang="en-US" altLang="zh-CN" sz="2800" dirty="0" smtClean="0"/>
          </a:p>
          <a:p>
            <a:pPr marL="400050" lvl="1" indent="0">
              <a:spcBef>
                <a:spcPts val="0"/>
              </a:spcBef>
              <a:buFont typeface="Wingdings" charset="0"/>
              <a:buNone/>
              <a:defRPr/>
            </a:pPr>
            <a:r>
              <a:rPr kumimoji="1" lang="en-US" altLang="zh-CN" dirty="0" smtClean="0"/>
              <a:t>number != 0</a:t>
            </a:r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 smtClean="0"/>
              <a:t>循环体</a:t>
            </a:r>
            <a:endParaRPr kumimoji="1" lang="en-US" altLang="zh-CN" sz="2800" dirty="0" smtClean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 smtClean="0"/>
              <a:t>digit = number %10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 smtClean="0"/>
              <a:t>number = number / 10</a:t>
            </a:r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 smtClean="0"/>
              <a:t>count ++</a:t>
            </a:r>
            <a:endParaRPr kumimoji="1"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38838" y="404813"/>
            <a:ext cx="2665412" cy="4873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solidFill>
                  <a:schemeClr val="tx1"/>
                </a:solidFill>
              </a:rPr>
              <a:t>number = 0?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427538" y="1471613"/>
            <a:ext cx="4752975" cy="26781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do{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 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 while (number != 0);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427538" y="4135438"/>
            <a:ext cx="4752975" cy="2678112"/>
          </a:xfrm>
          <a:prstGeom prst="rect">
            <a:avLst/>
          </a:prstGeom>
          <a:solidFill>
            <a:schemeClr val="accent5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while (number != 0){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= number / 10;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build="p"/>
      <p:bldP spid="17" grpId="0" animBg="1"/>
      <p:bldP spid="18" grpId="0" animBg="1" autoUpdateAnimBg="0"/>
      <p:bldP spid="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697663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(void)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count, number; </a:t>
            </a:r>
            <a:endParaRPr lang="zh-CN" altLang="en-US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("Enter a number: ");</a:t>
            </a:r>
            <a:endParaRPr lang="zh-CN" altLang="en-US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&amp;number) 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if (number &lt; 0){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 = -number;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 </a:t>
            </a:r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  <a:endParaRPr lang="en-US" altLang="zh-CN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CC0066"/>
                </a:solidFill>
              </a:rPr>
              <a:t>do</a:t>
            </a:r>
            <a:r>
              <a:rPr lang="en-US" altLang="zh-CN" sz="2400" dirty="0" smtClean="0"/>
              <a:t> {</a:t>
            </a:r>
            <a:endParaRPr lang="zh-CN" altLang="en-US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>
                <a:solidFill>
                  <a:srgbClr val="00007D"/>
                </a:solidFill>
              </a:rPr>
              <a:t>number = number / 10; 		</a:t>
            </a:r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zh-CN" altLang="en-US" sz="2400" dirty="0" smtClean="0">
                <a:solidFill>
                  <a:srgbClr val="00007D"/>
                </a:solidFill>
              </a:rPr>
              <a:t>   </a:t>
            </a:r>
            <a:r>
              <a:rPr lang="en-US" altLang="zh-CN" sz="2400" dirty="0" smtClean="0">
                <a:solidFill>
                  <a:srgbClr val="00007D"/>
                </a:solidFill>
              </a:rPr>
              <a:t>  count ++;</a:t>
            </a:r>
            <a:r>
              <a:rPr lang="en-US" altLang="zh-CN" sz="2400" dirty="0" smtClean="0"/>
              <a:t>	</a:t>
            </a:r>
            <a:endParaRPr lang="zh-CN" altLang="en-US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while (number != 0)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lvl="1" indent="-3651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("It contains %d digits.\n", count);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return 0;</a:t>
            </a:r>
          </a:p>
          <a:p>
            <a:pPr marL="187325" indent="-187325"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3924548" y="332656"/>
            <a:ext cx="5183956" cy="584776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4-3 </a:t>
            </a:r>
            <a:r>
              <a:rPr lang="zh-CN" altLang="en-US" sz="3200" dirty="0" smtClean="0"/>
              <a:t>源程序</a:t>
            </a:r>
            <a:r>
              <a:rPr lang="zh-CN" altLang="en-US" sz="3200" dirty="0"/>
              <a:t>-</a:t>
            </a:r>
            <a:r>
              <a:rPr lang="zh-CN" altLang="en-US" sz="3200" dirty="0" smtClean="0"/>
              <a:t>统计整数位数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48238" y="1124744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12534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5 digits.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493270" y="1988840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-99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It contains 2 digits.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868045" y="2838574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It contains 1 digits.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4634" y="3784391"/>
            <a:ext cx="3525838" cy="24314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count = 0;</a:t>
            </a: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 smtClean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while </a:t>
            </a:r>
            <a:r>
              <a:rPr kumimoji="1" lang="en-US" altLang="zh-CN" sz="2000" dirty="0">
                <a:solidFill>
                  <a:schemeClr val="tx1"/>
                </a:solidFill>
              </a:rPr>
              <a:t>(number != 0) {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</a:t>
            </a:r>
            <a:r>
              <a:rPr kumimoji="1" lang="en-US" altLang="zh-CN" sz="2000" dirty="0">
                <a:solidFill>
                  <a:schemeClr val="tx1"/>
                </a:solidFill>
              </a:rPr>
              <a:t>number = number / 10;</a:t>
            </a: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count ++;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4130496"/>
            <a:ext cx="2195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if (number == 0){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   count = 1;}</a:t>
            </a:r>
            <a:endParaRPr lang="zh-CN" alt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9" grpId="0" animBg="1" autoUpdateAnimBg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894388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4.2.2 do - while </a:t>
            </a:r>
            <a:r>
              <a:rPr lang="zh-CN" altLang="en-US" dirty="0" smtClean="0"/>
              <a:t>语句</a:t>
            </a:r>
            <a:endParaRPr lang="zh-CN" altLang="en-US" dirty="0" smtClean="0">
              <a:latin typeface="宋体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010025" cy="18288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do</a:t>
            </a:r>
            <a:r>
              <a:rPr lang="en-US" altLang="zh-CN" dirty="0" smtClean="0"/>
              <a:t> {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循环体语句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dirty="0" smtClean="0"/>
              <a:t>} </a:t>
            </a:r>
            <a:r>
              <a:rPr lang="en-US" altLang="zh-CN" dirty="0" smtClean="0">
                <a:solidFill>
                  <a:srgbClr val="CC0066"/>
                </a:solidFill>
              </a:rPr>
              <a:t>while 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表达式)</a:t>
            </a: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1124744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先循环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3644106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charset="0"/>
              </a:rPr>
              <a:t>后判断</a:t>
            </a: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6300788" y="3490144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真</a:t>
            </a: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7519988" y="2809106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假</a:t>
            </a:r>
          </a:p>
        </p:txBody>
      </p:sp>
      <p:sp>
        <p:nvSpPr>
          <p:cNvPr id="32775" name="AutoShape 27"/>
          <p:cNvSpPr>
            <a:spLocks noChangeArrowheads="1"/>
          </p:cNvSpPr>
          <p:nvPr/>
        </p:nvSpPr>
        <p:spPr bwMode="auto">
          <a:xfrm>
            <a:off x="5651500" y="2926581"/>
            <a:ext cx="2235200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867400" y="2312219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循环体语句</a:t>
            </a:r>
          </a:p>
        </p:txBody>
      </p: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6748463" y="2709094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6748463" y="3531419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6732588" y="1872481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>
            <a:off x="5148263" y="398385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33"/>
          <p:cNvSpPr>
            <a:spLocks noChangeShapeType="1"/>
          </p:cNvSpPr>
          <p:nvPr/>
        </p:nvSpPr>
        <p:spPr bwMode="auto">
          <a:xfrm flipV="1">
            <a:off x="5148263" y="2109019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>
            <a:off x="5148263" y="2089944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35"/>
          <p:cNvSpPr>
            <a:spLocks noChangeShapeType="1"/>
          </p:cNvSpPr>
          <p:nvPr/>
        </p:nvSpPr>
        <p:spPr bwMode="auto">
          <a:xfrm flipV="1">
            <a:off x="7740650" y="3228206"/>
            <a:ext cx="60801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36"/>
          <p:cNvSpPr>
            <a:spLocks noChangeShapeType="1"/>
          </p:cNvSpPr>
          <p:nvPr/>
        </p:nvSpPr>
        <p:spPr bwMode="auto">
          <a:xfrm>
            <a:off x="8348663" y="3228206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37"/>
          <p:cNvSpPr>
            <a:spLocks noChangeShapeType="1"/>
          </p:cNvSpPr>
          <p:nvPr/>
        </p:nvSpPr>
        <p:spPr bwMode="auto">
          <a:xfrm>
            <a:off x="6748463" y="413466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38"/>
          <p:cNvSpPr>
            <a:spLocks noChangeShapeType="1"/>
          </p:cNvSpPr>
          <p:nvPr/>
        </p:nvSpPr>
        <p:spPr bwMode="auto">
          <a:xfrm flipH="1">
            <a:off x="6732588" y="4134669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292725" y="4536306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solidFill>
                  <a:schemeClr val="tx1"/>
                </a:solidFill>
              </a:rPr>
              <a:t>do-while</a:t>
            </a:r>
            <a:r>
              <a:rPr lang="zh-CN" altLang="en-US" sz="2000">
                <a:solidFill>
                  <a:schemeClr val="tx1"/>
                </a:solidFill>
              </a:rPr>
              <a:t>的下一条语句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1600200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 smtClean="0"/>
              <a:t>while:</a:t>
            </a:r>
            <a:r>
              <a:rPr lang="en-US" altLang="zh-CN" sz="2800" dirty="0" smtClean="0">
                <a:latin typeface="宋体" charset="0"/>
              </a:rPr>
              <a:t> </a:t>
            </a:r>
            <a:r>
              <a:rPr lang="zh-CN" altLang="en-US" sz="2800" dirty="0" smtClean="0">
                <a:latin typeface="宋体" charset="0"/>
              </a:rPr>
              <a:t>先判别条件，再决定是否循环；</a:t>
            </a:r>
          </a:p>
          <a:p>
            <a:pPr algn="just">
              <a:defRPr/>
            </a:pPr>
            <a:r>
              <a:rPr lang="en-US" altLang="zh-CN" sz="2800" dirty="0" smtClean="0"/>
              <a:t>do-while</a:t>
            </a:r>
            <a:r>
              <a:rPr lang="en-US" altLang="zh-CN" sz="2800" dirty="0" smtClean="0">
                <a:latin typeface="宋体" charset="0"/>
              </a:rPr>
              <a:t>:</a:t>
            </a:r>
            <a:r>
              <a:rPr lang="zh-CN" altLang="en-US" sz="2800" dirty="0" smtClean="0">
                <a:latin typeface="宋体" charset="0"/>
              </a:rPr>
              <a:t>先至少循环一次，然后再根据条件决定是否继续循环。</a:t>
            </a:r>
          </a:p>
        </p:txBody>
      </p:sp>
      <p:sp>
        <p:nvSpPr>
          <p:cNvPr id="10856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639763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mtClean="0"/>
              <a:t>while </a:t>
            </a:r>
            <a:r>
              <a:rPr lang="zh-CN" altLang="en-US" smtClean="0"/>
              <a:t>和 </a:t>
            </a:r>
            <a:r>
              <a:rPr lang="en-US" altLang="zh-CN" smtClean="0"/>
              <a:t>do-while </a:t>
            </a:r>
            <a:r>
              <a:rPr lang="zh-CN" altLang="en-US" smtClean="0"/>
              <a:t>的比较</a:t>
            </a:r>
          </a:p>
        </p:txBody>
      </p:sp>
      <p:grpSp>
        <p:nvGrpSpPr>
          <p:cNvPr id="33795" name="Group 19"/>
          <p:cNvGrpSpPr>
            <a:grpSpLocks/>
          </p:cNvGrpSpPr>
          <p:nvPr/>
        </p:nvGrpSpPr>
        <p:grpSpPr bwMode="auto">
          <a:xfrm>
            <a:off x="990600" y="2819400"/>
            <a:ext cx="3200400" cy="2895600"/>
            <a:chOff x="1977" y="4866"/>
            <a:chExt cx="3960" cy="2993"/>
          </a:xfrm>
        </p:grpSpPr>
        <p:sp>
          <p:nvSpPr>
            <p:cNvPr id="33807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真</a:t>
              </a:r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假</a:t>
              </a:r>
            </a:p>
          </p:txBody>
        </p:sp>
        <p:sp>
          <p:nvSpPr>
            <p:cNvPr id="33809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</a:rPr>
                <a:t>表达式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271" y="5321"/>
              <a:ext cx="1395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1400">
                  <a:solidFill>
                    <a:schemeClr val="tx1"/>
                  </a:solidFill>
                </a:rPr>
                <a:t>循环体语句</a:t>
              </a: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698" y="7485"/>
              <a:ext cx="2518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1200">
                  <a:solidFill>
                    <a:schemeClr val="tx1"/>
                  </a:solidFill>
                </a:rPr>
                <a:t>do-while</a:t>
              </a:r>
              <a:r>
                <a:rPr lang="zh-CN" altLang="en-US" sz="1200">
                  <a:solidFill>
                    <a:schemeClr val="tx1"/>
                  </a:solidFill>
                </a:rPr>
                <a:t>的下一条语句</a:t>
              </a:r>
            </a:p>
          </p:txBody>
        </p:sp>
      </p:grpSp>
      <p:grpSp>
        <p:nvGrpSpPr>
          <p:cNvPr id="33796" name="Group 47"/>
          <p:cNvGrpSpPr>
            <a:grpSpLocks/>
          </p:cNvGrpSpPr>
          <p:nvPr/>
        </p:nvGrpSpPr>
        <p:grpSpPr bwMode="auto">
          <a:xfrm>
            <a:off x="5181600" y="2819400"/>
            <a:ext cx="2743200" cy="2895600"/>
            <a:chOff x="3264" y="1776"/>
            <a:chExt cx="1728" cy="1824"/>
          </a:xfrm>
        </p:grpSpPr>
        <p:sp>
          <p:nvSpPr>
            <p:cNvPr id="33797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0" name="Group 46"/>
            <p:cNvGrpSpPr>
              <a:grpSpLocks/>
            </p:cNvGrpSpPr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33801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的下一条语句</a:t>
                </a:r>
              </a:p>
            </p:txBody>
          </p:sp>
          <p:sp>
            <p:nvSpPr>
              <p:cNvPr id="33802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108588" name="Freeform 44"/>
              <p:cNvSpPr>
                <a:spLocks/>
              </p:cNvSpPr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89" name="Freeform 45"/>
              <p:cNvSpPr>
                <a:spLocks/>
              </p:cNvSpPr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373563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mtClean="0"/>
              <a:t>本章要点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 smtClean="0"/>
              <a:t>什么是循环? 为什么要使用循环? 如何实现循环?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 smtClean="0"/>
              <a:t>实现循环时，如何确定循环条件和循环体?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 smtClean="0"/>
              <a:t>怎样使用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do-while</a:t>
            </a:r>
            <a:r>
              <a:rPr lang="zh-CN" altLang="en-US" sz="2800" dirty="0" smtClean="0"/>
              <a:t>语句实现次数不确定的循环?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sz="2800" dirty="0" smtClean="0"/>
              <a:t>while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do-while</a:t>
            </a:r>
            <a:r>
              <a:rPr lang="zh-CN" altLang="en-US" sz="2800" dirty="0" smtClean="0"/>
              <a:t>语句有什么不同?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 smtClean="0"/>
              <a:t>如何使用</a:t>
            </a:r>
            <a:r>
              <a:rPr lang="en-US" altLang="zh-CN" sz="2800" dirty="0" smtClean="0"/>
              <a:t>break</a:t>
            </a:r>
            <a:r>
              <a:rPr lang="zh-CN" altLang="en-US" sz="2800" dirty="0" smtClean="0"/>
              <a:t>语句处理多循环条件?</a:t>
            </a:r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 smtClean="0"/>
              <a:t>如何实现多重循环?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67325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4.3</a:t>
            </a:r>
            <a:r>
              <a:rPr lang="zh-CN" altLang="en-US" dirty="0" smtClean="0"/>
              <a:t> 判断素数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34672" cy="377720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4-4</a:t>
            </a:r>
            <a:r>
              <a:rPr lang="zh-CN" altLang="en-US" dirty="0" smtClean="0"/>
              <a:t> 输入一个正整数</a:t>
            </a:r>
            <a:r>
              <a:rPr lang="en-US" altLang="zh-CN" dirty="0" smtClean="0"/>
              <a:t>m，</a:t>
            </a:r>
            <a:r>
              <a:rPr lang="zh-CN" altLang="en-US" dirty="0" smtClean="0"/>
              <a:t>判断它是否为素数。素数就是只能被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和自身整除的正整数，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不是素数，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是素数。</a:t>
            </a:r>
          </a:p>
          <a:p>
            <a:pPr>
              <a:buFont typeface="Wingdings" charset="0"/>
              <a:buNone/>
              <a:defRPr/>
            </a:pPr>
            <a:endParaRPr lang="zh-CN" altLang="en-US" dirty="0" smtClean="0"/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4.3.1</a:t>
            </a:r>
            <a:r>
              <a:rPr lang="zh-CN" altLang="en-US" dirty="0" smtClean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4.3.2</a:t>
            </a:r>
            <a:r>
              <a:rPr lang="zh-CN" altLang="en-US" dirty="0" smtClean="0"/>
              <a:t>  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语句 和 </a:t>
            </a:r>
            <a:r>
              <a:rPr lang="en-US" altLang="zh-CN" dirty="0" smtClean="0"/>
              <a:t>continue </a:t>
            </a:r>
            <a:r>
              <a:rPr lang="zh-CN" altLang="en-US" dirty="0" smtClean="0"/>
              <a:t>语句</a:t>
            </a:r>
            <a:endParaRPr lang="zh-CN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4.3.1</a:t>
            </a:r>
            <a:r>
              <a:rPr lang="zh-CN" altLang="en-US" dirty="0" smtClean="0"/>
              <a:t> 程序解析－判断素数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3136"/>
            <a:ext cx="8839200" cy="54102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 smtClean="0"/>
              <a:t>算法：除了</a:t>
            </a:r>
            <a:r>
              <a:rPr lang="en-US" altLang="zh-CN" dirty="0" smtClean="0"/>
              <a:t> 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m</a:t>
            </a:r>
            <a:r>
              <a:rPr lang="zh-CN" altLang="en-US" dirty="0" smtClean="0"/>
              <a:t>，不能被其它数整除。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设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取值 </a:t>
            </a:r>
            <a:r>
              <a:rPr lang="en-US" altLang="zh-CN" dirty="0" smtClean="0"/>
              <a:t>[2,</a:t>
            </a:r>
            <a:r>
              <a:rPr lang="en-US" altLang="zh-CN" dirty="0"/>
              <a:t> </a:t>
            </a:r>
            <a:r>
              <a:rPr lang="en-US" altLang="zh-CN" dirty="0" smtClean="0"/>
              <a:t>m-1] 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 smtClean="0"/>
              <a:t>如果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不能被该区间上的任何一个数整除，即对每个</a:t>
            </a:r>
            <a:r>
              <a:rPr lang="en-US" altLang="zh-CN" sz="2800" dirty="0" err="1" smtClean="0"/>
              <a:t>i，m%i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都不为0，则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是素数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 smtClean="0"/>
              <a:t>只要找到一个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，</a:t>
            </a:r>
            <a:r>
              <a:rPr lang="zh-CN" altLang="en-US" sz="2800" dirty="0" smtClean="0"/>
              <a:t>使</a:t>
            </a:r>
            <a:r>
              <a:rPr lang="en-US" altLang="zh-CN" sz="2800" dirty="0" err="1" smtClean="0"/>
              <a:t>m%i</a:t>
            </a:r>
            <a:r>
              <a:rPr lang="zh-CN" altLang="en-US" sz="2800" dirty="0" smtClean="0"/>
              <a:t>为0，则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肯定不是素数</a:t>
            </a:r>
          </a:p>
          <a:p>
            <a:pPr lvl="2" algn="just">
              <a:lnSpc>
                <a:spcPct val="90000"/>
              </a:lnSpc>
              <a:defRPr/>
            </a:pPr>
            <a:endParaRPr lang="zh-CN" dirty="0" smtClean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    m                     %2     %3     %4    %5      %(m-1)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dirty="0" smtClean="0"/>
              <a:t>不是素数 </a:t>
            </a:r>
            <a:r>
              <a:rPr lang="en-US" altLang="zh-CN" dirty="0" smtClean="0"/>
              <a:t> ||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=</a:t>
            </a:r>
            <a:r>
              <a:rPr lang="en-US" altLang="zh-CN" dirty="0" smtClean="0"/>
              <a:t>0</a:t>
            </a:r>
            <a:r>
              <a:rPr lang="zh-CN" altLang="en-US" dirty="0" smtClean="0"/>
              <a:t>   =</a:t>
            </a:r>
            <a:r>
              <a:rPr lang="en-US" altLang="zh-CN" dirty="0" smtClean="0"/>
              <a:t>0</a:t>
            </a:r>
            <a:endParaRPr lang="zh-CN" altLang="en-US" dirty="0" smtClean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  </a:t>
            </a:r>
            <a:r>
              <a:rPr lang="zh-CN" dirty="0" smtClean="0"/>
              <a:t>是素数 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!=</a:t>
            </a:r>
            <a:r>
              <a:rPr lang="en-US" altLang="zh-CN" dirty="0" smtClean="0"/>
              <a:t>0</a:t>
            </a:r>
            <a:r>
              <a:rPr lang="zh-CN" altLang="en-US" dirty="0" smtClean="0"/>
              <a:t>  !=</a:t>
            </a:r>
            <a:r>
              <a:rPr lang="en-US" altLang="zh-CN" dirty="0" smtClean="0"/>
              <a:t>0</a:t>
            </a:r>
            <a:r>
              <a:rPr lang="zh-CN" altLang="en-US" dirty="0" smtClean="0"/>
              <a:t>  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en-US" altLang="zh-CN" dirty="0" smtClean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m</a:t>
            </a:r>
            <a:r>
              <a:rPr lang="zh-CN" altLang="en-US" dirty="0" smtClean="0"/>
              <a:t>不可能被大于 </a:t>
            </a:r>
            <a:r>
              <a:rPr lang="en-US" altLang="zh-CN" dirty="0" smtClean="0"/>
              <a:t>m/2 </a:t>
            </a:r>
            <a:r>
              <a:rPr lang="zh-CN" altLang="en-US" dirty="0" smtClean="0"/>
              <a:t>的数整除</a:t>
            </a:r>
          </a:p>
          <a:p>
            <a:pPr lvl="2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取值 </a:t>
            </a:r>
            <a:r>
              <a:rPr lang="en-US" altLang="zh-CN" dirty="0" smtClean="0"/>
              <a:t>[2</a:t>
            </a:r>
            <a:r>
              <a:rPr lang="zh-CN" altLang="en-US" dirty="0" smtClean="0"/>
              <a:t>, </a:t>
            </a:r>
            <a:r>
              <a:rPr lang="en-US" altLang="zh-CN" dirty="0" smtClean="0"/>
              <a:t>m-1] 、 </a:t>
            </a:r>
            <a:r>
              <a:rPr lang="en-US" altLang="zh-CN" dirty="0"/>
              <a:t>[</a:t>
            </a:r>
            <a:r>
              <a:rPr lang="en-US" altLang="zh-CN" dirty="0" smtClean="0"/>
              <a:t>2</a:t>
            </a:r>
            <a:r>
              <a:rPr lang="zh-CN" altLang="en-US" dirty="0" smtClean="0"/>
              <a:t>, </a:t>
            </a:r>
            <a:r>
              <a:rPr lang="en-US" altLang="zh-CN" dirty="0" smtClean="0"/>
              <a:t>m/2] 、 [2</a:t>
            </a:r>
            <a:r>
              <a:rPr lang="zh-CN" altLang="en-US" dirty="0" smtClean="0"/>
              <a:t>,     </a:t>
            </a:r>
            <a:r>
              <a:rPr lang="en-US" altLang="zh-CN" dirty="0" smtClean="0"/>
              <a:t>]</a:t>
            </a:r>
            <a:endParaRPr lang="zh-CN" altLang="en-US" dirty="0" smtClean="0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59424"/>
              </p:ext>
            </p:extLst>
          </p:nvPr>
        </p:nvGraphicFramePr>
        <p:xfrm>
          <a:off x="5796136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7" name="公式" r:id="rId3" imgW="279279" imgH="215806" progId="Equation.3">
                  <p:embed/>
                </p:oleObj>
              </mc:Choice>
              <mc:Fallback>
                <p:oleObj name="公式" r:id="rId3" imgW="279279" imgH="215806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989786"/>
                        <a:ext cx="609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83568" y="1556792"/>
            <a:ext cx="8139113" cy="21812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m/2;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if (</a:t>
            </a:r>
            <a:r>
              <a:rPr lang="en-US" altLang="zh-CN" sz="2800" dirty="0">
                <a:solidFill>
                  <a:schemeClr val="tx1"/>
                </a:solidFill>
              </a:rPr>
              <a:t>m %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== 0) break;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&gt; m/2)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"yes\n")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else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"no\n");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  <p:bldP spid="6350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296" y="908720"/>
            <a:ext cx="7417072" cy="5400600"/>
          </a:xfrm>
        </p:spPr>
        <p:txBody>
          <a:bodyPr/>
          <a:lstStyle/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m;</a:t>
            </a:r>
          </a:p>
          <a:p>
            <a:pPr marL="187325" indent="-187325" algn="just"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Enter a number: ");</a:t>
            </a:r>
            <a:endParaRPr lang="zh-CN" altLang="en-US" sz="2400" dirty="0" smtClean="0"/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&amp;m);	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smtClean="0"/>
              <a:t>	for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2;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 &lt;= m/2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      	</a:t>
            </a:r>
            <a:endParaRPr lang="zh-CN" altLang="en-US" sz="2400" dirty="0" smtClean="0"/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i</a:t>
            </a:r>
            <a:r>
              <a:rPr lang="en-US" altLang="zh-CN" sz="2400" dirty="0" smtClean="0">
                <a:solidFill>
                  <a:srgbClr val="CC0066"/>
                </a:solidFill>
              </a:rPr>
              <a:t> == 0){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CC0066"/>
                </a:solidFill>
              </a:rPr>
              <a:t>            break; }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en-US" altLang="zh-CN" sz="2400" dirty="0" smtClean="0"/>
              <a:t>  }</a:t>
            </a:r>
          </a:p>
          <a:p>
            <a:pPr marL="187325" indent="-187325" algn="just"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&gt; m/2 &amp;&amp; m != 1){   /* 1</a:t>
            </a:r>
            <a:r>
              <a:rPr lang="zh-CN" altLang="en-US" sz="2400" dirty="0" smtClean="0"/>
              <a:t>不是素数</a:t>
            </a:r>
            <a:r>
              <a:rPr lang="en-US" altLang="zh-CN" sz="2400" dirty="0" smtClean="0"/>
              <a:t> */</a:t>
            </a:r>
            <a:endParaRPr lang="zh-CN" altLang="en-US" sz="2400" dirty="0" smtClean="0"/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("%d is a prime number! \n", m); } 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	else{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("No!\n"); } 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  	</a:t>
            </a:r>
          </a:p>
          <a:p>
            <a:pPr marL="187325" indent="-187325" algn="just">
              <a:lnSpc>
                <a:spcPct val="80000"/>
              </a:lnSpc>
              <a:buFont typeface="Wingdings" charset="0"/>
              <a:buNone/>
              <a:defRPr/>
            </a:pPr>
            <a:endParaRPr lang="zh-CN" altLang="en-US" sz="2400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4978400" cy="5842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4-4 </a:t>
            </a:r>
            <a:r>
              <a:rPr lang="zh-CN" altLang="en-US" sz="3200" dirty="0" smtClean="0"/>
              <a:t>源程序</a:t>
            </a:r>
            <a:r>
              <a:rPr lang="en-US" altLang="zh-CN" sz="3200" dirty="0" smtClean="0"/>
              <a:t>1</a:t>
            </a:r>
            <a:r>
              <a:rPr lang="en-US" altLang="zh-CN" sz="3200" dirty="0"/>
              <a:t>-</a:t>
            </a:r>
            <a:r>
              <a:rPr lang="zh-CN" altLang="en-US" sz="3200" dirty="0" smtClean="0"/>
              <a:t>判断素数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240214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No</a:t>
            </a: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212904" y="1196752"/>
            <a:ext cx="28956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11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11 is a prime number!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347864" y="3140968"/>
            <a:ext cx="2743200" cy="87153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循环的结束条件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28184" y="2060848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 smtClean="0">
                <a:solidFill>
                  <a:srgbClr val="CC0066"/>
                </a:solidFill>
                <a:cs typeface="Arial Unicode MS" charset="0"/>
              </a:rPr>
              <a:t>1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228184" y="2924944"/>
            <a:ext cx="2736304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 smtClean="0">
                <a:solidFill>
                  <a:srgbClr val="CC0066"/>
                </a:solidFill>
                <a:cs typeface="Arial Unicode MS" charset="0"/>
              </a:rPr>
              <a:t>2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2 </a:t>
            </a: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is a prime number!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90" grpId="0" animBg="1" autoUpdateAnimBg="0"/>
      <p:bldP spid="9" grpId="0" animBg="1" autoUpdateAnimBg="0"/>
      <p:bldP spid="1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4110038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 smtClean="0"/>
              <a:t>4.3.2 break </a:t>
            </a:r>
            <a:r>
              <a:rPr lang="zh-CN" altLang="en-US" sz="4000" smtClean="0"/>
              <a:t>语句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52513"/>
            <a:ext cx="3725862" cy="3024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 smtClean="0"/>
              <a:t>while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>
                <a:solidFill>
                  <a:schemeClr val="bg2"/>
                </a:solidFill>
              </a:rPr>
              <a:t>exp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){</a:t>
            </a:r>
            <a:endParaRPr lang="zh-CN" altLang="en-US" sz="2800" dirty="0" smtClean="0"/>
          </a:p>
          <a:p>
            <a:pPr>
              <a:buFontTx/>
              <a:buNone/>
              <a:defRPr/>
            </a:pPr>
            <a:r>
              <a:rPr lang="zh-CN" altLang="en-US" sz="2800" dirty="0" smtClean="0"/>
              <a:t>   语句</a:t>
            </a:r>
            <a:r>
              <a:rPr lang="en-US" altLang="zh-CN" sz="2800" dirty="0" smtClean="0"/>
              <a:t>1</a:t>
            </a:r>
            <a:endParaRPr lang="zh-CN" altLang="en-US" sz="2800" dirty="0" smtClean="0"/>
          </a:p>
          <a:p>
            <a:pPr>
              <a:buFontTx/>
              <a:buNone/>
              <a:defRPr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if (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expb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) </a:t>
            </a:r>
          </a:p>
          <a:p>
            <a:pPr>
              <a:buFontTx/>
              <a:buNone/>
              <a:defRPr/>
            </a:pPr>
            <a:r>
              <a:rPr lang="en-US" altLang="zh-CN" sz="2800" i="1" dirty="0" smtClean="0"/>
              <a:t>        break</a:t>
            </a:r>
            <a:r>
              <a:rPr lang="en-US" altLang="zh-CN" sz="2800" dirty="0" smtClean="0"/>
              <a:t>;</a:t>
            </a:r>
          </a:p>
          <a:p>
            <a:pPr>
              <a:buFontTx/>
              <a:buNone/>
              <a:defRPr/>
            </a:pPr>
            <a:r>
              <a:rPr lang="en-US" altLang="zh-CN" sz="2800" dirty="0" smtClean="0"/>
              <a:t>   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2</a:t>
            </a:r>
            <a:endParaRPr lang="zh-CN" altLang="en-US" sz="2800" dirty="0" smtClean="0"/>
          </a:p>
          <a:p>
            <a:pPr>
              <a:buFontTx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>
              <a:latin typeface="Times New Roman" charset="0"/>
            </a:endParaRPr>
          </a:p>
        </p:txBody>
      </p:sp>
      <p:grpSp>
        <p:nvGrpSpPr>
          <p:cNvPr id="149532" name="Group 28"/>
          <p:cNvGrpSpPr>
            <a:grpSpLocks/>
          </p:cNvGrpSpPr>
          <p:nvPr/>
        </p:nvGrpSpPr>
        <p:grpSpPr bwMode="auto">
          <a:xfrm>
            <a:off x="4787900" y="1828800"/>
            <a:ext cx="3733800" cy="5029200"/>
            <a:chOff x="2976" y="960"/>
            <a:chExt cx="2352" cy="3168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4224" y="1728"/>
              <a:ext cx="48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真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76" y="1928"/>
              <a:ext cx="2064" cy="1336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  <a:endParaRPr lang="zh-CN" altLang="en-US" sz="9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37902" name="AutoShape 8"/>
            <p:cNvSpPr>
              <a:spLocks noChangeArrowheads="1"/>
            </p:cNvSpPr>
            <p:nvPr/>
          </p:nvSpPr>
          <p:spPr bwMode="auto">
            <a:xfrm>
              <a:off x="3120" y="1440"/>
              <a:ext cx="1488" cy="38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charset="0"/>
                </a:rPr>
                <a:t> </a:t>
              </a:r>
              <a:r>
                <a:rPr lang="en-US" altLang="zh-CN" sz="2000" dirty="0" err="1">
                  <a:solidFill>
                    <a:schemeClr val="bg2"/>
                  </a:solidFill>
                </a:rPr>
                <a:t>exp</a:t>
              </a:r>
              <a:endParaRPr lang="zh-CN" alt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3600" y="196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7904" name="Line 10"/>
            <p:cNvSpPr>
              <a:spLocks noChangeShapeType="1"/>
            </p:cNvSpPr>
            <p:nvPr/>
          </p:nvSpPr>
          <p:spPr bwMode="auto">
            <a:xfrm>
              <a:off x="3888" y="96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3887" y="1800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>
              <a:off x="3840" y="2208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3840" y="2736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3504" y="26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>
              <a:off x="3408" y="2400"/>
              <a:ext cx="912" cy="3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1800" dirty="0" err="1">
                  <a:solidFill>
                    <a:srgbClr val="CC0066"/>
                  </a:solidFill>
                </a:rPr>
                <a:t>expb</a:t>
              </a:r>
              <a:endParaRPr lang="en-US" altLang="zh-CN" sz="1800" dirty="0">
                <a:solidFill>
                  <a:srgbClr val="CC0066"/>
                </a:solidFill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552" y="2942"/>
              <a:ext cx="67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9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740" y="2160"/>
              <a:ext cx="349" cy="8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chemeClr val="bg2"/>
                  </a:solidFill>
                  <a:latin typeface="Times New Roman" charset="0"/>
                  <a:ea typeface="黑体" charset="0"/>
                  <a:cs typeface="黑体" charset="0"/>
                </a:rPr>
                <a:t>循环体</a:t>
              </a:r>
              <a:endParaRPr kumimoji="1" lang="zh-CN" altLang="en-US" sz="2400" dirty="0">
                <a:solidFill>
                  <a:schemeClr val="bg2"/>
                </a:solidFill>
                <a:latin typeface="Times New Roman" charset="0"/>
              </a:endParaRPr>
            </a:p>
          </p:txBody>
        </p:sp>
        <p:sp>
          <p:nvSpPr>
            <p:cNvPr id="149522" name="Freeform 18"/>
            <p:cNvSpPr>
              <a:spLocks/>
            </p:cNvSpPr>
            <p:nvPr/>
          </p:nvSpPr>
          <p:spPr bwMode="auto">
            <a:xfrm>
              <a:off x="4368" y="2592"/>
              <a:ext cx="240" cy="1200"/>
            </a:xfrm>
            <a:custGeom>
              <a:avLst/>
              <a:gdLst>
                <a:gd name="T0" fmla="*/ 0 w 240"/>
                <a:gd name="T1" fmla="*/ 0 h 1056"/>
                <a:gd name="T2" fmla="*/ 240 w 240"/>
                <a:gd name="T3" fmla="*/ 0 h 1056"/>
                <a:gd name="T4" fmla="*/ 240 w 24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56">
                  <a:moveTo>
                    <a:pt x="0" y="0"/>
                  </a:moveTo>
                  <a:lnTo>
                    <a:pt x="240" y="0"/>
                  </a:lnTo>
                  <a:lnTo>
                    <a:pt x="240" y="1056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9"/>
            <p:cNvSpPr txBox="1">
              <a:spLocks noChangeArrowheads="1"/>
            </p:cNvSpPr>
            <p:nvPr/>
          </p:nvSpPr>
          <p:spPr bwMode="auto">
            <a:xfrm>
              <a:off x="4272" y="2256"/>
              <a:ext cx="4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rgbClr val="CC0066"/>
                  </a:solidFill>
                  <a:latin typeface="Times New Roman" charset="0"/>
                </a:rPr>
                <a:t>真</a:t>
              </a:r>
              <a:endParaRPr lang="en-US" altLang="zh-CN" sz="2000">
                <a:solidFill>
                  <a:srgbClr val="CC0066"/>
                </a:solidFill>
                <a:latin typeface="Times New Roman" charset="0"/>
              </a:endParaRPr>
            </a:p>
          </p:txBody>
        </p:sp>
        <p:cxnSp>
          <p:nvCxnSpPr>
            <p:cNvPr id="149524" name="AutoShape 20"/>
            <p:cNvCxnSpPr>
              <a:cxnSpLocks noChangeShapeType="1"/>
              <a:stCxn id="149520" idx="2"/>
              <a:endCxn id="37902" idx="1"/>
            </p:cNvCxnSpPr>
            <p:nvPr/>
          </p:nvCxnSpPr>
          <p:spPr bwMode="auto">
            <a:xfrm rot="16200000" flipV="1">
              <a:off x="2712" y="2040"/>
              <a:ext cx="1584" cy="768"/>
            </a:xfrm>
            <a:prstGeom prst="bentConnector4">
              <a:avLst>
                <a:gd name="adj1" fmla="val -33333"/>
                <a:gd name="adj2" fmla="val 14986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9525" name="AutoShape 21"/>
            <p:cNvCxnSpPr>
              <a:cxnSpLocks noChangeShapeType="1"/>
              <a:stCxn id="37902" idx="3"/>
            </p:cNvCxnSpPr>
            <p:nvPr/>
          </p:nvCxnSpPr>
          <p:spPr bwMode="auto">
            <a:xfrm>
              <a:off x="4608" y="1632"/>
              <a:ext cx="720" cy="2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H="1">
              <a:off x="432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320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62400" y="76200"/>
            <a:ext cx="48768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dirty="0">
                <a:solidFill>
                  <a:schemeClr val="bg2"/>
                </a:solidFill>
              </a:rPr>
              <a:t> &lt;= m/2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++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)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== 0)  </a:t>
            </a:r>
            <a:r>
              <a:rPr kumimoji="1" lang="en-US" altLang="zh-CN" sz="2400" dirty="0">
                <a:solidFill>
                  <a:srgbClr val="CC0066"/>
                </a:solidFill>
              </a:rPr>
              <a:t>break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if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&gt; m/2 ) 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Yes!"</a:t>
            </a:r>
            <a:r>
              <a:rPr kumimoji="1" lang="en-US" altLang="zh-CN" sz="2400" dirty="0">
                <a:solidFill>
                  <a:schemeClr val="tx1"/>
                </a:solidFill>
              </a:rPr>
              <a:t>);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else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("No!\n"); </a:t>
            </a: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81000" y="4114800"/>
            <a:ext cx="3759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当循环有多个出口时：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 smtClean="0">
                <a:solidFill>
                  <a:schemeClr val="tx1"/>
                </a:solidFill>
              </a:rPr>
              <a:t>共同表示循环</a:t>
            </a:r>
            <a:r>
              <a:rPr kumimoji="1" lang="zh-CN" altLang="en-US" sz="2800" dirty="0">
                <a:solidFill>
                  <a:schemeClr val="tx1"/>
                </a:solidFill>
              </a:rPr>
              <a:t>条件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区分结束条件</a:t>
            </a:r>
            <a:endParaRPr lang="zh-CN" altLang="en-US" sz="28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3886200" y="990600"/>
            <a:ext cx="4191000" cy="838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2971800" y="1828800"/>
            <a:ext cx="1371600" cy="3657600"/>
            <a:chOff x="1872" y="1152"/>
            <a:chExt cx="864" cy="2304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1872" y="34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V="1">
              <a:off x="2256" y="1152"/>
              <a:ext cx="480" cy="23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536352" y="1052736"/>
            <a:ext cx="803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89024" y="2060848"/>
            <a:ext cx="10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endParaRPr lang="zh-CN" alt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/>
      <p:bldP spid="149533" grpId="0" build="p" autoUpdateAnimBg="0"/>
      <p:bldP spid="149534" grpId="0" animBg="1"/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15117"/>
            <a:ext cx="5400600" cy="707886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 smtClean="0"/>
              <a:t>练习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输出结果是什么？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771800" y="4077072"/>
            <a:ext cx="6048672" cy="223445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&lt;= m/2;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++)      	</a:t>
            </a:r>
            <a:endParaRPr kumimoji="1" lang="zh-CN" altLang="en-US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== 0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       </a:t>
            </a:r>
            <a:r>
              <a:rPr kumimoji="1" lang="en-US" altLang="zh-CN" sz="2400" b="0" dirty="0" err="1" smtClean="0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 (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"No!\n")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;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else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       </a:t>
            </a:r>
            <a:r>
              <a:rPr kumimoji="1" lang="en-US" altLang="zh-CN" sz="2400" b="0" dirty="0" err="1" smtClean="0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("Yes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!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\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n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"</a:t>
            </a:r>
            <a:r>
              <a:rPr kumimoji="1" lang="en-US" altLang="zh-CN" sz="2400" b="0" dirty="0" smtClean="0">
                <a:solidFill>
                  <a:schemeClr val="tx1"/>
                </a:solidFill>
              </a:rPr>
              <a:t>);</a:t>
            </a:r>
            <a:endParaRPr kumimoji="1"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268760"/>
            <a:ext cx="4833289" cy="2016224"/>
          </a:xfrm>
        </p:spPr>
        <p:txBody>
          <a:bodyPr/>
          <a:lstStyle/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for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 2;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</a:rPr>
              <a:t> &lt;= m/2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++)</a:t>
            </a:r>
            <a:endParaRPr kumimoji="1" lang="zh-CN" altLang="en-US" sz="2800" dirty="0"/>
          </a:p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zh-CN" altLang="en-US" sz="2800" dirty="0"/>
              <a:t>   </a:t>
            </a:r>
            <a:r>
              <a:rPr kumimoji="1" lang="en-US" altLang="zh-CN" sz="2800" dirty="0"/>
              <a:t>if (m %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== 0)  </a:t>
            </a:r>
            <a:r>
              <a:rPr kumimoji="1" lang="en-US" altLang="zh-CN" sz="2800" dirty="0">
                <a:solidFill>
                  <a:srgbClr val="CC0066"/>
                </a:solidFill>
              </a:rPr>
              <a:t>break</a:t>
            </a:r>
            <a:r>
              <a:rPr kumimoji="1" lang="en-US" altLang="zh-CN" sz="2800" dirty="0"/>
              <a:t>; </a:t>
            </a:r>
          </a:p>
          <a:p>
            <a:pPr algn="just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if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&gt; m/2 ) 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</a:t>
            </a:r>
            <a:r>
              <a:rPr kumimoji="1" lang="en-US" altLang="zh-CN" sz="2800" dirty="0" smtClean="0"/>
              <a:t>Yes!"</a:t>
            </a:r>
            <a:r>
              <a:rPr kumimoji="1" lang="en-US" altLang="zh-CN" sz="2800" dirty="0"/>
              <a:t>);  </a:t>
            </a:r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else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("No!\n"); 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1521" y="1124744"/>
            <a:ext cx="3528392" cy="28082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m/2;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cs typeface="Arial Unicode MS" charset="0"/>
              </a:rPr>
              <a:t>if (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m%i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== 0){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("No!\n");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break; 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}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</a:t>
            </a:r>
            <a:r>
              <a:rPr lang="en-US" altLang="zh-CN" sz="2400" dirty="0" smtClean="0">
                <a:solidFill>
                  <a:schemeClr val="tx1"/>
                </a:solidFill>
                <a:cs typeface="Arial Unicode MS" charset="0"/>
              </a:rPr>
              <a:t>Yes!"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); 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0192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21088"/>
            <a:ext cx="250825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00192" y="4221088"/>
            <a:ext cx="2508250" cy="16004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Enter a number: </a:t>
            </a:r>
            <a:r>
              <a:rPr kumimoji="1" lang="en-US" altLang="zh-CN" sz="2000" dirty="0" smtClean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chemeClr val="tx1"/>
              </a:solidFill>
              <a:cs typeface="Arial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</a:t>
            </a:r>
            <a:r>
              <a:rPr kumimoji="1" lang="en-US" altLang="zh-CN" sz="2000" dirty="0" smtClean="0">
                <a:solidFill>
                  <a:schemeClr val="tx1"/>
                </a:solidFill>
                <a:cs typeface="Arial" charset="0"/>
              </a:rPr>
              <a:t>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No!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charset="0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733234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nimBg="1" autoUpdateAnimBg="0"/>
      <p:bldP spid="10" grpId="0" animBg="1" autoUpdateAnimBg="0"/>
      <p:bldP spid="7" grpId="0" build="p" animBg="1" autoUpdateAnimBg="0"/>
      <p:bldP spid="8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038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continue </a:t>
            </a:r>
            <a:r>
              <a:rPr lang="zh-CN" altLang="en-US" dirty="0" smtClean="0"/>
              <a:t>语句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249738" cy="32686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 smtClean="0"/>
              <a:t>while (</a:t>
            </a:r>
            <a:r>
              <a:rPr lang="en-US" altLang="zh-CN" dirty="0" err="1" smtClean="0">
                <a:solidFill>
                  <a:schemeClr val="bg2"/>
                </a:solidFill>
              </a:rPr>
              <a:t>exp</a:t>
            </a:r>
            <a:r>
              <a:rPr lang="en-US" altLang="zh-CN" dirty="0" smtClean="0"/>
              <a:t>){</a:t>
            </a:r>
            <a:endParaRPr lang="zh-CN" altLang="en-US" dirty="0" smtClean="0"/>
          </a:p>
          <a:p>
            <a:pPr lvl="1">
              <a:buFontTx/>
              <a:buNone/>
              <a:defRPr/>
            </a:pPr>
            <a:r>
              <a:rPr lang="zh-CN" altLang="en-US" dirty="0" smtClean="0"/>
              <a:t>   语句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lvl="1">
              <a:buFontTx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if (</a:t>
            </a:r>
            <a:r>
              <a:rPr lang="en-US" altLang="zh-CN" dirty="0" err="1" smtClean="0">
                <a:solidFill>
                  <a:srgbClr val="CC0066"/>
                </a:solidFill>
              </a:rPr>
              <a:t>expb</a:t>
            </a:r>
            <a:r>
              <a:rPr lang="en-US" altLang="zh-CN" dirty="0" smtClean="0"/>
              <a:t>)  </a:t>
            </a:r>
          </a:p>
          <a:p>
            <a:pPr lvl="1">
              <a:buFontTx/>
              <a:buNone/>
              <a:defRPr/>
            </a:pPr>
            <a:r>
              <a:rPr lang="en-US" altLang="zh-CN" dirty="0" smtClean="0"/>
              <a:t>        c</a:t>
            </a:r>
            <a:r>
              <a:rPr lang="en-US" altLang="zh-CN" i="1" dirty="0" smtClean="0"/>
              <a:t>ontinue</a:t>
            </a:r>
            <a:r>
              <a:rPr lang="en-US" altLang="zh-CN" dirty="0" smtClean="0"/>
              <a:t>;</a:t>
            </a:r>
          </a:p>
          <a:p>
            <a:pPr lvl="1"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pPr lvl="1">
              <a:buFontTx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>
              <a:latin typeface="Times New Roman" charset="0"/>
            </a:endParaRPr>
          </a:p>
        </p:txBody>
      </p:sp>
      <p:grpSp>
        <p:nvGrpSpPr>
          <p:cNvPr id="38915" name="Group 48"/>
          <p:cNvGrpSpPr>
            <a:grpSpLocks/>
          </p:cNvGrpSpPr>
          <p:nvPr/>
        </p:nvGrpSpPr>
        <p:grpSpPr bwMode="auto">
          <a:xfrm>
            <a:off x="4953000" y="304800"/>
            <a:ext cx="3733800" cy="5029200"/>
            <a:chOff x="3072" y="768"/>
            <a:chExt cx="2352" cy="3168"/>
          </a:xfrm>
        </p:grpSpPr>
        <p:grpSp>
          <p:nvGrpSpPr>
            <p:cNvPr id="38917" name="Group 47"/>
            <p:cNvGrpSpPr>
              <a:grpSpLocks/>
            </p:cNvGrpSpPr>
            <p:nvPr/>
          </p:nvGrpSpPr>
          <p:grpSpPr bwMode="auto">
            <a:xfrm>
              <a:off x="3072" y="768"/>
              <a:ext cx="2352" cy="3168"/>
              <a:chOff x="3072" y="768"/>
              <a:chExt cx="2352" cy="3168"/>
            </a:xfrm>
          </p:grpSpPr>
          <p:sp>
            <p:nvSpPr>
              <p:cNvPr id="38919" name="Text Box 2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480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真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0" name="Rectangle 28"/>
              <p:cNvSpPr>
                <a:spLocks noChangeArrowheads="1"/>
              </p:cNvSpPr>
              <p:nvPr/>
            </p:nvSpPr>
            <p:spPr bwMode="auto">
              <a:xfrm>
                <a:off x="3072" y="1736"/>
                <a:ext cx="2064" cy="1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chemeClr val="bg2"/>
                </a:solidFill>
                <a:prstDash val="sysDot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Text Box 29"/>
              <p:cNvSpPr txBox="1">
                <a:spLocks noChangeArrowheads="1"/>
              </p:cNvSpPr>
              <p:nvPr/>
            </p:nvSpPr>
            <p:spPr bwMode="auto">
              <a:xfrm>
                <a:off x="4800" y="1104"/>
                <a:ext cx="336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  <a:endParaRPr lang="zh-CN" altLang="en-US" sz="900">
                  <a:solidFill>
                    <a:schemeClr val="tx1"/>
                  </a:solidFill>
                  <a:latin typeface="Times New Roman" charset="0"/>
                </a:endParaRPr>
              </a:p>
            </p:txBody>
          </p:sp>
          <p:sp>
            <p:nvSpPr>
              <p:cNvPr id="38922" name="AutoShape 30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1488" cy="38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chemeClr val="bg2"/>
                    </a:solidFill>
                  </a:rPr>
                  <a:t>exp</a:t>
                </a:r>
                <a:endParaRPr lang="zh-CN" altLang="en-US" sz="1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576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语句1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24" name="Line 32"/>
              <p:cNvSpPr>
                <a:spLocks noChangeShapeType="1"/>
              </p:cNvSpPr>
              <p:nvPr/>
            </p:nvSpPr>
            <p:spPr bwMode="auto">
              <a:xfrm>
                <a:off x="3984" y="768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3"/>
              <p:cNvSpPr>
                <a:spLocks noChangeShapeType="1"/>
              </p:cNvSpPr>
              <p:nvPr/>
            </p:nvSpPr>
            <p:spPr bwMode="auto">
              <a:xfrm>
                <a:off x="3983" y="1608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4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5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charset="0"/>
                  </a:rPr>
                  <a:t>假</a:t>
                </a:r>
              </a:p>
            </p:txBody>
          </p:sp>
          <p:sp>
            <p:nvSpPr>
              <p:cNvPr id="38929" name="AutoShape 37"/>
              <p:cNvSpPr>
                <a:spLocks noChangeArrowheads="1"/>
              </p:cNvSpPr>
              <p:nvPr/>
            </p:nvSpPr>
            <p:spPr bwMode="auto">
              <a:xfrm>
                <a:off x="3331" y="2208"/>
                <a:ext cx="1270" cy="35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rgbClr val="CC0066"/>
                    </a:solidFill>
                  </a:rPr>
                  <a:t>expb</a:t>
                </a: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3648" y="2750"/>
                <a:ext cx="672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语句2</a:t>
                </a:r>
              </a:p>
            </p:txBody>
          </p:sp>
          <p:sp>
            <p:nvSpPr>
              <p:cNvPr id="153639" name="Text Box 39"/>
              <p:cNvSpPr txBox="1">
                <a:spLocks noChangeArrowheads="1"/>
              </p:cNvSpPr>
              <p:nvPr/>
            </p:nvSpPr>
            <p:spPr bwMode="auto">
              <a:xfrm>
                <a:off x="4836" y="1968"/>
                <a:ext cx="349" cy="10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charset="0"/>
                    <a:ea typeface="黑体" charset="0"/>
                    <a:cs typeface="黑体" charset="0"/>
                  </a:rPr>
                  <a:t>循环体</a:t>
                </a:r>
                <a:endParaRPr kumimoji="1" lang="zh-CN" altLang="en-US" sz="2400" dirty="0">
                  <a:solidFill>
                    <a:schemeClr val="bg2"/>
                  </a:solidFill>
                  <a:latin typeface="Times New Roman" charset="0"/>
                </a:endParaRPr>
              </a:p>
            </p:txBody>
          </p:sp>
          <p:sp>
            <p:nvSpPr>
              <p:cNvPr id="153640" name="Freeform 40"/>
              <p:cNvSpPr>
                <a:spLocks/>
              </p:cNvSpPr>
              <p:nvPr/>
            </p:nvSpPr>
            <p:spPr bwMode="auto">
              <a:xfrm>
                <a:off x="4464" y="2400"/>
                <a:ext cx="240" cy="1104"/>
              </a:xfrm>
              <a:custGeom>
                <a:avLst/>
                <a:gdLst>
                  <a:gd name="T0" fmla="*/ 0 w 240"/>
                  <a:gd name="T1" fmla="*/ 0 h 1056"/>
                  <a:gd name="T2" fmla="*/ 240 w 240"/>
                  <a:gd name="T3" fmla="*/ 0 h 1056"/>
                  <a:gd name="T4" fmla="*/ 240 w 24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56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056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933" name="Text Box 41"/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44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rgbClr val="CC0066"/>
                    </a:solidFill>
                    <a:latin typeface="Times New Roman" charset="0"/>
                  </a:rPr>
                  <a:t>真</a:t>
                </a:r>
                <a:endParaRPr lang="en-US" altLang="zh-CN" sz="2000">
                  <a:solidFill>
                    <a:srgbClr val="CC0066"/>
                  </a:solidFill>
                  <a:latin typeface="Times New Roman" charset="0"/>
                </a:endParaRPr>
              </a:p>
            </p:txBody>
          </p:sp>
          <p:cxnSp>
            <p:nvCxnSpPr>
              <p:cNvPr id="153642" name="AutoShape 42"/>
              <p:cNvCxnSpPr>
                <a:cxnSpLocks noChangeShapeType="1"/>
                <a:stCxn id="153638" idx="2"/>
                <a:endCxn id="38922" idx="1"/>
              </p:cNvCxnSpPr>
              <p:nvPr/>
            </p:nvCxnSpPr>
            <p:spPr bwMode="auto">
              <a:xfrm rot="16200000" flipV="1">
                <a:off x="2808" y="1848"/>
                <a:ext cx="1584" cy="768"/>
              </a:xfrm>
              <a:prstGeom prst="bentConnector4">
                <a:avLst>
                  <a:gd name="adj1" fmla="val -33333"/>
                  <a:gd name="adj2" fmla="val 14986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643" name="AutoShape 43"/>
              <p:cNvCxnSpPr>
                <a:cxnSpLocks noChangeShapeType="1"/>
                <a:stCxn id="38922" idx="3"/>
              </p:cNvCxnSpPr>
              <p:nvPr/>
            </p:nvCxnSpPr>
            <p:spPr bwMode="auto">
              <a:xfrm>
                <a:off x="4704" y="1440"/>
                <a:ext cx="720" cy="216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416" y="360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H="1">
              <a:off x="3984" y="3504"/>
              <a:ext cx="72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85800" y="5459413"/>
            <a:ext cx="702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>
                <a:solidFill>
                  <a:schemeClr val="tx1"/>
                </a:solidFill>
              </a:rPr>
              <a:t>跳过</a:t>
            </a:r>
            <a:r>
              <a:rPr kumimoji="1" lang="en-US" altLang="zh-CN" sz="2800">
                <a:solidFill>
                  <a:schemeClr val="tx1"/>
                </a:solidFill>
              </a:rPr>
              <a:t>continue</a:t>
            </a:r>
            <a:r>
              <a:rPr kumimoji="1" lang="zh-CN" altLang="en-US" sz="2800">
                <a:solidFill>
                  <a:schemeClr val="tx1"/>
                </a:solidFill>
              </a:rPr>
              <a:t>后面的语句，继续下一次循环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267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#</a:t>
            </a:r>
            <a:r>
              <a:rPr lang="en-US" altLang="zh-CN" sz="2800" dirty="0" smtClean="0"/>
              <a:t> 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/>
              <a:t>&gt;</a:t>
            </a:r>
            <a:endParaRPr lang="en-US" altLang="zh-CN" sz="28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{  char c;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   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&lt; 10;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 {</a:t>
            </a:r>
            <a:endParaRPr lang="zh-CN" altLang="en-US" sz="28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       c = 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 ();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       if (c == '\n') </a:t>
            </a:r>
            <a:r>
              <a:rPr lang="en-US" altLang="zh-CN" sz="2800" dirty="0" smtClean="0">
                <a:solidFill>
                  <a:srgbClr val="CC0066"/>
                </a:solidFill>
              </a:rPr>
              <a:t>break</a:t>
            </a:r>
            <a:r>
              <a:rPr lang="en-US" altLang="zh-CN" sz="2800" dirty="0" smtClean="0"/>
              <a:t>;      </a:t>
            </a:r>
            <a:endParaRPr lang="en-US" altLang="zh-CN" sz="2800" dirty="0" smtClean="0">
              <a:solidFill>
                <a:srgbClr val="FF0066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 (c);    </a:t>
            </a:r>
            <a:endParaRPr lang="zh-CN" altLang="en-US" sz="28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sz="2800" dirty="0" smtClean="0"/>
              <a:t>   </a:t>
            </a:r>
            <a:r>
              <a:rPr lang="en-US" altLang="zh-CN" sz="2800" dirty="0" smtClean="0"/>
              <a:t>}</a:t>
            </a:r>
            <a:endParaRPr lang="zh-CN" sz="28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 smtClean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400800" y="990600"/>
            <a:ext cx="1371600" cy="1273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abc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efgh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123 </a:t>
            </a:r>
            <a:r>
              <a:rPr kumimoji="1" lang="en-US" altLang="zh-CN" sz="2400">
                <a:solidFill>
                  <a:srgbClr val="CC0066"/>
                </a:solidFill>
                <a:sym typeface="Symbol" charset="0"/>
              </a:rPr>
              <a:t>↙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400800" y="2460625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</a:t>
            </a:r>
            <a:endParaRPr kumimoji="1" lang="en-US" altLang="zh-CN" sz="2400">
              <a:solidFill>
                <a:schemeClr val="tx1"/>
              </a:solidFill>
              <a:sym typeface="Symbol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40425" y="42545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abcefgh1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228975" y="4191000"/>
            <a:ext cx="1630363" cy="5191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0" dirty="0">
                <a:solidFill>
                  <a:schemeClr val="tx1"/>
                </a:solidFill>
              </a:rPr>
              <a:t>continue;</a:t>
            </a:r>
            <a:endParaRPr kumimoji="1"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 autoUpdateAnimBg="0"/>
      <p:bldP spid="154634" grpId="0" animBg="1" autoUpdateAnimBg="0"/>
      <p:bldP spid="15463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endParaRPr lang="zh-CN" altLang="en-US" dirty="0" smtClean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196975"/>
            <a:ext cx="8424614" cy="3096121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800" dirty="0" smtClean="0"/>
              <a:t>输出</a:t>
            </a:r>
            <a:r>
              <a:rPr lang="en-US" altLang="zh-CN" sz="2800" dirty="0" smtClean="0"/>
              <a:t>100~200</a:t>
            </a:r>
            <a:r>
              <a:rPr lang="zh-CN" altLang="en-US" sz="2800" dirty="0" smtClean="0"/>
              <a:t>之间所有能被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整除的数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altLang="zh-CN" sz="2800" dirty="0" smtClean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100;i &lt;= 200;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 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		if (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% 3 != 0 )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	          continue;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 ("%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",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636963" y="4292600"/>
            <a:ext cx="511175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200;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% 3 == 0)  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2800" dirty="0" smtClean="0">
                <a:solidFill>
                  <a:schemeClr val="tx1"/>
                </a:solidFill>
              </a:rPr>
              <a:t> (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sz="2800" dirty="0" smtClean="0">
                <a:solidFill>
                  <a:schemeClr val="tx1"/>
                </a:solidFill>
              </a:rPr>
              <a:t>%</a:t>
            </a:r>
            <a:r>
              <a:rPr lang="en-US" altLang="zh-CN" sz="2800" dirty="0">
                <a:solidFill>
                  <a:schemeClr val="tx1"/>
                </a:solidFill>
              </a:rPr>
              <a:t>d  "</a:t>
            </a:r>
            <a:r>
              <a:rPr lang="en-US" altLang="zh-CN" sz="2800" dirty="0" smtClean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</a:t>
            </a:r>
            <a:r>
              <a:rPr lang="en-US" altLang="zh-CN" sz="2800" dirty="0" smtClean="0">
                <a:solidFill>
                  <a:schemeClr val="tx1"/>
                </a:solidFill>
              </a:rPr>
              <a:t>5-1 </a:t>
            </a:r>
            <a:r>
              <a:rPr lang="zh-CN" altLang="en-US" sz="2800" dirty="0">
                <a:solidFill>
                  <a:schemeClr val="tx1"/>
                </a:solidFill>
              </a:rPr>
              <a:t>简单</a:t>
            </a:r>
            <a:r>
              <a:rPr lang="zh-CN" altLang="en-US" sz="2800" dirty="0" smtClean="0">
                <a:solidFill>
                  <a:schemeClr val="tx1"/>
                </a:solidFill>
              </a:rPr>
              <a:t>的猜数游戏，最多允许猜</a:t>
            </a:r>
            <a:r>
              <a:rPr lang="zh-CN" altLang="zh-CN" sz="2800" dirty="0" smtClean="0">
                <a:solidFill>
                  <a:schemeClr val="tx1"/>
                </a:solidFill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</a:rPr>
              <a:t>次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main (</a:t>
            </a:r>
            <a:r>
              <a:rPr lang="en-US" altLang="zh-CN" sz="2000" dirty="0"/>
              <a:t>void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{</a:t>
            </a:r>
            <a:r>
              <a:rPr lang="zh-CN" altLang="zh-CN" sz="2000" dirty="0" smtClean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count = 0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flag,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yournumber</a:t>
            </a:r>
            <a:r>
              <a:rPr lang="en-US" altLang="zh-CN" sz="2000" dirty="0"/>
              <a:t>;            </a:t>
            </a:r>
            <a:endParaRPr lang="en-US" altLang="zh-CN" sz="2000" dirty="0" smtClean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 = 38;   /* </a:t>
            </a:r>
            <a:r>
              <a:rPr lang="zh-CN" altLang="en-US" sz="2000" dirty="0" smtClean="0"/>
              <a:t>计算机指定被猜的数 *</a:t>
            </a:r>
            <a:r>
              <a:rPr lang="en-US" altLang="zh-CN" sz="2000" dirty="0" smtClean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flag = 0</a:t>
            </a:r>
            <a:r>
              <a:rPr lang="en-US" altLang="zh-CN" sz="2000" dirty="0" smtClean="0"/>
              <a:t>;	            /* flag: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表示没猜中，为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表示猜中了*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CC0066"/>
                </a:solidFill>
              </a:rPr>
              <a:t> for (</a:t>
            </a:r>
            <a:r>
              <a:rPr lang="en-US" altLang="zh-CN" sz="2000" dirty="0">
                <a:solidFill>
                  <a:srgbClr val="CC0066"/>
                </a:solidFill>
              </a:rPr>
              <a:t>count = 1</a:t>
            </a:r>
            <a:r>
              <a:rPr lang="en-US" altLang="zh-CN" sz="2000" dirty="0" smtClean="0">
                <a:solidFill>
                  <a:srgbClr val="CC0066"/>
                </a:solidFill>
              </a:rPr>
              <a:t>; count </a:t>
            </a:r>
            <a:r>
              <a:rPr lang="en-US" altLang="zh-CN" sz="2000" dirty="0">
                <a:solidFill>
                  <a:srgbClr val="CC0066"/>
                </a:solidFill>
              </a:rPr>
              <a:t>&lt;= </a:t>
            </a:r>
            <a:r>
              <a:rPr lang="en-US" altLang="zh-CN" sz="2000" dirty="0" smtClean="0">
                <a:solidFill>
                  <a:srgbClr val="CC0066"/>
                </a:solidFill>
              </a:rPr>
              <a:t>7; count</a:t>
            </a:r>
            <a:r>
              <a:rPr lang="en-US" altLang="zh-CN" sz="2000" dirty="0">
                <a:solidFill>
                  <a:srgbClr val="CC0066"/>
                </a:solidFill>
              </a:rPr>
              <a:t>++) </a:t>
            </a:r>
            <a:r>
              <a:rPr lang="en-US" altLang="zh-CN" sz="2000" dirty="0"/>
              <a:t> {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"Enter your number: ");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if (</a:t>
            </a:r>
            <a:r>
              <a:rPr lang="en-US" altLang="zh-CN" sz="2000" dirty="0" err="1" smtClean="0"/>
              <a:t>yournumber</a:t>
            </a:r>
            <a:r>
              <a:rPr lang="en-US" altLang="zh-CN" sz="2000" dirty="0" smtClean="0"/>
              <a:t> ==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) { 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   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"Lucky You!\n");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smtClean="0"/>
              <a:t> 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 flag </a:t>
            </a:r>
            <a:r>
              <a:rPr lang="en-US" altLang="zh-CN" sz="2000" dirty="0">
                <a:solidFill>
                  <a:srgbClr val="00007D"/>
                </a:solidFill>
              </a:rPr>
              <a:t>= 1</a:t>
            </a:r>
            <a:r>
              <a:rPr lang="en-US" altLang="zh-CN" sz="2000" dirty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smtClean="0"/>
              <a:t>          </a:t>
            </a:r>
            <a:r>
              <a:rPr lang="en-US" altLang="zh-CN" sz="2000" dirty="0" smtClean="0">
                <a:solidFill>
                  <a:srgbClr val="CC0066"/>
                </a:solidFill>
              </a:rPr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break; </a:t>
            </a:r>
            <a:r>
              <a:rPr lang="en-US" altLang="zh-CN" sz="2000" dirty="0" smtClean="0">
                <a:solidFill>
                  <a:srgbClr val="CC0066"/>
                </a:solidFill>
              </a:rPr>
              <a:t>       </a:t>
            </a:r>
            <a:r>
              <a:rPr lang="en-US" altLang="zh-CN" sz="2000" dirty="0" smtClean="0"/>
              <a:t>        /* </a:t>
            </a:r>
            <a:r>
              <a:rPr lang="zh-CN" altLang="en-US" sz="2000" dirty="0" smtClean="0"/>
              <a:t>已猜中，游戏结束，终止循环 *</a:t>
            </a:r>
            <a:r>
              <a:rPr lang="en-US" altLang="zh-CN" sz="2000" dirty="0" smtClean="0"/>
              <a:t>/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else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US" altLang="zh-CN" sz="2000" dirty="0" smtClean="0"/>
              <a:t>if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yournumber</a:t>
            </a:r>
            <a:r>
              <a:rPr lang="en-US" altLang="zh-CN" sz="2000" dirty="0" smtClean="0"/>
              <a:t> &gt;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"Too big\n");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smtClean="0"/>
              <a:t>         </a:t>
            </a:r>
            <a:r>
              <a:rPr lang="en-US" altLang="zh-CN" sz="2000" smtClean="0"/>
              <a:t> </a:t>
            </a:r>
            <a:r>
              <a:rPr lang="en-US" altLang="zh-CN" sz="2000" smtClean="0"/>
              <a:t>else</a:t>
            </a:r>
            <a:r>
              <a:rPr lang="zh-CN" altLang="zh-CN" sz="20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"Too small\n");</a:t>
            </a:r>
            <a:endParaRPr lang="en-US" altLang="zh-CN" sz="2000" dirty="0" smtClean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 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if (</a:t>
            </a:r>
            <a:r>
              <a:rPr lang="en-US" altLang="zh-CN" sz="2000" dirty="0">
                <a:solidFill>
                  <a:schemeClr val="bg2"/>
                </a:solidFill>
              </a:rPr>
              <a:t>flag =</a:t>
            </a:r>
            <a:r>
              <a:rPr lang="en-US" altLang="zh-CN" sz="2000" dirty="0" smtClean="0">
                <a:solidFill>
                  <a:schemeClr val="bg2"/>
                </a:solidFill>
              </a:rPr>
              <a:t>= 0</a:t>
            </a:r>
            <a:r>
              <a:rPr lang="en-US" altLang="zh-CN" sz="2000" dirty="0" smtClean="0"/>
              <a:t>)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"Game Over!\n");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 return </a:t>
            </a:r>
            <a:r>
              <a:rPr lang="en-US" altLang="zh-CN" sz="2000" dirty="0"/>
              <a:t>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736263" y="2420938"/>
            <a:ext cx="1841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454" y="981075"/>
            <a:ext cx="4427538" cy="5761038"/>
          </a:xfrm>
        </p:spPr>
        <p:txBody>
          <a:bodyPr/>
          <a:lstStyle/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m;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"Enter </a:t>
            </a:r>
            <a:r>
              <a:rPr lang="en-US" altLang="zh-CN" sz="2400" dirty="0" smtClean="0"/>
              <a:t>a number: ");</a:t>
            </a:r>
            <a:endParaRPr lang="zh-CN" altLang="en-US" sz="2400" dirty="0" smtClean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&amp;m);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	for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2;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 &lt;= m/2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 	</a:t>
            </a:r>
            <a:endParaRPr lang="zh-CN" altLang="en-US" sz="2400" dirty="0" smtClean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if (m %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== 0) {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         break</a:t>
            </a:r>
            <a:r>
              <a:rPr lang="en-US" altLang="zh-CN" sz="2400" dirty="0" smtClean="0"/>
              <a:t>;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}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&gt; m/2 &amp;&amp; m != 1) {</a:t>
            </a:r>
            <a:endParaRPr lang="zh-CN" altLang="en-US" sz="2400" dirty="0" smtClean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Yes\n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else{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("No\n");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 smtClean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2" y="404525"/>
            <a:ext cx="4536504" cy="584776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4-4</a:t>
            </a:r>
            <a:r>
              <a:rPr lang="zh-CN" altLang="en-US" sz="3200" dirty="0" smtClean="0"/>
              <a:t>源程序</a:t>
            </a:r>
            <a:r>
              <a:rPr lang="en-US" altLang="zh-CN" sz="3200" dirty="0" smtClean="0"/>
              <a:t>2</a:t>
            </a:r>
            <a:r>
              <a:rPr lang="en-US" altLang="zh-CN" sz="3200" dirty="0"/>
              <a:t>-</a:t>
            </a:r>
            <a:r>
              <a:rPr lang="zh-CN" altLang="en-US" sz="3200" dirty="0" smtClean="0"/>
              <a:t>判断素数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86248" y="0"/>
            <a:ext cx="4857752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chemeClr val="bg2"/>
                </a:solidFill>
              </a:rPr>
              <a:t>flag</a:t>
            </a:r>
            <a:r>
              <a:rPr lang="en-US" altLang="zh-CN" sz="2400" dirty="0" smtClean="0"/>
              <a:t>, m;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 ("Enter </a:t>
            </a:r>
            <a:r>
              <a:rPr lang="en-US" altLang="zh-CN" sz="2400" dirty="0" smtClean="0"/>
              <a:t>a number: ");</a:t>
            </a:r>
            <a:endParaRPr lang="zh-CN" altLang="en-US" sz="2400" dirty="0" smtClean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&amp;m);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if (m == 1)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else flag = 1;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	for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2;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 &lt;= m/2</a:t>
            </a:r>
            <a:r>
              <a:rPr lang="en-US" altLang="zh-CN" sz="2400" dirty="0" smtClean="0"/>
              <a:t>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</a:t>
            </a:r>
            <a:r>
              <a:rPr lang="en-US" altLang="zh-CN" sz="2400" dirty="0" smtClean="0"/>
              <a:t>{	</a:t>
            </a:r>
            <a:endParaRPr lang="zh-CN" altLang="en-US" sz="2400" dirty="0" smtClean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if (m %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== 0){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en-US" altLang="zh-CN" sz="2400" dirty="0" smtClean="0">
                <a:solidFill>
                  <a:srgbClr val="00007D"/>
                </a:solidFill>
              </a:rPr>
              <a:t>flag = 0</a:t>
            </a:r>
            <a:r>
              <a:rPr lang="en-US" altLang="zh-CN" sz="2400" dirty="0" smtClean="0"/>
              <a:t>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break</a:t>
            </a:r>
            <a:r>
              <a:rPr lang="en-US" altLang="zh-CN" sz="2400" dirty="0" smtClean="0"/>
              <a:t>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if (</a:t>
            </a:r>
            <a:r>
              <a:rPr lang="en-US" altLang="zh-CN" sz="2400" dirty="0" smtClean="0">
                <a:solidFill>
                  <a:srgbClr val="00007D"/>
                </a:solidFill>
              </a:rPr>
              <a:t>flag == 1</a:t>
            </a:r>
            <a:r>
              <a:rPr lang="en-US" altLang="zh-CN" sz="2400" dirty="0" smtClean="0"/>
              <a:t>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("Yes\n");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else{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("No\n"); }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2275"/>
            <a:ext cx="8604250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4.1</a:t>
            </a:r>
            <a:r>
              <a:rPr lang="zh-CN" altLang="en-US" dirty="0" smtClean="0"/>
              <a:t> 用格里高利公式求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0813" cy="47244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4-1 </a:t>
            </a:r>
            <a:r>
              <a:rPr lang="zh-CN" altLang="en-US" dirty="0" smtClean="0"/>
              <a:t>使用格雷戈里公式求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的近似值，要求精确到最后一项的绝对值小于</a:t>
            </a:r>
            <a:r>
              <a:rPr lang="en-US" altLang="zh-CN" dirty="0" smtClean="0"/>
              <a:t>10</a:t>
            </a:r>
            <a:r>
              <a:rPr lang="zh-CN" altLang="en-US" baseline="30000" dirty="0" smtClean="0"/>
              <a:t>–</a:t>
            </a:r>
            <a:r>
              <a:rPr lang="en-US" altLang="zh-CN" baseline="30000" dirty="0" smtClean="0"/>
              <a:t>4</a:t>
            </a:r>
            <a:r>
              <a:rPr lang="zh-CN" altLang="en-US" dirty="0" smtClean="0"/>
              <a:t>。</a:t>
            </a:r>
          </a:p>
          <a:p>
            <a:pPr>
              <a:buFont typeface="Wingdings" charset="0"/>
              <a:buNone/>
              <a:defRPr/>
            </a:pPr>
            <a:endParaRPr lang="zh-CN" altLang="en-US" dirty="0" smtClean="0"/>
          </a:p>
          <a:p>
            <a:pPr>
              <a:buFont typeface="Wingdings" charset="0"/>
              <a:buNone/>
              <a:defRPr/>
            </a:pPr>
            <a:endParaRPr lang="zh-CN" altLang="en-US" dirty="0" smtClean="0"/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4.1.1</a:t>
            </a:r>
            <a:r>
              <a:rPr lang="zh-CN" altLang="en-US" dirty="0" smtClean="0"/>
              <a:t>  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4.1.2</a:t>
            </a:r>
            <a:r>
              <a:rPr lang="zh-CN" altLang="en-US" dirty="0" smtClean="0"/>
              <a:t> 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 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endParaRPr lang="zh-CN" dirty="0" smtClean="0"/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1687513" y="2684463"/>
          <a:ext cx="27193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公式" r:id="rId3" imgW="1142640" imgH="393120" progId="Equation.3">
                  <p:embed/>
                </p:oleObj>
              </mc:Choice>
              <mc:Fallback>
                <p:oleObj name="公式" r:id="rId3" imgW="1142640" imgH="39312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684463"/>
                        <a:ext cx="27193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</a:rPr>
              <a:t>4-5-2 </a:t>
            </a:r>
            <a:r>
              <a:rPr lang="zh-CN" altLang="en-US" sz="2800" dirty="0" smtClean="0">
                <a:solidFill>
                  <a:schemeClr val="tx1"/>
                </a:solidFill>
              </a:rPr>
              <a:t>简单的猜数游戏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</a:rPr>
              <a:t>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</a:rPr>
              <a:t>次。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47713"/>
            <a:ext cx="8785671" cy="6137275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# include &lt;</a:t>
            </a:r>
            <a:r>
              <a:rPr lang="en-US" altLang="zh-CN" sz="2000" dirty="0" err="1">
                <a:solidFill>
                  <a:schemeClr val="bg2"/>
                </a:solidFill>
              </a:rPr>
              <a:t>stdlib.h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# </a:t>
            </a:r>
            <a:r>
              <a:rPr lang="en-US" altLang="zh-CN" sz="2000" dirty="0" smtClean="0"/>
              <a:t>include &lt;</a:t>
            </a:r>
            <a:r>
              <a:rPr lang="en-US" altLang="zh-CN" sz="2000" dirty="0" err="1">
                <a:solidFill>
                  <a:srgbClr val="00007D"/>
                </a:solidFill>
              </a:rPr>
              <a:t>time.h</a:t>
            </a:r>
            <a:r>
              <a:rPr lang="en-US" altLang="zh-CN" sz="20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 (</a:t>
            </a:r>
            <a:r>
              <a:rPr lang="en-US" altLang="zh-CN" sz="2000" dirty="0"/>
              <a:t>void)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{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count = 0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flag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0,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 smtClean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 smtClean="0">
                <a:solidFill>
                  <a:srgbClr val="800000"/>
                </a:solidFill>
              </a:rPr>
              <a:t> 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srand</a:t>
            </a:r>
            <a:r>
              <a:rPr lang="en-US" altLang="zh-CN" sz="2000" dirty="0" smtClean="0">
                <a:solidFill>
                  <a:srgbClr val="CC0066"/>
                </a:solidFill>
              </a:rPr>
              <a:t> (</a:t>
            </a:r>
            <a:r>
              <a:rPr lang="en-US" altLang="zh-CN" sz="2000" dirty="0">
                <a:solidFill>
                  <a:srgbClr val="CC0066"/>
                </a:solidFill>
              </a:rPr>
              <a:t>time(0))</a:t>
            </a:r>
            <a:r>
              <a:rPr lang="en-US" altLang="zh-CN" sz="2000" dirty="0"/>
              <a:t>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 smtClean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>
                <a:solidFill>
                  <a:srgbClr val="CC0066"/>
                </a:solidFill>
              </a:rPr>
              <a:t>rand () % 100 + 1</a:t>
            </a:r>
            <a:r>
              <a:rPr lang="en-US" altLang="zh-CN" sz="2000" dirty="0"/>
              <a:t>; /* </a:t>
            </a:r>
            <a:r>
              <a:rPr lang="zh-CN" altLang="en-US" sz="2000" dirty="0" smtClean="0"/>
              <a:t>随机产生一个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</a:t>
            </a:r>
            <a:r>
              <a:rPr lang="zh-CN" altLang="en-US" sz="2000" dirty="0" smtClean="0"/>
              <a:t>的被猜数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/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000" dirty="0" smtClean="0"/>
              <a:t> </a:t>
            </a:r>
            <a:r>
              <a:rPr lang="zh-CN" altLang="en-US" sz="2000" dirty="0" smtClean="0"/>
              <a:t>  </a:t>
            </a:r>
            <a:r>
              <a:rPr lang="en-US" altLang="zh-CN" sz="2000" dirty="0" smtClean="0">
                <a:solidFill>
                  <a:schemeClr val="bg2"/>
                </a:solidFill>
              </a:rPr>
              <a:t>while (</a:t>
            </a:r>
            <a:r>
              <a:rPr lang="en-US" altLang="zh-CN" sz="2000" dirty="0">
                <a:solidFill>
                  <a:schemeClr val="bg2"/>
                </a:solidFill>
              </a:rPr>
              <a:t>count &lt; 7)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"Enter your number: ");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>
                <a:solidFill>
                  <a:srgbClr val="00007D"/>
                </a:solidFill>
              </a:rPr>
              <a:t>count</a:t>
            </a:r>
            <a:r>
              <a:rPr lang="en-US" altLang="zh-CN" sz="2000" dirty="0">
                <a:solidFill>
                  <a:srgbClr val="00007D"/>
                </a:solidFill>
              </a:rPr>
              <a:t>++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 smtClean="0"/>
              <a:t>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"Lucky You!\n")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chemeClr val="bg2"/>
                </a:solidFill>
              </a:rPr>
              <a:t>flag </a:t>
            </a:r>
            <a:r>
              <a:rPr lang="en-US" altLang="zh-CN" sz="2000" dirty="0">
                <a:solidFill>
                  <a:schemeClr val="bg2"/>
                </a:solidFill>
              </a:rPr>
              <a:t>= 1</a:t>
            </a:r>
            <a:r>
              <a:rPr lang="en-US" altLang="zh-CN" sz="2000" dirty="0" smtClean="0"/>
              <a:t>;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CC0066"/>
                </a:solidFill>
              </a:rPr>
              <a:t>break</a:t>
            </a:r>
            <a:r>
              <a:rPr lang="en-US" altLang="zh-CN" sz="2000" dirty="0"/>
              <a:t>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else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if (</a:t>
            </a:r>
            <a:r>
              <a:rPr lang="en-US" altLang="zh-CN" sz="2000" dirty="0" err="1" smtClean="0"/>
              <a:t>yournumber</a:t>
            </a:r>
            <a:r>
              <a:rPr lang="en-US" altLang="zh-CN" sz="2000" dirty="0" smtClean="0"/>
              <a:t> &gt; </a:t>
            </a:r>
            <a:r>
              <a:rPr lang="en-US" altLang="zh-CN" sz="2000" dirty="0" err="1" smtClean="0"/>
              <a:t>mynumber</a:t>
            </a:r>
            <a:r>
              <a:rPr lang="en-US" altLang="zh-CN" sz="2000" dirty="0" smtClean="0"/>
              <a:t> )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"Too big\n")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 else</a:t>
            </a:r>
            <a:r>
              <a:rPr lang="zh-CN" altLang="zh-CN" sz="20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"Too small\n");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   </a:t>
            </a:r>
            <a:r>
              <a:rPr lang="en-US" altLang="zh-CN" sz="2000" dirty="0" smtClean="0">
                <a:solidFill>
                  <a:srgbClr val="00007D"/>
                </a:solidFill>
              </a:rPr>
              <a:t>}</a:t>
            </a:r>
            <a:endParaRPr lang="en-US" altLang="zh-CN" sz="2000" dirty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>
                <a:solidFill>
                  <a:srgbClr val="00007D"/>
                </a:solidFill>
              </a:rPr>
              <a:t>flag =</a:t>
            </a:r>
            <a:r>
              <a:rPr lang="en-US" altLang="zh-CN" sz="2000" dirty="0" smtClean="0">
                <a:solidFill>
                  <a:srgbClr val="00007D"/>
                </a:solidFill>
              </a:rPr>
              <a:t>=</a:t>
            </a:r>
            <a:r>
              <a:rPr lang="zh-CN" altLang="en-US" sz="2000" dirty="0" smtClean="0">
                <a:solidFill>
                  <a:srgbClr val="00007D"/>
                </a:solidFill>
              </a:rPr>
              <a:t> </a:t>
            </a:r>
            <a:r>
              <a:rPr lang="en-US" altLang="zh-CN" sz="2000" dirty="0" smtClean="0">
                <a:solidFill>
                  <a:srgbClr val="00007D"/>
                </a:solidFill>
              </a:rPr>
              <a:t>0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"Game Over!\n")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return </a:t>
            </a:r>
            <a:r>
              <a:rPr lang="en-US" altLang="zh-CN" sz="2000" dirty="0"/>
              <a:t>0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075613" cy="76835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/>
              <a:t>4.4</a:t>
            </a:r>
            <a:r>
              <a:rPr lang="zh-CN" altLang="en-US" dirty="0" smtClean="0"/>
              <a:t>  求</a:t>
            </a:r>
            <a:r>
              <a:rPr lang="en-US" altLang="zh-CN" dirty="0" smtClean="0"/>
              <a:t>1</a:t>
            </a:r>
            <a:r>
              <a:rPr lang="zh-CN" altLang="en-US" dirty="0" smtClean="0"/>
              <a:t>! + </a:t>
            </a:r>
            <a:r>
              <a:rPr lang="en-US" altLang="zh-CN" dirty="0" smtClean="0"/>
              <a:t>2</a:t>
            </a:r>
            <a:r>
              <a:rPr lang="zh-CN" altLang="en-US" dirty="0" smtClean="0"/>
              <a:t>! + … +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!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7706816" cy="5256584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um = 0;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100;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++){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CC0066"/>
                </a:solidFill>
              </a:rPr>
              <a:t>item = </a:t>
            </a:r>
            <a:r>
              <a:rPr lang="en-US" altLang="zh-CN" dirty="0" err="1" smtClean="0">
                <a:solidFill>
                  <a:srgbClr val="CC0066"/>
                </a:solidFill>
              </a:rPr>
              <a:t>i</a:t>
            </a:r>
            <a:r>
              <a:rPr lang="en-US" altLang="zh-CN" dirty="0" smtClean="0">
                <a:solidFill>
                  <a:srgbClr val="CC0066"/>
                </a:solidFill>
              </a:rPr>
              <a:t> !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    sum = sum + item;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lang="zh-CN" altLang="en-US" dirty="0" smtClean="0"/>
          </a:p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endParaRPr lang="zh-CN" altLang="en-US" dirty="0" smtClean="0"/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4.4.1</a:t>
            </a:r>
            <a:r>
              <a:rPr lang="zh-CN" altLang="en-US" dirty="0" smtClean="0"/>
              <a:t>  程序解析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调用函数 </a:t>
            </a:r>
            <a:r>
              <a:rPr lang="en-US" altLang="zh-CN" dirty="0" smtClean="0"/>
              <a:t>fact(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计算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的阶乘</a:t>
            </a:r>
          </a:p>
          <a:p>
            <a:pPr>
              <a:buFont typeface="Wingdings" charset="0"/>
              <a:buNone/>
              <a:defRPr/>
            </a:pPr>
            <a:r>
              <a:rPr lang="en-US" altLang="zh-CN" dirty="0" smtClean="0"/>
              <a:t>4.4.2</a:t>
            </a:r>
            <a:r>
              <a:rPr lang="zh-CN" altLang="en-US" dirty="0" smtClean="0"/>
              <a:t> 嵌套循环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用循环计算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的阶乘</a:t>
            </a:r>
            <a:endParaRPr lang="zh-CN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624"/>
            <a:ext cx="7727950" cy="6781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double fact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n);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{	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double sum;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 sum = 0;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for 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100;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 ){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     sum = sum + </a:t>
            </a:r>
            <a:r>
              <a:rPr lang="en-US" altLang="zh-CN" sz="2400" dirty="0" smtClean="0">
                <a:solidFill>
                  <a:srgbClr val="CC0066"/>
                </a:solidFill>
              </a:rPr>
              <a:t>fact (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i</a:t>
            </a:r>
            <a:r>
              <a:rPr lang="en-US" altLang="zh-CN" sz="2400" dirty="0" smtClean="0">
                <a:solidFill>
                  <a:srgbClr val="CC0066"/>
                </a:solidFill>
              </a:rPr>
              <a:t>)</a:t>
            </a:r>
            <a:r>
              <a:rPr lang="en-US" altLang="zh-CN" sz="2400" dirty="0" smtClean="0"/>
              <a:t>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}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("1! + 2! + 3! + … + 100! = %e\n", sum);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return 0;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double fact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			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double result = 1; 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 for 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n;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++){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       result = result *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}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return  result ;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 smtClean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356100" y="333375"/>
            <a:ext cx="4392613" cy="1008063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4.4.1</a:t>
            </a:r>
            <a:r>
              <a:rPr lang="zh-CN" altLang="en-US" sz="3200" dirty="0" smtClean="0"/>
              <a:t>  程序解析</a:t>
            </a:r>
            <a:br>
              <a:rPr lang="zh-CN" altLang="en-US" sz="3200" dirty="0" smtClean="0"/>
            </a:br>
            <a:r>
              <a:rPr lang="zh-CN" altLang="en-US" sz="3200" dirty="0" smtClean="0"/>
              <a:t> 求</a:t>
            </a:r>
            <a:r>
              <a:rPr lang="en-US" altLang="zh-CN" sz="3200" dirty="0" smtClean="0"/>
              <a:t>1! + 2! + …. + 100!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4427538" y="1556792"/>
            <a:ext cx="4392612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1! + 2! + … + 100! = 9.426900e+157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9585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4.4.2</a:t>
            </a:r>
            <a:r>
              <a:rPr lang="zh-CN" altLang="en-US" dirty="0" smtClean="0"/>
              <a:t>  嵌套循环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124744"/>
            <a:ext cx="4902696" cy="2349624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s</a:t>
            </a:r>
            <a:r>
              <a:rPr lang="en-US" altLang="zh-CN" sz="2800" dirty="0" smtClean="0"/>
              <a:t>um = 0;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for (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1;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&lt;= 100;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 ){</a:t>
            </a:r>
          </a:p>
          <a:p>
            <a:pPr algn="just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CC0066"/>
                </a:solidFill>
              </a:rPr>
              <a:t>item =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i</a:t>
            </a:r>
            <a:r>
              <a:rPr lang="en-US" altLang="zh-CN" sz="2800" dirty="0" smtClean="0">
                <a:solidFill>
                  <a:srgbClr val="CC0066"/>
                </a:solidFill>
              </a:rPr>
              <a:t> !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 smtClean="0"/>
              <a:t>    sum = sum + item;</a:t>
            </a:r>
          </a:p>
          <a:p>
            <a:pPr algn="just">
              <a:spcBef>
                <a:spcPts val="300"/>
              </a:spcBef>
              <a:buFont typeface="Wingdings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 smtClean="0"/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4427984" y="2636912"/>
            <a:ext cx="4543425" cy="353943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sum = 0;</a:t>
            </a:r>
          </a:p>
          <a:p>
            <a:pPr algn="just" eaLnBrk="0" hangingPunct="0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for (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</a:rPr>
              <a:t> = 1;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</a:rPr>
              <a:t>++ ) {   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zh-CN" sz="2800" dirty="0" smtClean="0">
                <a:solidFill>
                  <a:schemeClr val="bg2"/>
                </a:solidFill>
              </a:rPr>
              <a:t>item = 1;          	</a:t>
            </a:r>
          </a:p>
          <a:p>
            <a:pPr algn="just" eaLnBrk="0" hangingPunct="0">
              <a:defRPr/>
            </a:pPr>
            <a:r>
              <a:rPr lang="zh-CN" altLang="en-US" sz="2800" dirty="0" smtClean="0">
                <a:solidFill>
                  <a:schemeClr val="bg2"/>
                </a:solidFill>
              </a:rPr>
              <a:t>    </a:t>
            </a:r>
            <a:r>
              <a:rPr lang="en-US" altLang="zh-CN" sz="2800" dirty="0" smtClean="0">
                <a:solidFill>
                  <a:schemeClr val="bg2"/>
                </a:solidFill>
              </a:rPr>
              <a:t>for (j = 1; j &lt;= </a:t>
            </a:r>
            <a:r>
              <a:rPr lang="en-US" altLang="zh-CN" sz="28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800" dirty="0" smtClean="0">
                <a:solidFill>
                  <a:schemeClr val="bg2"/>
                </a:solidFill>
              </a:rPr>
              <a:t>; j++){ 	item = item * j;</a:t>
            </a:r>
          </a:p>
          <a:p>
            <a:pPr algn="just" eaLnBrk="0" hangingPunct="0">
              <a:defRPr/>
            </a:pPr>
            <a:r>
              <a:rPr lang="en-US" altLang="zh-CN" sz="2800" dirty="0" smtClean="0">
                <a:solidFill>
                  <a:schemeClr val="bg2"/>
                </a:solidFill>
              </a:rPr>
              <a:t>       }</a:t>
            </a:r>
          </a:p>
          <a:p>
            <a:pPr algn="just" eaLnBrk="0" hangingPunct="0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    sum = sum + item;  </a:t>
            </a:r>
          </a:p>
          <a:p>
            <a:pPr algn="just" eaLnBrk="0" hangingPunct="0">
              <a:defRPr/>
            </a:pP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964612" cy="5791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#</a:t>
            </a:r>
            <a:r>
              <a:rPr lang="en-US" altLang="zh-CN" sz="2400" smtClean="0"/>
              <a:t> include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{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j;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	double item, sum;                   /*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 </a:t>
            </a:r>
            <a:r>
              <a:rPr lang="zh-CN" altLang="en-US" sz="2400" dirty="0" smtClean="0"/>
              <a:t>存放阶乘 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sum = 0;</a:t>
            </a:r>
          </a:p>
          <a:p>
            <a:pPr algn="just">
              <a:buFont typeface="Wingdings" charset="0"/>
              <a:buNone/>
              <a:defRPr/>
            </a:pPr>
            <a:r>
              <a:rPr lang="zh-CN" sz="2400" dirty="0" smtClean="0"/>
              <a:t>    </a:t>
            </a:r>
            <a:r>
              <a:rPr lang="en-US" altLang="zh-CN" sz="2400" dirty="0" smtClean="0"/>
              <a:t>for(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&lt;= 100;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 ) { </a:t>
            </a:r>
            <a:r>
              <a:rPr lang="zh-CN" altLang="en-US" sz="2400" dirty="0" smtClean="0"/>
              <a:t>   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  </a:t>
            </a:r>
            <a:r>
              <a:rPr lang="en-US" altLang="zh-CN" sz="2400" dirty="0" smtClean="0">
                <a:solidFill>
                  <a:schemeClr val="bg2"/>
                </a:solidFill>
              </a:rPr>
              <a:t>item = 1;</a:t>
            </a:r>
            <a:r>
              <a:rPr lang="en-US" altLang="zh-CN" sz="2400" dirty="0" smtClean="0"/>
              <a:t>                             /*  </a:t>
            </a:r>
            <a:r>
              <a:rPr lang="zh-CN" altLang="en-US" sz="2400" dirty="0" smtClean="0"/>
              <a:t>每次求阶乘都从1开始 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	    </a:t>
            </a:r>
            <a:r>
              <a:rPr lang="en-US" altLang="zh-CN" sz="2400" dirty="0" smtClean="0">
                <a:solidFill>
                  <a:schemeClr val="bg2"/>
                </a:solidFill>
              </a:rPr>
              <a:t>for ( j = 1; j &lt;=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 j++ ){	</a:t>
            </a:r>
            <a:r>
              <a:rPr lang="en-US" altLang="zh-CN" sz="2400" dirty="0" smtClean="0"/>
              <a:t> /* </a:t>
            </a:r>
            <a:r>
              <a:rPr lang="zh-CN" altLang="en-US" sz="2400" dirty="0" smtClean="0"/>
              <a:t>内层循环算出 </a:t>
            </a:r>
            <a:r>
              <a:rPr lang="en-US" altLang="zh-CN" sz="2400" dirty="0" smtClean="0"/>
              <a:t>item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 */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	           </a:t>
            </a:r>
            <a:r>
              <a:rPr lang="en-US" altLang="zh-CN" sz="2400" dirty="0" smtClean="0">
                <a:solidFill>
                  <a:schemeClr val="bg2"/>
                </a:solidFill>
              </a:rPr>
              <a:t>item = item * j;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chemeClr val="bg2"/>
                </a:solidFill>
              </a:rPr>
              <a:t>           }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	      sum = sum + item;   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	}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("1! + 2! + 3! + … + 100! = %e\n", sum);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}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28600"/>
            <a:ext cx="360045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4-7 </a:t>
            </a:r>
            <a:r>
              <a:rPr lang="zh-CN" altLang="en-US" dirty="0" smtClean="0"/>
              <a:t>源程序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265267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讨论</a:t>
            </a:r>
            <a:r>
              <a:rPr lang="en-US" altLang="zh-CN" dirty="0" smtClean="0"/>
              <a:t>-</a:t>
            </a:r>
            <a:r>
              <a:rPr lang="zh-CN" altLang="en-US" dirty="0" smtClean="0"/>
              <a:t>内层循环的初始化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36663"/>
            <a:ext cx="4536504" cy="3920529"/>
          </a:xfrm>
        </p:spPr>
        <p:txBody>
          <a:bodyPr/>
          <a:lstStyle/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2800" dirty="0" smtClean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sum = 0;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for (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1;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&lt;= 100;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 ) {   </a:t>
            </a:r>
            <a:endParaRPr lang="zh-CN" altLang="en-US" sz="2800" dirty="0" smtClean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/>
              <a:t>    </a:t>
            </a:r>
            <a:r>
              <a:rPr lang="en-US" altLang="zh-CN" sz="2800" dirty="0" smtClean="0">
                <a:solidFill>
                  <a:srgbClr val="CC0066"/>
                </a:solidFill>
              </a:rPr>
              <a:t>item = 1</a:t>
            </a:r>
            <a:r>
              <a:rPr lang="en-US" altLang="zh-CN" sz="2800" dirty="0" smtClean="0"/>
              <a:t>; </a:t>
            </a:r>
            <a:r>
              <a:rPr lang="en-US" altLang="zh-CN" sz="2800" dirty="0" smtClean="0">
                <a:solidFill>
                  <a:srgbClr val="FF0000"/>
                </a:solidFill>
              </a:rPr>
              <a:t>         	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  <a:r>
              <a:rPr lang="en-US" altLang="zh-CN" sz="2800" dirty="0" smtClean="0"/>
              <a:t>for (j = 1; j &lt;=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 j++){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	   	  item = item * j;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       }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       sum = sum + item;  </a:t>
            </a: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1176933"/>
            <a:ext cx="3716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…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100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644008" y="1268760"/>
            <a:ext cx="4320480" cy="39604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sum = 0;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for(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= 1;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&lt;= 100;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++ )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{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for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(j </a:t>
            </a:r>
            <a:r>
              <a:rPr kumimoji="1" lang="en-US" altLang="zh-CN" sz="2800" dirty="0">
                <a:solidFill>
                  <a:schemeClr val="tx1"/>
                </a:solidFill>
              </a:rPr>
              <a:t>= 1; j &lt;=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 j+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+){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   item = item * j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</a:rPr>
              <a:t>      }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sum = sum + item; </a:t>
            </a: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784" y="5348634"/>
            <a:ext cx="6336704" cy="528638"/>
          </a:xfrm>
          <a:prstGeom prst="rect">
            <a:avLst/>
          </a:prstGeom>
          <a:solidFill>
            <a:schemeClr val="accent5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*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*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*</a:t>
            </a:r>
            <a:r>
              <a:rPr kumimoji="1" lang="zh-CN" altLang="en-US" sz="2800" dirty="0">
                <a:solidFill>
                  <a:schemeClr val="tx1"/>
                </a:solidFill>
                <a:latin typeface="Arial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 smtClean="0">
                <a:solidFill>
                  <a:schemeClr val="tx1"/>
                </a:solidFill>
              </a:rPr>
              <a:t>100</a:t>
            </a:r>
            <a:r>
              <a:rPr kumimoji="1" lang="en-US" altLang="zh-CN" sz="2800" dirty="0">
                <a:solidFill>
                  <a:schemeClr val="tx1"/>
                </a:solidFill>
              </a:rPr>
              <a:t>!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872" y="228600"/>
            <a:ext cx="650364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分析嵌套循环的执行过程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92696"/>
            <a:ext cx="4830688" cy="4032448"/>
          </a:xfrm>
        </p:spPr>
        <p:txBody>
          <a:bodyPr/>
          <a:lstStyle/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sum = 0;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for(</a:t>
            </a:r>
            <a:r>
              <a:rPr lang="en-US" altLang="zh-CN" dirty="0" err="1" smtClean="0">
                <a:solidFill>
                  <a:srgbClr val="CC0066"/>
                </a:solidFill>
              </a:rPr>
              <a:t>i</a:t>
            </a:r>
            <a:r>
              <a:rPr lang="en-US" altLang="zh-CN" dirty="0" smtClean="0">
                <a:solidFill>
                  <a:srgbClr val="CC0066"/>
                </a:solidFill>
              </a:rPr>
              <a:t> = 1; </a:t>
            </a:r>
            <a:r>
              <a:rPr lang="en-US" altLang="zh-CN" dirty="0" err="1" smtClean="0">
                <a:solidFill>
                  <a:srgbClr val="CC0066"/>
                </a:solidFill>
              </a:rPr>
              <a:t>i</a:t>
            </a:r>
            <a:r>
              <a:rPr lang="en-US" altLang="zh-CN" dirty="0" smtClean="0">
                <a:solidFill>
                  <a:srgbClr val="CC0066"/>
                </a:solidFill>
              </a:rPr>
              <a:t> &lt;= 100; </a:t>
            </a:r>
            <a:r>
              <a:rPr lang="en-US" altLang="zh-CN" dirty="0" err="1" smtClean="0">
                <a:solidFill>
                  <a:srgbClr val="CC0066"/>
                </a:solidFill>
              </a:rPr>
              <a:t>i</a:t>
            </a:r>
            <a:r>
              <a:rPr lang="en-US" altLang="zh-CN" dirty="0" smtClean="0">
                <a:solidFill>
                  <a:srgbClr val="CC0066"/>
                </a:solidFill>
              </a:rPr>
              <a:t>++) </a:t>
            </a:r>
            <a:r>
              <a:rPr lang="en-US" altLang="zh-CN" dirty="0" smtClean="0"/>
              <a:t>{   </a:t>
            </a:r>
            <a:endParaRPr lang="zh-CN" altLang="en-US" dirty="0" smtClean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item = 1;</a:t>
            </a:r>
            <a:r>
              <a:rPr lang="en-US" altLang="zh-CN" dirty="0" smtClean="0">
                <a:solidFill>
                  <a:srgbClr val="FF0000"/>
                </a:solidFill>
              </a:rPr>
              <a:t>          	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</a:rPr>
              <a:t>for (j = 1; j &lt;= </a:t>
            </a:r>
            <a:r>
              <a:rPr lang="en-US" altLang="zh-CN" dirty="0" err="1" smtClean="0">
                <a:solidFill>
                  <a:schemeClr val="bg2"/>
                </a:solidFill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</a:rPr>
              <a:t>; j++)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	   	</a:t>
            </a:r>
            <a:r>
              <a:rPr lang="en-US" altLang="zh-CN" dirty="0" smtClean="0">
                <a:solidFill>
                  <a:schemeClr val="bg2"/>
                </a:solidFill>
              </a:rPr>
              <a:t>item = item * j;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 smtClean="0"/>
              <a:t>    sum = sum + item;  </a:t>
            </a: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}</a:t>
            </a:r>
            <a:endParaRPr lang="zh-CN" altLang="en-US" dirty="0" smtClean="0">
              <a:solidFill>
                <a:srgbClr val="CC0066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221088"/>
            <a:ext cx="5767536" cy="229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Char char="n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外层循环变量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的每个值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内层循环变量 </a:t>
            </a:r>
            <a:r>
              <a:rPr kumimoji="1" lang="en-US" altLang="zh-CN" sz="2800" dirty="0">
                <a:solidFill>
                  <a:schemeClr val="bg2"/>
                </a:solidFill>
              </a:rPr>
              <a:t>j </a:t>
            </a:r>
            <a:r>
              <a:rPr kumimoji="1" lang="zh-CN" altLang="en-US" sz="2800" dirty="0">
                <a:solidFill>
                  <a:schemeClr val="tx1"/>
                </a:solidFill>
              </a:rPr>
              <a:t>变化一个轮次；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Char char="n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 smtClean="0">
                <a:solidFill>
                  <a:schemeClr val="tx1"/>
                </a:solidFill>
              </a:rPr>
              <a:t>内外层循环变量的名字不能</a:t>
            </a:r>
            <a:r>
              <a:rPr kumimoji="1" lang="zh-CN" altLang="en-US" sz="2800" dirty="0">
                <a:solidFill>
                  <a:schemeClr val="tx1"/>
                </a:solidFill>
              </a:rPr>
              <a:t>相同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分别用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和 </a:t>
            </a:r>
            <a:r>
              <a:rPr kumimoji="1" lang="en-US" altLang="zh-CN" sz="2800" dirty="0">
                <a:solidFill>
                  <a:schemeClr val="bg2"/>
                </a:solidFill>
              </a:rPr>
              <a:t>j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6197" name="Freeform 5"/>
          <p:cNvSpPr>
            <a:spLocks/>
          </p:cNvSpPr>
          <p:nvPr/>
        </p:nvSpPr>
        <p:spPr bwMode="auto">
          <a:xfrm>
            <a:off x="5292725" y="1494458"/>
            <a:ext cx="650875" cy="2654622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4965626" y="2492896"/>
            <a:ext cx="398462" cy="720080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228600" y="2590800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5" name="文档" r:id="rId3" imgW="4495800" imgH="1677924" progId="Word.Document.8">
                  <p:embed/>
                </p:oleObj>
              </mc:Choice>
              <mc:Fallback>
                <p:oleObj name="文档" r:id="rId3" imgW="4495800" imgH="1677924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43608" y="975692"/>
            <a:ext cx="6019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for (j = 1; j &lt;=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; j++)		</a:t>
            </a: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%d\n",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, j );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872" y="228600"/>
            <a:ext cx="6503640" cy="914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-</a:t>
            </a:r>
            <a:r>
              <a:rPr lang="en-US" altLang="en-US" dirty="0" smtClean="0"/>
              <a:t>运行结果是什么？</a:t>
            </a:r>
            <a:endParaRPr lang="zh-CN" alt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6406480" cy="72008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4.5</a:t>
            </a:r>
            <a:r>
              <a:rPr lang="zh-CN" altLang="en-US" dirty="0" smtClean="0"/>
              <a:t>  循环结构程序设计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66124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 smtClean="0"/>
              <a:t>循环程序的实现要点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宋体" charset="0"/>
              </a:rPr>
              <a:t>归纳出</a:t>
            </a:r>
            <a:r>
              <a:rPr lang="zh-CN" altLang="en-US" dirty="0" smtClean="0"/>
              <a:t>哪些操作需要反复执行？</a:t>
            </a:r>
            <a:r>
              <a:rPr lang="zh-CN" altLang="en-US" b="0" dirty="0" smtClean="0">
                <a:latin typeface="宋体" charset="0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</a:rPr>
              <a:t>循环体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 smtClean="0"/>
              <a:t>这些操作在什么情况下重复执行</a:t>
            </a:r>
            <a:r>
              <a:rPr lang="zh-CN" altLang="en-US" dirty="0" smtClean="0">
                <a:latin typeface="宋体" charset="0"/>
              </a:rPr>
              <a:t>？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C0066"/>
                </a:solidFill>
              </a:rPr>
              <a:t>循环条件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常见</a:t>
            </a:r>
            <a:r>
              <a:rPr lang="zh-CN" altLang="en-US" dirty="0" smtClean="0"/>
              <a:t>的循环</a:t>
            </a:r>
            <a:r>
              <a:rPr lang="zh-CN" altLang="en-US" dirty="0"/>
              <a:t>控制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 smtClean="0"/>
              <a:t>计数控制、计算值控制</a:t>
            </a:r>
            <a:r>
              <a:rPr lang="zh-CN" altLang="zh-CN" dirty="0" smtClean="0"/>
              <a:t>、</a:t>
            </a:r>
            <a:r>
              <a:rPr lang="zh-CN" altLang="en-US" dirty="0" smtClean="0"/>
              <a:t>输入值控制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 smtClean="0"/>
              <a:t>多重</a:t>
            </a:r>
            <a:r>
              <a:rPr lang="en-US" altLang="en-US" dirty="0" smtClean="0"/>
              <a:t>控制</a:t>
            </a:r>
            <a:r>
              <a:rPr lang="zh-CN" altLang="en-US" dirty="0" smtClean="0"/>
              <a:t>（</a:t>
            </a:r>
            <a:r>
              <a:rPr lang="zh-CN" altLang="en-US" dirty="0"/>
              <a:t>计数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+</a:t>
            </a:r>
            <a:r>
              <a:rPr lang="zh-CN" altLang="en-US" dirty="0"/>
              <a:t>计算值</a:t>
            </a:r>
            <a:r>
              <a:rPr lang="zh-CN" altLang="en-US" dirty="0" smtClean="0"/>
              <a:t>控制，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选用合适的循环语句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for  while   do-</a:t>
            </a:r>
            <a:r>
              <a:rPr lang="en-US" altLang="zh-CN" dirty="0" smtClean="0"/>
              <a:t>while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797"/>
            <a:ext cx="5400600" cy="935955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/>
              <a:t>常见的循环控制方式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99" y="1052736"/>
            <a:ext cx="8533581" cy="5544616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计数控制：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2.4</a:t>
            </a:r>
            <a:r>
              <a:rPr lang="zh-CN" altLang="en-US" sz="2400" dirty="0" smtClean="0"/>
              <a:t>节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4-6, 4-7, 4-11, 4-12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um = 0;</a:t>
            </a:r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CC0066"/>
                </a:solidFill>
              </a:rPr>
              <a:t>for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</a:t>
            </a:r>
            <a:r>
              <a:rPr lang="en-US" altLang="zh-CN" sz="2400" dirty="0" smtClean="0">
                <a:solidFill>
                  <a:srgbClr val="CC0066"/>
                </a:solidFill>
              </a:rPr>
              <a:t>= n; 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i</a:t>
            </a:r>
            <a:r>
              <a:rPr lang="en-US" altLang="zh-CN" sz="2400" dirty="0" smtClean="0">
                <a:solidFill>
                  <a:srgbClr val="CC0066"/>
                </a:solidFill>
              </a:rPr>
              <a:t>++)</a:t>
            </a:r>
            <a:r>
              <a:rPr lang="en-US" altLang="zh-CN" sz="2400" dirty="0" smtClean="0"/>
              <a:t>{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sum = sum +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fact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计算值控制：例</a:t>
            </a:r>
            <a:r>
              <a:rPr lang="en-US" altLang="zh-CN" sz="2400" dirty="0" smtClean="0"/>
              <a:t>4-1, 4-3, 4-9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item = 1.0;</a:t>
            </a:r>
            <a:r>
              <a:rPr lang="zh-CN" altLang="zh-CN" sz="2400" dirty="0" smtClean="0"/>
              <a:t> </a:t>
            </a:r>
            <a:endParaRPr lang="zh-CN" altLang="en-US" sz="2400" dirty="0" smtClean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 smtClean="0"/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while</a:t>
            </a:r>
            <a:r>
              <a:rPr lang="zh-CN" altLang="en-US" sz="2400" dirty="0" smtClean="0">
                <a:solidFill>
                  <a:srgbClr val="CC0066"/>
                </a:solidFill>
              </a:rPr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(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fabs</a:t>
            </a:r>
            <a:r>
              <a:rPr lang="en-US" altLang="zh-CN" sz="2400" dirty="0" smtClean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{   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	  item = flag * 1.0 / denominator; </a:t>
            </a:r>
            <a:endParaRPr lang="zh-CN" altLang="en-US" sz="2400" dirty="0" smtClean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……</a:t>
            </a:r>
            <a:endParaRPr lang="zh-CN" altLang="en-US" sz="2400" dirty="0" smtClean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输入值控制为主：例</a:t>
            </a:r>
            <a:r>
              <a:rPr lang="en-US" altLang="zh-CN" sz="2400" dirty="0" smtClean="0"/>
              <a:t>4-2, 4-8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</a:t>
            </a:r>
            <a:r>
              <a:rPr lang="en-US" altLang="zh-CN" sz="2400" dirty="0" smtClean="0">
                <a:solidFill>
                  <a:srgbClr val="00007D"/>
                </a:solidFill>
              </a:rPr>
              <a:t>(</a:t>
            </a:r>
            <a:r>
              <a:rPr lang="en-US" altLang="zh-CN" sz="2400" dirty="0">
                <a:solidFill>
                  <a:srgbClr val="00007D"/>
                </a:solidFill>
              </a:rPr>
              <a:t>"</a:t>
            </a:r>
            <a:r>
              <a:rPr lang="en-US" altLang="zh-CN" sz="2400" dirty="0" smtClean="0">
                <a:solidFill>
                  <a:srgbClr val="00007D"/>
                </a:solidFill>
              </a:rPr>
              <a:t>%lf</a:t>
            </a:r>
            <a:r>
              <a:rPr lang="en-US" altLang="zh-CN" sz="2400" dirty="0">
                <a:solidFill>
                  <a:srgbClr val="00007D"/>
                </a:solidFill>
              </a:rPr>
              <a:t>"</a:t>
            </a:r>
            <a:r>
              <a:rPr lang="en-US" altLang="zh-CN" sz="2400" dirty="0" smtClean="0">
                <a:solidFill>
                  <a:srgbClr val="00007D"/>
                </a:solidFill>
              </a:rPr>
              <a:t>, </a:t>
            </a:r>
            <a:r>
              <a:rPr lang="en-US" altLang="zh-CN" sz="2400" dirty="0">
                <a:solidFill>
                  <a:srgbClr val="00007D"/>
                </a:solidFill>
              </a:rPr>
              <a:t>&amp;grade)</a:t>
            </a:r>
            <a:r>
              <a:rPr lang="en-US" altLang="zh-CN" sz="2400" dirty="0" smtClean="0">
                <a:solidFill>
                  <a:srgbClr val="00007D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CC0066"/>
                </a:solidFill>
              </a:rPr>
              <a:t>while </a:t>
            </a:r>
            <a:r>
              <a:rPr lang="en-US" altLang="zh-CN" sz="2400" dirty="0">
                <a:solidFill>
                  <a:srgbClr val="CC0066"/>
                </a:solidFill>
              </a:rPr>
              <a:t>(grade &gt;= 0)</a:t>
            </a:r>
            <a:r>
              <a:rPr lang="en-US" altLang="zh-CN" sz="2400" dirty="0"/>
              <a:t> {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sz="2400" dirty="0"/>
              <a:t>	 </a:t>
            </a:r>
            <a:r>
              <a:rPr lang="en-US" altLang="zh-CN" sz="2400" dirty="0" smtClean="0"/>
              <a:t> 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 smtClean="0">
                <a:solidFill>
                  <a:srgbClr val="00007D"/>
                </a:solidFill>
              </a:rPr>
              <a:t>scanf</a:t>
            </a:r>
            <a:r>
              <a:rPr lang="en-US" altLang="zh-CN" sz="2400" dirty="0" smtClean="0">
                <a:solidFill>
                  <a:srgbClr val="00007D"/>
                </a:solidFill>
              </a:rPr>
              <a:t> (</a:t>
            </a:r>
            <a:r>
              <a:rPr lang="en-US" altLang="zh-CN" sz="2400" dirty="0">
                <a:solidFill>
                  <a:srgbClr val="00007D"/>
                </a:solidFill>
              </a:rPr>
              <a:t>"</a:t>
            </a:r>
            <a:r>
              <a:rPr lang="en-US" altLang="zh-CN" sz="2400" dirty="0" smtClean="0">
                <a:solidFill>
                  <a:srgbClr val="00007D"/>
                </a:solidFill>
              </a:rPr>
              <a:t>%lf</a:t>
            </a:r>
            <a:r>
              <a:rPr lang="en-US" altLang="zh-CN" sz="2400" dirty="0">
                <a:solidFill>
                  <a:srgbClr val="00007D"/>
                </a:solidFill>
              </a:rPr>
              <a:t>"</a:t>
            </a:r>
            <a:r>
              <a:rPr lang="en-US" altLang="zh-CN" sz="2400" dirty="0" smtClean="0">
                <a:solidFill>
                  <a:srgbClr val="00007D"/>
                </a:solidFill>
              </a:rPr>
              <a:t>, </a:t>
            </a:r>
            <a:r>
              <a:rPr lang="en-US" altLang="zh-CN" sz="2400" dirty="0">
                <a:solidFill>
                  <a:srgbClr val="00007D"/>
                </a:solidFill>
              </a:rPr>
              <a:t>&amp;grade);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 smtClean="0"/>
              <a:t>计数控制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计算值控制：例</a:t>
            </a:r>
            <a:r>
              <a:rPr lang="en-US" altLang="zh-CN" sz="2400" dirty="0" smtClean="0"/>
              <a:t>4</a:t>
            </a:r>
            <a:r>
              <a:rPr lang="en-US" altLang="zh-CN" sz="2400" dirty="0"/>
              <a:t>-4, </a:t>
            </a:r>
            <a:r>
              <a:rPr lang="en-US" altLang="zh-CN" sz="2400" dirty="0" smtClean="0"/>
              <a:t>4-5, 4</a:t>
            </a:r>
            <a:r>
              <a:rPr lang="en-US" altLang="zh-CN" sz="2400" dirty="0"/>
              <a:t>-</a:t>
            </a:r>
            <a:r>
              <a:rPr lang="en-US" altLang="zh-CN" sz="2400" dirty="0" smtClean="0"/>
              <a:t>10</a:t>
            </a:r>
            <a:endParaRPr kumimoji="1" lang="zh-CN" altLang="en-US" sz="24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789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5567363" cy="1368425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4-1 </a:t>
            </a:r>
            <a:r>
              <a:rPr lang="zh-CN" altLang="en-US" sz="2800" dirty="0" smtClean="0"/>
              <a:t>使用格雷戈里</a:t>
            </a:r>
            <a:r>
              <a:rPr lang="zh-CN" altLang="en-US" sz="2800" dirty="0"/>
              <a:t>公式求</a:t>
            </a:r>
            <a:r>
              <a:rPr lang="en-US" altLang="zh-CN" sz="2800" dirty="0"/>
              <a:t>π</a:t>
            </a:r>
            <a:r>
              <a:rPr lang="zh-CN" altLang="en-US" sz="2800" dirty="0"/>
              <a:t>的近似值，要求精确到最后一项的绝对值小于</a:t>
            </a:r>
            <a:r>
              <a:rPr lang="en-US" altLang="zh-CN" sz="2800" dirty="0"/>
              <a:t>10</a:t>
            </a:r>
            <a:r>
              <a:rPr lang="zh-CN" altLang="en-US" sz="2800" baseline="30000" dirty="0"/>
              <a:t>–</a:t>
            </a:r>
            <a:r>
              <a:rPr lang="en-US" altLang="zh-CN" sz="2800" baseline="30000" dirty="0"/>
              <a:t>4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pPr algn="just">
              <a:buFont typeface="Wingdings" charset="0"/>
              <a:buNone/>
              <a:defRPr/>
            </a:pPr>
            <a:endParaRPr lang="zh-CN" altLang="en-US" sz="2800" dirty="0" smtClean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dirty="0" smtClean="0"/>
              <a:t>4.1.1</a:t>
            </a:r>
            <a:r>
              <a:rPr lang="zh-CN" altLang="en-US" sz="3600" dirty="0" smtClean="0"/>
              <a:t>  程序解析－求</a:t>
            </a:r>
            <a:r>
              <a:rPr lang="en-US" altLang="zh-CN" sz="3600" dirty="0" smtClean="0"/>
              <a:t>π</a:t>
            </a:r>
            <a:r>
              <a:rPr lang="zh-CN" altLang="en-US" sz="3600" dirty="0" smtClean="0"/>
              <a:t>的近似值</a:t>
            </a:r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6011863" y="1125538"/>
          <a:ext cx="27193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公式" r:id="rId3" imgW="1142640" imgH="393120" progId="">
                  <p:embed/>
                </p:oleObj>
              </mc:Choice>
              <mc:Fallback>
                <p:oleObj name="公式" r:id="rId3" imgW="1142640" imgH="39312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125538"/>
                        <a:ext cx="27193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388" y="2349500"/>
            <a:ext cx="6337300" cy="4419671"/>
          </a:xfrm>
          <a:prstGeom prst="rect">
            <a:avLst/>
          </a:prstGeom>
          <a:ln>
            <a:solidFill>
              <a:schemeClr val="bg2"/>
            </a:solidFill>
            <a:prstDash val="sysDot"/>
          </a:ln>
        </p:spPr>
        <p:txBody>
          <a:bodyPr>
            <a:spAutoFit/>
          </a:bodyPr>
          <a:lstStyle/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2-8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1-1/3+1/5-…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的前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项和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flag = 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denominator = 1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1;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0 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 n;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{</a:t>
            </a:r>
            <a:endParaRPr lang="en-US" altLang="zh-CN" sz="240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sum = sum + item ; 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flag = -flag; 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denominator = denominator + 2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    item 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= flag * 1.0 / denominator;</a:t>
            </a:r>
          </a:p>
          <a:p>
            <a:pPr marL="377825" indent="-377825" algn="just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680075" y="2924175"/>
            <a:ext cx="3127375" cy="24638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循环结束条件：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&lt; 0.0001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&gt;= 0.0001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 err="1">
                <a:solidFill>
                  <a:schemeClr val="tx1"/>
                </a:solidFill>
              </a:rPr>
              <a:t>fabs</a:t>
            </a:r>
            <a:r>
              <a:rPr kumimoji="1" lang="en-US" altLang="zh-CN" sz="2400" dirty="0">
                <a:solidFill>
                  <a:schemeClr val="tx1"/>
                </a:solidFill>
              </a:rPr>
              <a:t>(item) &gt;= 0.0001</a:t>
            </a:r>
          </a:p>
        </p:txBody>
      </p:sp>
      <p:sp>
        <p:nvSpPr>
          <p:cNvPr id="4" name="矩形 3"/>
          <p:cNvSpPr/>
          <p:nvPr/>
        </p:nvSpPr>
        <p:spPr>
          <a:xfrm>
            <a:off x="179388" y="4221163"/>
            <a:ext cx="4248150" cy="4302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while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fabs</a:t>
            </a:r>
            <a:r>
              <a:rPr kumimoji="1" lang="en-US" altLang="zh-CN" sz="2400" dirty="0">
                <a:solidFill>
                  <a:schemeClr val="tx1"/>
                </a:solidFill>
              </a:rPr>
              <a:t>(item) &gt;= 0.0001)</a:t>
            </a:r>
            <a:endParaRPr lang="zh-CN" altLang="en-US" sz="2400" dirty="0"/>
          </a:p>
        </p:txBody>
      </p:sp>
      <p:sp>
        <p:nvSpPr>
          <p:cNvPr id="18440" name="文本框 14"/>
          <p:cNvSpPr txBox="1">
            <a:spLocks noChangeArrowheads="1"/>
          </p:cNvSpPr>
          <p:nvPr/>
        </p:nvSpPr>
        <p:spPr bwMode="auto">
          <a:xfrm>
            <a:off x="-1076325" y="-317500"/>
            <a:ext cx="18573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charset="0"/>
              </a:defRPr>
            </a:lvl9pPr>
          </a:lstStyle>
          <a:p>
            <a:endParaRPr kumimoji="1"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179388" y="48688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build="p" animBg="1"/>
      <p:bldP spid="4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6092825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循环语句的选择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algn="just">
              <a:defRPr/>
            </a:pPr>
            <a:r>
              <a:rPr lang="zh-CN" altLang="en-US" dirty="0" smtClean="0"/>
              <a:t>主要</a:t>
            </a:r>
            <a:r>
              <a:rPr lang="zh-CN" altLang="en-US" dirty="0" smtClean="0">
                <a:latin typeface="宋体" charset="0"/>
              </a:rPr>
              <a:t>考虑因素</a:t>
            </a:r>
            <a:r>
              <a:rPr lang="en-US" altLang="zh-CN" dirty="0" smtClean="0">
                <a:latin typeface="宋体" charset="0"/>
              </a:rPr>
              <a:t>-</a:t>
            </a:r>
            <a:r>
              <a:rPr lang="zh-CN" altLang="en-US" dirty="0" smtClean="0">
                <a:latin typeface="宋体" charset="0"/>
              </a:rPr>
              <a:t>循环控制方式</a:t>
            </a:r>
            <a:endParaRPr lang="zh-CN" altLang="en-US" dirty="0">
              <a:latin typeface="宋体" charset="0"/>
            </a:endParaRPr>
          </a:p>
          <a:p>
            <a:pPr lvl="1" algn="just">
              <a:defRPr/>
            </a:pPr>
            <a:r>
              <a:rPr lang="zh-CN" altLang="en-US" dirty="0" smtClean="0">
                <a:latin typeface="宋体" charset="0"/>
              </a:rPr>
              <a:t>事先给定循环</a:t>
            </a:r>
            <a:r>
              <a:rPr lang="zh-CN" altLang="en-US" dirty="0">
                <a:latin typeface="宋体" charset="0"/>
              </a:rPr>
              <a:t>次数，</a:t>
            </a:r>
            <a:r>
              <a:rPr lang="zh-CN" altLang="en-US" dirty="0" smtClean="0">
                <a:latin typeface="宋体" charset="0"/>
              </a:rPr>
              <a:t>首选 </a:t>
            </a:r>
            <a:r>
              <a:rPr lang="en-US" altLang="zh-CN" dirty="0" smtClean="0"/>
              <a:t>for</a:t>
            </a:r>
            <a:endParaRPr lang="zh-CN" altLang="en-US" dirty="0">
              <a:latin typeface="宋体" charset="0"/>
            </a:endParaRPr>
          </a:p>
          <a:p>
            <a:pPr lvl="1" algn="just">
              <a:defRPr/>
            </a:pPr>
            <a:r>
              <a:rPr lang="zh-CN" altLang="en-US" dirty="0"/>
              <a:t>通过</a:t>
            </a:r>
            <a:r>
              <a:rPr lang="zh-CN" altLang="en-US" dirty="0" smtClean="0"/>
              <a:t>其他条件控制循环，考虑 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do</a:t>
            </a:r>
            <a:r>
              <a:rPr lang="en-US" altLang="zh-CN" dirty="0"/>
              <a:t>-while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if（</a:t>
            </a:r>
            <a:r>
              <a:rPr lang="zh-CN" altLang="en-US" dirty="0" smtClean="0"/>
              <a:t>循环次数已知）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	 使用 </a:t>
            </a:r>
            <a:r>
              <a:rPr lang="en-US" altLang="zh-CN" dirty="0" smtClean="0">
                <a:solidFill>
                  <a:srgbClr val="CC0066"/>
                </a:solidFill>
              </a:rPr>
              <a:t>for</a:t>
            </a:r>
            <a:r>
              <a:rPr lang="zh-CN" altLang="en-US" dirty="0" smtClean="0">
                <a:solidFill>
                  <a:srgbClr val="CC0066"/>
                </a:solidFill>
              </a:rPr>
              <a:t> </a:t>
            </a:r>
            <a:r>
              <a:rPr lang="zh-CN" altLang="en-US" dirty="0" smtClean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else		  /* </a:t>
            </a:r>
            <a:r>
              <a:rPr lang="zh-CN" altLang="en-US" dirty="0" smtClean="0"/>
              <a:t>循环次数未知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if  (</a:t>
            </a:r>
            <a:r>
              <a:rPr lang="zh-CN" altLang="en-US" dirty="0" smtClean="0"/>
              <a:t>循环条件在进入循环时明确)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			使用 </a:t>
            </a:r>
            <a:r>
              <a:rPr lang="en-US" altLang="zh-CN" dirty="0" smtClean="0">
                <a:solidFill>
                  <a:srgbClr val="CC0066"/>
                </a:solidFill>
              </a:rPr>
              <a:t>while</a:t>
            </a:r>
            <a:r>
              <a:rPr lang="zh-CN" altLang="en-US" dirty="0" smtClean="0">
                <a:solidFill>
                  <a:srgbClr val="CC0066"/>
                </a:solidFill>
              </a:rPr>
              <a:t> </a:t>
            </a:r>
            <a:r>
              <a:rPr lang="zh-CN" altLang="en-US" dirty="0" smtClean="0"/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else 	 /* </a:t>
            </a:r>
            <a:r>
              <a:rPr lang="zh-CN" altLang="en-US" dirty="0" smtClean="0"/>
              <a:t>循环条件需要在循环体中明确 */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			使用 </a:t>
            </a:r>
            <a:r>
              <a:rPr lang="en-US" altLang="zh-CN" dirty="0" smtClean="0">
                <a:solidFill>
                  <a:srgbClr val="CC0066"/>
                </a:solidFill>
              </a:rPr>
              <a:t>do-while</a:t>
            </a:r>
            <a:r>
              <a:rPr lang="zh-CN" altLang="en-US" dirty="0" smtClean="0">
                <a:solidFill>
                  <a:srgbClr val="CC0066"/>
                </a:solidFill>
              </a:rPr>
              <a:t> </a:t>
            </a:r>
            <a:r>
              <a:rPr lang="zh-CN" altLang="en-US" dirty="0" smtClean="0"/>
              <a:t>语句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93788"/>
            <a:ext cx="7791450" cy="550386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mark, max, n;  </a:t>
            </a:r>
            <a:endParaRPr lang="zh-CN" altLang="en-US" sz="24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("Enter n: "); </a:t>
            </a:r>
            <a:r>
              <a:rPr lang="zh-CN" altLang="en-US" sz="2400" dirty="0" smtClean="0"/>
              <a:t>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&amp;n); </a:t>
            </a:r>
            <a:endParaRPr lang="zh-CN" altLang="en-US" sz="24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("Enter %d marks: ", n);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&amp;mark);   	         /* </a:t>
            </a:r>
            <a:r>
              <a:rPr lang="zh-CN" altLang="en-US" sz="2400" dirty="0" smtClean="0"/>
              <a:t>读入第一个成绩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smtClean="0"/>
              <a:t>max = mark;             /* </a:t>
            </a:r>
            <a:r>
              <a:rPr lang="zh-CN" altLang="en-US" sz="2400" dirty="0" smtClean="0"/>
              <a:t>假设第一个成绩是最高分 */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smtClean="0">
                <a:solidFill>
                  <a:schemeClr val="bg2"/>
                </a:solidFill>
              </a:rPr>
              <a:t>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 = 1;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&lt;</a:t>
            </a:r>
            <a:r>
              <a:rPr lang="en-US" altLang="zh-CN" sz="2400" dirty="0" smtClean="0">
                <a:solidFill>
                  <a:schemeClr val="bg2"/>
                </a:solidFill>
              </a:rPr>
              <a:t> n;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++ )</a:t>
            </a:r>
            <a:r>
              <a:rPr lang="en-US" altLang="zh-CN" sz="2400" dirty="0" smtClean="0"/>
              <a:t>{    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&amp;mark);   </a:t>
            </a:r>
            <a:endParaRPr lang="zh-CN" altLang="en-US" sz="24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   if (max &lt; mark)</a:t>
            </a:r>
            <a:endParaRPr lang="zh-CN" altLang="en-US" sz="24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max = mark;</a:t>
            </a:r>
            <a:endParaRPr lang="zh-CN" altLang="en-US" sz="24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}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("Max = %d\n", max);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return 0;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63538"/>
            <a:ext cx="8231187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4-8 </a:t>
            </a:r>
            <a:r>
              <a:rPr lang="zh-CN" altLang="en-US" sz="3200" dirty="0" smtClean="0"/>
              <a:t>输入一批学生的成绩，求最高分(</a:t>
            </a:r>
            <a:r>
              <a:rPr lang="en-US" altLang="zh-CN" sz="3200" dirty="0" smtClean="0"/>
              <a:t>for)</a:t>
            </a:r>
          </a:p>
        </p:txBody>
      </p:sp>
      <p:grpSp>
        <p:nvGrpSpPr>
          <p:cNvPr id="158731" name="Group 11"/>
          <p:cNvGrpSpPr>
            <a:grpSpLocks/>
          </p:cNvGrpSpPr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仿宋_GB2312" charset="0"/>
                  <a:cs typeface="仿宋_GB2312" charset="0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max</a:t>
              </a: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8727" name="AutoShape 7"/>
          <p:cNvSpPr>
            <a:spLocks/>
          </p:cNvSpPr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mark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4787900" y="981075"/>
            <a:ext cx="41052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 Unicode MS" charset="0"/>
              </a:rPr>
              <a:t>Enter 5 maks:</a:t>
            </a:r>
            <a:r>
              <a:rPr kumimoji="1" lang="en-US" altLang="zh-CN" sz="2000">
                <a:solidFill>
                  <a:srgbClr val="CC0066"/>
                </a:solidFill>
                <a:cs typeface="Arial" charset="0"/>
              </a:rPr>
              <a:t>67 88 73 54 82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0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>
              <a:solidFill>
                <a:srgbClr val="CC0066"/>
              </a:solidFill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049338"/>
            <a:ext cx="7215187" cy="58356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mark, max;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(“Enter marks:"); 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&amp;mark);   /* </a:t>
            </a:r>
            <a:r>
              <a:rPr lang="zh-CN" altLang="en-US" sz="2400" dirty="0" smtClean="0"/>
              <a:t>读入第一个成绩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max = mark;          /* </a:t>
            </a:r>
            <a:r>
              <a:rPr lang="zh-CN" altLang="en-US" sz="2400" dirty="0" smtClean="0"/>
              <a:t>假设第一个成绩最高分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en-US" altLang="zh-CN" sz="2400" dirty="0" smtClean="0">
                <a:solidFill>
                  <a:schemeClr val="bg2"/>
                </a:solidFill>
              </a:rPr>
              <a:t>while (</a:t>
            </a:r>
            <a:r>
              <a:rPr lang="en-US" altLang="zh-CN" sz="2400" dirty="0" smtClean="0">
                <a:solidFill>
                  <a:srgbClr val="CC0066"/>
                </a:solidFill>
              </a:rPr>
              <a:t>mark &gt;= 0</a:t>
            </a:r>
            <a:r>
              <a:rPr lang="en-US" altLang="zh-CN" sz="2400" dirty="0" smtClean="0">
                <a:solidFill>
                  <a:schemeClr val="bg2"/>
                </a:solidFill>
              </a:rPr>
              <a:t>)</a:t>
            </a:r>
            <a:r>
              <a:rPr lang="en-US" altLang="zh-CN" sz="2400" dirty="0" smtClean="0">
                <a:solidFill>
                  <a:srgbClr val="00007D"/>
                </a:solidFill>
              </a:rPr>
              <a:t>{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      if(max &lt; mark)</a:t>
            </a:r>
            <a:r>
              <a:rPr lang="zh-CN" altLang="en-US" sz="2400" dirty="0" smtClean="0"/>
              <a:t> 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/>
              <a:t>max = mark ; 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&amp;mark );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zh-CN" altLang="en-US" sz="2400" dirty="0" smtClean="0">
                <a:solidFill>
                  <a:srgbClr val="00007D"/>
                </a:solidFill>
              </a:rPr>
              <a:t> </a:t>
            </a:r>
            <a:r>
              <a:rPr lang="en-US" altLang="zh-CN" sz="2400" dirty="0" smtClean="0">
                <a:solidFill>
                  <a:srgbClr val="00007D"/>
                </a:solidFill>
              </a:rPr>
              <a:t>}</a:t>
            </a:r>
            <a:r>
              <a:rPr lang="zh-CN" altLang="en-US" sz="2400" dirty="0" smtClean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("Max = %d\n", max);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return 0;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90513"/>
            <a:ext cx="8520113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-</a:t>
            </a:r>
            <a:r>
              <a:rPr lang="en-US" altLang="zh-CN" sz="3200" dirty="0" smtClean="0"/>
              <a:t>8 </a:t>
            </a:r>
            <a:r>
              <a:rPr lang="zh-CN" altLang="en-US" sz="3200" dirty="0" smtClean="0"/>
              <a:t>输入一批学生的成绩，求最高分(</a:t>
            </a:r>
            <a:r>
              <a:rPr lang="en-US" altLang="zh-CN" sz="3200" dirty="0" smtClean="0"/>
              <a:t>while)</a:t>
            </a:r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1255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867400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82688"/>
            <a:ext cx="5867400" cy="54864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{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mark, max; 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>
                <a:solidFill>
                  <a:srgbClr val="CC0066"/>
                </a:solidFill>
              </a:rPr>
              <a:t>max = -1</a:t>
            </a:r>
            <a:r>
              <a:rPr lang="en-US" altLang="zh-CN" sz="2400" dirty="0" smtClean="0"/>
              <a:t>;    /* 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赋一个小初值*/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 "Enter marks: 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 ); 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>
                <a:solidFill>
                  <a:schemeClr val="bg2"/>
                </a:solidFill>
              </a:rPr>
              <a:t>do </a:t>
            </a:r>
            <a:r>
              <a:rPr lang="en-US" altLang="zh-CN" sz="2400" dirty="0" smtClean="0"/>
              <a:t>{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            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 "%d", &amp;mark );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if ( max &lt; mark ) 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max = mark; </a:t>
            </a:r>
            <a:endParaRPr lang="zh-CN" altLang="en-US" sz="2400" dirty="0" smtClean="0"/>
          </a:p>
          <a:p>
            <a:pPr algn="just"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while </a:t>
            </a:r>
            <a:r>
              <a:rPr lang="en-US" altLang="zh-CN" sz="2400" dirty="0" smtClean="0"/>
              <a:t>( mark &gt;= 0 );       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 "Max = %d\n ", max);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9154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-</a:t>
            </a:r>
            <a:r>
              <a:rPr lang="en-US" altLang="zh-CN" sz="2800" dirty="0" smtClean="0"/>
              <a:t>8 </a:t>
            </a:r>
            <a:r>
              <a:rPr lang="zh-CN" altLang="en-US" sz="2800" dirty="0" smtClean="0"/>
              <a:t>输入一批学生的成绩，求最高分(</a:t>
            </a:r>
            <a:r>
              <a:rPr lang="en-US" altLang="zh-CN" sz="2800" dirty="0" smtClean="0"/>
              <a:t>do-while)</a:t>
            </a: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067175" y="1260475"/>
            <a:ext cx="4695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67 88 73 54 82 -1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charset="0"/>
              </a:rPr>
              <a:t>Max = 88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95963" y="3505200"/>
            <a:ext cx="281463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D02CC0"/>
              </a:solidFill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73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28600"/>
            <a:ext cx="8534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-</a:t>
            </a:r>
            <a:r>
              <a:rPr lang="en-US" altLang="zh-CN" sz="3600" dirty="0" smtClean="0"/>
              <a:t>9  </a:t>
            </a:r>
            <a:r>
              <a:rPr lang="zh-CN" altLang="en-US" sz="3600" dirty="0" smtClean="0"/>
              <a:t>逆序问题。将一个正整数逆序输出</a:t>
            </a:r>
            <a:endParaRPr lang="zh-CN" altLang="en-US" dirty="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553200" cy="5334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z="2800" smtClean="0">
                <a:latin typeface="Times New Roman" charset="0"/>
              </a:rPr>
              <a:t>确定：</a:t>
            </a:r>
            <a:r>
              <a:rPr lang="zh-CN" altLang="en-US" sz="2800" smtClean="0">
                <a:solidFill>
                  <a:srgbClr val="CC0066"/>
                </a:solidFill>
                <a:latin typeface="Times New Roman" charset="0"/>
              </a:rPr>
              <a:t>循环条件</a:t>
            </a:r>
            <a:r>
              <a:rPr lang="zh-CN" altLang="en-US" sz="2800" smtClean="0">
                <a:latin typeface="Times New Roman" charset="0"/>
              </a:rPr>
              <a:t>和</a:t>
            </a:r>
            <a:r>
              <a:rPr lang="zh-CN" altLang="en-US" sz="2800" smtClean="0">
                <a:solidFill>
                  <a:srgbClr val="CC0066"/>
                </a:solidFill>
                <a:latin typeface="Times New Roman" charset="0"/>
              </a:rPr>
              <a:t>循环体(循环不变式</a:t>
            </a:r>
            <a:r>
              <a:rPr lang="en-US" altLang="zh-CN" sz="2800" smtClean="0">
                <a:solidFill>
                  <a:srgbClr val="CC0066"/>
                </a:solidFill>
                <a:latin typeface="Times New Roman" charset="0"/>
              </a:rPr>
              <a:t>)</a:t>
            </a:r>
            <a:endParaRPr lang="zh-CN" sz="2800" smtClean="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0835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12345    5   4   3   2   1</a:t>
            </a:r>
          </a:p>
          <a:p>
            <a:pPr lvl="1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sz="2400" dirty="0">
                <a:solidFill>
                  <a:schemeClr val="tx1"/>
                </a:solidFill>
                <a:latin typeface="+mn-lt"/>
              </a:rPr>
              <a:t>12345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%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5      12345 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1234 %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4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3   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2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0 </a:t>
            </a:r>
            <a:r>
              <a:rPr lang="zh-CN" sz="2400" dirty="0">
                <a:solidFill>
                  <a:schemeClr val="bg2"/>
                </a:solidFill>
                <a:latin typeface="+mn-lt"/>
              </a:rPr>
              <a:t>结束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28600" y="4419600"/>
            <a:ext cx="463073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0D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循环不变式    </a:t>
            </a:r>
            <a:r>
              <a:rPr lang="en-US" altLang="zh-CN" sz="2400" dirty="0">
                <a:solidFill>
                  <a:schemeClr val="tx1"/>
                </a:solidFill>
              </a:rPr>
              <a:t>x%10      x=x/10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循环结束条件  </a:t>
            </a:r>
            <a:r>
              <a:rPr lang="en-US" altLang="zh-CN" sz="2400" dirty="0">
                <a:solidFill>
                  <a:schemeClr val="tx1"/>
                </a:solidFill>
              </a:rPr>
              <a:t>x==0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800600" y="4343400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0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 "%d", &amp;x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while ( x != 0 ){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digit = x %10;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x = x/10 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"%d  ", digit );</a:t>
            </a: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6875463" y="1557338"/>
            <a:ext cx="2016125" cy="8350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>
                <a:solidFill>
                  <a:schemeClr val="tx1"/>
                </a:solidFill>
              </a:rPr>
              <a:t>用</a:t>
            </a:r>
            <a:r>
              <a:rPr kumimoji="1" lang="en-US" altLang="zh-CN" sz="2400">
                <a:solidFill>
                  <a:schemeClr val="tx1"/>
                </a:solidFill>
              </a:rPr>
              <a:t>do-while</a:t>
            </a:r>
            <a:r>
              <a:rPr kumimoji="1" lang="zh-CN" altLang="en-US" sz="2400">
                <a:solidFill>
                  <a:schemeClr val="tx1"/>
                </a:solidFill>
              </a:rPr>
              <a:t>实现？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uild="p" bldLvl="2" autoUpdateAnimBg="0"/>
      <p:bldP spid="161797" grpId="0" autoUpdateAnimBg="0"/>
      <p:bldP spid="161798" grpId="0" animBg="1" autoUpdateAnimBg="0"/>
      <p:bldP spid="16179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-</a:t>
            </a:r>
            <a:r>
              <a:rPr lang="en-US" altLang="zh-CN" sz="3200" dirty="0" smtClean="0"/>
              <a:t>10 </a:t>
            </a:r>
            <a:r>
              <a:rPr lang="zh-CN" altLang="en-US" sz="3200" dirty="0" smtClean="0"/>
              <a:t>求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以内的全部素数，每行输出10个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6635750" cy="1143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for (m = 2; m &lt;= 100; m++)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    if (</a:t>
            </a:r>
            <a:r>
              <a:rPr lang="en-US" altLang="zh-CN" dirty="0" smtClean="0">
                <a:solidFill>
                  <a:srgbClr val="CC0066"/>
                </a:solidFill>
              </a:rPr>
              <a:t>m</a:t>
            </a:r>
            <a:r>
              <a:rPr lang="zh-CN" altLang="en-US" dirty="0" smtClean="0">
                <a:solidFill>
                  <a:srgbClr val="CC0066"/>
                </a:solidFill>
              </a:rPr>
              <a:t>是素数</a:t>
            </a:r>
            <a:r>
              <a:rPr lang="zh-CN" altLang="en-US" dirty="0" smtClean="0"/>
              <a:t>)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 "%d", m);</a:t>
            </a:r>
            <a:endParaRPr lang="zh-CN" dirty="0" smtClean="0"/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107504" y="2132856"/>
            <a:ext cx="4339208" cy="4167336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flag = 1;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n </a:t>
            </a:r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</a:rPr>
              <a:t>sqrt</a:t>
            </a:r>
            <a:r>
              <a:rPr lang="en-US" altLang="zh-CN" sz="2400" dirty="0">
                <a:solidFill>
                  <a:schemeClr val="tx1"/>
                </a:solidFill>
              </a:rPr>
              <a:t>(m);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chemeClr val="tx1"/>
                </a:solidFill>
              </a:rPr>
              <a:t>for (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</a:t>
            </a:r>
            <a:r>
              <a:rPr lang="en-US" altLang="zh-CN" sz="2400" dirty="0" smtClean="0">
                <a:solidFill>
                  <a:schemeClr val="tx1"/>
                </a:solidFill>
              </a:rPr>
              <a:t>+ )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if </a:t>
            </a:r>
            <a:r>
              <a:rPr lang="en-US" altLang="zh-CN" sz="2400" dirty="0" smtClean="0">
                <a:solidFill>
                  <a:schemeClr val="tx1"/>
                </a:solidFill>
              </a:rPr>
              <a:t>( m </a:t>
            </a:r>
            <a:r>
              <a:rPr lang="en-US" altLang="zh-CN" sz="2400" dirty="0">
                <a:solidFill>
                  <a:schemeClr val="tx1"/>
                </a:solidFill>
              </a:rPr>
              <a:t>%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== </a:t>
            </a:r>
            <a:r>
              <a:rPr lang="en-US" altLang="zh-CN" sz="2400" dirty="0" smtClean="0">
                <a:solidFill>
                  <a:schemeClr val="tx1"/>
                </a:solidFill>
              </a:rPr>
              <a:t>0 )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break;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if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</a:rPr>
              <a:t>flag == 1</a:t>
            </a:r>
            <a:r>
              <a:rPr lang="en-US" altLang="zh-CN" sz="2400" dirty="0" smtClean="0">
                <a:solidFill>
                  <a:schemeClr val="tx1"/>
                </a:solidFill>
              </a:rPr>
              <a:t>)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("yes\n")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else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("no\n”);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499992" y="2132856"/>
            <a:ext cx="4464496" cy="42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</a:t>
            </a:r>
            <a:r>
              <a:rPr lang="en-US" altLang="zh-CN" sz="2400" dirty="0" smtClean="0">
                <a:solidFill>
                  <a:schemeClr val="tx1"/>
                </a:solidFill>
              </a:rPr>
              <a:t>( m </a:t>
            </a:r>
            <a:r>
              <a:rPr lang="en-US" altLang="zh-CN" sz="2400" dirty="0">
                <a:solidFill>
                  <a:schemeClr val="tx1"/>
                </a:solidFill>
              </a:rPr>
              <a:t>= 2; m &lt;= 100; m+</a:t>
            </a:r>
            <a:r>
              <a:rPr lang="en-US" altLang="zh-CN" sz="2400" dirty="0" smtClean="0">
                <a:solidFill>
                  <a:schemeClr val="tx1"/>
                </a:solidFill>
              </a:rPr>
              <a:t>+ ){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flag = 1;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n=</a:t>
            </a:r>
            <a:r>
              <a:rPr lang="en-US" altLang="zh-CN" sz="2400" dirty="0" err="1">
                <a:solidFill>
                  <a:schemeClr val="tx1"/>
                </a:solidFill>
              </a:rPr>
              <a:t>sqrt</a:t>
            </a:r>
            <a:r>
              <a:rPr lang="en-US" altLang="zh-CN" sz="2400" dirty="0">
                <a:solidFill>
                  <a:schemeClr val="tx1"/>
                </a:solidFill>
              </a:rPr>
              <a:t>(m);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smtClean="0">
                <a:solidFill>
                  <a:schemeClr val="tx1"/>
                </a:solidFill>
              </a:rPr>
              <a:t>  if </a:t>
            </a:r>
            <a:r>
              <a:rPr lang="en-US" altLang="zh-CN" sz="2400" dirty="0">
                <a:solidFill>
                  <a:schemeClr val="tx1"/>
                </a:solidFill>
              </a:rPr>
              <a:t>(m %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== 0){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flag = 0;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break;  </a:t>
            </a: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if</a:t>
            </a:r>
            <a:r>
              <a:rPr lang="en-US" altLang="zh-CN" sz="2400" dirty="0">
                <a:solidFill>
                  <a:schemeClr val="tx1"/>
                </a:solidFill>
              </a:rPr>
              <a:t>(flag == 1)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("%d", m)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nimBg="1" autoUpdateAnimBg="0"/>
      <p:bldP spid="1658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404813"/>
            <a:ext cx="358775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smtClean="0"/>
              <a:t>例4-</a:t>
            </a:r>
            <a:r>
              <a:rPr lang="en-US" altLang="zh-CN" sz="3600" smtClean="0"/>
              <a:t>10  </a:t>
            </a:r>
            <a:r>
              <a:rPr lang="zh-CN" altLang="en-US" sz="3600" smtClean="0"/>
              <a:t>源程序</a:t>
            </a:r>
            <a:endParaRPr lang="zh-CN" altLang="en-US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0"/>
            <a:ext cx="8712968" cy="6858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  <a:endParaRPr lang="en-US" altLang="zh-CN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smtClean="0"/>
              <a:t>flag, m</a:t>
            </a:r>
            <a:r>
              <a:rPr lang="en-US" altLang="zh-CN" sz="2400" dirty="0" smtClean="0"/>
              <a:t>, n;  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count = 0; 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smtClean="0">
                <a:solidFill>
                  <a:schemeClr val="bg2"/>
                </a:solidFill>
              </a:rPr>
              <a:t>for (m = 2; m &lt;= 100; m++)</a:t>
            </a:r>
            <a:r>
              <a:rPr lang="en-US" altLang="zh-CN" sz="2400" dirty="0" smtClean="0"/>
              <a:t>{</a:t>
            </a:r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flag = 1;</a:t>
            </a:r>
            <a:endParaRPr lang="en-US" altLang="zh-CN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/>
              <a:t>n = 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(m);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         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187325" indent="-187325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smtClean="0"/>
              <a:t>	  if </a:t>
            </a:r>
            <a:r>
              <a:rPr lang="en-US" altLang="zh-CN" sz="2400" dirty="0"/>
              <a:t>(m %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0){</a:t>
            </a:r>
          </a:p>
          <a:p>
            <a:pPr marL="187325" indent="-187325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       </a:t>
            </a:r>
            <a:r>
              <a:rPr lang="en-US" altLang="zh-CN" sz="2400" dirty="0" smtClean="0"/>
              <a:t>    flag </a:t>
            </a:r>
            <a:r>
              <a:rPr lang="en-US" altLang="zh-CN" sz="2400" dirty="0"/>
              <a:t>= 0;</a:t>
            </a:r>
          </a:p>
          <a:p>
            <a:pPr marL="187325" indent="-187325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      </a:t>
            </a:r>
            <a:r>
              <a:rPr lang="en-US" altLang="zh-CN" sz="2400" dirty="0" smtClean="0"/>
              <a:t>     break</a:t>
            </a:r>
            <a:r>
              <a:rPr lang="en-US" altLang="zh-CN" sz="2400" dirty="0"/>
              <a:t>;  </a:t>
            </a:r>
          </a:p>
          <a:p>
            <a:pPr marL="187325" indent="-187325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  </a:t>
            </a:r>
            <a:r>
              <a:rPr lang="en-US" altLang="zh-CN" sz="2400" dirty="0" smtClean="0"/>
              <a:t>       }</a:t>
            </a:r>
            <a:endParaRPr lang="en-US" altLang="zh-CN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 if(flag == 1){   /* 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是素数 */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("%6d", m);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       count++;               /* </a:t>
            </a:r>
            <a:r>
              <a:rPr lang="zh-CN" altLang="en-US" sz="2400" dirty="0" smtClean="0"/>
              <a:t>每行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个的处理 *</a:t>
            </a:r>
            <a:r>
              <a:rPr lang="en-US" altLang="zh-CN" sz="2400" dirty="0" smtClean="0"/>
              <a:t>/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if (count %10 == 0)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(“\n”); 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 }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007D"/>
                </a:solidFill>
              </a:rPr>
              <a:t> </a:t>
            </a:r>
            <a:r>
              <a:rPr lang="en-US" altLang="zh-CN" sz="2400" dirty="0" smtClean="0">
                <a:solidFill>
                  <a:srgbClr val="00007D"/>
                </a:solidFill>
              </a:rPr>
              <a:t>  }</a:t>
            </a:r>
            <a:endParaRPr lang="zh-CN" altLang="en-US" sz="2400" dirty="0" smtClean="0">
              <a:solidFill>
                <a:srgbClr val="00007D"/>
              </a:solidFill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333152" y="1556792"/>
            <a:ext cx="5802312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 2     3      5     7     11    13    17    19    23    29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31    37    41    43    47    53    59    61    67    71</a:t>
            </a: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73   79     83    89    97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9144000" cy="823912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</a:t>
            </a:r>
            <a:r>
              <a:rPr lang="en-US" altLang="zh-CN" sz="3600" dirty="0" smtClean="0"/>
              <a:t>4-11 </a:t>
            </a:r>
            <a:r>
              <a:rPr lang="zh-CN" altLang="en-US" sz="3600" dirty="0" smtClean="0"/>
              <a:t>求</a:t>
            </a:r>
            <a:r>
              <a:rPr lang="en-US" altLang="zh-CN" sz="3600" dirty="0" smtClean="0"/>
              <a:t>Fibonacci</a:t>
            </a:r>
            <a:r>
              <a:rPr lang="zh-CN" altLang="en-US" sz="3600" dirty="0" smtClean="0"/>
              <a:t>序列：</a:t>
            </a:r>
            <a:r>
              <a:rPr lang="en-US" altLang="zh-CN" sz="3600" dirty="0" smtClean="0"/>
              <a:t>1,1,2,3,5,</a:t>
            </a:r>
            <a:r>
              <a:rPr lang="en-US" altLang="zh-CN" sz="3600" dirty="0"/>
              <a:t>8</a:t>
            </a:r>
            <a:r>
              <a:rPr lang="en-US" altLang="zh-CN" sz="3600" dirty="0" smtClean="0"/>
              <a:t>,13,…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400675" cy="1582737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 smtClean="0"/>
              <a:t>,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,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  3</a:t>
            </a:r>
            <a:r>
              <a:rPr lang="zh-CN" altLang="en-US" sz="2800" dirty="0" smtClean="0"/>
              <a:t>,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, </a:t>
            </a:r>
            <a:r>
              <a:rPr lang="en-US" altLang="zh-CN" sz="2800" dirty="0" smtClean="0"/>
              <a:t> 8</a:t>
            </a:r>
            <a:r>
              <a:rPr lang="zh-CN" altLang="en-US" sz="2800" dirty="0" smtClean="0"/>
              <a:t>, </a:t>
            </a:r>
            <a:r>
              <a:rPr lang="en-US" altLang="zh-CN" sz="2800" dirty="0" smtClean="0"/>
              <a:t>13, ……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 smtClean="0"/>
              <a:t>x1  x2   x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z="2800" dirty="0" smtClean="0"/>
              <a:t>      </a:t>
            </a:r>
            <a:r>
              <a:rPr lang="en-US" altLang="zh-CN" sz="2800" dirty="0" smtClean="0"/>
              <a:t>x1  x2   x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6153150" y="908050"/>
            <a:ext cx="266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x2 = 1;</a:t>
            </a:r>
          </a:p>
          <a:p>
            <a:pPr marL="342900" indent="-342900" algn="just">
              <a:spcBef>
                <a:spcPct val="5000"/>
              </a:spcBef>
              <a:defRPr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 = x1 +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 = x2;</a:t>
            </a: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x2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x;</a:t>
            </a:r>
            <a:endParaRPr kumimoji="1" lang="zh-CN" sz="2800" dirty="0">
              <a:solidFill>
                <a:schemeClr val="tx1"/>
              </a:solidFill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57200" y="3092450"/>
            <a:ext cx="7315200" cy="3505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x1 = 1;</a:t>
            </a:r>
          </a:p>
          <a:p>
            <a:pPr marL="342900" indent="-342900" algn="just">
              <a:spcBef>
                <a:spcPct val="5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x2 = 1;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"%6d%6d", x1, x2 );   /* </a:t>
            </a:r>
            <a:r>
              <a:rPr lang="zh-CN" altLang="en-US" sz="2400" dirty="0">
                <a:solidFill>
                  <a:schemeClr val="tx1"/>
                </a:solidFill>
              </a:rPr>
              <a:t>输出头两项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8;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 ){           /* </a:t>
            </a:r>
            <a:r>
              <a:rPr lang="zh-CN" altLang="en-US" sz="2400" dirty="0">
                <a:solidFill>
                  <a:schemeClr val="tx1"/>
                </a:solidFill>
              </a:rPr>
              <a:t>循环输出后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x = x1 + x2;                     /* </a:t>
            </a:r>
            <a:r>
              <a:rPr lang="zh-CN" altLang="en-US" sz="2400" dirty="0">
                <a:solidFill>
                  <a:schemeClr val="tx1"/>
                </a:solidFill>
              </a:rPr>
              <a:t>计算新项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 "%6d", x 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x1 = x2;                          /* </a:t>
            </a:r>
            <a:r>
              <a:rPr lang="zh-CN" altLang="en-US" sz="2400" dirty="0">
                <a:solidFill>
                  <a:schemeClr val="tx1"/>
                </a:solidFill>
              </a:rPr>
              <a:t>更新</a:t>
            </a:r>
            <a:r>
              <a:rPr lang="en-US" altLang="zh-CN" sz="2400" dirty="0">
                <a:solidFill>
                  <a:schemeClr val="tx1"/>
                </a:solidFill>
              </a:rPr>
              <a:t>x1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x2 */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x2 = x; 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  <p:bldP spid="174086" grpId="0" build="p" bldLvl="2" autoUpdateAnimBg="0"/>
      <p:bldP spid="17408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92150"/>
            <a:ext cx="6715125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</a:t>
            </a:r>
            <a:r>
              <a:rPr lang="en-US" altLang="zh-CN" sz="3600" dirty="0" smtClean="0"/>
              <a:t>4-12</a:t>
            </a:r>
            <a:r>
              <a:rPr lang="zh-CN" altLang="en-US" sz="3600" dirty="0" smtClean="0"/>
              <a:t>古典算术问题－搬砖头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229600" cy="1524000"/>
          </a:xfrm>
        </p:spPr>
        <p:txBody>
          <a:bodyPr/>
          <a:lstStyle/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/>
              <a:t>某地需要搬运砖块，已知男人一人搬3块，女人一人搬2块，小孩两人搬一块。</a:t>
            </a:r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 smtClean="0"/>
              <a:t>问用45人正好搬45块砖，有多少种搬法？</a:t>
            </a:r>
            <a:endParaRPr lang="en-US" altLang="zh-CN" dirty="0" smtClean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228600" y="3500438"/>
            <a:ext cx="8915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for ( men = 0; men &lt;= 45; men++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for ( women = 0; women &lt;= 45; women++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for ( child = 0; child &lt;= 45; child++ 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==45) &amp;&amp; (men*3+women*2+child*0.5==45))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991100" y="476250"/>
            <a:ext cx="382905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</a:t>
            </a:r>
            <a:r>
              <a:rPr lang="en-US" altLang="zh-CN" sz="3600" dirty="0" smtClean="0"/>
              <a:t>4-12 </a:t>
            </a:r>
            <a:r>
              <a:rPr lang="zh-CN" altLang="en-US" sz="3600" dirty="0" smtClean="0"/>
              <a:t>源程序(2)</a:t>
            </a:r>
          </a:p>
        </p:txBody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3001963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for (men = 0; men &lt;= 15; men++)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sz="2400" dirty="0" smtClean="0"/>
              <a:t>for (women = 0; women &lt;= 22; women++){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CC0066"/>
                </a:solidFill>
              </a:rPr>
              <a:t>child = 45 – women – men;</a:t>
            </a:r>
            <a:r>
              <a:rPr lang="en-US" altLang="zh-CN" sz="2400" dirty="0" smtClean="0"/>
              <a:t>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400" dirty="0" smtClean="0"/>
              <a:t>         if (men * 3 + women * 2 + child * 0.5 == 45)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000" dirty="0" smtClean="0"/>
              <a:t>   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("men=%d  women=%d  child=%d\n", men, women, child);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sp>
        <p:nvSpPr>
          <p:cNvPr id="100358" name="Rectangle 2054"/>
          <p:cNvSpPr>
            <a:spLocks noChangeArrowheads="1"/>
          </p:cNvSpPr>
          <p:nvPr/>
        </p:nvSpPr>
        <p:spPr bwMode="auto">
          <a:xfrm>
            <a:off x="0" y="3716338"/>
            <a:ext cx="89646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for (men = 0; men &lt;= 45; men++)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for (women = 0; women &lt;= 45; women++)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      for (child = 0; child &lt;= 45; child++)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          </a:t>
            </a:r>
            <a:r>
              <a:rPr kumimoji="1" lang="en-US" altLang="zh-CN" sz="2000">
                <a:solidFill>
                  <a:srgbClr val="CC0066"/>
                </a:solidFill>
              </a:rPr>
              <a:t>if ((men+women+child==45) &amp;&amp; (men*3+women*2+child*0.5==45))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               printf("men=%d  women=%d  child=%d\n", men, women, child);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>
                <a:solidFill>
                  <a:schemeClr val="tx1"/>
                </a:solidFill>
              </a:rPr>
              <a:t>}</a:t>
            </a:r>
            <a:endParaRPr kumimoji="1" lang="en-US" altLang="zh-CN" sz="3200">
              <a:solidFill>
                <a:schemeClr val="tx1"/>
              </a:solidFill>
            </a:endParaRPr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6227763" y="30686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比较循环次数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  <p:bldP spid="100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71575"/>
            <a:ext cx="7512050" cy="5353050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#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math.h</a:t>
            </a:r>
            <a:r>
              <a:rPr lang="en-US" altLang="zh-CN" sz="2400" dirty="0" smtClean="0"/>
              <a:t>&gt;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(void)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denominator, flag;     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double item, pi;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 smtClean="0"/>
              <a:t>  </a:t>
            </a:r>
            <a:r>
              <a:rPr lang="en-US" altLang="zh-CN" sz="2400" dirty="0" smtClean="0"/>
              <a:t>flag = 1; denominator = 1; </a:t>
            </a:r>
            <a:r>
              <a:rPr lang="en-US" altLang="zh-CN" sz="2400" dirty="0" smtClean="0">
                <a:solidFill>
                  <a:schemeClr val="bg2"/>
                </a:solidFill>
              </a:rPr>
              <a:t>item = 1.0;</a:t>
            </a:r>
            <a:r>
              <a:rPr lang="zh-CN" sz="2400" dirty="0" smtClean="0"/>
              <a:t> </a:t>
            </a:r>
            <a:r>
              <a:rPr lang="en-US" altLang="zh-CN" sz="2400" dirty="0" smtClean="0"/>
              <a:t>pi = 0;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 smtClean="0"/>
              <a:t>  </a:t>
            </a:r>
            <a:r>
              <a:rPr lang="en-US" altLang="zh-CN" sz="2400" dirty="0" smtClean="0">
                <a:solidFill>
                  <a:srgbClr val="CC0066"/>
                </a:solidFill>
              </a:rPr>
              <a:t>while</a:t>
            </a:r>
            <a:r>
              <a:rPr lang="zh-CN" altLang="en-US" sz="2400" dirty="0" smtClean="0">
                <a:solidFill>
                  <a:srgbClr val="CC0066"/>
                </a:solidFill>
              </a:rPr>
              <a:t> </a:t>
            </a:r>
            <a:r>
              <a:rPr lang="en-US" altLang="zh-CN" sz="2400" dirty="0" smtClean="0">
                <a:solidFill>
                  <a:srgbClr val="CC0066"/>
                </a:solidFill>
              </a:rPr>
              <a:t>(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fabs</a:t>
            </a:r>
            <a:r>
              <a:rPr lang="en-US" altLang="zh-CN" sz="2400" dirty="0" smtClean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{  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pi = pi + item; 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flag = -flag; 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denominator = denominator 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2; </a:t>
            </a:r>
          </a:p>
          <a:p>
            <a:pPr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         item </a:t>
            </a:r>
            <a:r>
              <a:rPr lang="en-US" altLang="zh-CN" sz="2400" dirty="0"/>
              <a:t>= flag * 1.0 / denominator;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}</a:t>
            </a:r>
          </a:p>
          <a:p>
            <a:pPr algn="just">
              <a:lnSpc>
                <a:spcPct val="70000"/>
              </a:lnSpc>
              <a:buNone/>
              <a:defRPr/>
            </a:pPr>
            <a:r>
              <a:rPr lang="en-US" altLang="zh-CN" sz="2400" dirty="0" smtClean="0"/>
              <a:t>    pi </a:t>
            </a:r>
            <a:r>
              <a:rPr lang="en-US" altLang="zh-CN" sz="2400" dirty="0"/>
              <a:t>= pi + item; </a:t>
            </a:r>
            <a:endParaRPr lang="zh-CN" altLang="en-US" sz="2400" dirty="0" smtClean="0"/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sz="2400" dirty="0" smtClean="0"/>
              <a:t>  </a:t>
            </a:r>
            <a:r>
              <a:rPr lang="en-US" altLang="zh-CN" sz="2400" dirty="0" smtClean="0"/>
              <a:t>pi = pi * 4; 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 smtClean="0"/>
              <a:t>pi = %f\n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sz="2400" dirty="0" smtClean="0"/>
              <a:t>, pi);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return 0;</a:t>
            </a: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600" dirty="0" smtClean="0"/>
              <a:t>例</a:t>
            </a:r>
            <a:r>
              <a:rPr lang="en-US" altLang="zh-CN" sz="3600" dirty="0" smtClean="0"/>
              <a:t>4-1</a:t>
            </a:r>
            <a:r>
              <a:rPr lang="zh-CN" altLang="en-US" sz="3600" dirty="0" smtClean="0"/>
              <a:t>源程序－求</a:t>
            </a:r>
            <a:r>
              <a:rPr lang="en-US" altLang="zh-CN" sz="3600" dirty="0" smtClean="0"/>
              <a:t>π</a:t>
            </a:r>
            <a:r>
              <a:rPr lang="zh-CN" altLang="en-US" sz="3600" dirty="0" smtClean="0"/>
              <a:t>的近似值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6588125" y="1125538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pi = 3.141613</a:t>
            </a:r>
            <a:r>
              <a:rPr kumimoji="1" lang="en-US" altLang="zh-CN" sz="2400">
                <a:solidFill>
                  <a:schemeClr val="tx1"/>
                </a:solidFill>
                <a:cs typeface="Arial Unicode MS" charset="0"/>
              </a:rPr>
              <a:t> 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484273" y="2205038"/>
            <a:ext cx="1870905" cy="43152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item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0.0 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508625" y="3213100"/>
            <a:ext cx="3727002" cy="5232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 smtClean="0">
                <a:solidFill>
                  <a:schemeClr val="tx1"/>
                </a:solidFill>
              </a:rPr>
              <a:t>fabs</a:t>
            </a:r>
            <a:r>
              <a:rPr kumimoji="1" lang="zh-CN" altLang="en-US" sz="2800" smtClean="0">
                <a:solidFill>
                  <a:schemeClr val="tx1"/>
                </a:solidFill>
              </a:rPr>
              <a:t> </a:t>
            </a:r>
            <a:r>
              <a:rPr kumimoji="1" lang="en-US" altLang="zh-CN" sz="2800" smtClean="0">
                <a:solidFill>
                  <a:schemeClr val="tx1"/>
                </a:solidFill>
              </a:rPr>
              <a:t>(</a:t>
            </a:r>
            <a:r>
              <a:rPr kumimoji="1" lang="en-US" altLang="zh-CN" sz="2800" dirty="0">
                <a:solidFill>
                  <a:schemeClr val="tx1"/>
                </a:solidFill>
              </a:rPr>
              <a:t>item) &lt; 0.0001?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 autoUpdateAnimBg="0"/>
      <p:bldP spid="120840" grpId="0" animBg="1"/>
      <p:bldP spid="1208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6928" cy="73955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本章总结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07288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循环结构以及循环执行机制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while</a:t>
            </a:r>
            <a:r>
              <a:rPr lang="zh-CN" altLang="zh-CN" dirty="0" err="1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do-while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break</a:t>
            </a:r>
            <a:r>
              <a:rPr lang="zh-CN" altLang="en-US" dirty="0" smtClean="0">
                <a:solidFill>
                  <a:srgbClr val="000000"/>
                </a:solidFill>
              </a:rPr>
              <a:t>与</a:t>
            </a:r>
            <a:r>
              <a:rPr lang="en-US" altLang="zh-CN" dirty="0" smtClean="0">
                <a:solidFill>
                  <a:srgbClr val="000000"/>
                </a:solidFill>
              </a:rPr>
              <a:t>continue</a:t>
            </a:r>
            <a:r>
              <a:rPr lang="zh-CN" altLang="en-US" dirty="0" smtClean="0">
                <a:solidFill>
                  <a:srgbClr val="000000"/>
                </a:solidFill>
              </a:rPr>
              <a:t>语句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嵌套循环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综合程序设计</a:t>
            </a:r>
            <a:r>
              <a:rPr lang="zh-CN" altLang="en-US" dirty="0" smtClean="0"/>
              <a:t>（循环结构</a:t>
            </a:r>
            <a:r>
              <a:rPr lang="zh-CN" altLang="en-US" dirty="0"/>
              <a:t>）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常用算法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例题：求</a:t>
            </a:r>
            <a:r>
              <a:rPr lang="en-US" altLang="zh-CN" dirty="0" smtClean="0">
                <a:solidFill>
                  <a:srgbClr val="000000"/>
                </a:solidFill>
              </a:rPr>
              <a:t>π</a:t>
            </a:r>
            <a:r>
              <a:rPr lang="zh-CN" altLang="en-US" dirty="0" smtClean="0">
                <a:solidFill>
                  <a:srgbClr val="000000"/>
                </a:solidFill>
              </a:rPr>
              <a:t>、拆分整数、求素数、猜数、求最值、求</a:t>
            </a:r>
            <a:r>
              <a:rPr lang="en-US" altLang="zh-CN" dirty="0" err="1" smtClean="0">
                <a:solidFill>
                  <a:srgbClr val="000000"/>
                </a:solidFill>
              </a:rPr>
              <a:t>fibonacci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习题：求水仙花数、求最大公约数</a:t>
            </a:r>
            <a:r>
              <a:rPr lang="en-US" altLang="zh-CN" dirty="0" smtClean="0">
                <a:solidFill>
                  <a:srgbClr val="000000"/>
                </a:solidFill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</a:rPr>
              <a:t>最小公倍数、求</a:t>
            </a:r>
            <a:r>
              <a:rPr lang="en-US" altLang="zh-CN" dirty="0" err="1" smtClean="0">
                <a:solidFill>
                  <a:srgbClr val="000000"/>
                </a:solidFill>
              </a:rPr>
              <a:t>ddd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131840" y="1268760"/>
            <a:ext cx="5852884" cy="19389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理解 </a:t>
            </a:r>
            <a:r>
              <a:rPr lang="en-US" altLang="zh-CN" sz="2400" dirty="0" smtClean="0">
                <a:solidFill>
                  <a:srgbClr val="000000"/>
                </a:solidFill>
              </a:rPr>
              <a:t>while</a:t>
            </a:r>
            <a:r>
              <a:rPr lang="zh-CN" altLang="en-US" sz="2400" dirty="0" smtClean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do-</a:t>
            </a:r>
            <a:r>
              <a:rPr lang="en-US" altLang="zh-CN" sz="2400" dirty="0" smtClean="0">
                <a:solidFill>
                  <a:srgbClr val="000000"/>
                </a:solidFill>
              </a:rPr>
              <a:t>while</a:t>
            </a:r>
            <a:r>
              <a:rPr lang="zh-CN" altLang="en-US" sz="2400" dirty="0" smtClean="0">
                <a:solidFill>
                  <a:srgbClr val="000000"/>
                </a:solidFill>
              </a:rPr>
              <a:t>的执</a:t>
            </a:r>
            <a:r>
              <a:rPr lang="zh-CN" altLang="en-US" sz="2400" dirty="0">
                <a:solidFill>
                  <a:srgbClr val="000000"/>
                </a:solidFill>
              </a:rPr>
              <a:t>行</a:t>
            </a:r>
            <a:r>
              <a:rPr lang="zh-CN" altLang="en-US" sz="2400" dirty="0" smtClean="0">
                <a:solidFill>
                  <a:srgbClr val="000000"/>
                </a:solidFill>
              </a:rPr>
              <a:t>机制；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 </a:t>
            </a:r>
            <a:r>
              <a:rPr lang="en-US" altLang="zh-CN" sz="2400" dirty="0">
                <a:solidFill>
                  <a:srgbClr val="000000"/>
                </a:solidFill>
              </a:rPr>
              <a:t>break 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continue </a:t>
            </a:r>
            <a:r>
              <a:rPr lang="zh-CN" altLang="en-US" sz="2400" dirty="0" smtClean="0">
                <a:solidFill>
                  <a:srgbClr val="000000"/>
                </a:solidFill>
              </a:rPr>
              <a:t>的作用方式；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掌握嵌套循环</a:t>
            </a:r>
            <a:r>
              <a:rPr lang="zh-CN" altLang="en-US" sz="2400" dirty="0" smtClean="0">
                <a:solidFill>
                  <a:srgbClr val="000000"/>
                </a:solidFill>
              </a:rPr>
              <a:t>的执行机制与设计方法；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能熟练循环语句编写循环结构类</a:t>
            </a:r>
            <a:r>
              <a:rPr lang="zh-CN" altLang="en-US" sz="2400" dirty="0">
                <a:solidFill>
                  <a:srgbClr val="000000"/>
                </a:solidFill>
              </a:rPr>
              <a:t>的程序；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熟练掌握</a:t>
            </a:r>
            <a:r>
              <a:rPr lang="zh-CN" altLang="en-US" sz="2400" dirty="0" smtClean="0">
                <a:solidFill>
                  <a:srgbClr val="000000"/>
                </a:solidFill>
              </a:rPr>
              <a:t>常用算法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228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dirty="0" smtClean="0"/>
              <a:t>4.1.2 while </a:t>
            </a:r>
            <a:r>
              <a:rPr lang="zh-CN" altLang="en-US" dirty="0" smtClean="0"/>
              <a:t>语句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4002087" cy="1052512"/>
          </a:xfrm>
        </p:spPr>
        <p:txBody>
          <a:bodyPr>
            <a:spAutoFit/>
          </a:bodyPr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while (</a:t>
            </a:r>
            <a:r>
              <a:rPr lang="zh-CN" altLang="en-US" dirty="0">
                <a:solidFill>
                  <a:srgbClr val="CC0066"/>
                </a:solidFill>
              </a:rPr>
              <a:t>条件</a:t>
            </a:r>
            <a:r>
              <a:rPr lang="zh-CN" altLang="en-US" dirty="0" smtClean="0"/>
              <a:t>)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70000"/>
              </a:lnSpc>
              <a:buFont typeface="Wingdings" charset="0"/>
              <a:buNone/>
              <a:defRPr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bg2"/>
                </a:solidFill>
              </a:rPr>
              <a:t>循环体语句</a:t>
            </a:r>
            <a:r>
              <a:rPr lang="zh-CN" altLang="en-US" dirty="0" smtClean="0"/>
              <a:t>;</a:t>
            </a:r>
            <a:r>
              <a:rPr lang="zh-CN" altLang="en-US" dirty="0" smtClean="0">
                <a:latin typeface="宋体" charset="0"/>
              </a:rPr>
              <a:t>     </a:t>
            </a: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646738" y="1757363"/>
          <a:ext cx="28321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6" name="位图图像" r:id="rId3" imgW="1819080" imgH="2898000" progId="PBrush">
                  <p:embed/>
                </p:oleObj>
              </mc:Choice>
              <mc:Fallback>
                <p:oleObj name="位图图像" r:id="rId3" imgW="1819080" imgH="2898000" progId="PBrush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757363"/>
                        <a:ext cx="283210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685800" y="2514600"/>
            <a:ext cx="2743200" cy="2895600"/>
            <a:chOff x="1869" y="4088"/>
            <a:chExt cx="2762" cy="3104"/>
          </a:xfrm>
        </p:grpSpPr>
        <p:sp>
          <p:nvSpPr>
            <p:cNvPr id="20490" name="Text Box 69"/>
            <p:cNvSpPr txBox="1">
              <a:spLocks noChangeArrowheads="1"/>
            </p:cNvSpPr>
            <p:nvPr/>
          </p:nvSpPr>
          <p:spPr bwMode="auto">
            <a:xfrm>
              <a:off x="2777" y="5044"/>
              <a:ext cx="108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 dirty="0">
                  <a:solidFill>
                    <a:schemeClr val="tx1"/>
                  </a:solidFill>
                  <a:latin typeface="Times New Roman" charset="0"/>
                </a:rPr>
                <a:t>真</a:t>
              </a:r>
            </a:p>
          </p:txBody>
        </p:sp>
        <p:sp>
          <p:nvSpPr>
            <p:cNvPr id="20491" name="Text Box 70"/>
            <p:cNvSpPr txBox="1">
              <a:spLocks noChangeArrowheads="1"/>
            </p:cNvSpPr>
            <p:nvPr/>
          </p:nvSpPr>
          <p:spPr bwMode="auto">
            <a:xfrm>
              <a:off x="3716" y="4424"/>
              <a:ext cx="91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charset="0"/>
                </a:rPr>
                <a:t>假</a:t>
              </a:r>
            </a:p>
          </p:txBody>
        </p:sp>
        <p:sp>
          <p:nvSpPr>
            <p:cNvPr id="20492" name="Line 71"/>
            <p:cNvSpPr>
              <a:spLocks noChangeShapeType="1"/>
            </p:cNvSpPr>
            <p:nvPr/>
          </p:nvSpPr>
          <p:spPr bwMode="auto">
            <a:xfrm>
              <a:off x="3111" y="508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Group 72"/>
            <p:cNvGrpSpPr>
              <a:grpSpLocks/>
            </p:cNvGrpSpPr>
            <p:nvPr/>
          </p:nvGrpSpPr>
          <p:grpSpPr bwMode="auto">
            <a:xfrm>
              <a:off x="1869" y="4088"/>
              <a:ext cx="2687" cy="3104"/>
              <a:chOff x="1869" y="4088"/>
              <a:chExt cx="2687" cy="3104"/>
            </a:xfrm>
          </p:grpSpPr>
          <p:sp>
            <p:nvSpPr>
              <p:cNvPr id="20494" name="Text Box 73"/>
              <p:cNvSpPr txBox="1">
                <a:spLocks noChangeArrowheads="1"/>
              </p:cNvSpPr>
              <p:nvPr/>
            </p:nvSpPr>
            <p:spPr bwMode="auto">
              <a:xfrm>
                <a:off x="2264" y="6786"/>
                <a:ext cx="1887" cy="4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下一条语句</a:t>
                </a:r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111" y="408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AutoShape 75"/>
              <p:cNvSpPr>
                <a:spLocks noChangeArrowheads="1"/>
              </p:cNvSpPr>
              <p:nvPr/>
            </p:nvSpPr>
            <p:spPr bwMode="auto">
              <a:xfrm>
                <a:off x="2206" y="4416"/>
                <a:ext cx="1815" cy="66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表达式</a:t>
                </a:r>
              </a:p>
            </p:txBody>
          </p:sp>
          <p:sp>
            <p:nvSpPr>
              <p:cNvPr id="59468" name="Rectangle 76"/>
              <p:cNvSpPr>
                <a:spLocks noChangeArrowheads="1"/>
              </p:cNvSpPr>
              <p:nvPr/>
            </p:nvSpPr>
            <p:spPr bwMode="auto">
              <a:xfrm>
                <a:off x="2449" y="5368"/>
                <a:ext cx="1335" cy="3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charset="0"/>
                  </a:rPr>
                  <a:t>循环体语句</a:t>
                </a:r>
              </a:p>
            </p:txBody>
          </p:sp>
          <p:sp>
            <p:nvSpPr>
              <p:cNvPr id="59469" name="Freeform 77"/>
              <p:cNvSpPr>
                <a:spLocks/>
              </p:cNvSpPr>
              <p:nvPr/>
            </p:nvSpPr>
            <p:spPr bwMode="auto">
              <a:xfrm>
                <a:off x="3191" y="4755"/>
                <a:ext cx="1365" cy="2028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470" name="Freeform 78"/>
              <p:cNvSpPr>
                <a:spLocks/>
              </p:cNvSpPr>
              <p:nvPr/>
            </p:nvSpPr>
            <p:spPr bwMode="auto">
              <a:xfrm>
                <a:off x="1869" y="4350"/>
                <a:ext cx="1260" cy="1942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810000" y="2895600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C0066"/>
                </a:solidFill>
                <a:latin typeface="华文行楷"/>
                <a:ea typeface="华文行楷"/>
                <a:cs typeface="华文行楷"/>
              </a:rPr>
              <a:t>循环条件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3962400" y="39624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4427538" y="1412875"/>
            <a:ext cx="10080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651500" y="11255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一条语句</a:t>
            </a: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1752600"/>
          <a:ext cx="28479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7" name="位图图像" r:id="rId5" imgW="1838095" imgH="2914286" progId="PBrush">
                  <p:embed/>
                </p:oleObj>
              </mc:Choice>
              <mc:Fallback>
                <p:oleObj name="位图图像" r:id="rId5" imgW="1838095" imgH="2914286" progId="PBrush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284797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73" grpId="0"/>
      <p:bldP spid="59474" grpId="0"/>
      <p:bldP spid="59478" grpId="0" animBg="1"/>
      <p:bldP spid="5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15000" cy="1219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while </a:t>
            </a:r>
            <a:r>
              <a:rPr lang="zh-CN" altLang="en-US" dirty="0" smtClean="0"/>
              <a:t>语句和</a:t>
            </a:r>
            <a:r>
              <a:rPr lang="en-US" altLang="zh-CN" dirty="0" smtClean="0"/>
              <a:t> for </a:t>
            </a:r>
            <a:r>
              <a:rPr lang="zh-CN" altLang="en-US" dirty="0" smtClean="0"/>
              <a:t>语句</a:t>
            </a:r>
          </a:p>
          <a:p>
            <a:pPr marL="949325" lvl="1" algn="just">
              <a:buFont typeface="Wingdings" charset="0"/>
              <a:buNone/>
              <a:defRPr/>
            </a:pPr>
            <a:r>
              <a:rPr lang="zh-CN" altLang="en-US" dirty="0" smtClean="0"/>
              <a:t>都是在循环前先判断条件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5173663" cy="6858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just">
              <a:defRPr/>
            </a:pPr>
            <a:r>
              <a:rPr lang="en-US" altLang="zh-CN" smtClean="0"/>
              <a:t>while </a:t>
            </a:r>
            <a:r>
              <a:rPr lang="zh-CN" altLang="en-US" smtClean="0"/>
              <a:t>语句说明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176713" y="3886200"/>
            <a:ext cx="4572000" cy="25796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kumimoji="1" lang="zh-CN" altLang="en-US" sz="2800" dirty="0">
                <a:solidFill>
                  <a:srgbClr val="CC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{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rgbClr val="00007D"/>
                </a:solidFill>
              </a:rPr>
              <a:t>for</a:t>
            </a:r>
            <a:r>
              <a:rPr kumimoji="1" lang="zh-CN" altLang="en-US" sz="2800" dirty="0">
                <a:solidFill>
                  <a:srgbClr val="00007D"/>
                </a:solidFill>
              </a:rPr>
              <a:t>的循环体语句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57200" y="2438400"/>
            <a:ext cx="60198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</a:rPr>
              <a:t>把</a:t>
            </a:r>
            <a:r>
              <a:rPr kumimoji="1" lang="en-US" altLang="zh-CN" sz="3200" dirty="0">
                <a:solidFill>
                  <a:schemeClr val="tx1"/>
                </a:solidFill>
              </a:rPr>
              <a:t> for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语句改写成</a:t>
            </a:r>
            <a:r>
              <a:rPr kumimoji="1" lang="en-US" altLang="zh-CN" sz="3200" dirty="0">
                <a:solidFill>
                  <a:schemeClr val="tx1"/>
                </a:solidFill>
              </a:rPr>
              <a:t> while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for (</a:t>
            </a: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rgbClr val="CC0066"/>
                </a:solidFill>
              </a:rPr>
              <a:t>表达式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循环体语句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516563" cy="9906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mtClean="0"/>
              <a:t>while </a:t>
            </a:r>
            <a:r>
              <a:rPr lang="zh-CN" altLang="en-US" smtClean="0"/>
              <a:t>和 </a:t>
            </a:r>
            <a:r>
              <a:rPr lang="en-US" altLang="zh-CN" smtClean="0"/>
              <a:t>for </a:t>
            </a:r>
            <a:r>
              <a:rPr lang="zh-CN" altLang="en-US" smtClean="0"/>
              <a:t>的比较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68413"/>
            <a:ext cx="5945188" cy="14097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for (</a:t>
            </a:r>
            <a:r>
              <a:rPr lang="en-US" altLang="zh-CN" dirty="0" err="1" smtClean="0">
                <a:solidFill>
                  <a:srgbClr val="660066"/>
                </a:solidFill>
              </a:rPr>
              <a:t>i</a:t>
            </a:r>
            <a:r>
              <a:rPr lang="en-US" altLang="zh-CN" dirty="0" smtClean="0">
                <a:solidFill>
                  <a:srgbClr val="660066"/>
                </a:solidFill>
              </a:rPr>
              <a:t> = 1</a:t>
            </a:r>
            <a:r>
              <a:rPr lang="en-US" altLang="zh-CN" dirty="0" smtClean="0"/>
              <a:t>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</a:t>
            </a:r>
            <a:r>
              <a:rPr lang="en-US" altLang="zh-CN" dirty="0" smtClean="0">
                <a:solidFill>
                  <a:srgbClr val="CC0066"/>
                </a:solidFill>
              </a:rPr>
              <a:t>10</a:t>
            </a:r>
            <a:r>
              <a:rPr lang="en-US" altLang="zh-CN" dirty="0" smtClean="0"/>
              <a:t>;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++</a:t>
            </a:r>
            <a:r>
              <a:rPr lang="en-US" altLang="zh-CN" dirty="0" smtClean="0"/>
              <a:t>){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3333CC"/>
                </a:solidFill>
              </a:rPr>
              <a:t>    </a:t>
            </a:r>
            <a:r>
              <a:rPr lang="en-US" altLang="zh-CN" dirty="0" smtClean="0">
                <a:solidFill>
                  <a:schemeClr val="bg2"/>
                </a:solidFill>
              </a:rPr>
              <a:t>sum = sum + </a:t>
            </a:r>
            <a:r>
              <a:rPr lang="en-US" altLang="zh-CN" dirty="0" err="1" smtClean="0">
                <a:solidFill>
                  <a:schemeClr val="bg2"/>
                </a:solidFill>
              </a:rPr>
              <a:t>i</a:t>
            </a:r>
            <a:r>
              <a:rPr lang="en-US" altLang="zh-CN" dirty="0" smtClean="0"/>
              <a:t>; 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371600" y="3027363"/>
            <a:ext cx="7448550" cy="277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660066"/>
                </a:solidFill>
              </a:rPr>
              <a:t>i</a:t>
            </a:r>
            <a:r>
              <a:rPr lang="en-US" altLang="zh-CN" sz="2800" dirty="0">
                <a:solidFill>
                  <a:srgbClr val="660066"/>
                </a:solidFill>
              </a:rPr>
              <a:t> = 1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    /*</a:t>
            </a:r>
            <a:r>
              <a:rPr kumimoji="1" lang="en-US" altLang="zh-CN" sz="2800" dirty="0">
                <a:solidFill>
                  <a:srgbClr val="3333CC"/>
                </a:solidFill>
              </a:rPr>
              <a:t>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循环变量赋初值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rgbClr val="000000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10</a:t>
            </a:r>
            <a:r>
              <a:rPr kumimoji="1" lang="en-US" altLang="zh-CN" sz="2800" dirty="0">
                <a:solidFill>
                  <a:schemeClr val="tx1"/>
                </a:solidFill>
              </a:rPr>
              <a:t>){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循环条件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sz="2800" dirty="0">
                <a:solidFill>
                  <a:schemeClr val="tx1"/>
                </a:solidFill>
              </a:rPr>
              <a:t>   </a:t>
            </a:r>
            <a:r>
              <a:rPr kumimoji="1" lang="en-US" altLang="zh-CN" sz="2800" dirty="0">
                <a:solidFill>
                  <a:schemeClr val="bg2"/>
                </a:solidFill>
              </a:rPr>
              <a:t>sum = sum +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循环变量的改变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09600" y="4094163"/>
            <a:ext cx="1268413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统计学生的成绩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44512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 smtClean="0">
                <a:ea typeface="黑体" charset="0"/>
                <a:cs typeface="黑体" charset="0"/>
              </a:rPr>
              <a:t>例4-2 </a:t>
            </a:r>
            <a:r>
              <a:rPr lang="zh-CN" altLang="en-US" dirty="0" smtClean="0"/>
              <a:t>从键盘输入一批学生的成绩，计算平均成绩，并统计不及格学生的人数。</a:t>
            </a:r>
            <a:endParaRPr lang="en-US" altLang="zh-CN" dirty="0" smtClean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3-3 </a:t>
            </a:r>
            <a:r>
              <a:rPr lang="zh-CN" altLang="en-US" dirty="0">
                <a:solidFill>
                  <a:srgbClr val="000000"/>
                </a:solidFill>
              </a:rPr>
              <a:t>输入一个正整数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，再输入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个学生的成绩，计算平均分，并统计不及格成绩的个数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total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count = 0;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&lt;= n;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     </a:t>
            </a:r>
            <a:r>
              <a:rPr lang="en-US" altLang="zh-CN" dirty="0" err="1" smtClean="0">
                <a:solidFill>
                  <a:srgbClr val="000000"/>
                </a:solidFill>
              </a:rPr>
              <a:t>scanf</a:t>
            </a:r>
            <a:r>
              <a:rPr lang="en-US" altLang="zh-CN" dirty="0" smtClean="0">
                <a:solidFill>
                  <a:srgbClr val="000000"/>
                </a:solidFill>
              </a:rPr>
              <a:t> ("%lf", &amp;grade); 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   </a:t>
            </a:r>
            <a:r>
              <a:rPr lang="en-US" altLang="zh-CN" dirty="0">
                <a:solidFill>
                  <a:srgbClr val="000000"/>
                </a:solidFill>
              </a:rPr>
              <a:t>total = total + grade; 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</a:rPr>
              <a:t>if (grade &lt; 60){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count++;}</a:t>
            </a:r>
          </a:p>
          <a:p>
            <a:pPr lvl="1"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}</a:t>
            </a:r>
            <a:endParaRPr lang="en-US" altLang="zh-CN" dirty="0" smtClean="0"/>
          </a:p>
          <a:p>
            <a:pPr marL="0" indent="0">
              <a:buFont typeface="Wingdings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3860800"/>
            <a:ext cx="2160588" cy="9620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如何确定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循环条件？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4309</TotalTime>
  <Words>4302</Words>
  <Application>Microsoft Macintosh PowerPoint</Application>
  <PresentationFormat>全屏显示(4:3)</PresentationFormat>
  <Paragraphs>817</Paragraphs>
  <Slides>50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Pixel</vt:lpstr>
      <vt:lpstr>公式</vt:lpstr>
      <vt:lpstr>位图图像</vt:lpstr>
      <vt:lpstr>文档</vt:lpstr>
      <vt:lpstr>第 四 章  循环结构</vt:lpstr>
      <vt:lpstr>本章要点</vt:lpstr>
      <vt:lpstr>4.1 用格里高利公式求π的近似值</vt:lpstr>
      <vt:lpstr>4.1.1  程序解析－求π的近似值</vt:lpstr>
      <vt:lpstr>例4-1源程序－求π的近似值</vt:lpstr>
      <vt:lpstr>4.1.2 while 语句</vt:lpstr>
      <vt:lpstr>while 语句说明</vt:lpstr>
      <vt:lpstr>while 和 for 的比较</vt:lpstr>
      <vt:lpstr>统计学生的成绩</vt:lpstr>
      <vt:lpstr>分析-统计成绩</vt:lpstr>
      <vt:lpstr>程序段-统计成绩</vt:lpstr>
      <vt:lpstr>例4-2 源程序-统计成绩</vt:lpstr>
      <vt:lpstr>小结-常见的 循环控制方式</vt:lpstr>
      <vt:lpstr>4.2 统计一个整数的位数</vt:lpstr>
      <vt:lpstr>4.2.1  程序解析-统计一个整数的位数</vt:lpstr>
      <vt:lpstr>算法-统计一个整数的位数</vt:lpstr>
      <vt:lpstr>例4-3 源程序-统计整数位数</vt:lpstr>
      <vt:lpstr>4.2.2 do - while 语句</vt:lpstr>
      <vt:lpstr>while 和 do-while 的比较</vt:lpstr>
      <vt:lpstr>4.3 判断素数</vt:lpstr>
      <vt:lpstr>4.3.1 程序解析－判断素数</vt:lpstr>
      <vt:lpstr>例4-4 源程序1-判断素数</vt:lpstr>
      <vt:lpstr>4.3.2 break 语句</vt:lpstr>
      <vt:lpstr>练习-输出结果是什么？</vt:lpstr>
      <vt:lpstr>continue 语句</vt:lpstr>
      <vt:lpstr>break和continue</vt:lpstr>
      <vt:lpstr>break和continue</vt:lpstr>
      <vt:lpstr>例4-5-1 简单的猜数游戏，最多允许猜7次。</vt:lpstr>
      <vt:lpstr>例4-4源程序2-判断素数</vt:lpstr>
      <vt:lpstr>例4-5-2 简单的猜数游戏，最多允许猜7次。</vt:lpstr>
      <vt:lpstr>4.4  求1! + 2! + … + 100!</vt:lpstr>
      <vt:lpstr>4.4.1  程序解析  求1! + 2! + …. + 100!</vt:lpstr>
      <vt:lpstr>4.4.2  嵌套循环</vt:lpstr>
      <vt:lpstr>例4-7 源程序</vt:lpstr>
      <vt:lpstr>讨论-内层循环的初始化</vt:lpstr>
      <vt:lpstr>分析嵌套循环的执行过程</vt:lpstr>
      <vt:lpstr>PowerPoint 演示文稿</vt:lpstr>
      <vt:lpstr>4.5  循环结构程序设计</vt:lpstr>
      <vt:lpstr>常见的循环控制方式</vt:lpstr>
      <vt:lpstr>循环语句的选择</vt:lpstr>
      <vt:lpstr>例4-8 输入一批学生的成绩，求最高分(for)</vt:lpstr>
      <vt:lpstr>例4-8 输入一批学生的成绩，求最高分(while)</vt:lpstr>
      <vt:lpstr>例4-8 输入一批学生的成绩，求最高分(do-while)</vt:lpstr>
      <vt:lpstr>例4-9  逆序问题。将一个正整数逆序输出</vt:lpstr>
      <vt:lpstr>例4-10 求100以内的全部素数，每行输出10个</vt:lpstr>
      <vt:lpstr>例4-10  源程序</vt:lpstr>
      <vt:lpstr>例4-11 求Fibonacci序列：1,1,2,3,5,8,13,… </vt:lpstr>
      <vt:lpstr>例4-12古典算术问题－搬砖头</vt:lpstr>
      <vt:lpstr>例4-12 源程序(2)</vt:lpstr>
      <vt:lpstr>本章总结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Yan Hui</cp:lastModifiedBy>
  <cp:revision>1022</cp:revision>
  <dcterms:created xsi:type="dcterms:W3CDTF">1998-03-04T14:16:10Z</dcterms:created>
  <dcterms:modified xsi:type="dcterms:W3CDTF">2018-04-15T03:10:09Z</dcterms:modified>
</cp:coreProperties>
</file>