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7"/>
  </p:notesMasterIdLst>
  <p:handoutMasterIdLst>
    <p:handoutMasterId r:id="rId68"/>
  </p:handoutMasterIdLst>
  <p:sldIdLst>
    <p:sldId id="454" r:id="rId2"/>
    <p:sldId id="516" r:id="rId3"/>
    <p:sldId id="458" r:id="rId4"/>
    <p:sldId id="459" r:id="rId5"/>
    <p:sldId id="460" r:id="rId6"/>
    <p:sldId id="527" r:id="rId7"/>
    <p:sldId id="526" r:id="rId8"/>
    <p:sldId id="463" r:id="rId9"/>
    <p:sldId id="528" r:id="rId10"/>
    <p:sldId id="529" r:id="rId11"/>
    <p:sldId id="530" r:id="rId12"/>
    <p:sldId id="531" r:id="rId13"/>
    <p:sldId id="466" r:id="rId14"/>
    <p:sldId id="467" r:id="rId15"/>
    <p:sldId id="534" r:id="rId16"/>
    <p:sldId id="560" r:id="rId17"/>
    <p:sldId id="561" r:id="rId18"/>
    <p:sldId id="562" r:id="rId19"/>
    <p:sldId id="563" r:id="rId20"/>
    <p:sldId id="565" r:id="rId21"/>
    <p:sldId id="564" r:id="rId22"/>
    <p:sldId id="566" r:id="rId23"/>
    <p:sldId id="519" r:id="rId24"/>
    <p:sldId id="520" r:id="rId25"/>
    <p:sldId id="536" r:id="rId26"/>
    <p:sldId id="473" r:id="rId27"/>
    <p:sldId id="538" r:id="rId28"/>
    <p:sldId id="567" r:id="rId29"/>
    <p:sldId id="568" r:id="rId30"/>
    <p:sldId id="569" r:id="rId31"/>
    <p:sldId id="554" r:id="rId32"/>
    <p:sldId id="555" r:id="rId33"/>
    <p:sldId id="556" r:id="rId34"/>
    <p:sldId id="570" r:id="rId35"/>
    <p:sldId id="500" r:id="rId36"/>
    <p:sldId id="571" r:id="rId37"/>
    <p:sldId id="502" r:id="rId38"/>
    <p:sldId id="546" r:id="rId39"/>
    <p:sldId id="523" r:id="rId40"/>
    <p:sldId id="572" r:id="rId41"/>
    <p:sldId id="505" r:id="rId42"/>
    <p:sldId id="525" r:id="rId43"/>
    <p:sldId id="506" r:id="rId44"/>
    <p:sldId id="507" r:id="rId45"/>
    <p:sldId id="573" r:id="rId46"/>
    <p:sldId id="575" r:id="rId47"/>
    <p:sldId id="578" r:id="rId48"/>
    <p:sldId id="576" r:id="rId49"/>
    <p:sldId id="577" r:id="rId50"/>
    <p:sldId id="508" r:id="rId51"/>
    <p:sldId id="509" r:id="rId52"/>
    <p:sldId id="510" r:id="rId53"/>
    <p:sldId id="558" r:id="rId54"/>
    <p:sldId id="579" r:id="rId55"/>
    <p:sldId id="580" r:id="rId56"/>
    <p:sldId id="583" r:id="rId57"/>
    <p:sldId id="584" r:id="rId58"/>
    <p:sldId id="581" r:id="rId59"/>
    <p:sldId id="582" r:id="rId60"/>
    <p:sldId id="589" r:id="rId61"/>
    <p:sldId id="585" r:id="rId62"/>
    <p:sldId id="586" r:id="rId63"/>
    <p:sldId id="587" r:id="rId64"/>
    <p:sldId id="588" r:id="rId65"/>
    <p:sldId id="55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  <a:srgbClr val="008080"/>
    <a:srgbClr val="FF3300"/>
    <a:srgbClr val="FF9966"/>
    <a:srgbClr val="FF9933"/>
    <a:srgbClr val="FFFF00"/>
    <a:srgbClr val="757E3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B83F7419-4B99-4D4B-AD53-DEFD6F0A9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80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10A2228A-69DE-A74C-8601-961AEE387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15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A4A6-6B24-834E-82D5-BDC17395E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D85C-4C0B-DF4B-BC2F-607657992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56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722B-E1E8-DD4C-8386-2480B830A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48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CA32B-A797-4D40-B4D0-3A0394EC9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58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113B-34CB-E94C-822B-05EBDD502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1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15EF-4449-5742-A604-F725F2D75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6DD47-8608-434C-AFF0-DC904272A4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11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A863-486F-AC41-A69F-64B539A90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21AF-4D04-E644-92DB-6B3FDE8B1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2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4D161-916E-074C-92D6-7D8A6A51C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61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DBCC-D2E4-1B48-AE57-83DD54061D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3F5D9-1C90-3646-99D7-5A08F65C9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86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D5DB9-D4FD-BA4C-A05C-CAD9E518B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3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3CDB6459-D0C6-5745-80DC-51F2701C88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7993062" cy="1046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10  </a:t>
            </a:r>
            <a:r>
              <a:rPr lang="zh-CN" altLang="en-US">
                <a:latin typeface="Arial" charset="0"/>
                <a:ea typeface="宋体" charset="0"/>
              </a:rPr>
              <a:t>函数与程序结构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92375"/>
            <a:ext cx="7359650" cy="32289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10.1  </a:t>
            </a:r>
            <a:r>
              <a:rPr lang="zh-CN" altLang="en-US">
                <a:latin typeface="Arial" charset="0"/>
                <a:ea typeface="宋体" charset="0"/>
              </a:rPr>
              <a:t>圆形体积计算器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10.2  </a:t>
            </a:r>
            <a:r>
              <a:rPr lang="zh-CN" altLang="en-US">
                <a:latin typeface="Arial" charset="0"/>
                <a:ea typeface="宋体" charset="0"/>
              </a:rPr>
              <a:t>汉诺塔问题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10.3  </a:t>
            </a:r>
            <a:r>
              <a:rPr lang="zh-CN" altLang="en-US">
                <a:latin typeface="Arial" charset="0"/>
                <a:ea typeface="宋体" charset="0"/>
              </a:rPr>
              <a:t>长度单位转换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10.4  </a:t>
            </a:r>
            <a:r>
              <a:rPr lang="zh-CN" altLang="en-US">
                <a:latin typeface="Arial" charset="0"/>
                <a:ea typeface="宋体" charset="0"/>
              </a:rPr>
              <a:t>大程序构成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1425"/>
            <a:ext cx="3690938" cy="550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嵌套调用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……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    cal (sel);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void cal (int sel)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vol_ball ()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vol_ball ( )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5715000" y="4191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 flipV="1">
            <a:off x="5715000" y="42672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>
            <a:off x="6324600" y="4343400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5715000" y="4800600"/>
            <a:ext cx="6096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>
            <a:off x="5715000" y="4800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V="1">
            <a:off x="6324600" y="4191000"/>
            <a:ext cx="609600" cy="4572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6934200" y="4267200"/>
            <a:ext cx="0" cy="685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H="1" flipV="1">
            <a:off x="6324600" y="4724400"/>
            <a:ext cx="609600" cy="228600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0" y="3810000"/>
            <a:ext cx="3200400" cy="1768475"/>
            <a:chOff x="3360" y="2400"/>
            <a:chExt cx="2016" cy="1114"/>
          </a:xfrm>
        </p:grpSpPr>
        <p:sp>
          <p:nvSpPr>
            <p:cNvPr id="26643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6644" name="Text Box 14"/>
            <p:cNvSpPr txBox="1">
              <a:spLocks noChangeArrowheads="1"/>
            </p:cNvSpPr>
            <p:nvPr/>
          </p:nvSpPr>
          <p:spPr bwMode="auto">
            <a:xfrm>
              <a:off x="3792" y="32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cal</a:t>
              </a:r>
            </a:p>
          </p:txBody>
        </p:sp>
        <p:sp>
          <p:nvSpPr>
            <p:cNvPr id="26645" name="Text Box 15"/>
            <p:cNvSpPr txBox="1">
              <a:spLocks noChangeArrowheads="1"/>
            </p:cNvSpPr>
            <p:nvPr/>
          </p:nvSpPr>
          <p:spPr bwMode="auto">
            <a:xfrm>
              <a:off x="4512" y="2688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CC0066"/>
                  </a:solidFill>
                  <a:latin typeface="CosmicTwo" charset="0"/>
                </a:rPr>
                <a:t>vol_ball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35600" y="1341438"/>
            <a:ext cx="1295400" cy="2225675"/>
            <a:chOff x="3360" y="576"/>
            <a:chExt cx="816" cy="1402"/>
          </a:xfrm>
        </p:grpSpPr>
        <p:sp>
          <p:nvSpPr>
            <p:cNvPr id="26638" name="Text Box 17"/>
            <p:cNvSpPr txBox="1">
              <a:spLocks noChangeArrowheads="1"/>
            </p:cNvSpPr>
            <p:nvPr/>
          </p:nvSpPr>
          <p:spPr bwMode="auto">
            <a:xfrm>
              <a:off x="3552" y="5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6639" name="Text Box 18"/>
            <p:cNvSpPr txBox="1">
              <a:spLocks noChangeArrowheads="1"/>
            </p:cNvSpPr>
            <p:nvPr/>
          </p:nvSpPr>
          <p:spPr bwMode="auto">
            <a:xfrm>
              <a:off x="3648" y="115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cal</a:t>
              </a:r>
            </a:p>
          </p:txBody>
        </p:sp>
        <p:sp>
          <p:nvSpPr>
            <p:cNvPr id="26640" name="Text Box 19"/>
            <p:cNvSpPr txBox="1">
              <a:spLocks noChangeArrowheads="1"/>
            </p:cNvSpPr>
            <p:nvPr/>
          </p:nvSpPr>
          <p:spPr bwMode="auto">
            <a:xfrm>
              <a:off x="3360" y="1728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CC0066"/>
                  </a:solidFill>
                  <a:latin typeface="CosmicTwo" charset="0"/>
                </a:rPr>
                <a:t>vol_ball</a:t>
              </a:r>
            </a:p>
          </p:txBody>
        </p:sp>
        <p:sp>
          <p:nvSpPr>
            <p:cNvPr id="26641" name="Line 20"/>
            <p:cNvSpPr>
              <a:spLocks noChangeShapeType="1"/>
            </p:cNvSpPr>
            <p:nvPr/>
          </p:nvSpPr>
          <p:spPr bwMode="auto">
            <a:xfrm flipH="1">
              <a:off x="3792" y="816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1"/>
            <p:cNvSpPr>
              <a:spLocks noChangeShapeType="1"/>
            </p:cNvSpPr>
            <p:nvPr/>
          </p:nvSpPr>
          <p:spPr bwMode="auto">
            <a:xfrm flipH="1">
              <a:off x="3792" y="1392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894" name="Line 22"/>
          <p:cNvSpPr>
            <a:spLocks noChangeShapeType="1"/>
          </p:cNvSpPr>
          <p:nvPr/>
        </p:nvSpPr>
        <p:spPr bwMode="auto">
          <a:xfrm>
            <a:off x="6324600" y="4724400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684213" y="434975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 b="1">
                <a:solidFill>
                  <a:schemeClr val="hlink"/>
                </a:solidFill>
              </a:rPr>
              <a:t>10.1.2 </a:t>
            </a:r>
            <a:r>
              <a:rPr lang="zh-CN" altLang="en-US" sz="4400" b="1">
                <a:solidFill>
                  <a:schemeClr val="hlink"/>
                </a:solidFill>
              </a:rPr>
              <a:t>函数的嵌套调用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  <p:bldP spid="463878" grpId="0" animBg="1"/>
      <p:bldP spid="463879" grpId="0" animBg="1"/>
      <p:bldP spid="463880" grpId="0" animBg="1"/>
      <p:bldP spid="463881" grpId="0" animBg="1"/>
      <p:bldP spid="463882" grpId="0" animBg="1"/>
      <p:bldP spid="463883" grpId="0" animBg="1"/>
      <p:bldP spid="4638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024187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10-1 </a:t>
            </a:r>
            <a:r>
              <a:rPr lang="zh-CN" altLang="en-US" sz="4000">
                <a:latin typeface="Arial" charset="0"/>
                <a:ea typeface="宋体" charset="0"/>
              </a:rPr>
              <a:t>分析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4105275" cy="66690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vol_ball ();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vol_cylind ();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vol_cone ();</a:t>
            </a: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  <a:r>
              <a:rPr lang="zh-CN" altLang="en-US" sz="2400">
                <a:latin typeface="Arial" charset="0"/>
                <a:ea typeface="宋体" charset="0"/>
              </a:rPr>
              <a:t>	 </a:t>
            </a:r>
            <a:r>
              <a:rPr lang="en-US" altLang="zh-CN" sz="2400">
                <a:latin typeface="Arial" charset="0"/>
                <a:ea typeface="宋体" charset="0"/>
              </a:rPr>
              <a:t>……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cal (sel);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void cal (int sel)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……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endParaRPr lang="en-US" altLang="zh-CN" sz="24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vol_ball ( 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vol_cylind ( 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	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vol_cone ( )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H="1">
            <a:off x="5029200" y="381000"/>
            <a:ext cx="76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5105400" y="381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3" name="Group 16"/>
          <p:cNvGrpSpPr>
            <a:grpSpLocks/>
          </p:cNvGrpSpPr>
          <p:nvPr/>
        </p:nvGrpSpPr>
        <p:grpSpPr bwMode="auto">
          <a:xfrm>
            <a:off x="2952750" y="981075"/>
            <a:ext cx="6191250" cy="2827338"/>
            <a:chOff x="295" y="2148"/>
            <a:chExt cx="3900" cy="1781"/>
          </a:xfrm>
        </p:grpSpPr>
        <p:sp>
          <p:nvSpPr>
            <p:cNvPr id="27654" name="Text Box 17"/>
            <p:cNvSpPr txBox="1">
              <a:spLocks noChangeArrowheads="1"/>
            </p:cNvSpPr>
            <p:nvPr/>
          </p:nvSpPr>
          <p:spPr bwMode="auto">
            <a:xfrm>
              <a:off x="1637" y="2148"/>
              <a:ext cx="105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/>
                <a:t>main( )</a:t>
              </a:r>
              <a:endParaRPr kumimoji="0" lang="en-US" altLang="zh-CN" sz="2800" b="1"/>
            </a:p>
          </p:txBody>
        </p:sp>
        <p:sp>
          <p:nvSpPr>
            <p:cNvPr id="27655" name="Text Box 18"/>
            <p:cNvSpPr txBox="1">
              <a:spLocks noChangeArrowheads="1"/>
            </p:cNvSpPr>
            <p:nvPr/>
          </p:nvSpPr>
          <p:spPr bwMode="auto">
            <a:xfrm>
              <a:off x="1610" y="2829"/>
              <a:ext cx="105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chemeClr val="bg2"/>
                  </a:solidFill>
                </a:rPr>
                <a:t>cal ( )</a:t>
              </a:r>
              <a:endParaRPr kumimoji="0"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7656" name="Text Box 19"/>
            <p:cNvSpPr txBox="1">
              <a:spLocks noChangeArrowheads="1"/>
            </p:cNvSpPr>
            <p:nvPr/>
          </p:nvSpPr>
          <p:spPr bwMode="auto">
            <a:xfrm>
              <a:off x="295" y="3554"/>
              <a:ext cx="122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vol_ball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7657" name="Text Box 20"/>
            <p:cNvSpPr txBox="1">
              <a:spLocks noChangeArrowheads="1"/>
            </p:cNvSpPr>
            <p:nvPr/>
          </p:nvSpPr>
          <p:spPr bwMode="auto">
            <a:xfrm>
              <a:off x="1482" y="3545"/>
              <a:ext cx="130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vol_cylind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7658" name="Text Box 21"/>
            <p:cNvSpPr txBox="1">
              <a:spLocks noChangeArrowheads="1"/>
            </p:cNvSpPr>
            <p:nvPr/>
          </p:nvSpPr>
          <p:spPr bwMode="auto">
            <a:xfrm>
              <a:off x="2828" y="3554"/>
              <a:ext cx="136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vol_cone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7659" name="Line 22"/>
            <p:cNvSpPr>
              <a:spLocks noChangeShapeType="1"/>
            </p:cNvSpPr>
            <p:nvPr/>
          </p:nvSpPr>
          <p:spPr bwMode="auto">
            <a:xfrm>
              <a:off x="2138" y="2387"/>
              <a:ext cx="0" cy="46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23"/>
            <p:cNvSpPr>
              <a:spLocks noChangeShapeType="1"/>
            </p:cNvSpPr>
            <p:nvPr/>
          </p:nvSpPr>
          <p:spPr bwMode="auto">
            <a:xfrm flipH="1">
              <a:off x="1020" y="3113"/>
              <a:ext cx="861" cy="4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24"/>
            <p:cNvSpPr>
              <a:spLocks noChangeShapeType="1"/>
            </p:cNvSpPr>
            <p:nvPr/>
          </p:nvSpPr>
          <p:spPr bwMode="auto">
            <a:xfrm>
              <a:off x="2109" y="3115"/>
              <a:ext cx="0" cy="45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25"/>
            <p:cNvSpPr>
              <a:spLocks noChangeShapeType="1"/>
            </p:cNvSpPr>
            <p:nvPr/>
          </p:nvSpPr>
          <p:spPr bwMode="auto">
            <a:xfrm>
              <a:off x="2426" y="3113"/>
              <a:ext cx="860" cy="4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80400" cy="45561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在一个函数中再调用其它函数的情况称为函数的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黑体" charset="0"/>
                <a:cs typeface="黑体" charset="0"/>
              </a:rPr>
              <a:t>嵌套调用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如果函数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调用函数</a:t>
            </a:r>
            <a:r>
              <a:rPr lang="en-US" altLang="zh-CN">
                <a:latin typeface="Arial" charset="0"/>
                <a:ea typeface="宋体" charset="0"/>
              </a:rPr>
              <a:t>B，</a:t>
            </a:r>
            <a:r>
              <a:rPr lang="zh-CN" altLang="en-US">
                <a:latin typeface="Arial" charset="0"/>
                <a:ea typeface="宋体" charset="0"/>
              </a:rPr>
              <a:t>函数</a:t>
            </a:r>
            <a:r>
              <a:rPr lang="en-US" altLang="zh-CN">
                <a:latin typeface="Arial" charset="0"/>
                <a:ea typeface="宋体" charset="0"/>
              </a:rPr>
              <a:t>B</a:t>
            </a:r>
            <a:r>
              <a:rPr lang="zh-CN" altLang="en-US">
                <a:latin typeface="Arial" charset="0"/>
                <a:ea typeface="宋体" charset="0"/>
              </a:rPr>
              <a:t>再调用函数</a:t>
            </a:r>
            <a:r>
              <a:rPr lang="en-US" altLang="zh-CN">
                <a:latin typeface="Arial" charset="0"/>
                <a:ea typeface="宋体" charset="0"/>
              </a:rPr>
              <a:t>C，</a:t>
            </a:r>
            <a:r>
              <a:rPr lang="zh-CN" altLang="en-US">
                <a:latin typeface="Arial" charset="0"/>
                <a:ea typeface="宋体" charset="0"/>
              </a:rPr>
              <a:t>一个调用一个地嵌套下去，构成了函数的嵌套调用。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具有嵌套调用函数的程序，需要分别定义多个不同的函数体，每个函数体完成不同的功能，它们合起来解决复杂的问题。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4213" y="650875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 b="1">
                <a:solidFill>
                  <a:schemeClr val="hlink"/>
                </a:solidFill>
              </a:rPr>
              <a:t>10.1.2 </a:t>
            </a:r>
            <a:r>
              <a:rPr lang="zh-CN" altLang="en-US" sz="4400" b="1">
                <a:solidFill>
                  <a:schemeClr val="hlink"/>
                </a:solidFill>
              </a:rPr>
              <a:t>函数的嵌套调用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结构化程序设计方法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0400" cy="49291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自顶向下，逐步求精，函数实现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自顶向下：程序设计时，应先考虑总体步骤，后考虑步骤的细节；先考虑全局目标，后考虑局部目标。先从最上层总目标开始设计，逐步使问题具体化。不要一开始就追求众多的细节。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逐步求精：对于复杂的问题，其中大的操作步骤应该再将其分解为一些子步骤的序列，逐步明晰实现过程。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函数实现：通过逐步求精，把程序要解决的全局目标分解为局部目标，再进一步分解为具体的小目标，把最终的小目标用函数来实现。问题的逐步分解关系，构成了函数间的调用关系。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7525" cy="4608512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限制函数的长度。一个函数语句数不宜过多，既便于阅读、理解，也方便程序调试。若函数太长，可以考虑把函数进一步分解实现。</a:t>
            </a:r>
          </a:p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避免函数功能间的重复。对于在多处使用的同一个计算或操作过程，应当将其封装成一个独立的函数，以达到一处定义、多处使用的目的，以避免功能模块间的重复。</a:t>
            </a:r>
          </a:p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减少全局变量的使用。应采用定义局部变量作为函数的临时工作单元，使用参数和返回值作为函数与外部进行数据交换的方式。只有当确实需要多个函数共享的数据时，才定义其为全局变量。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函数设计时应注意的问题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  </a:t>
            </a:r>
            <a:r>
              <a:rPr lang="zh-CN" altLang="en-US">
                <a:latin typeface="Arial" charset="0"/>
                <a:ea typeface="宋体" charset="0"/>
              </a:rPr>
              <a:t>汉诺塔问题 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981200"/>
            <a:ext cx="7459663" cy="23844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10.2.1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10.2.2 </a:t>
            </a:r>
            <a:r>
              <a:rPr lang="zh-CN" altLang="en-US">
                <a:latin typeface="Arial" charset="0"/>
                <a:ea typeface="宋体" charset="0"/>
              </a:rPr>
              <a:t>递归函数基本概念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10.2.3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10.2.1  </a:t>
            </a:r>
            <a:r>
              <a:rPr lang="zh-CN" altLang="en-US" sz="4000">
                <a:latin typeface="Arial" charset="0"/>
                <a:ea typeface="宋体" charset="0"/>
              </a:rPr>
              <a:t>汉诺(</a:t>
            </a:r>
            <a:r>
              <a:rPr lang="en-US" altLang="zh-CN" sz="4000">
                <a:latin typeface="Arial" charset="0"/>
                <a:ea typeface="宋体" charset="0"/>
              </a:rPr>
              <a:t>Hanoi)</a:t>
            </a:r>
            <a:r>
              <a:rPr lang="zh-CN" altLang="en-US" sz="4000">
                <a:latin typeface="Arial" charset="0"/>
                <a:ea typeface="宋体" charset="0"/>
              </a:rPr>
              <a:t>塔问题解析</a:t>
            </a:r>
            <a:r>
              <a:rPr lang="en-US" altLang="zh-CN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933825"/>
            <a:ext cx="5943600" cy="2362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将</a:t>
            </a:r>
            <a:r>
              <a:rPr lang="en-US" altLang="zh-CN" sz="2800">
                <a:latin typeface="Arial" charset="0"/>
                <a:ea typeface="宋体" charset="0"/>
              </a:rPr>
              <a:t> 64</a:t>
            </a:r>
            <a:r>
              <a:rPr lang="zh-CN" altLang="en-US" sz="2800">
                <a:latin typeface="Arial" charset="0"/>
                <a:ea typeface="宋体" charset="0"/>
              </a:rPr>
              <a:t> 个盘从座</a:t>
            </a:r>
            <a:r>
              <a:rPr lang="en-US" altLang="zh-CN" sz="2800">
                <a:latin typeface="Arial" charset="0"/>
                <a:ea typeface="宋体" charset="0"/>
              </a:rPr>
              <a:t>A</a:t>
            </a:r>
            <a:r>
              <a:rPr lang="zh-CN" altLang="en-US" sz="2800">
                <a:latin typeface="Arial" charset="0"/>
                <a:ea typeface="宋体" charset="0"/>
              </a:rPr>
              <a:t>搬到座</a:t>
            </a:r>
            <a:r>
              <a:rPr lang="en-US" altLang="zh-CN" sz="2800">
                <a:latin typeface="Arial" charset="0"/>
                <a:ea typeface="宋体" charset="0"/>
              </a:rPr>
              <a:t>B</a:t>
            </a: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(1) 一次只能搬一个盘子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(2) 盘子只能插在</a:t>
            </a:r>
            <a:r>
              <a:rPr lang="en-US" altLang="zh-CN" sz="2400">
                <a:latin typeface="Arial" charset="0"/>
                <a:ea typeface="宋体" charset="0"/>
              </a:rPr>
              <a:t>A、B、C</a:t>
            </a:r>
            <a:r>
              <a:rPr lang="zh-CN" altLang="en-US" sz="2400">
                <a:latin typeface="Arial" charset="0"/>
                <a:ea typeface="宋体" charset="0"/>
              </a:rPr>
              <a:t>三个杆中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(3) 大盘不能压在小盘上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41148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43434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46482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48006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1295400" y="3141663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   </a:t>
            </a:r>
            <a:r>
              <a:rPr lang="en-US" altLang="zh-CN" b="1"/>
              <a:t>A		        B	                               C</a:t>
            </a:r>
          </a:p>
        </p:txBody>
      </p:sp>
      <p:sp>
        <p:nvSpPr>
          <p:cNvPr id="32782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4" name="Rectangle 20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5" name="Rectangle 21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6" name="Rectangle 22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7" name="Rectangle 23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0" grpId="0" animBg="1"/>
      <p:bldP spid="497671" grpId="0" animBg="1"/>
      <p:bldP spid="497672" grpId="0" animBg="1"/>
      <p:bldP spid="497673" grpId="0" animBg="1"/>
      <p:bldP spid="497684" grpId="0" animBg="1"/>
      <p:bldP spid="497685" grpId="0" animBg="1"/>
      <p:bldP spid="497686" grpId="0" animBg="1"/>
      <p:bldP spid="4976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905000" y="28956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1524000" y="37338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</a:t>
            </a:r>
            <a:r>
              <a:rPr lang="en-US" altLang="zh-CN" b="1"/>
              <a:t>A			         B		        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1763712" cy="973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905000" y="2209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2057400" y="2057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524000" y="3733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34829" name="AutoShape 14"/>
          <p:cNvSpPr>
            <a:spLocks/>
          </p:cNvSpPr>
          <p:nvPr/>
        </p:nvSpPr>
        <p:spPr bwMode="auto">
          <a:xfrm>
            <a:off x="3048000" y="20574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AutoShape 15"/>
          <p:cNvSpPr>
            <a:spLocks noChangeArrowheads="1"/>
          </p:cNvSpPr>
          <p:nvPr/>
        </p:nvSpPr>
        <p:spPr bwMode="auto">
          <a:xfrm>
            <a:off x="3429000" y="2667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>
            <a:off x="1219200" y="601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V="1">
            <a:off x="22098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0" name="Rectangle 18"/>
          <p:cNvSpPr>
            <a:spLocks noChangeArrowheads="1"/>
          </p:cNvSpPr>
          <p:nvPr/>
        </p:nvSpPr>
        <p:spPr bwMode="auto">
          <a:xfrm>
            <a:off x="1371600" y="5791200"/>
            <a:ext cx="1676400" cy="228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1600200" y="55626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2" name="Rectangle 20"/>
          <p:cNvSpPr>
            <a:spLocks noChangeArrowheads="1"/>
          </p:cNvSpPr>
          <p:nvPr/>
        </p:nvSpPr>
        <p:spPr bwMode="auto">
          <a:xfrm>
            <a:off x="1905000" y="4648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3" name="Rectangle 21"/>
          <p:cNvSpPr>
            <a:spLocks noChangeArrowheads="1"/>
          </p:cNvSpPr>
          <p:nvPr/>
        </p:nvSpPr>
        <p:spPr bwMode="auto">
          <a:xfrm>
            <a:off x="2057400" y="4495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2"/>
          <p:cNvSpPr>
            <a:spLocks noChangeShapeType="1"/>
          </p:cNvSpPr>
          <p:nvPr/>
        </p:nvSpPr>
        <p:spPr bwMode="auto">
          <a:xfrm>
            <a:off x="40640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5207000" y="434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>
            <a:off x="3124200" y="4495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7" name="AutoShape 25"/>
          <p:cNvSpPr>
            <a:spLocks noChangeArrowheads="1"/>
          </p:cNvSpPr>
          <p:nvPr/>
        </p:nvSpPr>
        <p:spPr bwMode="auto">
          <a:xfrm>
            <a:off x="3302000" y="5816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>
            <a:off x="6934200" y="5994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 flipV="1">
            <a:off x="7924800" y="416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0" name="Rectangle 28"/>
          <p:cNvSpPr>
            <a:spLocks noChangeArrowheads="1"/>
          </p:cNvSpPr>
          <p:nvPr/>
        </p:nvSpPr>
        <p:spPr bwMode="auto">
          <a:xfrm>
            <a:off x="7315200" y="57658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1" name="Rectangle 29"/>
          <p:cNvSpPr>
            <a:spLocks noChangeArrowheads="1"/>
          </p:cNvSpPr>
          <p:nvPr/>
        </p:nvSpPr>
        <p:spPr bwMode="auto">
          <a:xfrm>
            <a:off x="7620000" y="48514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2" name="Rectangle 30"/>
          <p:cNvSpPr>
            <a:spLocks noChangeArrowheads="1"/>
          </p:cNvSpPr>
          <p:nvPr/>
        </p:nvSpPr>
        <p:spPr bwMode="auto">
          <a:xfrm>
            <a:off x="7772400" y="46990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3" name="Rectangle 31"/>
          <p:cNvSpPr>
            <a:spLocks noChangeArrowheads="1"/>
          </p:cNvSpPr>
          <p:nvPr/>
        </p:nvSpPr>
        <p:spPr bwMode="auto">
          <a:xfrm>
            <a:off x="4292600" y="5791200"/>
            <a:ext cx="1676400" cy="228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1600200" y="60960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33528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499746" name="Text Box 34"/>
          <p:cNvSpPr txBox="1">
            <a:spLocks noChangeArrowheads="1"/>
          </p:cNvSpPr>
          <p:nvPr/>
        </p:nvSpPr>
        <p:spPr bwMode="auto">
          <a:xfrm>
            <a:off x="3352800" y="464820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n-1</a:t>
            </a:r>
          </a:p>
        </p:txBody>
      </p:sp>
      <p:sp>
        <p:nvSpPr>
          <p:cNvPr id="499747" name="Freeform 35"/>
          <p:cNvSpPr>
            <a:spLocks/>
          </p:cNvSpPr>
          <p:nvPr/>
        </p:nvSpPr>
        <p:spPr bwMode="auto">
          <a:xfrm>
            <a:off x="3505200" y="4267200"/>
            <a:ext cx="3581400" cy="762000"/>
          </a:xfrm>
          <a:custGeom>
            <a:avLst/>
            <a:gdLst>
              <a:gd name="T0" fmla="*/ 0 w 2256"/>
              <a:gd name="T1" fmla="*/ 2147483647 h 480"/>
              <a:gd name="T2" fmla="*/ 2147483647 w 2256"/>
              <a:gd name="T3" fmla="*/ 0 h 480"/>
              <a:gd name="T4" fmla="*/ 2147483647 w 2256"/>
              <a:gd name="T5" fmla="*/ 2147483647 h 480"/>
              <a:gd name="T6" fmla="*/ 0 60000 65536"/>
              <a:gd name="T7" fmla="*/ 0 60000 65536"/>
              <a:gd name="T8" fmla="*/ 0 60000 65536"/>
              <a:gd name="T9" fmla="*/ 0 w 2256"/>
              <a:gd name="T10" fmla="*/ 0 h 480"/>
              <a:gd name="T11" fmla="*/ 2256 w 225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480">
                <a:moveTo>
                  <a:pt x="0" y="480"/>
                </a:moveTo>
                <a:cubicBezTo>
                  <a:pt x="364" y="240"/>
                  <a:pt x="728" y="0"/>
                  <a:pt x="1104" y="0"/>
                </a:cubicBezTo>
                <a:cubicBezTo>
                  <a:pt x="1480" y="0"/>
                  <a:pt x="1868" y="240"/>
                  <a:pt x="2256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8" name="AutoShape 36"/>
          <p:cNvSpPr>
            <a:spLocks noChangeArrowheads="1"/>
          </p:cNvSpPr>
          <p:nvPr/>
        </p:nvSpPr>
        <p:spPr bwMode="auto">
          <a:xfrm>
            <a:off x="5791200" y="5257800"/>
            <a:ext cx="1676400" cy="152400"/>
          </a:xfrm>
          <a:prstGeom prst="leftArrow">
            <a:avLst>
              <a:gd name="adj1" fmla="val 50000"/>
              <a:gd name="adj2" fmla="val 27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Text Box 37"/>
          <p:cNvSpPr txBox="1">
            <a:spLocks noChangeArrowheads="1"/>
          </p:cNvSpPr>
          <p:nvPr/>
        </p:nvSpPr>
        <p:spPr bwMode="auto">
          <a:xfrm>
            <a:off x="8153400" y="114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429375" y="485775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n-1</a:t>
            </a:r>
          </a:p>
        </p:txBody>
      </p:sp>
      <p:sp>
        <p:nvSpPr>
          <p:cNvPr id="42" name="左大括号 41"/>
          <p:cNvSpPr>
            <a:spLocks/>
          </p:cNvSpPr>
          <p:nvPr/>
        </p:nvSpPr>
        <p:spPr bwMode="auto">
          <a:xfrm>
            <a:off x="7000875" y="4786313"/>
            <a:ext cx="214313" cy="1071562"/>
          </a:xfrm>
          <a:prstGeom prst="leftBrace">
            <a:avLst>
              <a:gd name="adj1" fmla="val 8333"/>
              <a:gd name="adj2" fmla="val 3517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0" grpId="0" animBg="1"/>
      <p:bldP spid="499731" grpId="0" animBg="1"/>
      <p:bldP spid="499732" grpId="0" animBg="1"/>
      <p:bldP spid="499733" grpId="0" animBg="1"/>
      <p:bldP spid="499736" grpId="0" animBg="1"/>
      <p:bldP spid="499737" grpId="0" animBg="1"/>
      <p:bldP spid="499740" grpId="0" animBg="1"/>
      <p:bldP spid="499741" grpId="0" animBg="1"/>
      <p:bldP spid="499742" grpId="0" animBg="1"/>
      <p:bldP spid="499743" grpId="0" animBg="1"/>
      <p:bldP spid="499746" grpId="0"/>
      <p:bldP spid="499747" grpId="0" animBg="1"/>
      <p:bldP spid="499748" grpId="0" animBg="1"/>
      <p:bldP spid="41" grpId="0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1620837" cy="973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905000" y="2209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2057400" y="2057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1524000" y="3733800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   </a:t>
            </a:r>
            <a:r>
              <a:rPr lang="zh-CN" altLang="en-US" b="1" dirty="0" smtClean="0"/>
              <a:t> </a:t>
            </a:r>
            <a:r>
              <a:rPr lang="en-US" altLang="zh-CN" b="1" dirty="0"/>
              <a:t>A			         B		         C</a:t>
            </a:r>
          </a:p>
        </p:txBody>
      </p:sp>
      <p:sp>
        <p:nvSpPr>
          <p:cNvPr id="35853" name="AutoShape 14"/>
          <p:cNvSpPr>
            <a:spLocks/>
          </p:cNvSpPr>
          <p:nvPr/>
        </p:nvSpPr>
        <p:spPr bwMode="auto">
          <a:xfrm>
            <a:off x="3048000" y="20574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utoShape 15"/>
          <p:cNvSpPr>
            <a:spLocks noChangeArrowheads="1"/>
          </p:cNvSpPr>
          <p:nvPr/>
        </p:nvSpPr>
        <p:spPr bwMode="auto">
          <a:xfrm rot="2708405">
            <a:off x="3322638" y="3259137"/>
            <a:ext cx="1728788" cy="360363"/>
          </a:xfrm>
          <a:prstGeom prst="rightArrow">
            <a:avLst>
              <a:gd name="adj1" fmla="val 50000"/>
              <a:gd name="adj2" fmla="val 119934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>
            <a:off x="1219200" y="601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V="1">
            <a:off x="22098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>
            <a:off x="40640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 flipV="1">
            <a:off x="5207000" y="434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6934200" y="5994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V="1">
            <a:off x="7924800" y="416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4572000" y="55626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23"/>
          <p:cNvSpPr>
            <a:spLocks noChangeArrowheads="1"/>
          </p:cNvSpPr>
          <p:nvPr/>
        </p:nvSpPr>
        <p:spPr bwMode="auto">
          <a:xfrm>
            <a:off x="4876800" y="4648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Rectangle 24"/>
          <p:cNvSpPr>
            <a:spLocks noChangeArrowheads="1"/>
          </p:cNvSpPr>
          <p:nvPr/>
        </p:nvSpPr>
        <p:spPr bwMode="auto">
          <a:xfrm>
            <a:off x="5029200" y="4495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Rectangle 25"/>
          <p:cNvSpPr>
            <a:spLocks noChangeArrowheads="1"/>
          </p:cNvSpPr>
          <p:nvPr/>
        </p:nvSpPr>
        <p:spPr bwMode="auto">
          <a:xfrm>
            <a:off x="4381500" y="5791200"/>
            <a:ext cx="1676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1600200" y="6096000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   </a:t>
            </a:r>
            <a:r>
              <a:rPr lang="en-US" altLang="zh-CN" b="1" dirty="0" smtClean="0"/>
              <a:t>A</a:t>
            </a:r>
            <a:r>
              <a:rPr lang="en-US" altLang="zh-CN" b="1" dirty="0"/>
              <a:t>			         B		         C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33528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362950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62950" cy="3824288"/>
          </a:xfrm>
        </p:spPr>
        <p:txBody>
          <a:bodyPr/>
          <a:lstStyle/>
          <a:p>
            <a:pPr eaLnBrk="1" hangingPunct="1">
              <a:lnSpc>
                <a:spcPct val="30000"/>
              </a:lnSpc>
            </a:pP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怎样把多个函数组织起来？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怎样用结构化程序设计的思想解决问题？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怎样用函数嵌套求解复杂的问题？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怎样用函数递归解决问题？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如何使用宏？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如何使用多文件模块构建较大规模程序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10.2.1  </a:t>
            </a:r>
            <a:r>
              <a:rPr lang="zh-CN" altLang="en-US">
                <a:latin typeface="Arial" charset="0"/>
                <a:ea typeface="宋体" charset="0"/>
              </a:rPr>
              <a:t>汉诺(</a:t>
            </a:r>
            <a:r>
              <a:rPr lang="en-US" altLang="zh-CN">
                <a:latin typeface="Arial" charset="0"/>
                <a:ea typeface="宋体" charset="0"/>
              </a:rPr>
              <a:t>Hanoi)</a:t>
            </a:r>
            <a:r>
              <a:rPr lang="zh-CN" altLang="en-US">
                <a:latin typeface="Arial" charset="0"/>
                <a:ea typeface="宋体" charset="0"/>
              </a:rPr>
              <a:t>塔问题解析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35975" cy="46799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递归方法的两个要点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（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）递归出口：一个盘子的解决方法；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（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）递归式子：如何把搬动</a:t>
            </a:r>
            <a:r>
              <a:rPr lang="en-US" altLang="zh-CN" dirty="0">
                <a:latin typeface="Arial" charset="0"/>
                <a:ea typeface="宋体" charset="0"/>
              </a:rPr>
              <a:t>64</a:t>
            </a:r>
            <a:r>
              <a:rPr lang="zh-CN" altLang="en-US" dirty="0">
                <a:latin typeface="Arial" charset="0"/>
                <a:ea typeface="宋体" charset="0"/>
              </a:rPr>
              <a:t>个盘子的问题简化成搬动</a:t>
            </a:r>
            <a:r>
              <a:rPr lang="en-US" altLang="zh-CN" dirty="0">
                <a:latin typeface="Arial" charset="0"/>
                <a:ea typeface="宋体" charset="0"/>
              </a:rPr>
              <a:t>63</a:t>
            </a:r>
            <a:r>
              <a:rPr lang="zh-CN" altLang="en-US" dirty="0">
                <a:latin typeface="Arial" charset="0"/>
                <a:ea typeface="宋体" charset="0"/>
              </a:rPr>
              <a:t>个盘子的问题。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把汉诺塔的递归解法归纳成三个步骤：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个盘子从座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第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号盘子从座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B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个盘子从座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B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446338"/>
            <a:ext cx="1446213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CC"/>
                </a:solidFill>
                <a:latin typeface="Arial" charset="0"/>
                <a:ea typeface="宋体" charset="0"/>
              </a:rPr>
              <a:t>算法：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3068638"/>
            <a:ext cx="6851650" cy="3713162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hanio(n</a:t>
            </a:r>
            <a:r>
              <a:rPr lang="zh-CN" altLang="en-US" sz="2400">
                <a:latin typeface="Arial" charset="0"/>
                <a:ea typeface="宋体" charset="0"/>
              </a:rPr>
              <a:t>个盘，</a:t>
            </a:r>
            <a:r>
              <a:rPr lang="en-US" altLang="zh-CN" sz="2400">
                <a:latin typeface="Arial" charset="0"/>
                <a:ea typeface="宋体" charset="0"/>
              </a:rPr>
              <a:t>A→B</a:t>
            </a:r>
            <a:r>
              <a:rPr lang="zh-CN" altLang="en-US" sz="2400">
                <a:latin typeface="Arial" charset="0"/>
                <a:ea typeface="宋体" charset="0"/>
              </a:rPr>
              <a:t>， </a:t>
            </a:r>
            <a:r>
              <a:rPr lang="en-US" altLang="zh-CN" sz="2400">
                <a:latin typeface="Arial" charset="0"/>
                <a:ea typeface="宋体" charset="0"/>
              </a:rPr>
              <a:t>C</a:t>
            </a:r>
            <a:r>
              <a:rPr lang="zh-CN" altLang="en-US" sz="2400">
                <a:latin typeface="Arial" charset="0"/>
                <a:ea typeface="宋体" charset="0"/>
              </a:rPr>
              <a:t>为过渡</a:t>
            </a:r>
            <a:r>
              <a:rPr lang="en-US" altLang="zh-CN" sz="2400">
                <a:latin typeface="Arial" charset="0"/>
                <a:ea typeface="宋体" charset="0"/>
              </a:rPr>
              <a:t>)    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if (n == 1)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</a:t>
            </a:r>
            <a:r>
              <a:rPr lang="zh-CN" altLang="en-US" sz="2400" u="sng">
                <a:solidFill>
                  <a:srgbClr val="0033CC"/>
                </a:solidFill>
                <a:latin typeface="Arial" charset="0"/>
                <a:ea typeface="宋体" charset="0"/>
              </a:rPr>
              <a:t>直接把盘子</a:t>
            </a:r>
            <a:r>
              <a:rPr lang="en-US" altLang="zh-CN" sz="2400" u="sng">
                <a:solidFill>
                  <a:srgbClr val="0033CC"/>
                </a:solidFill>
                <a:latin typeface="Arial" charset="0"/>
                <a:ea typeface="宋体" charset="0"/>
              </a:rPr>
              <a:t>A→B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else{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hanio(n-1</a:t>
            </a:r>
            <a:r>
              <a:rPr lang="zh-CN" altLang="en-US" sz="2400">
                <a:latin typeface="Arial" charset="0"/>
                <a:ea typeface="宋体" charset="0"/>
              </a:rPr>
              <a:t>个盘，</a:t>
            </a:r>
            <a:r>
              <a:rPr lang="en-US" altLang="zh-CN" sz="2400">
                <a:latin typeface="Arial" charset="0"/>
                <a:ea typeface="宋体" charset="0"/>
              </a:rPr>
              <a:t>A→C</a:t>
            </a:r>
            <a:r>
              <a:rPr lang="zh-CN" altLang="en-US" sz="2400">
                <a:latin typeface="Arial" charset="0"/>
                <a:ea typeface="宋体" charset="0"/>
              </a:rPr>
              <a:t>， </a:t>
            </a:r>
            <a:r>
              <a:rPr lang="en-US" altLang="zh-CN" sz="2400">
                <a:latin typeface="Arial" charset="0"/>
                <a:ea typeface="宋体" charset="0"/>
              </a:rPr>
              <a:t>B</a:t>
            </a:r>
            <a:r>
              <a:rPr lang="zh-CN" altLang="en-US" sz="2400">
                <a:latin typeface="Arial" charset="0"/>
                <a:ea typeface="宋体" charset="0"/>
              </a:rPr>
              <a:t>为过渡</a:t>
            </a:r>
            <a:r>
              <a:rPr lang="en-US" altLang="zh-CN" sz="2400">
                <a:latin typeface="Arial" charset="0"/>
                <a:ea typeface="宋体" charset="0"/>
              </a:rPr>
              <a:t>)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    </a:t>
            </a:r>
            <a:r>
              <a:rPr lang="zh-CN" altLang="en-US" sz="2400" u="sng">
                <a:solidFill>
                  <a:srgbClr val="0033CC"/>
                </a:solidFill>
                <a:latin typeface="Arial" charset="0"/>
                <a:ea typeface="宋体" charset="0"/>
              </a:rPr>
              <a:t>把第</a:t>
            </a:r>
            <a:r>
              <a:rPr lang="en-US" altLang="zh-CN" sz="2400" u="sng">
                <a:solidFill>
                  <a:srgbClr val="0033CC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400" u="sng">
                <a:solidFill>
                  <a:srgbClr val="0033CC"/>
                </a:solidFill>
                <a:latin typeface="Arial" charset="0"/>
                <a:ea typeface="宋体" charset="0"/>
              </a:rPr>
              <a:t>号盘 </a:t>
            </a:r>
            <a:r>
              <a:rPr lang="en-US" altLang="zh-CN" sz="2400" u="sng">
                <a:solidFill>
                  <a:srgbClr val="0033CC"/>
                </a:solidFill>
                <a:latin typeface="Arial" charset="0"/>
                <a:ea typeface="宋体" charset="0"/>
              </a:rPr>
              <a:t>A→B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     hanio(n-1</a:t>
            </a:r>
            <a:r>
              <a:rPr lang="zh-CN" altLang="en-US" sz="2400">
                <a:latin typeface="Arial" charset="0"/>
                <a:ea typeface="宋体" charset="0"/>
              </a:rPr>
              <a:t>个盘，</a:t>
            </a:r>
            <a:r>
              <a:rPr lang="en-US" altLang="zh-CN" sz="2400">
                <a:latin typeface="Arial" charset="0"/>
                <a:ea typeface="宋体" charset="0"/>
              </a:rPr>
              <a:t>C→B</a:t>
            </a:r>
            <a:r>
              <a:rPr lang="zh-CN" altLang="en-US" sz="2400">
                <a:latin typeface="Arial" charset="0"/>
                <a:ea typeface="宋体" charset="0"/>
              </a:rPr>
              <a:t>， </a:t>
            </a:r>
            <a:r>
              <a:rPr lang="en-US" altLang="zh-CN" sz="2400">
                <a:latin typeface="Arial" charset="0"/>
                <a:ea typeface="宋体" charset="0"/>
              </a:rPr>
              <a:t>A</a:t>
            </a:r>
            <a:r>
              <a:rPr lang="zh-CN" altLang="en-US" sz="2400">
                <a:latin typeface="Arial" charset="0"/>
                <a:ea typeface="宋体" charset="0"/>
              </a:rPr>
              <a:t>为过渡</a:t>
            </a:r>
            <a:r>
              <a:rPr lang="en-US" altLang="zh-CN" sz="2400">
                <a:latin typeface="Arial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468313" y="388937"/>
            <a:ext cx="8283575" cy="2180704"/>
            <a:chOff x="576" y="2624"/>
            <a:chExt cx="4896" cy="1542"/>
          </a:xfrm>
        </p:grpSpPr>
        <p:sp>
          <p:nvSpPr>
            <p:cNvPr id="37892" name="Line 5"/>
            <p:cNvSpPr>
              <a:spLocks noChangeShapeType="1"/>
            </p:cNvSpPr>
            <p:nvPr/>
          </p:nvSpPr>
          <p:spPr bwMode="auto">
            <a:xfrm>
              <a:off x="576" y="379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" name="Line 6"/>
            <p:cNvSpPr>
              <a:spLocks noChangeShapeType="1"/>
            </p:cNvSpPr>
            <p:nvPr/>
          </p:nvSpPr>
          <p:spPr bwMode="auto">
            <a:xfrm flipV="1">
              <a:off x="1200" y="264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672" y="3648"/>
              <a:ext cx="1056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816" y="3504"/>
              <a:ext cx="81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1008" y="2928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1104" y="2832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2368" y="379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V="1">
              <a:off x="30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AutoShape 13"/>
            <p:cNvSpPr>
              <a:spLocks/>
            </p:cNvSpPr>
            <p:nvPr/>
          </p:nvSpPr>
          <p:spPr bwMode="auto">
            <a:xfrm>
              <a:off x="1776" y="2832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4176" y="37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V="1">
              <a:off x="4800" y="26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2688" y="3504"/>
              <a:ext cx="81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Rectangle 17"/>
            <p:cNvSpPr>
              <a:spLocks noChangeArrowheads="1"/>
            </p:cNvSpPr>
            <p:nvPr/>
          </p:nvSpPr>
          <p:spPr bwMode="auto">
            <a:xfrm>
              <a:off x="2880" y="2928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18"/>
            <p:cNvSpPr>
              <a:spLocks noChangeArrowheads="1"/>
            </p:cNvSpPr>
            <p:nvPr/>
          </p:nvSpPr>
          <p:spPr bwMode="auto">
            <a:xfrm>
              <a:off x="2976" y="2832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Rectangle 19"/>
            <p:cNvSpPr>
              <a:spLocks noChangeArrowheads="1"/>
            </p:cNvSpPr>
            <p:nvPr/>
          </p:nvSpPr>
          <p:spPr bwMode="auto">
            <a:xfrm>
              <a:off x="2568" y="3648"/>
              <a:ext cx="1056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Text Box 20"/>
            <p:cNvSpPr txBox="1">
              <a:spLocks noChangeArrowheads="1"/>
            </p:cNvSpPr>
            <p:nvPr/>
          </p:nvSpPr>
          <p:spPr bwMode="auto">
            <a:xfrm>
              <a:off x="816" y="3840"/>
              <a:ext cx="43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  </a:t>
              </a:r>
              <a:r>
                <a:rPr lang="en-US" altLang="zh-CN" b="1" dirty="0" smtClean="0"/>
                <a:t>  A</a:t>
              </a:r>
              <a:r>
                <a:rPr lang="en-US" altLang="zh-CN" b="1" dirty="0"/>
                <a:t>			         B		         C</a:t>
              </a:r>
            </a:p>
          </p:txBody>
        </p:sp>
        <p:sp>
          <p:nvSpPr>
            <p:cNvPr id="37908" name="Text Box 21"/>
            <p:cNvSpPr txBox="1">
              <a:spLocks noChangeArrowheads="1"/>
            </p:cNvSpPr>
            <p:nvPr/>
          </p:nvSpPr>
          <p:spPr bwMode="auto">
            <a:xfrm>
              <a:off x="1920" y="2928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n-1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10.2.2</a:t>
            </a:r>
            <a:r>
              <a:rPr lang="zh-CN" altLang="en-US" sz="4000">
                <a:latin typeface="Arial" charset="0"/>
                <a:ea typeface="宋体" charset="0"/>
              </a:rPr>
              <a:t>递归函数基本概念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latin typeface="Arial" charset="0"/>
                <a:ea typeface="宋体" charset="0"/>
              </a:rPr>
              <a:t>10-2  </a:t>
            </a:r>
            <a:r>
              <a:rPr lang="zh-CN" altLang="en-US" sz="2800">
                <a:latin typeface="Arial" charset="0"/>
                <a:ea typeface="宋体" charset="0"/>
              </a:rPr>
              <a:t>用递归函数实现求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>
                <a:latin typeface="Arial" charset="0"/>
                <a:ea typeface="宋体" charset="0"/>
              </a:rPr>
              <a:t>递推法</a:t>
            </a:r>
            <a:endParaRPr lang="zh-CN" altLang="en-US" sz="240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在学习循环时，计算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！采用的就是递推法：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	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！</a:t>
            </a:r>
            <a:r>
              <a:rPr lang="en-US" altLang="zh-CN" sz="2000">
                <a:latin typeface="Arial" charset="0"/>
                <a:ea typeface="宋体" charset="0"/>
              </a:rPr>
              <a:t>= 1×2×3×…×n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用循环语句实现：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	</a:t>
            </a:r>
            <a:r>
              <a:rPr lang="en-US" altLang="zh-CN" sz="2000">
                <a:latin typeface="Arial" charset="0"/>
                <a:ea typeface="宋体" charset="0"/>
              </a:rPr>
              <a:t>result = 1;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	for(i = 1; i &lt;= n; i++)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    result = result * i;</a:t>
            </a:r>
            <a:endParaRPr lang="en-US" altLang="zh-CN" sz="2000" b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>
                <a:latin typeface="Arial" charset="0"/>
                <a:ea typeface="宋体" charset="0"/>
              </a:rPr>
              <a:t>递归法</a:t>
            </a:r>
            <a:endParaRPr lang="en-US" altLang="zh-CN" sz="240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！</a:t>
            </a:r>
            <a:r>
              <a:rPr lang="en-US" altLang="zh-CN" sz="2000">
                <a:latin typeface="Arial" charset="0"/>
                <a:ea typeface="宋体" charset="0"/>
              </a:rPr>
              <a:t>= n ×(n-1)!	</a:t>
            </a:r>
            <a:r>
              <a:rPr lang="zh-CN" altLang="en-US" sz="2000">
                <a:latin typeface="Arial" charset="0"/>
                <a:ea typeface="宋体" charset="0"/>
              </a:rPr>
              <a:t>当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＞</a:t>
            </a:r>
            <a:r>
              <a:rPr lang="en-US" altLang="zh-CN" sz="2000">
                <a:latin typeface="Arial" charset="0"/>
                <a:ea typeface="宋体" charset="0"/>
              </a:rPr>
              <a:t>1			</a:t>
            </a:r>
            <a:r>
              <a:rPr lang="zh-CN" altLang="en-US" sz="2000">
                <a:latin typeface="Arial" charset="0"/>
                <a:ea typeface="宋体" charset="0"/>
              </a:rPr>
              <a:t>递归式子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= 1		</a:t>
            </a:r>
            <a:r>
              <a:rPr lang="zh-CN" altLang="en-US" sz="2000">
                <a:latin typeface="Arial" charset="0"/>
                <a:ea typeface="宋体" charset="0"/>
              </a:rPr>
              <a:t>当</a:t>
            </a:r>
            <a:r>
              <a:rPr lang="en-US" altLang="zh-CN" sz="2000">
                <a:latin typeface="Arial" charset="0"/>
                <a:ea typeface="宋体" charset="0"/>
              </a:rPr>
              <a:t>n=1</a:t>
            </a:r>
            <a:r>
              <a:rPr lang="zh-CN" altLang="en-US" sz="2000">
                <a:latin typeface="Arial" charset="0"/>
                <a:ea typeface="宋体" charset="0"/>
              </a:rPr>
              <a:t>或</a:t>
            </a:r>
            <a:r>
              <a:rPr lang="en-US" altLang="zh-CN" sz="2000">
                <a:latin typeface="Arial" charset="0"/>
                <a:ea typeface="宋体" charset="0"/>
              </a:rPr>
              <a:t>n=0		</a:t>
            </a:r>
            <a:r>
              <a:rPr lang="zh-CN" altLang="en-US" sz="2000">
                <a:latin typeface="Arial" charset="0"/>
                <a:ea typeface="宋体" charset="0"/>
              </a:rPr>
              <a:t>递归出口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>
                <a:latin typeface="Arial" charset="0"/>
                <a:ea typeface="宋体" charset="0"/>
              </a:rPr>
              <a:t>即求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！可以在</a:t>
            </a:r>
            <a:r>
              <a:rPr lang="en-US" altLang="zh-CN" sz="2000">
                <a:latin typeface="Arial" charset="0"/>
                <a:ea typeface="宋体" charset="0"/>
              </a:rPr>
              <a:t>(n-1)</a:t>
            </a:r>
            <a:r>
              <a:rPr lang="zh-CN" altLang="en-US" sz="2000">
                <a:latin typeface="Arial" charset="0"/>
                <a:ea typeface="宋体" charset="0"/>
              </a:rPr>
              <a:t>！的基础上再乘上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。如果把求</a:t>
            </a:r>
            <a:r>
              <a:rPr lang="en-US" altLang="zh-CN" sz="2000">
                <a:latin typeface="Arial" charset="0"/>
                <a:ea typeface="宋体" charset="0"/>
              </a:rPr>
              <a:t>n</a:t>
            </a:r>
            <a:r>
              <a:rPr lang="zh-CN" altLang="en-US" sz="2000">
                <a:latin typeface="Arial" charset="0"/>
                <a:ea typeface="宋体" charset="0"/>
              </a:rPr>
              <a:t>！写成函数</a:t>
            </a:r>
            <a:r>
              <a:rPr lang="en-US" altLang="zh-CN" sz="2000">
                <a:latin typeface="Arial" charset="0"/>
                <a:ea typeface="宋体" charset="0"/>
              </a:rPr>
              <a:t>fact(n)</a:t>
            </a:r>
            <a:r>
              <a:rPr lang="zh-CN" altLang="en-US" sz="2000">
                <a:latin typeface="Arial" charset="0"/>
                <a:ea typeface="宋体" charset="0"/>
              </a:rPr>
              <a:t>，则</a:t>
            </a:r>
            <a:r>
              <a:rPr lang="en-US" altLang="zh-CN" sz="2000">
                <a:latin typeface="Arial" charset="0"/>
                <a:ea typeface="宋体" charset="0"/>
              </a:rPr>
              <a:t>fact (n)</a:t>
            </a:r>
            <a:r>
              <a:rPr lang="zh-CN" altLang="en-US" sz="2000">
                <a:latin typeface="Arial" charset="0"/>
                <a:ea typeface="宋体" charset="0"/>
              </a:rPr>
              <a:t>的实现依赖于</a:t>
            </a:r>
            <a:r>
              <a:rPr lang="en-US" altLang="zh-CN" sz="2000">
                <a:latin typeface="Arial" charset="0"/>
                <a:ea typeface="宋体" charset="0"/>
              </a:rPr>
              <a:t>fact(n-1)</a:t>
            </a:r>
            <a:r>
              <a:rPr lang="zh-CN" altLang="en-US" sz="2000">
                <a:latin typeface="Arial" charset="0"/>
                <a:ea typeface="宋体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404813"/>
            <a:ext cx="5184775" cy="79216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10.2.2</a:t>
            </a:r>
            <a:r>
              <a:rPr lang="zh-CN" altLang="en-US" sz="3600">
                <a:latin typeface="Arial" charset="0"/>
                <a:ea typeface="宋体" charset="0"/>
              </a:rPr>
              <a:t>递归函数基本概念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5761038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</a:t>
            </a:r>
            <a:r>
              <a:rPr lang="en-US" altLang="zh-CN" sz="2400">
                <a:latin typeface="Arial" charset="0"/>
                <a:ea typeface="宋体" charset="0"/>
              </a:rPr>
              <a:t>10-2 </a:t>
            </a:r>
            <a:r>
              <a:rPr lang="zh-CN" altLang="en-US" sz="2400">
                <a:latin typeface="Arial" charset="0"/>
                <a:ea typeface="宋体" charset="0"/>
              </a:rPr>
              <a:t>用递归函数求</a:t>
            </a:r>
            <a:r>
              <a:rPr lang="en-US" altLang="zh-CN" sz="2400">
                <a:latin typeface="Arial" charset="0"/>
                <a:ea typeface="宋体" charset="0"/>
              </a:rPr>
              <a:t>n!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14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double  fact(int n)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；</a:t>
            </a:r>
            <a:endParaRPr lang="en-US" altLang="zh-CN" sz="20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scanf ("%d", &amp;n);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 ("%f", fact (n)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double  fact(int n)</a:t>
            </a:r>
            <a:r>
              <a:rPr lang="en-US" altLang="zh-CN" sz="2000">
                <a:latin typeface="Arial" charset="0"/>
                <a:ea typeface="宋体" charset="0"/>
              </a:rPr>
              <a:t>	           /*  </a:t>
            </a:r>
            <a:r>
              <a:rPr lang="zh-CN" altLang="en-US" sz="2000">
                <a:latin typeface="Arial" charset="0"/>
                <a:ea typeface="宋体" charset="0"/>
              </a:rPr>
              <a:t>函数定义 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if (n==1 || n == 0) 	           /* 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递归出口  *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        result = 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    else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        result = n * fact(n-1);</a:t>
            </a:r>
            <a:r>
              <a:rPr lang="en-US" altLang="zh-CN" sz="2000">
                <a:latin typeface="Arial" charset="0"/>
                <a:ea typeface="宋体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1979613" y="5661025"/>
            <a:ext cx="1439862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9556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10.2.2 </a:t>
            </a:r>
            <a:r>
              <a:rPr lang="zh-CN" altLang="en-US" sz="4000">
                <a:latin typeface="Arial" charset="0"/>
                <a:ea typeface="宋体" charset="0"/>
              </a:rPr>
              <a:t>递归函数基本概念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61025"/>
            <a:ext cx="8229600" cy="206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900">
              <a:latin typeface="Arial" charset="0"/>
              <a:ea typeface="宋体" charset="0"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58975"/>
            <a:ext cx="79914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Oval 2"/>
          <p:cNvSpPr>
            <a:spLocks noChangeArrowheads="1"/>
          </p:cNvSpPr>
          <p:nvPr/>
        </p:nvSpPr>
        <p:spPr bwMode="auto">
          <a:xfrm>
            <a:off x="3995738" y="5300663"/>
            <a:ext cx="1905000" cy="5334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charset="0"/>
              </a:rPr>
              <a:t>递归式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472067" name="Oval 3"/>
          <p:cNvSpPr>
            <a:spLocks noChangeArrowheads="1"/>
          </p:cNvSpPr>
          <p:nvPr/>
        </p:nvSpPr>
        <p:spPr bwMode="auto">
          <a:xfrm>
            <a:off x="3348038" y="4365625"/>
            <a:ext cx="1676400" cy="6858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charset="0"/>
              </a:rPr>
              <a:t>递归出口</a:t>
            </a:r>
            <a:endParaRPr kumimoji="1" lang="zh-CN" altLang="en-US" sz="2400" b="1">
              <a:latin typeface="CosmicTwo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31242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10-2</a:t>
            </a:r>
            <a:r>
              <a:rPr lang="zh-CN" altLang="en-US">
                <a:latin typeface="Arial" charset="0"/>
                <a:ea typeface="宋体" charset="0"/>
              </a:rPr>
              <a:t>分析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495800" cy="1295400"/>
          </a:xfr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求</a:t>
            </a:r>
            <a:r>
              <a:rPr lang="en-US" altLang="zh-CN" sz="2400" dirty="0">
                <a:latin typeface="Arial" charset="0"/>
                <a:ea typeface="宋体" charset="0"/>
              </a:rPr>
              <a:t>n! </a:t>
            </a:r>
            <a:r>
              <a:rPr lang="zh-CN" altLang="en-US" sz="2400" dirty="0">
                <a:latin typeface="Times New Roman" charset="0"/>
                <a:ea typeface="宋体" charset="0"/>
              </a:rPr>
              <a:t>递归定义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n! = n * (n-1)!  </a:t>
            </a:r>
            <a:r>
              <a:rPr lang="zh-CN" altLang="en-US" sz="2400" dirty="0">
                <a:latin typeface="Arial" charset="0"/>
                <a:ea typeface="宋体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</a:rPr>
              <a:t>n &gt; 1)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n! = 1</a:t>
            </a:r>
            <a:r>
              <a:rPr lang="zh-CN" altLang="en-US" sz="2400" dirty="0">
                <a:latin typeface="Arial" charset="0"/>
                <a:ea typeface="宋体" charset="0"/>
              </a:rPr>
              <a:t>          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</a:rPr>
              <a:t>n = 0,1)</a:t>
            </a:r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228600" y="533400"/>
            <a:ext cx="43434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b="1"/>
              <a:t>#include &lt;stdio.h&gt;</a:t>
            </a:r>
          </a:p>
          <a:p>
            <a:r>
              <a:rPr kumimoji="0" lang="en-US" altLang="zh-CN" b="1">
                <a:solidFill>
                  <a:schemeClr val="bg2"/>
                </a:solidFill>
              </a:rPr>
              <a:t>double  fact(int n)</a:t>
            </a:r>
            <a:r>
              <a:rPr kumimoji="0" lang="zh-CN" altLang="en-US" b="1">
                <a:solidFill>
                  <a:schemeClr val="bg2"/>
                </a:solidFill>
              </a:rPr>
              <a:t>；</a:t>
            </a:r>
            <a:endParaRPr kumimoji="0" lang="en-US" altLang="zh-CN" b="1">
              <a:solidFill>
                <a:schemeClr val="bg2"/>
              </a:solidFill>
            </a:endParaRPr>
          </a:p>
          <a:p>
            <a:r>
              <a:rPr kumimoji="0" lang="en-US" altLang="zh-CN" b="1"/>
              <a:t>int main(void)</a:t>
            </a:r>
          </a:p>
          <a:p>
            <a:r>
              <a:rPr kumimoji="0" lang="en-US" altLang="zh-CN" b="1"/>
              <a:t>{   int n;</a:t>
            </a:r>
          </a:p>
          <a:p>
            <a:r>
              <a:rPr kumimoji="0" lang="en-US" altLang="zh-CN" b="1"/>
              <a:t>    scanf ("%d", &amp;n);</a:t>
            </a:r>
          </a:p>
          <a:p>
            <a:r>
              <a:rPr kumimoji="0" lang="en-US" altLang="zh-CN" b="1"/>
              <a:t>    printf ("%f", fact (n) );</a:t>
            </a:r>
          </a:p>
          <a:p>
            <a:r>
              <a:rPr kumimoji="0" lang="en-US" altLang="zh-CN" b="1"/>
              <a:t>    return 0;</a:t>
            </a:r>
          </a:p>
          <a:p>
            <a:r>
              <a:rPr kumimoji="0" lang="en-US" altLang="zh-CN" b="1"/>
              <a:t>}</a:t>
            </a:r>
          </a:p>
          <a:p>
            <a:r>
              <a:rPr kumimoji="0" lang="en-US" altLang="zh-CN" b="1">
                <a:solidFill>
                  <a:schemeClr val="bg2"/>
                </a:solidFill>
              </a:rPr>
              <a:t>double  fact(int n)</a:t>
            </a:r>
            <a:endParaRPr kumimoji="0" lang="en-US" altLang="zh-CN" b="1"/>
          </a:p>
          <a:p>
            <a:r>
              <a:rPr kumimoji="0" lang="en-US" altLang="zh-CN" b="1"/>
              <a:t>{  double result;</a:t>
            </a:r>
          </a:p>
          <a:p>
            <a:r>
              <a:rPr kumimoji="0" lang="en-US" altLang="zh-CN" b="1"/>
              <a:t>    </a:t>
            </a:r>
            <a:r>
              <a:rPr kumimoji="0" lang="en-US" altLang="zh-CN" b="1">
                <a:solidFill>
                  <a:schemeClr val="bg2"/>
                </a:solidFill>
              </a:rPr>
              <a:t>if (n==1 || n == 0)</a:t>
            </a:r>
          </a:p>
          <a:p>
            <a:r>
              <a:rPr kumimoji="0" lang="en-US" altLang="zh-CN" b="1">
                <a:solidFill>
                  <a:schemeClr val="bg2"/>
                </a:solidFill>
              </a:rPr>
              <a:t>        result = 1;</a:t>
            </a:r>
          </a:p>
          <a:p>
            <a:r>
              <a:rPr kumimoji="0" lang="en-US" altLang="zh-CN" b="1">
                <a:solidFill>
                  <a:schemeClr val="bg2"/>
                </a:solidFill>
              </a:rPr>
              <a:t>    else </a:t>
            </a:r>
          </a:p>
          <a:p>
            <a:r>
              <a:rPr kumimoji="0" lang="en-US" altLang="zh-CN" b="1">
                <a:solidFill>
                  <a:schemeClr val="bg2"/>
                </a:solidFill>
              </a:rPr>
              <a:t>        result = n * fact(n-1);</a:t>
            </a:r>
            <a:r>
              <a:rPr kumimoji="0" lang="en-US" altLang="zh-CN" b="1"/>
              <a:t>      </a:t>
            </a:r>
          </a:p>
          <a:p>
            <a:r>
              <a:rPr kumimoji="0" lang="en-US" altLang="zh-CN" b="1"/>
              <a:t>    return result;</a:t>
            </a:r>
          </a:p>
          <a:p>
            <a:r>
              <a:rPr kumimoji="0" lang="en-US" altLang="zh-CN" b="1"/>
              <a:t>}</a:t>
            </a:r>
            <a:endParaRPr kumimoji="0" lang="zh-CN" altLang="en-US" b="1"/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5508625" y="4953000"/>
            <a:ext cx="3178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fact(n)=n*fact(n-1);</a:t>
            </a:r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 flipV="1">
            <a:off x="5940425" y="4724400"/>
            <a:ext cx="2663825" cy="936625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5724525" y="4870450"/>
            <a:ext cx="2736850" cy="5032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animBg="1" autoUpdateAnimBg="0"/>
      <p:bldP spid="472067" grpId="0" animBg="1" autoUpdateAnimBg="0"/>
      <p:bldP spid="472070" grpId="0" autoUpdateAnimBg="0"/>
      <p:bldP spid="472073" grpId="0"/>
      <p:bldP spid="472074" grpId="0" animBg="1"/>
      <p:bldP spid="4720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468313" y="4221163"/>
            <a:ext cx="8235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lang="en-US" altLang="zh-CN" b="1"/>
              <a:t>main()                fact(3)               fact(2)               fact(1)   </a:t>
            </a:r>
          </a:p>
          <a:p>
            <a:pPr eaLnBrk="0" hangingPunct="0"/>
            <a:r>
              <a:rPr lang="en-US" altLang="zh-CN" b="1"/>
              <a:t>{ ....                    { ....                  { ....                   { ....    </a:t>
            </a:r>
          </a:p>
          <a:p>
            <a:pPr eaLnBrk="0" hangingPunct="0"/>
            <a:r>
              <a:rPr lang="en-US" altLang="zh-CN" b="1"/>
              <a:t> printf(fact(3))     f=3*fact(2)       f=2*fact(1)         f=1</a:t>
            </a:r>
          </a:p>
          <a:p>
            <a:pPr eaLnBrk="0" hangingPunct="0"/>
            <a:r>
              <a:rPr lang="en-US" altLang="zh-CN" b="1"/>
              <a:t>}                          return(f)            return(f)              return(f)</a:t>
            </a:r>
          </a:p>
          <a:p>
            <a:pPr eaLnBrk="0" hangingPunct="0"/>
            <a:r>
              <a:rPr lang="en-US" altLang="zh-CN" b="1"/>
              <a:t>                           }                       }                       }         </a:t>
            </a:r>
          </a:p>
          <a:p>
            <a:pPr eaLnBrk="0" hangingPunct="0"/>
            <a:endParaRPr kumimoji="0" lang="zh-CN" altLang="en-US" b="1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72072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递归函数 </a:t>
            </a:r>
            <a:r>
              <a:rPr lang="en-US" altLang="zh-CN" sz="4000">
                <a:latin typeface="Arial" charset="0"/>
                <a:ea typeface="宋体" charset="0"/>
              </a:rPr>
              <a:t>fact( n )</a:t>
            </a:r>
            <a:r>
              <a:rPr lang="zh-CN" altLang="en-US" sz="4000">
                <a:latin typeface="Arial" charset="0"/>
                <a:ea typeface="宋体" charset="0"/>
              </a:rPr>
              <a:t>的实现过程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066087" cy="3095625"/>
          </a:xfrm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fact(3)= 3*fact(2)＝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2*fact(1)＝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             fact(1)＝1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3276600" y="2133600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2147483647 h 432"/>
              <a:gd name="T4" fmla="*/ 2147483647 w 336"/>
              <a:gd name="T5" fmla="*/ 2147483647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4" name="Freeform 6"/>
          <p:cNvSpPr>
            <a:spLocks/>
          </p:cNvSpPr>
          <p:nvPr/>
        </p:nvSpPr>
        <p:spPr bwMode="auto">
          <a:xfrm>
            <a:off x="4787900" y="3213100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2147483647 h 432"/>
              <a:gd name="T4" fmla="*/ 2147483647 w 336"/>
              <a:gd name="T5" fmla="*/ 2147483647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 flipH="1" flipV="1">
            <a:off x="5297488" y="3200400"/>
            <a:ext cx="1219200" cy="5889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H="1" flipV="1">
            <a:off x="3779838" y="2060575"/>
            <a:ext cx="2438400" cy="5889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5795963" y="2684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2*1=2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4057650" y="1651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3*2=6</a:t>
            </a:r>
          </a:p>
        </p:txBody>
      </p:sp>
      <p:sp>
        <p:nvSpPr>
          <p:cNvPr id="406539" name="Line 11"/>
          <p:cNvSpPr>
            <a:spLocks noChangeShapeType="1"/>
          </p:cNvSpPr>
          <p:nvPr/>
        </p:nvSpPr>
        <p:spPr bwMode="auto">
          <a:xfrm flipV="1">
            <a:off x="2124075" y="4508500"/>
            <a:ext cx="504825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auto">
          <a:xfrm flipV="1">
            <a:off x="3997325" y="4437063"/>
            <a:ext cx="865188" cy="5286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V="1">
            <a:off x="6013450" y="4437063"/>
            <a:ext cx="936625" cy="5413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 flipV="1">
            <a:off x="6229350" y="5300663"/>
            <a:ext cx="914400" cy="3365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3" name="Line 15"/>
          <p:cNvSpPr>
            <a:spLocks noChangeShapeType="1"/>
          </p:cNvSpPr>
          <p:nvPr/>
        </p:nvSpPr>
        <p:spPr bwMode="auto">
          <a:xfrm flipH="1" flipV="1">
            <a:off x="4140200" y="5300663"/>
            <a:ext cx="762000" cy="25241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 flipH="1" flipV="1">
            <a:off x="2268538" y="5373688"/>
            <a:ext cx="612775" cy="26511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5651500" y="1341438"/>
            <a:ext cx="284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同时有4个函数在运行，且都未完成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406533" grpId="0" animBg="1"/>
      <p:bldP spid="406534" grpId="0" animBg="1"/>
      <p:bldP spid="406535" grpId="0" animBg="1"/>
      <p:bldP spid="406536" grpId="0" animBg="1"/>
      <p:bldP spid="406537" grpId="0" autoUpdateAnimBg="0"/>
      <p:bldP spid="406538" grpId="0" autoUpdateAnimBg="0"/>
      <p:bldP spid="406539" grpId="0" animBg="1"/>
      <p:bldP spid="406540" grpId="0" animBg="1"/>
      <p:bldP spid="406541" grpId="0" animBg="1"/>
      <p:bldP spid="406542" grpId="0" animBg="1"/>
      <p:bldP spid="406543" grpId="0" animBg="1"/>
      <p:bldP spid="406544" grpId="0" animBg="1"/>
      <p:bldP spid="4065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10.2.3 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zh-CN" altLang="en-US" b="0">
              <a:latin typeface="Arial" charset="0"/>
              <a:ea typeface="宋体" charset="0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用递归实现的问题，满足两个条件：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问题可以逐步简化成自身较简单的形式（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递归式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n! = n * (n-1)!</a:t>
            </a:r>
            <a:endParaRPr lang="zh-CN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zh-CN" altLang="en-US" sz="1600">
                <a:latin typeface="Arial" charset="0"/>
                <a:ea typeface="宋体" charset="0"/>
              </a:rPr>
              <a:t>   n           </a:t>
            </a:r>
            <a:r>
              <a:rPr lang="en-US" altLang="zh-CN" sz="1600">
                <a:latin typeface="Arial" charset="0"/>
                <a:ea typeface="宋体" charset="0"/>
              </a:rPr>
              <a:t>n-1</a:t>
            </a:r>
            <a:endParaRPr lang="en-US" altLang="zh-CN" sz="2400" baseline="-250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</a:t>
            </a:r>
            <a:r>
              <a:rPr lang="en-US" altLang="zh-CN" sz="2400">
                <a:latin typeface="Arial" charset="0"/>
                <a:ea typeface="宋体" charset="0"/>
              </a:rPr>
              <a:t>Σ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i = n +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Σ i</a:t>
            </a: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en-US" altLang="zh-CN" sz="2400" baseline="30000">
                <a:latin typeface="Arial" charset="0"/>
                <a:ea typeface="宋体" charset="0"/>
              </a:rPr>
              <a:t>i=1            </a:t>
            </a:r>
            <a:r>
              <a:rPr lang="zh-CN" altLang="en-US" sz="2400" baseline="30000">
                <a:latin typeface="Arial" charset="0"/>
                <a:ea typeface="宋体" charset="0"/>
              </a:rPr>
              <a:t>      </a:t>
            </a:r>
            <a:r>
              <a:rPr lang="en-US" altLang="zh-CN" sz="2400" baseline="30000">
                <a:latin typeface="Arial" charset="0"/>
                <a:ea typeface="宋体" charset="0"/>
              </a:rPr>
              <a:t>i=1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递归最终能结束(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递归出口</a:t>
            </a:r>
            <a:r>
              <a:rPr lang="zh-CN" altLang="en-US" sz="2800">
                <a:latin typeface="Arial" charset="0"/>
                <a:ea typeface="宋体" charset="0"/>
              </a:rPr>
              <a:t>)</a:t>
            </a:r>
          </a:p>
          <a:p>
            <a:pPr lvl="1" eaLnBrk="1" hangingPunct="1"/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隶书" charset="0"/>
                <a:cs typeface="隶书" charset="0"/>
              </a:rPr>
              <a:t>两个条件缺一不可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隶书" charset="0"/>
                <a:cs typeface="隶书" charset="0"/>
              </a:rPr>
              <a:t>解决递归问题的两个着眼点</a:t>
            </a:r>
            <a:endParaRPr 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10.2.3 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zh-CN" altLang="en-US" b="0">
              <a:latin typeface="Arial" charset="0"/>
              <a:ea typeface="宋体" charset="0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49688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10-3  </a:t>
            </a:r>
            <a:r>
              <a:rPr lang="zh-CN" altLang="en-US">
                <a:latin typeface="Arial" charset="0"/>
                <a:ea typeface="宋体" charset="0"/>
              </a:rPr>
              <a:t>编写递归函数</a:t>
            </a:r>
            <a:r>
              <a:rPr lang="en-US" altLang="zh-CN">
                <a:latin typeface="Arial" charset="0"/>
                <a:ea typeface="宋体" charset="0"/>
              </a:rPr>
              <a:t>reverse(int n)</a:t>
            </a:r>
            <a:r>
              <a:rPr lang="zh-CN" altLang="en-US">
                <a:latin typeface="Arial" charset="0"/>
                <a:ea typeface="宋体" charset="0"/>
              </a:rPr>
              <a:t>实现将整数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逆序输出。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</a:t>
            </a:r>
            <a:r>
              <a:rPr lang="zh-CN" altLang="en-US">
                <a:solidFill>
                  <a:srgbClr val="0000E5"/>
                </a:solidFill>
                <a:latin typeface="Arial" charset="0"/>
                <a:ea typeface="宋体" charset="0"/>
              </a:rPr>
              <a:t> 分析</a:t>
            </a:r>
            <a:r>
              <a:rPr lang="zh-CN" altLang="en-US">
                <a:latin typeface="Arial" charset="0"/>
                <a:ea typeface="宋体" charset="0"/>
              </a:rPr>
              <a:t>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将整数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逆序输出可以用循环实现，且循环次数与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的位数有关。递归实现整数逆序输出也需要用位数作为控制点。归纳递归实现的两个关键点如下：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递归出口：直接输出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，如果</a:t>
            </a:r>
            <a:r>
              <a:rPr lang="en-US" altLang="zh-CN">
                <a:latin typeface="Arial" charset="0"/>
                <a:ea typeface="宋体" charset="0"/>
              </a:rPr>
              <a:t>n&lt;=9</a:t>
            </a:r>
            <a:r>
              <a:rPr lang="zh-CN" altLang="en-US">
                <a:latin typeface="Arial" charset="0"/>
                <a:ea typeface="宋体" charset="0"/>
              </a:rPr>
              <a:t>，即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为</a:t>
            </a: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位数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递归式子：输出个位数</a:t>
            </a:r>
            <a:r>
              <a:rPr lang="en-US" altLang="zh-CN">
                <a:latin typeface="Arial" charset="0"/>
                <a:ea typeface="宋体" charset="0"/>
              </a:rPr>
              <a:t>n%10</a:t>
            </a:r>
            <a:r>
              <a:rPr lang="zh-CN" altLang="en-US">
                <a:latin typeface="Arial" charset="0"/>
                <a:ea typeface="宋体" charset="0"/>
              </a:rPr>
              <a:t>，再递归调用</a:t>
            </a:r>
            <a:r>
              <a:rPr lang="en-US" altLang="zh-CN">
                <a:latin typeface="Arial" charset="0"/>
                <a:ea typeface="宋体" charset="0"/>
              </a:rPr>
              <a:t>reverse(n/10) </a:t>
            </a:r>
            <a:r>
              <a:rPr lang="zh-CN" altLang="en-US">
                <a:latin typeface="Arial" charset="0"/>
                <a:ea typeface="宋体" charset="0"/>
              </a:rPr>
              <a:t>输出前</a:t>
            </a:r>
            <a:r>
              <a:rPr lang="en-US" altLang="zh-CN">
                <a:latin typeface="Arial" charset="0"/>
                <a:ea typeface="宋体" charset="0"/>
              </a:rPr>
              <a:t>n-1</a:t>
            </a:r>
            <a:r>
              <a:rPr lang="zh-CN" altLang="en-US">
                <a:latin typeface="Arial" charset="0"/>
                <a:ea typeface="宋体" charset="0"/>
              </a:rPr>
              <a:t>位，如果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为多位数</a:t>
            </a:r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10.2.3 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zh-CN" altLang="en-US" b="0">
              <a:latin typeface="Arial" charset="0"/>
              <a:ea typeface="宋体" charset="0"/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496887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由于结果是在屏幕上输出，因此函数返回类型为</a:t>
            </a:r>
            <a:r>
              <a:rPr lang="en-US" altLang="zh-CN" sz="2800">
                <a:latin typeface="Arial" charset="0"/>
                <a:ea typeface="宋体" charset="0"/>
              </a:rPr>
              <a:t>void </a:t>
            </a:r>
            <a:endParaRPr 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void reverse(int num)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if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(num&lt;=9)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printf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("%d",num);		/* </a:t>
            </a:r>
            <a:r>
              <a:rPr lang="zh-CN" altLang="en-US" sz="2400">
                <a:latin typeface="Arial" charset="0"/>
                <a:ea typeface="宋体" charset="0"/>
              </a:rPr>
              <a:t>递归出口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else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latin typeface="Arial" charset="0"/>
                <a:ea typeface="宋体" charset="0"/>
              </a:rPr>
              <a:t>printf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("%d",num%10);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reverse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(num/10); 		/* </a:t>
            </a:r>
            <a:r>
              <a:rPr lang="zh-CN" altLang="en-US" sz="2400">
                <a:latin typeface="Arial" charset="0"/>
                <a:ea typeface="宋体" charset="0"/>
              </a:rPr>
              <a:t>递归调用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991475" cy="3810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使用结构化程序设计方法解决复杂的问题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把大问题分解成若干小问题，小问题再进一步分解成若干更小的问题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写程序时，用</a:t>
            </a:r>
            <a:r>
              <a:rPr lang="en-US" altLang="zh-CN" sz="2400">
                <a:latin typeface="Arial" charset="0"/>
                <a:ea typeface="宋体" charset="0"/>
              </a:rPr>
              <a:t>main()</a:t>
            </a:r>
            <a:r>
              <a:rPr lang="zh-CN" altLang="en-US" sz="2400">
                <a:latin typeface="Arial" charset="0"/>
                <a:ea typeface="宋体" charset="0"/>
              </a:rPr>
              <a:t>解决整个问题，它调用解决小问题的函数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这些函数又进一步调用解决更小问题的函数，从而形成函数的嵌套调用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10.1 </a:t>
            </a:r>
            <a:r>
              <a:rPr lang="zh-CN" altLang="en-US">
                <a:latin typeface="Arial" charset="0"/>
                <a:ea typeface="宋体" charset="0"/>
              </a:rPr>
              <a:t>圆形体积计算器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10-4  </a:t>
            </a:r>
            <a:r>
              <a:rPr lang="zh-CN" altLang="en-US" sz="4000">
                <a:latin typeface="Arial" charset="0"/>
                <a:ea typeface="宋体" charset="0"/>
              </a:rPr>
              <a:t>汉诺(</a:t>
            </a:r>
            <a:r>
              <a:rPr lang="en-US" altLang="zh-CN" sz="4000">
                <a:latin typeface="Arial" charset="0"/>
                <a:ea typeface="宋体" charset="0"/>
              </a:rPr>
              <a:t>Hanoi)</a:t>
            </a:r>
            <a:r>
              <a:rPr lang="zh-CN" altLang="en-US" sz="4000">
                <a:latin typeface="Arial" charset="0"/>
                <a:ea typeface="宋体" charset="0"/>
              </a:rPr>
              <a:t>塔问题</a:t>
            </a:r>
            <a:r>
              <a:rPr lang="en-US" altLang="zh-CN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7106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41148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43434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46482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48006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1187450" y="1125538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   </a:t>
            </a:r>
            <a:r>
              <a:rPr lang="en-US" altLang="zh-CN" b="1"/>
              <a:t>A		        B	                               C</a:t>
            </a:r>
          </a:p>
        </p:txBody>
      </p:sp>
      <p:sp>
        <p:nvSpPr>
          <p:cNvPr id="47117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6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Rectangle 17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0" name="Rectangle 20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1" name="Rectangle 21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2" name="Rectangle 22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3" name="Rectangle 23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Rectangle 25"/>
          <p:cNvSpPr>
            <a:spLocks noChangeArrowheads="1"/>
          </p:cNvSpPr>
          <p:nvPr/>
        </p:nvSpPr>
        <p:spPr bwMode="auto">
          <a:xfrm>
            <a:off x="2051050" y="3429000"/>
            <a:ext cx="5616575" cy="3024188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hanio(n</a:t>
            </a:r>
            <a:r>
              <a:rPr lang="zh-CN" altLang="en-US" sz="2400" b="1"/>
              <a:t>个盘，</a:t>
            </a:r>
            <a:r>
              <a:rPr lang="en-US" altLang="zh-CN" sz="2400" b="1"/>
              <a:t>A→B</a:t>
            </a:r>
            <a:r>
              <a:rPr lang="zh-CN" altLang="en-US" sz="2400" b="1"/>
              <a:t>，</a:t>
            </a:r>
            <a:r>
              <a:rPr lang="en-US" altLang="zh-CN" sz="2400" b="1"/>
              <a:t>C</a:t>
            </a:r>
            <a:r>
              <a:rPr lang="zh-CN" altLang="en-US" sz="2400" b="1"/>
              <a:t>为过渡</a:t>
            </a:r>
            <a:r>
              <a:rPr lang="en-US" altLang="zh-CN" sz="2400" b="1"/>
              <a:t>)    </a:t>
            </a:r>
            <a:endParaRPr lang="zh-CN" altLang="en-US" sz="2400" b="1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if (n == 1)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</a:t>
            </a:r>
            <a:r>
              <a:rPr lang="zh-CN" altLang="en-US" sz="2400" b="1" u="sng">
                <a:solidFill>
                  <a:srgbClr val="0033CC"/>
                </a:solidFill>
              </a:rPr>
              <a:t>直接把盘子</a:t>
            </a:r>
            <a:r>
              <a:rPr lang="en-US" altLang="zh-CN" sz="2400" b="1" u="sng">
                <a:solidFill>
                  <a:srgbClr val="0033CC"/>
                </a:solidFill>
              </a:rPr>
              <a:t>A→B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else{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hanio(n-1</a:t>
            </a:r>
            <a:r>
              <a:rPr lang="zh-CN" altLang="en-US" sz="2400" b="1"/>
              <a:t>个盘，</a:t>
            </a:r>
            <a:r>
              <a:rPr lang="en-US" altLang="zh-CN" sz="2400" b="1"/>
              <a:t>A→C</a:t>
            </a:r>
            <a:r>
              <a:rPr lang="zh-CN" altLang="en-US" sz="2400" b="1"/>
              <a:t>，</a:t>
            </a:r>
            <a:r>
              <a:rPr lang="en-US" altLang="zh-CN" sz="2400" b="1"/>
              <a:t>B</a:t>
            </a:r>
            <a:r>
              <a:rPr lang="zh-CN" altLang="en-US" sz="2400" b="1"/>
              <a:t>为过渡</a:t>
            </a:r>
            <a:r>
              <a:rPr lang="en-US" altLang="zh-CN" sz="2400" b="1"/>
              <a:t>)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</a:t>
            </a:r>
            <a:r>
              <a:rPr lang="zh-CN" altLang="en-US" sz="2400" b="1" u="sng">
                <a:solidFill>
                  <a:srgbClr val="0033CC"/>
                </a:solidFill>
              </a:rPr>
              <a:t>把</a:t>
            </a:r>
            <a:r>
              <a:rPr lang="en-US" altLang="zh-CN" sz="2400" b="1" u="sng">
                <a:solidFill>
                  <a:srgbClr val="0033CC"/>
                </a:solidFill>
              </a:rPr>
              <a:t>n</a:t>
            </a:r>
            <a:r>
              <a:rPr lang="zh-CN" altLang="en-US" sz="2400" b="1" u="sng">
                <a:solidFill>
                  <a:srgbClr val="0033CC"/>
                </a:solidFill>
              </a:rPr>
              <a:t>号盘 </a:t>
            </a:r>
            <a:r>
              <a:rPr lang="en-US" altLang="zh-CN" sz="2400" b="1" u="sng">
                <a:solidFill>
                  <a:srgbClr val="0033CC"/>
                </a:solidFill>
              </a:rPr>
              <a:t>A→B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hanio(n-1</a:t>
            </a:r>
            <a:r>
              <a:rPr lang="zh-CN" altLang="en-US" sz="2400" b="1"/>
              <a:t>个盘，</a:t>
            </a:r>
            <a:r>
              <a:rPr lang="en-US" altLang="zh-CN" sz="2400" b="1"/>
              <a:t>C→B</a:t>
            </a:r>
            <a:r>
              <a:rPr lang="zh-CN" altLang="en-US" sz="2400" b="1"/>
              <a:t>，</a:t>
            </a:r>
            <a:r>
              <a:rPr lang="en-US" altLang="zh-CN" sz="2400" b="1"/>
              <a:t>A</a:t>
            </a:r>
            <a:r>
              <a:rPr lang="zh-CN" altLang="en-US" sz="2400" b="1"/>
              <a:t>为过渡</a:t>
            </a:r>
            <a:r>
              <a:rPr lang="en-US" altLang="zh-CN" sz="2400" b="1"/>
              <a:t>)</a:t>
            </a: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}</a:t>
            </a: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 animBg="1"/>
      <p:bldP spid="506887" grpId="0" animBg="1"/>
      <p:bldP spid="506888" grpId="0" animBg="1"/>
      <p:bldP spid="506889" grpId="0" animBg="1"/>
      <p:bldP spid="506900" grpId="0" animBg="1"/>
      <p:bldP spid="506901" grpId="0" animBg="1"/>
      <p:bldP spid="506902" grpId="0" animBg="1"/>
      <p:bldP spid="5069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6075" y="188913"/>
            <a:ext cx="2268538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源程序</a:t>
            </a:r>
            <a:r>
              <a:rPr lang="zh-CN" altLang="en-US">
                <a:solidFill>
                  <a:srgbClr val="FFFFCC"/>
                </a:solidFill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6553200" cy="64008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宋体" charset="0"/>
                <a:ea typeface="宋体" charset="0"/>
              </a:rPr>
              <a:t>搬动</a:t>
            </a:r>
            <a:r>
              <a:rPr lang="en-US" altLang="zh-CN" sz="2400">
                <a:latin typeface="Arial" charset="0"/>
                <a:ea typeface="宋体" charset="0"/>
              </a:rPr>
              <a:t>n</a:t>
            </a:r>
            <a:r>
              <a:rPr lang="zh-CN" altLang="en-US" sz="2400">
                <a:latin typeface="宋体" charset="0"/>
                <a:ea typeface="宋体" charset="0"/>
              </a:rPr>
              <a:t>个盘，从</a:t>
            </a:r>
            <a:r>
              <a:rPr lang="en-US" altLang="zh-CN" sz="2400">
                <a:latin typeface="Arial" charset="0"/>
                <a:ea typeface="宋体" charset="0"/>
              </a:rPr>
              <a:t>a</a:t>
            </a:r>
            <a:r>
              <a:rPr lang="zh-CN" altLang="en-US" sz="2400">
                <a:latin typeface="宋体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b</a:t>
            </a:r>
            <a:r>
              <a:rPr lang="en-US" altLang="zh-CN" sz="2400">
                <a:latin typeface="宋体" charset="0"/>
                <a:ea typeface="宋体" charset="0"/>
              </a:rPr>
              <a:t>，</a:t>
            </a:r>
            <a:r>
              <a:rPr lang="en-US" altLang="zh-CN" sz="2400">
                <a:latin typeface="Arial" charset="0"/>
                <a:ea typeface="宋体" charset="0"/>
              </a:rPr>
              <a:t>c</a:t>
            </a:r>
            <a:r>
              <a:rPr lang="zh-CN" altLang="en-US" sz="2400">
                <a:latin typeface="宋体" charset="0"/>
                <a:ea typeface="宋体" charset="0"/>
              </a:rPr>
              <a:t>为中间过渡</a:t>
            </a:r>
            <a:r>
              <a:rPr lang="zh-CN" altLang="en-US" sz="2400">
                <a:latin typeface="Arial" charset="0"/>
                <a:ea typeface="宋体" charset="0"/>
              </a:rPr>
              <a:t>  */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void hanio(int n, char a, char b, char c)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{  </a:t>
            </a:r>
            <a:r>
              <a:rPr lang="en-US" altLang="zh-CN" sz="2400">
                <a:latin typeface="Arial" charset="0"/>
                <a:ea typeface="宋体" charset="0"/>
              </a:rPr>
              <a:t>if (n == 1)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printf(</a:t>
            </a: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"%c--&gt;%c\n", a,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else{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  hanio(n-1, a, c,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  printf("%c--&gt;%c\n", a,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  hanio(n-1, c, b, a);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int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{    int n;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printf("input the number of disk: "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scanf("%d", &amp;n);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printf("the steps for %d disk are:\n",n);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hanio(n, 'a', ‘b', ‘c') 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  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" charset="0"/>
              </a:rPr>
              <a:t>}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5724525" y="1130300"/>
            <a:ext cx="3384550" cy="337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altLang="zh-CN">
                <a:solidFill>
                  <a:srgbClr val="FF3300"/>
                </a:solidFill>
              </a:rPr>
              <a:t>input the number of disk: </a:t>
            </a:r>
            <a:r>
              <a:rPr kumimoji="0" lang="en-US" altLang="zh-CN"/>
              <a:t>3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solidFill>
                  <a:srgbClr val="FF3300"/>
                </a:solidFill>
              </a:rPr>
              <a:t>the steps for 3 disk are: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a--&gt;c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b--&gt;c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c--&gt;a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c--&gt;b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2"/>
          <p:cNvSpPr>
            <a:spLocks noChangeShapeType="1"/>
          </p:cNvSpPr>
          <p:nvPr/>
        </p:nvSpPr>
        <p:spPr bwMode="auto">
          <a:xfrm>
            <a:off x="1219200" y="5988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4" name="Line 3"/>
          <p:cNvSpPr>
            <a:spLocks noChangeShapeType="1"/>
          </p:cNvSpPr>
          <p:nvPr/>
        </p:nvSpPr>
        <p:spPr bwMode="auto">
          <a:xfrm flipV="1">
            <a:off x="2209800" y="41592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371600" y="57594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600200" y="55308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905000" y="530225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4038600" y="59880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5181600" y="43116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6781800" y="59880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7924800" y="43116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524000" y="614045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5759450" y="0"/>
            <a:ext cx="3384550" cy="3743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>
                <a:solidFill>
                  <a:srgbClr val="FF3300"/>
                </a:solidFill>
              </a:rPr>
              <a:t>input the number of disk: </a:t>
            </a:r>
            <a:r>
              <a:rPr kumimoji="0" lang="en-US" altLang="zh-CN"/>
              <a:t>3</a:t>
            </a:r>
          </a:p>
          <a:p>
            <a:r>
              <a:rPr kumimoji="0" lang="en-US" altLang="zh-CN">
                <a:solidFill>
                  <a:srgbClr val="FF3300"/>
                </a:solidFill>
              </a:rPr>
              <a:t>the steps for 3 disk are:</a:t>
            </a:r>
          </a:p>
          <a:p>
            <a:r>
              <a:rPr kumimoji="0" lang="en-US" altLang="zh-CN"/>
              <a:t>a--&gt;b</a:t>
            </a:r>
          </a:p>
          <a:p>
            <a:r>
              <a:rPr kumimoji="0" lang="en-US" altLang="zh-CN"/>
              <a:t>a--&gt;c</a:t>
            </a:r>
          </a:p>
          <a:p>
            <a:r>
              <a:rPr kumimoji="0" lang="en-US" altLang="zh-CN"/>
              <a:t>b--&gt;c</a:t>
            </a:r>
          </a:p>
          <a:p>
            <a:r>
              <a:rPr kumimoji="0" lang="en-US" altLang="zh-CN"/>
              <a:t>a--&gt;b</a:t>
            </a:r>
          </a:p>
          <a:p>
            <a:r>
              <a:rPr kumimoji="0" lang="en-US" altLang="zh-CN"/>
              <a:t>c--&gt;a</a:t>
            </a:r>
          </a:p>
          <a:p>
            <a:r>
              <a:rPr kumimoji="0" lang="en-US" altLang="zh-CN"/>
              <a:t>c--&gt;b</a:t>
            </a:r>
          </a:p>
          <a:p>
            <a:r>
              <a:rPr kumimoji="0" lang="en-US" altLang="zh-CN"/>
              <a:t>a--&gt;b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课堂练习：利用递归函数计算</a:t>
            </a:r>
            <a:r>
              <a:rPr lang="en-US" altLang="zh-CN" sz="3600">
                <a:latin typeface="Arial" charset="0"/>
                <a:ea typeface="宋体" charset="0"/>
              </a:rPr>
              <a:t>x</a:t>
            </a:r>
            <a:r>
              <a:rPr lang="zh-CN" altLang="en-US" sz="3600">
                <a:latin typeface="Arial" charset="0"/>
                <a:ea typeface="宋体" charset="0"/>
              </a:rPr>
              <a:t>的</a:t>
            </a:r>
            <a:r>
              <a:rPr lang="en-US" altLang="zh-CN" sz="3600">
                <a:latin typeface="Arial" charset="0"/>
                <a:ea typeface="宋体" charset="0"/>
              </a:rPr>
              <a:t>n</a:t>
            </a:r>
            <a:r>
              <a:rPr lang="zh-CN" altLang="en-US" sz="3600">
                <a:latin typeface="Arial" charset="0"/>
                <a:ea typeface="宋体" charset="0"/>
              </a:rPr>
              <a:t>次幂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29600" cy="3886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 mi(int x, int n)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</a:t>
            </a:r>
            <a:br>
              <a:rPr lang="en-US" altLang="zh-CN">
                <a:latin typeface="Arial" charset="0"/>
                <a:ea typeface="宋体" charset="0"/>
              </a:rPr>
            </a:br>
            <a:r>
              <a:rPr lang="en-US" altLang="zh-CN">
                <a:latin typeface="Arial" charset="0"/>
                <a:ea typeface="宋体" charset="0"/>
              </a:rPr>
              <a:t>if (n==1)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return x; </a:t>
            </a:r>
            <a:br>
              <a:rPr lang="en-US" altLang="zh-CN">
                <a:latin typeface="Arial" charset="0"/>
                <a:ea typeface="宋体" charset="0"/>
              </a:rPr>
            </a:br>
            <a:r>
              <a:rPr lang="en-US" altLang="zh-CN">
                <a:latin typeface="Arial" charset="0"/>
                <a:ea typeface="宋体" charset="0"/>
              </a:rPr>
              <a:t>else </a:t>
            </a:r>
            <a:br>
              <a:rPr lang="en-US" altLang="zh-CN">
                <a:latin typeface="Arial" charset="0"/>
                <a:ea typeface="宋体" charset="0"/>
              </a:rPr>
            </a:br>
            <a:r>
              <a:rPr lang="en-US" altLang="zh-CN">
                <a:latin typeface="Arial" charset="0"/>
                <a:ea typeface="宋体" charset="0"/>
              </a:rPr>
              <a:t>	return x*mi(x,n-1);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 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 </a:t>
            </a:r>
            <a:r>
              <a:rPr lang="zh-CN" altLang="en-US">
                <a:latin typeface="Arial" charset="0"/>
                <a:ea typeface="宋体" charset="0"/>
              </a:rPr>
              <a:t>长度单位转换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715250" cy="4022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10.3.2  </a:t>
            </a:r>
            <a:r>
              <a:rPr lang="zh-CN" altLang="en-US">
                <a:latin typeface="Arial" charset="0"/>
                <a:ea typeface="宋体" charset="0"/>
              </a:rPr>
              <a:t>宏基本定义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10.3.3  </a:t>
            </a:r>
            <a:r>
              <a:rPr lang="zh-CN" altLang="en-US">
                <a:latin typeface="Arial" charset="0"/>
                <a:ea typeface="宋体" charset="0"/>
              </a:rPr>
              <a:t>带参数的宏定义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10.3.4  </a:t>
            </a:r>
            <a:r>
              <a:rPr lang="zh-CN" altLang="en-US">
                <a:latin typeface="Arial" charset="0"/>
                <a:ea typeface="宋体" charset="0"/>
              </a:rPr>
              <a:t>文件包含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10.3.5  </a:t>
            </a:r>
            <a:r>
              <a:rPr lang="zh-CN" altLang="en-US">
                <a:latin typeface="Arial" charset="0"/>
                <a:ea typeface="宋体" charset="0"/>
              </a:rPr>
              <a:t>编译预处理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345363" cy="7921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10.3.1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537368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例</a:t>
            </a:r>
            <a:r>
              <a:rPr lang="en-US" altLang="zh-CN" sz="2400">
                <a:latin typeface="Arial" charset="0"/>
                <a:ea typeface="宋体" charset="0"/>
              </a:rPr>
              <a:t>10-5 </a:t>
            </a:r>
            <a:r>
              <a:rPr lang="zh-CN" altLang="en-US" sz="2400">
                <a:latin typeface="Arial" charset="0"/>
                <a:ea typeface="宋体" charset="0"/>
              </a:rPr>
              <a:t>欧美国家长度使用英制单位，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英里</a:t>
            </a:r>
            <a:r>
              <a:rPr lang="en-US" altLang="zh-CN" sz="2400">
                <a:latin typeface="Arial" charset="0"/>
                <a:ea typeface="宋体" charset="0"/>
              </a:rPr>
              <a:t>=1609</a:t>
            </a:r>
            <a:r>
              <a:rPr lang="zh-CN" altLang="en-US" sz="2400">
                <a:latin typeface="Arial" charset="0"/>
                <a:ea typeface="宋体" charset="0"/>
              </a:rPr>
              <a:t>米，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英尺</a:t>
            </a:r>
            <a:r>
              <a:rPr lang="en-US" altLang="zh-CN" sz="2400">
                <a:latin typeface="Arial" charset="0"/>
                <a:ea typeface="宋体" charset="0"/>
              </a:rPr>
              <a:t>=30.48</a:t>
            </a:r>
            <a:r>
              <a:rPr lang="zh-CN" altLang="en-US" sz="2400">
                <a:latin typeface="Arial" charset="0"/>
                <a:ea typeface="宋体" charset="0"/>
              </a:rPr>
              <a:t>厘米，</a:t>
            </a:r>
            <a:r>
              <a:rPr lang="en-US" altLang="zh-CN" sz="2400"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英寸</a:t>
            </a:r>
            <a:r>
              <a:rPr lang="en-US" altLang="zh-CN" sz="2400">
                <a:latin typeface="Arial" charset="0"/>
                <a:ea typeface="宋体" charset="0"/>
              </a:rPr>
              <a:t>=2.54</a:t>
            </a:r>
            <a:r>
              <a:rPr lang="zh-CN" altLang="en-US" sz="2400">
                <a:latin typeface="Arial" charset="0"/>
                <a:ea typeface="宋体" charset="0"/>
              </a:rPr>
              <a:t>厘米。请编写程序转换。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#include&lt;stdio.h&gt;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Mile_to_meter 1609		/* 1</a:t>
            </a:r>
            <a:r>
              <a:rPr lang="zh-CN" altLang="en-US" sz="2000">
                <a:latin typeface="Arial" charset="0"/>
                <a:ea typeface="宋体" charset="0"/>
              </a:rPr>
              <a:t>英里</a:t>
            </a:r>
            <a:r>
              <a:rPr lang="en-US" altLang="zh-CN" sz="2000">
                <a:latin typeface="Arial" charset="0"/>
                <a:ea typeface="宋体" charset="0"/>
              </a:rPr>
              <a:t>=1609</a:t>
            </a:r>
            <a:r>
              <a:rPr lang="zh-CN" altLang="en-US" sz="2000">
                <a:latin typeface="Arial" charset="0"/>
                <a:ea typeface="宋体" charset="0"/>
              </a:rPr>
              <a:t>米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Foot_to_centimeter 30.48  /*  1</a:t>
            </a:r>
            <a:r>
              <a:rPr lang="zh-CN" altLang="en-US" sz="2000">
                <a:latin typeface="Arial" charset="0"/>
                <a:ea typeface="宋体" charset="0"/>
              </a:rPr>
              <a:t>英尺</a:t>
            </a:r>
            <a:r>
              <a:rPr lang="en-US" altLang="zh-CN" sz="2000">
                <a:latin typeface="Arial" charset="0"/>
                <a:ea typeface="宋体" charset="0"/>
              </a:rPr>
              <a:t>=30.48</a:t>
            </a:r>
            <a:r>
              <a:rPr lang="zh-CN" altLang="en-US" sz="2000">
                <a:latin typeface="Arial" charset="0"/>
                <a:ea typeface="宋体" charset="0"/>
              </a:rPr>
              <a:t>厘米 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Inch_to_centimeter  2.54    /*  1</a:t>
            </a:r>
            <a:r>
              <a:rPr lang="zh-CN" altLang="en-US" sz="2000">
                <a:latin typeface="Arial" charset="0"/>
                <a:ea typeface="宋体" charset="0"/>
              </a:rPr>
              <a:t>英寸</a:t>
            </a:r>
            <a:r>
              <a:rPr lang="en-US" altLang="zh-CN" sz="2000">
                <a:latin typeface="Arial" charset="0"/>
                <a:ea typeface="宋体" charset="0"/>
              </a:rPr>
              <a:t>=2.54</a:t>
            </a:r>
            <a:r>
              <a:rPr lang="zh-CN" altLang="en-US" sz="2000">
                <a:latin typeface="Arial" charset="0"/>
                <a:ea typeface="宋体" charset="0"/>
              </a:rPr>
              <a:t>厘米 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	   float foot, inch, mile;	/* </a:t>
            </a:r>
            <a:r>
              <a:rPr lang="zh-CN" altLang="en-US" sz="2000">
                <a:latin typeface="Arial" charset="0"/>
                <a:ea typeface="宋体" charset="0"/>
              </a:rPr>
              <a:t>定义英里，英尺，英寸变量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printf("Input mile,foot and inch:");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scanf("%f%f%f", &amp;mile, &amp;foot, &amp;inch);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printf("%f miles=%f meters\n", mile, mile * Mile_to_meter);		/* </a:t>
            </a:r>
            <a:r>
              <a:rPr lang="zh-CN" altLang="en-US" sz="2000">
                <a:latin typeface="Arial" charset="0"/>
                <a:ea typeface="宋体" charset="0"/>
              </a:rPr>
              <a:t>计算英里的米数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printf("%f feet=%f centimeters\n", foot, foot *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			Foot_to_centimeter);	/* </a:t>
            </a:r>
            <a:r>
              <a:rPr lang="zh-CN" altLang="en-US" sz="2000">
                <a:latin typeface="Arial" charset="0"/>
                <a:ea typeface="宋体" charset="0"/>
              </a:rPr>
              <a:t>计算英尺的厘米数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printf("%f inches=%f centimeters\n", inch, inch *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			Inch_to_centimeter);	/* </a:t>
            </a:r>
            <a:r>
              <a:rPr lang="zh-CN" altLang="en-US" sz="2000">
                <a:latin typeface="Arial" charset="0"/>
                <a:ea typeface="宋体" charset="0"/>
              </a:rPr>
              <a:t>计算英寸的厘米数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return 0;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4427538" y="115888"/>
            <a:ext cx="4537075" cy="1190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b="1" i="1"/>
              <a:t>Input mile,foot and inch:</a:t>
            </a:r>
            <a:r>
              <a:rPr kumimoji="0" lang="en-US" altLang="zh-CN" sz="1800" b="1" i="1" u="sng"/>
              <a:t>1.2 3 5.1</a:t>
            </a:r>
            <a:endParaRPr kumimoji="0" lang="en-US" altLang="zh-CN" sz="1800" b="1" i="1"/>
          </a:p>
          <a:p>
            <a:r>
              <a:rPr kumimoji="0" lang="en-US" altLang="zh-CN" sz="1800" b="1" i="1"/>
              <a:t>1.200000 miles=1930.800077 meters</a:t>
            </a:r>
          </a:p>
          <a:p>
            <a:r>
              <a:rPr kumimoji="0" lang="en-US" altLang="zh-CN" sz="1800" b="1" i="1"/>
              <a:t>3.000000 feet=91.440000 centimeters</a:t>
            </a:r>
          </a:p>
          <a:p>
            <a:r>
              <a:rPr kumimoji="0" lang="en-US" altLang="zh-CN" sz="1800" b="1" i="1"/>
              <a:t>5.100000 inches=12.954000 centimeters</a:t>
            </a:r>
            <a:endParaRPr kumimoji="0" lang="zh-CN" altLang="en-US" sz="1800" b="1" i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345363" cy="7921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10.3.2 </a:t>
            </a:r>
            <a:r>
              <a:rPr lang="zh-CN" altLang="en-US">
                <a:latin typeface="Arial" charset="0"/>
                <a:ea typeface="宋体" charset="0"/>
              </a:rPr>
              <a:t>宏基本定义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define 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宏名标识符  宏定义字符串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编译时，把程序中所有与宏名相同的字符串，用宏定义字符串替代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</a:t>
            </a:r>
            <a:r>
              <a:rPr lang="en-US" altLang="zh-CN" sz="2400">
                <a:latin typeface="Arial" charset="0"/>
                <a:ea typeface="宋体" charset="0"/>
              </a:rPr>
              <a:t>define PI 3.14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#define arr_size  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说明</a:t>
            </a:r>
            <a:r>
              <a:rPr lang="zh-CN" altLang="en-US" sz="2800" i="1">
                <a:latin typeface="Arial" charset="0"/>
                <a:ea typeface="宋体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宏名一般用大写字母，以与变量名区别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宏定义不是Ｃ语句，后面不得跟分号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宏定义可以嵌套使用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#</a:t>
            </a:r>
            <a:r>
              <a:rPr lang="en-US" altLang="zh-CN" sz="2400">
                <a:latin typeface="Arial" charset="0"/>
                <a:ea typeface="宋体" charset="0"/>
              </a:rPr>
              <a:t>define PI 3.14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#</a:t>
            </a:r>
            <a:r>
              <a:rPr lang="en-US" altLang="zh-CN" sz="2400">
                <a:latin typeface="Arial" charset="0"/>
                <a:ea typeface="宋体" charset="0"/>
              </a:rPr>
              <a:t>define S 2*PI*PI</a:t>
            </a: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5148263" y="49799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多用于符号常量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5089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77163" cy="15128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宏定义可以写在程序中任何位置，它的作用范围从定义书写处到文件尾。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可以通过“</a:t>
            </a:r>
            <a:r>
              <a:rPr lang="en-US" sz="2800">
                <a:latin typeface="Arial" charset="0"/>
                <a:ea typeface="宋体" charset="0"/>
              </a:rPr>
              <a:t># </a:t>
            </a:r>
            <a:r>
              <a:rPr lang="en-US" altLang="zh-CN" sz="2800">
                <a:latin typeface="Arial" charset="0"/>
                <a:ea typeface="宋体" charset="0"/>
              </a:rPr>
              <a:t>undef”</a:t>
            </a:r>
            <a:r>
              <a:rPr lang="zh-CN" altLang="en-US" sz="2800">
                <a:latin typeface="Arial" charset="0"/>
                <a:ea typeface="宋体" charset="0"/>
              </a:rPr>
              <a:t>强制指定宏的结束范围。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539750" y="765175"/>
            <a:ext cx="5976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4400" b="1">
                <a:solidFill>
                  <a:schemeClr val="hlink"/>
                </a:solidFill>
              </a:rPr>
              <a:t>10.3.2  </a:t>
            </a:r>
            <a:r>
              <a:rPr lang="zh-CN" altLang="en-US" sz="4400" b="1">
                <a:solidFill>
                  <a:schemeClr val="hlink"/>
                </a:solidFill>
              </a:rPr>
              <a:t>宏基本定义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353425" cy="5472112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define  A  “This is the first macro”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 f1()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 “A\n”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#define  B  “This is the second macro”</a:t>
            </a: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A 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的有效范围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 f2( 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 B ) ;		    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B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的有效范围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undef  B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f1(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f2(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755650" y="357188"/>
            <a:ext cx="5976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4400" b="1">
                <a:solidFill>
                  <a:schemeClr val="hlink"/>
                </a:solidFill>
              </a:rPr>
              <a:t>宏的作用范围</a:t>
            </a:r>
          </a:p>
        </p:txBody>
      </p:sp>
      <p:sp>
        <p:nvSpPr>
          <p:cNvPr id="55299" name="Line 10"/>
          <p:cNvSpPr>
            <a:spLocks noChangeShapeType="1"/>
          </p:cNvSpPr>
          <p:nvPr/>
        </p:nvSpPr>
        <p:spPr bwMode="auto">
          <a:xfrm flipV="1">
            <a:off x="5292725" y="2924175"/>
            <a:ext cx="0" cy="495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Line 11"/>
          <p:cNvSpPr>
            <a:spLocks noChangeShapeType="1"/>
          </p:cNvSpPr>
          <p:nvPr/>
        </p:nvSpPr>
        <p:spPr bwMode="auto">
          <a:xfrm>
            <a:off x="5292725" y="3933825"/>
            <a:ext cx="0" cy="3730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12"/>
          <p:cNvSpPr>
            <a:spLocks noChangeShapeType="1"/>
          </p:cNvSpPr>
          <p:nvPr/>
        </p:nvSpPr>
        <p:spPr bwMode="auto">
          <a:xfrm flipV="1">
            <a:off x="7164388" y="1268413"/>
            <a:ext cx="0" cy="13144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13"/>
          <p:cNvSpPr>
            <a:spLocks noChangeShapeType="1"/>
          </p:cNvSpPr>
          <p:nvPr/>
        </p:nvSpPr>
        <p:spPr bwMode="auto">
          <a:xfrm>
            <a:off x="7164388" y="3232150"/>
            <a:ext cx="0" cy="2717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7397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10.3.3  </a:t>
            </a:r>
            <a:r>
              <a:rPr lang="zh-CN" altLang="en-US" sz="4000">
                <a:latin typeface="Arial" charset="0"/>
                <a:ea typeface="宋体" charset="0"/>
              </a:rPr>
              <a:t>带参数的宏定义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2296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</a:t>
            </a:r>
            <a:r>
              <a:rPr lang="en-US" altLang="zh-CN" sz="2400">
                <a:latin typeface="Arial" charset="0"/>
                <a:ea typeface="宋体" charset="0"/>
              </a:rPr>
              <a:t>10-6  </a:t>
            </a:r>
            <a:r>
              <a:rPr lang="zh-CN" altLang="en-US" sz="2400">
                <a:latin typeface="Arial" charset="0"/>
                <a:ea typeface="宋体" charset="0"/>
              </a:rPr>
              <a:t>简单的带参数的宏定义。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#define  MAX(a, b)  a &gt; b ? a: b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#define  SQR(x)  x * x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  <a:endParaRPr lang="es-E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int  x , y;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scanf (“%d%d” , &amp;x, &amp;y)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x = MAX (x, y);		/* </a:t>
            </a:r>
            <a:r>
              <a:rPr lang="zh-CN" altLang="es-ES" sz="2400">
                <a:latin typeface="Arial" charset="0"/>
                <a:ea typeface="宋体" charset="0"/>
              </a:rPr>
              <a:t>引用宏定义 *</a:t>
            </a:r>
            <a:r>
              <a:rPr lang="es-E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y = SQR(x); 		    /* </a:t>
            </a:r>
            <a:r>
              <a:rPr lang="zh-CN" altLang="es-ES" sz="2400">
                <a:latin typeface="Arial" charset="0"/>
                <a:ea typeface="宋体" charset="0"/>
              </a:rPr>
              <a:t>引用宏定义 *</a:t>
            </a:r>
            <a:r>
              <a:rPr lang="es-E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printf(“%d  %d\n” , x, y)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>
                <a:latin typeface="Arial" charset="0"/>
                <a:ea typeface="宋体" charset="0"/>
              </a:rPr>
              <a:t>	 return 0;</a:t>
            </a: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3"/>
          <p:cNvGrpSpPr>
            <a:grpSpLocks/>
          </p:cNvGrpSpPr>
          <p:nvPr/>
        </p:nvGrpSpPr>
        <p:grpSpPr bwMode="auto">
          <a:xfrm>
            <a:off x="1323975" y="1800225"/>
            <a:ext cx="6905625" cy="3076575"/>
            <a:chOff x="2086" y="2836"/>
            <a:chExt cx="6450" cy="2169"/>
          </a:xfrm>
        </p:grpSpPr>
        <p:sp>
          <p:nvSpPr>
            <p:cNvPr id="20483" name="Line 4"/>
            <p:cNvSpPr>
              <a:spLocks noChangeShapeType="1"/>
            </p:cNvSpPr>
            <p:nvPr/>
          </p:nvSpPr>
          <p:spPr bwMode="auto">
            <a:xfrm flipH="1">
              <a:off x="3431" y="3197"/>
              <a:ext cx="157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" name="Line 5"/>
            <p:cNvSpPr>
              <a:spLocks noChangeShapeType="1"/>
            </p:cNvSpPr>
            <p:nvPr/>
          </p:nvSpPr>
          <p:spPr bwMode="auto">
            <a:xfrm flipH="1">
              <a:off x="4696" y="3202"/>
              <a:ext cx="4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Line 6"/>
            <p:cNvSpPr>
              <a:spLocks noChangeShapeType="1"/>
            </p:cNvSpPr>
            <p:nvPr/>
          </p:nvSpPr>
          <p:spPr bwMode="auto">
            <a:xfrm>
              <a:off x="5571" y="3257"/>
              <a:ext cx="105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4691" y="2836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/>
                <a:t>main( )</a:t>
              </a:r>
              <a:endParaRPr kumimoji="0" lang="en-US" altLang="zh-CN" sz="2800" b="1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>
              <a:off x="2801" y="3601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endParaRPr kumimoji="0" lang="zh-CN" altLang="en-US" sz="2800" b="1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4166" y="3601"/>
              <a:ext cx="94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函数2</a:t>
              </a: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5252" y="3581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……</a:t>
              </a:r>
              <a:endParaRPr kumimoji="0" lang="zh-CN" altLang="en-US" sz="2800" b="1"/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6161" y="3601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</a:t>
              </a:r>
              <a:endParaRPr kumimoji="0" lang="en-US" altLang="zh-CN" sz="2800" b="1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2086" y="4537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r>
                <a:rPr kumimoji="0" lang="en-US" altLang="zh-CN" b="1"/>
                <a:t>_1</a:t>
              </a:r>
              <a:endParaRPr kumimoji="0" lang="en-US" altLang="zh-CN" sz="2800" b="1"/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262" y="4537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r>
                <a:rPr kumimoji="0" lang="en-US" altLang="zh-CN" b="1"/>
                <a:t>_2</a:t>
              </a:r>
              <a:endParaRPr kumimoji="0" lang="en-US" altLang="zh-CN" sz="2800" b="1"/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5596" y="4392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m_1</a:t>
              </a:r>
              <a:endParaRPr kumimoji="0" lang="en-US" altLang="zh-CN" sz="2800" b="1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7486" y="4392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m_n</a:t>
              </a:r>
              <a:endParaRPr kumimoji="0" lang="en-US" altLang="zh-CN" sz="2800" b="1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6702" y="438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……</a:t>
              </a:r>
              <a:endParaRPr kumimoji="0" lang="zh-CN" altLang="en-US" sz="2800" b="1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 flipH="1">
              <a:off x="2637" y="3983"/>
              <a:ext cx="63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3372" y="3983"/>
              <a:ext cx="4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 flipH="1">
              <a:off x="6152" y="3978"/>
              <a:ext cx="4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>
              <a:off x="7082" y="3998"/>
              <a:ext cx="94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2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512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程序结构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10.3.3  </a:t>
            </a:r>
            <a:r>
              <a:rPr lang="zh-CN" altLang="en-US">
                <a:latin typeface="Arial" charset="0"/>
                <a:ea typeface="宋体" charset="0"/>
              </a:rPr>
              <a:t>带参数的宏定义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例： 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define  f(a)  a*a*a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int main (void)    /* </a:t>
            </a:r>
            <a:r>
              <a:rPr lang="zh-CN" altLang="en-US" sz="2800">
                <a:latin typeface="Arial" charset="0"/>
                <a:ea typeface="宋体" charset="0"/>
              </a:rPr>
              <a:t>水仙花数 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  <a:endParaRPr lang="zh-CN" altLang="en-US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 {  int i, x, y, z;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for (i = 1; i &lt;1 000; i++)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      </a:t>
            </a:r>
            <a:r>
              <a:rPr lang="en-US" altLang="zh-CN" sz="2800">
                <a:latin typeface="Arial" charset="0"/>
                <a:ea typeface="宋体" charset="0"/>
              </a:rPr>
              <a:t>   x=i%10; y=i/10%10; z=i/100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if  (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x*x*x+y*y*y+z*z*z==i</a:t>
            </a:r>
            <a:r>
              <a:rPr lang="en-US" altLang="zh-CN" sz="2800">
                <a:latin typeface="Arial" charset="0"/>
                <a:ea typeface="宋体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         printf (“%d\n” ,i);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	return 0;</a:t>
            </a:r>
            <a:endParaRPr lang="zh-CN" altLang="en-US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}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258888" y="1557338"/>
            <a:ext cx="4176712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sz="2800" b="1"/>
              <a:t>#</a:t>
            </a:r>
            <a:r>
              <a:rPr kumimoji="0" lang="en-US" altLang="zh-CN" sz="2800" b="1"/>
              <a:t>define  f(a)  (a)*(a)*(a)</a:t>
            </a:r>
            <a:endParaRPr kumimoji="0" lang="zh-CN" altLang="en-US" sz="2800" b="1"/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4419600" y="152400"/>
            <a:ext cx="46482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各位数字的立方和等于它本身的数。例如153的各位数字的立方和是1</a:t>
            </a:r>
            <a:r>
              <a:rPr kumimoji="0" lang="zh-CN" altLang="en-US" sz="2800" b="1" baseline="30000"/>
              <a:t>3</a:t>
            </a:r>
            <a:r>
              <a:rPr kumimoji="0" lang="zh-CN" altLang="en-US" sz="2800" b="1"/>
              <a:t>+5</a:t>
            </a:r>
            <a:r>
              <a:rPr kumimoji="0" lang="zh-CN" altLang="en-US" sz="2800" b="1" baseline="30000"/>
              <a:t>3</a:t>
            </a:r>
            <a:r>
              <a:rPr kumimoji="0" lang="zh-CN" altLang="en-US" sz="2800" b="1"/>
              <a:t>+3</a:t>
            </a:r>
            <a:r>
              <a:rPr kumimoji="0" lang="zh-CN" altLang="en-US" sz="2800" b="1" baseline="30000"/>
              <a:t>3</a:t>
            </a:r>
            <a:r>
              <a:rPr kumimoji="0" lang="zh-CN" altLang="en-US" sz="2800" b="1"/>
              <a:t>=153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5389563" y="60928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bg2"/>
                </a:solidFill>
              </a:rPr>
              <a:t>= </a:t>
            </a:r>
            <a:r>
              <a:rPr kumimoji="0" lang="en-US" altLang="zh-CN" sz="2800" b="1">
                <a:solidFill>
                  <a:schemeClr val="bg2"/>
                </a:solidFill>
              </a:rPr>
              <a:t>x+y*x+y*x+y</a:t>
            </a:r>
            <a:endParaRPr kumimoji="0" lang="zh-CN" altLang="en-US" sz="2800" b="1">
              <a:solidFill>
                <a:schemeClr val="bg2"/>
              </a:solidFill>
            </a:endParaRPr>
          </a:p>
        </p:txBody>
      </p:sp>
      <p:sp>
        <p:nvSpPr>
          <p:cNvPr id="509959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3962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 b="1"/>
              <a:t>(</a:t>
            </a:r>
            <a:r>
              <a:rPr kumimoji="0" lang="en-US" altLang="zh-CN" sz="2800" b="1">
                <a:solidFill>
                  <a:schemeClr val="bg2"/>
                </a:solidFill>
              </a:rPr>
              <a:t>f(x)+f(y)+f(z) == i</a:t>
            </a:r>
            <a:r>
              <a:rPr kumimoji="0" lang="en-US" altLang="zh-CN" sz="2800" b="1"/>
              <a:t>)</a:t>
            </a:r>
            <a:endParaRPr kumimoji="0" lang="zh-CN" altLang="en-US" sz="2000" b="1"/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3851275" y="54451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 b="1">
                <a:solidFill>
                  <a:schemeClr val="bg2"/>
                </a:solidFill>
              </a:rPr>
              <a:t>f(x+y) = </a:t>
            </a:r>
            <a:r>
              <a:rPr kumimoji="0" lang="zh-CN" sz="2800" b="1">
                <a:solidFill>
                  <a:schemeClr val="bg2"/>
                </a:solidFill>
              </a:rPr>
              <a:t>(</a:t>
            </a:r>
            <a:r>
              <a:rPr kumimoji="0" lang="en-US" altLang="zh-CN" sz="2800" b="1">
                <a:solidFill>
                  <a:schemeClr val="bg2"/>
                </a:solidFill>
              </a:rPr>
              <a:t>x+y)</a:t>
            </a:r>
            <a:r>
              <a:rPr kumimoji="0" lang="en-US" altLang="zh-CN" sz="2800" b="1" baseline="30000">
                <a:solidFill>
                  <a:schemeClr val="bg2"/>
                </a:solidFill>
              </a:rPr>
              <a:t>3 </a:t>
            </a:r>
            <a:r>
              <a:rPr kumimoji="0" lang="en-US" altLang="zh-CN" sz="2800" b="1">
                <a:solidFill>
                  <a:schemeClr val="bg2"/>
                </a:solidFill>
              </a:rPr>
              <a:t>?</a:t>
            </a:r>
            <a:endParaRPr kumimoji="0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 animBg="1" autoUpdateAnimBg="0"/>
      <p:bldP spid="509957" grpId="0" animBg="1" autoUpdateAnimBg="0"/>
      <p:bldP spid="509958" grpId="0" autoUpdateAnimBg="0"/>
      <p:bldP spid="509959" grpId="0" animBg="1"/>
      <p:bldP spid="5099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400175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chemeClr val="bg2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 define  f (a,b,t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)  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t=a; a=b; b=t;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int main ( )</a:t>
            </a:r>
            <a:endParaRPr lang="zh-CN" altLang="en-US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{</a:t>
            </a:r>
            <a:r>
              <a:rPr lang="zh-CN" altLang="en-US" sz="2800">
                <a:latin typeface="Arial" charset="0"/>
                <a:ea typeface="宋体" charset="0"/>
              </a:rPr>
              <a:t> 	</a:t>
            </a:r>
            <a:r>
              <a:rPr lang="en-US" altLang="zh-CN" sz="2800">
                <a:latin typeface="Arial" charset="0"/>
                <a:ea typeface="宋体" charset="0"/>
              </a:rPr>
              <a:t>int x, y, t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  	scanf(“%d%d” ,&amp;x, &amp;y);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	f(x,y,t)                 	</a:t>
            </a:r>
            <a:endParaRPr lang="zh-CN" altLang="en-US" sz="20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	printf(“%d  %d\n”, x, y)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}</a:t>
            </a:r>
            <a:endParaRPr lang="zh-CN" sz="2800">
              <a:latin typeface="Arial" charset="0"/>
              <a:ea typeface="宋体" charset="0"/>
            </a:endParaRP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>
            <a:off x="3708400" y="1847850"/>
            <a:ext cx="2362200" cy="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H="1">
            <a:off x="2771775" y="1920875"/>
            <a:ext cx="2209800" cy="15240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625600" y="3184525"/>
            <a:ext cx="3378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CosmicTwo" charset="0"/>
              </a:rPr>
              <a:t>t=x ; x=y ; y=t ;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4787900" y="199231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CosmicTwo" charset="0"/>
                <a:ea typeface="仿宋_GB2312" charset="0"/>
                <a:cs typeface="仿宋_GB2312" charset="0"/>
              </a:rPr>
              <a:t>编译时被替换</a:t>
            </a:r>
          </a:p>
        </p:txBody>
      </p:sp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395288" y="5522913"/>
            <a:ext cx="85328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kumimoji="0" lang="zh-CN" altLang="en-US" b="1">
                <a:solidFill>
                  <a:schemeClr val="bg2"/>
                </a:solidFill>
                <a:latin typeface="宋体" charset="0"/>
              </a:rPr>
              <a:t>带参数的宏定义不是函数，宏与函数是两种不同的概念  </a:t>
            </a:r>
          </a:p>
          <a:p>
            <a:pPr eaLnBrk="0" hangingPunct="0">
              <a:buFontTx/>
              <a:buChar char="•"/>
            </a:pPr>
            <a:r>
              <a:rPr kumimoji="0" lang="zh-CN" altLang="en-US" b="1">
                <a:solidFill>
                  <a:schemeClr val="bg2"/>
                </a:solidFill>
                <a:latin typeface="宋体" charset="0"/>
              </a:rPr>
              <a:t>宏可以实现简单的函数功能</a:t>
            </a:r>
          </a:p>
        </p:txBody>
      </p:sp>
      <p:sp>
        <p:nvSpPr>
          <p:cNvPr id="58375" name="Rectangle 9"/>
          <p:cNvSpPr>
            <a:spLocks noGrp="1" noChangeArrowheads="1"/>
          </p:cNvSpPr>
          <p:nvPr>
            <p:ph type="title"/>
          </p:nvPr>
        </p:nvSpPr>
        <p:spPr>
          <a:xfrm>
            <a:off x="611188" y="382588"/>
            <a:ext cx="8208962" cy="81438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示例 用宏实现两个变量值的交换</a:t>
            </a:r>
          </a:p>
        </p:txBody>
      </p:sp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5651500" y="4730750"/>
            <a:ext cx="295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与函数的区别在哪里</a:t>
            </a:r>
            <a:r>
              <a:rPr kumimoji="0"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/>
      <p:bldP spid="439301" grpId="0" animBg="1"/>
      <p:bldP spid="439302" grpId="0" animBg="1" autoUpdateAnimBg="0"/>
      <p:bldP spid="439303" grpId="0" autoUpdateAnimBg="0"/>
      <p:bldP spid="439304" grpId="0" autoUpdateAnimBg="0"/>
      <p:bldP spid="43930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宏定义应用示例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定义宏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LOWCASE</a:t>
            </a:r>
            <a:r>
              <a:rPr lang="zh-CN" altLang="en-US" sz="2800">
                <a:latin typeface="Arial" charset="0"/>
                <a:ea typeface="宋体" charset="0"/>
              </a:rPr>
              <a:t>，判断字符</a:t>
            </a:r>
            <a:r>
              <a:rPr lang="en-US" altLang="zh-CN" sz="2800">
                <a:latin typeface="Arial" charset="0"/>
                <a:ea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</a:rPr>
              <a:t>是否为小写字母。</a:t>
            </a:r>
            <a:r>
              <a:rPr lang="en-US" altLang="zh-CN" sz="28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#define  LOWCASE(c)  (((c) &gt;= 'a') &amp;&amp; ((c) &lt;= 'z')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定义宏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CTOD</a:t>
            </a:r>
            <a:r>
              <a:rPr lang="zh-CN" altLang="en-US" sz="2800">
                <a:latin typeface="Arial" charset="0"/>
                <a:ea typeface="宋体" charset="0"/>
              </a:rPr>
              <a:t>将数字字符（</a:t>
            </a:r>
            <a:r>
              <a:rPr lang="en-US" altLang="zh-CN" sz="2800">
                <a:latin typeface="Arial" charset="0"/>
                <a:ea typeface="宋体" charset="0"/>
              </a:rPr>
              <a:t>‘0’</a:t>
            </a:r>
            <a:r>
              <a:rPr lang="zh-CN" altLang="en-US" sz="2800">
                <a:latin typeface="Arial" charset="0"/>
                <a:ea typeface="宋体" charset="0"/>
              </a:rPr>
              <a:t>～</a:t>
            </a:r>
            <a:r>
              <a:rPr lang="en-US" altLang="zh-CN" sz="2800">
                <a:latin typeface="Arial" charset="0"/>
                <a:ea typeface="宋体" charset="0"/>
              </a:rPr>
              <a:t>‘9’</a:t>
            </a:r>
            <a:r>
              <a:rPr lang="zh-CN" altLang="en-US" sz="2800">
                <a:latin typeface="Arial" charset="0"/>
                <a:ea typeface="宋体" charset="0"/>
              </a:rPr>
              <a:t>）转换为相应的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十进制整数，</a:t>
            </a:r>
            <a:r>
              <a:rPr lang="en-US" altLang="zh-CN" sz="2400">
                <a:latin typeface="Arial" charset="0"/>
                <a:ea typeface="宋体" charset="0"/>
              </a:rPr>
              <a:t>-1</a:t>
            </a:r>
            <a:r>
              <a:rPr lang="zh-CN" altLang="en-US" sz="2400">
                <a:latin typeface="Arial" charset="0"/>
                <a:ea typeface="宋体" charset="0"/>
              </a:rPr>
              <a:t>表示出错。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#define  CTOD(c)  (((c) &gt;= '0') &amp;&amp; ((c) &lt;= '9') ? c - '0' : -1)</a:t>
            </a:r>
            <a:r>
              <a:rPr lang="en-US" altLang="zh-CN" sz="2400">
                <a:solidFill>
                  <a:schemeClr val="hlink"/>
                </a:solidFill>
                <a:latin typeface="Arial" charset="0"/>
                <a:ea typeface="宋体" charset="0"/>
              </a:rPr>
              <a:t> 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7525" cy="417512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#</a:t>
            </a:r>
            <a:r>
              <a:rPr lang="en-US" altLang="zh-CN">
                <a:latin typeface="Arial" charset="0"/>
                <a:ea typeface="宋体" charset="0"/>
              </a:rPr>
              <a:t>define F(x)  x </a:t>
            </a:r>
            <a:r>
              <a:rPr lang="en-US" altLang="zh-CN">
                <a:latin typeface="Albertus Extra Bold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 2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#define D(x)  x*F(x)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 ( 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printf ("%d,%d", D(3), D(D(3))) 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return 0;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</a:t>
            </a:r>
            <a:endParaRPr lang="zh-CN">
              <a:latin typeface="宋体" charset="0"/>
              <a:ea typeface="宋体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14705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练习</a:t>
            </a:r>
            <a:r>
              <a:rPr lang="en-US" altLang="zh-CN" sz="4000">
                <a:latin typeface="Arial" charset="0"/>
                <a:ea typeface="宋体" charset="0"/>
              </a:rPr>
              <a:t>——</a:t>
            </a:r>
            <a:r>
              <a:rPr lang="zh-CN" altLang="en-US" sz="4000">
                <a:latin typeface="Arial" charset="0"/>
                <a:ea typeface="宋体" charset="0"/>
              </a:rPr>
              <a:t>带宏定义的程序输出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0763" cy="52832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阅读带宏定义的程序，先全部替换好，最后再统一计算</a:t>
            </a:r>
          </a:p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不可一边替换一边计算，更不可以人为添加括号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D(3) = x*F(x) 	    </a:t>
            </a:r>
            <a:r>
              <a:rPr lang="zh-CN" altLang="en-US" sz="2400">
                <a:latin typeface="Arial" charset="0"/>
                <a:ea typeface="宋体" charset="0"/>
              </a:rPr>
              <a:t>先用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替换展开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 	  = </a:t>
            </a:r>
            <a:r>
              <a:rPr lang="en-US" altLang="zh-CN" sz="2400">
                <a:latin typeface="Arial" charset="0"/>
                <a:ea typeface="宋体" charset="0"/>
              </a:rPr>
              <a:t>x*x-2            </a:t>
            </a:r>
            <a:r>
              <a:rPr lang="zh-CN" altLang="en-US" sz="2400">
                <a:latin typeface="Arial" charset="0"/>
                <a:ea typeface="宋体" charset="0"/>
              </a:rPr>
              <a:t>进一步对</a:t>
            </a:r>
            <a:r>
              <a:rPr lang="en-US" altLang="zh-CN" sz="2400">
                <a:latin typeface="Arial" charset="0"/>
                <a:ea typeface="宋体" charset="0"/>
              </a:rPr>
              <a:t>F(x)</a:t>
            </a:r>
            <a:r>
              <a:rPr lang="zh-CN" altLang="en-US" sz="2400">
                <a:latin typeface="Arial" charset="0"/>
                <a:ea typeface="宋体" charset="0"/>
              </a:rPr>
              <a:t>展开，这里不能加括号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    = 3*3-2 = 7	    最后把</a:t>
            </a:r>
            <a:r>
              <a:rPr lang="en-US" altLang="zh-CN" sz="2400">
                <a:latin typeface="Arial" charset="0"/>
                <a:ea typeface="宋体" charset="0"/>
              </a:rPr>
              <a:t>x=3</a:t>
            </a:r>
            <a:r>
              <a:rPr lang="zh-CN" altLang="en-US" sz="2400">
                <a:latin typeface="Arial" charset="0"/>
                <a:ea typeface="宋体" charset="0"/>
              </a:rPr>
              <a:t>代进去计算</a:t>
            </a:r>
          </a:p>
          <a:p>
            <a:pPr lvl="1" eaLnBrk="1" hangingPunct="1">
              <a:lnSpc>
                <a:spcPct val="50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D(D(3)) = D(x*x-2)             </a:t>
            </a:r>
            <a:r>
              <a:rPr lang="zh-CN" altLang="en-US" sz="2400">
                <a:latin typeface="Arial" charset="0"/>
                <a:ea typeface="宋体" charset="0"/>
              </a:rPr>
              <a:t>先对</a:t>
            </a:r>
            <a:r>
              <a:rPr lang="en-US" altLang="zh-CN" sz="2400">
                <a:latin typeface="Arial" charset="0"/>
                <a:ea typeface="宋体" charset="0"/>
              </a:rPr>
              <a:t>D(3)</a:t>
            </a:r>
            <a:r>
              <a:rPr lang="zh-CN" altLang="en-US" sz="2400">
                <a:latin typeface="Arial" charset="0"/>
                <a:ea typeface="宋体" charset="0"/>
              </a:rPr>
              <a:t>用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替换展开，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= </a:t>
            </a:r>
            <a:r>
              <a:rPr lang="en-US" altLang="zh-CN" sz="2400">
                <a:latin typeface="Arial" charset="0"/>
                <a:ea typeface="宋体" charset="0"/>
              </a:rPr>
              <a:t>x*x-2* F(x*x-2)     </a:t>
            </a:r>
            <a:r>
              <a:rPr lang="zh-CN" altLang="en-US" sz="2000">
                <a:latin typeface="Arial" charset="0"/>
                <a:ea typeface="宋体" charset="0"/>
              </a:rPr>
              <a:t>拿展开后的参数对</a:t>
            </a:r>
            <a:r>
              <a:rPr lang="en-US" altLang="zh-CN" sz="2000">
                <a:latin typeface="Arial" charset="0"/>
                <a:ea typeface="宋体" charset="0"/>
              </a:rPr>
              <a:t>D</a:t>
            </a:r>
            <a:r>
              <a:rPr lang="zh-CN" altLang="en-US" sz="2000">
                <a:latin typeface="Arial" charset="0"/>
                <a:ea typeface="宋体" charset="0"/>
              </a:rPr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= </a:t>
            </a:r>
            <a:r>
              <a:rPr lang="en-US" altLang="zh-CN" sz="2400">
                <a:latin typeface="Arial" charset="0"/>
                <a:ea typeface="宋体" charset="0"/>
              </a:rPr>
              <a:t>x*x-2* x*x-2-2       </a:t>
            </a:r>
            <a:r>
              <a:rPr lang="zh-CN" altLang="en-US" sz="2000">
                <a:latin typeface="Arial" charset="0"/>
                <a:ea typeface="宋体" charset="0"/>
              </a:rPr>
              <a:t>拿展开后的参数对</a:t>
            </a:r>
            <a:r>
              <a:rPr lang="en-US" altLang="zh-CN" sz="2000">
                <a:latin typeface="Arial" charset="0"/>
                <a:ea typeface="宋体" charset="0"/>
              </a:rPr>
              <a:t>F</a:t>
            </a:r>
            <a:r>
              <a:rPr lang="zh-CN" altLang="en-US" sz="2000">
                <a:latin typeface="Arial" charset="0"/>
                <a:ea typeface="宋体" charset="0"/>
              </a:rPr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= 3*3-2*3*3-2-2 = -13	最后把</a:t>
            </a:r>
            <a:r>
              <a:rPr lang="en-US" altLang="zh-CN" sz="2400">
                <a:latin typeface="Arial" charset="0"/>
                <a:ea typeface="宋体" charset="0"/>
              </a:rPr>
              <a:t>x=3</a:t>
            </a:r>
            <a:r>
              <a:rPr lang="zh-CN" altLang="en-US" sz="2400">
                <a:latin typeface="Arial" charset="0"/>
                <a:ea typeface="宋体" charset="0"/>
              </a:rPr>
              <a:t>代进去计算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运行结果：7  -13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结果分析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746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10.3.4 </a:t>
            </a:r>
            <a:r>
              <a:rPr lang="zh-CN" altLang="en-US">
                <a:latin typeface="Arial" charset="0"/>
                <a:ea typeface="宋体" charset="0"/>
              </a:rPr>
              <a:t>文件包含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0400" cy="4929187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系统文件以</a:t>
            </a:r>
            <a:r>
              <a:rPr lang="en-US" altLang="zh-CN">
                <a:latin typeface="Arial" charset="0"/>
                <a:ea typeface="宋体" charset="0"/>
              </a:rPr>
              <a:t>stdio.h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math.h</a:t>
            </a:r>
            <a:r>
              <a:rPr lang="zh-CN" altLang="en-US">
                <a:latin typeface="Arial" charset="0"/>
                <a:ea typeface="宋体" charset="0"/>
              </a:rPr>
              <a:t>等形式供编程者调用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实用系统往往有自己诸多的宏定义，也以</a:t>
            </a:r>
            <a:r>
              <a:rPr lang="en-US" altLang="zh-CN">
                <a:latin typeface="Arial" charset="0"/>
                <a:ea typeface="宋体" charset="0"/>
              </a:rPr>
              <a:t>.h</a:t>
            </a:r>
            <a:r>
              <a:rPr lang="zh-CN" altLang="en-US">
                <a:latin typeface="Arial" charset="0"/>
                <a:ea typeface="宋体" charset="0"/>
              </a:rPr>
              <a:t>的形式组织、调用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问题：如何把若干</a:t>
            </a:r>
            <a:r>
              <a:rPr lang="en-US" altLang="zh-CN">
                <a:latin typeface="Arial" charset="0"/>
                <a:ea typeface="宋体" charset="0"/>
              </a:rPr>
              <a:t>.h</a:t>
            </a:r>
            <a:r>
              <a:rPr lang="zh-CN" altLang="en-US">
                <a:latin typeface="Arial" charset="0"/>
                <a:ea typeface="宋体" charset="0"/>
              </a:rPr>
              <a:t>头文件连接成一个完整的可执行程序？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文件包含 </a:t>
            </a:r>
            <a:r>
              <a:rPr lang="en-US" altLang="zh-CN">
                <a:latin typeface="Arial" charset="0"/>
                <a:ea typeface="宋体" charset="0"/>
              </a:rPr>
              <a:t>include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351837" cy="59039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格式</a:t>
            </a:r>
          </a:p>
          <a:p>
            <a:pPr lvl="1" algn="just" eaLnBrk="1" hangingPunct="1">
              <a:lnSpc>
                <a:spcPct val="12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#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 &lt;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需包含的文件名&gt;</a:t>
            </a:r>
          </a:p>
          <a:p>
            <a:pPr lvl="1" algn="just" eaLnBrk="1" hangingPunct="1"/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#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 “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需包含的文件名”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作用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把指定的文件模块内容插入到 #</a:t>
            </a:r>
            <a:r>
              <a:rPr lang="en-US" altLang="zh-CN">
                <a:latin typeface="Arial" charset="0"/>
                <a:ea typeface="宋体" charset="0"/>
              </a:rPr>
              <a:t>include </a:t>
            </a:r>
            <a:r>
              <a:rPr lang="zh-CN" altLang="en-US">
                <a:latin typeface="Arial" charset="0"/>
                <a:ea typeface="宋体" charset="0"/>
              </a:rPr>
              <a:t>所在的位置，当程序编译连接时，系统会把所有 #</a:t>
            </a:r>
            <a:r>
              <a:rPr lang="en-US" altLang="zh-CN">
                <a:latin typeface="Arial" charset="0"/>
                <a:ea typeface="宋体" charset="0"/>
              </a:rPr>
              <a:t>include </a:t>
            </a:r>
            <a:r>
              <a:rPr lang="zh-CN" altLang="en-US">
                <a:latin typeface="Arial" charset="0"/>
                <a:ea typeface="宋体" charset="0"/>
              </a:rPr>
              <a:t>指定的文件拼接生成可执行代码。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注意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编译预处理命令，以#开头。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在程序编译时起作用，不是真正的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语句，行尾没有分号。</a:t>
            </a:r>
            <a:endParaRPr lang="zh-CN">
              <a:latin typeface="Arial" charset="0"/>
              <a:ea typeface="宋体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6084888" y="404813"/>
            <a:ext cx="259238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文件包含</a:t>
            </a:r>
          </a:p>
        </p:txBody>
      </p:sp>
      <p:sp>
        <p:nvSpPr>
          <p:cNvPr id="513028" name="AutoShape 4"/>
          <p:cNvSpPr>
            <a:spLocks/>
          </p:cNvSpPr>
          <p:nvPr/>
        </p:nvSpPr>
        <p:spPr bwMode="auto">
          <a:xfrm>
            <a:off x="6508750" y="1484313"/>
            <a:ext cx="1951038" cy="427037"/>
          </a:xfrm>
          <a:prstGeom prst="borderCallout1">
            <a:avLst>
              <a:gd name="adj1" fmla="val -17843"/>
              <a:gd name="adj2" fmla="val 94144"/>
              <a:gd name="adj3" fmla="val -17843"/>
              <a:gd name="adj4" fmla="val -2546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zh-CN" altLang="en-US" sz="2400" b="1"/>
              <a:t>系统文件夹</a:t>
            </a:r>
          </a:p>
        </p:txBody>
      </p:sp>
      <p:sp>
        <p:nvSpPr>
          <p:cNvPr id="513029" name="AutoShape 5"/>
          <p:cNvSpPr>
            <a:spLocks/>
          </p:cNvSpPr>
          <p:nvPr/>
        </p:nvSpPr>
        <p:spPr bwMode="auto">
          <a:xfrm>
            <a:off x="4143375" y="2378075"/>
            <a:ext cx="3668713" cy="403225"/>
          </a:xfrm>
          <a:prstGeom prst="borderCallout2">
            <a:avLst>
              <a:gd name="adj1" fmla="val 28347"/>
              <a:gd name="adj2" fmla="val -2079"/>
              <a:gd name="adj3" fmla="val 28347"/>
              <a:gd name="adj4" fmla="val -9648"/>
              <a:gd name="adj5" fmla="val -49213"/>
              <a:gd name="adj6" fmla="val -1752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zh-CN" altLang="en-US" sz="2400" b="1"/>
              <a:t>当前文件夹</a:t>
            </a:r>
            <a:r>
              <a:rPr lang="en-US" altLang="zh-CN" sz="2400" b="1"/>
              <a:t>+</a:t>
            </a:r>
            <a:r>
              <a:rPr lang="zh-CN" altLang="en-US" sz="2400" b="1"/>
              <a:t>系统文件夹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build="p"/>
      <p:bldP spid="513028" grpId="0" animBg="1"/>
      <p:bldP spid="5130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353425" cy="5246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</a:t>
            </a:r>
            <a:r>
              <a:rPr lang="en-US" altLang="zh-CN" sz="2400">
                <a:latin typeface="Arial" charset="0"/>
                <a:ea typeface="宋体" charset="0"/>
              </a:rPr>
              <a:t>10-7  </a:t>
            </a:r>
            <a:r>
              <a:rPr lang="zh-CN" altLang="en-US" sz="2400">
                <a:latin typeface="Arial" charset="0"/>
                <a:ea typeface="宋体" charset="0"/>
              </a:rPr>
              <a:t>将例</a:t>
            </a:r>
            <a:r>
              <a:rPr lang="en-US" altLang="zh-CN" sz="2400">
                <a:latin typeface="Arial" charset="0"/>
                <a:ea typeface="宋体" charset="0"/>
              </a:rPr>
              <a:t>10-5</a:t>
            </a:r>
            <a:r>
              <a:rPr lang="zh-CN" altLang="en-US" sz="2400">
                <a:latin typeface="Arial" charset="0"/>
                <a:ea typeface="宋体" charset="0"/>
              </a:rPr>
              <a:t>中长度转换的宏，定义成头文件</a:t>
            </a:r>
            <a:r>
              <a:rPr lang="en-US" altLang="zh-CN" sz="2400">
                <a:latin typeface="Arial" charset="0"/>
                <a:ea typeface="宋体" charset="0"/>
              </a:rPr>
              <a:t>length.h</a:t>
            </a:r>
            <a:r>
              <a:rPr lang="zh-CN" altLang="en-US" sz="2400">
                <a:latin typeface="Arial" charset="0"/>
                <a:ea typeface="宋体" charset="0"/>
              </a:rPr>
              <a:t>，并写出主函数文件。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头文件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length.h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Mile_to_meter 1609		/* 1</a:t>
            </a:r>
            <a:r>
              <a:rPr lang="zh-CN" altLang="en-US" sz="2000">
                <a:latin typeface="Arial" charset="0"/>
                <a:ea typeface="宋体" charset="0"/>
              </a:rPr>
              <a:t>英里</a:t>
            </a:r>
            <a:r>
              <a:rPr lang="en-US" altLang="zh-CN" sz="2000">
                <a:latin typeface="Arial" charset="0"/>
                <a:ea typeface="宋体" charset="0"/>
              </a:rPr>
              <a:t>=1609</a:t>
            </a:r>
            <a:r>
              <a:rPr lang="zh-CN" altLang="en-US" sz="2000">
                <a:latin typeface="Arial" charset="0"/>
                <a:ea typeface="宋体" charset="0"/>
              </a:rPr>
              <a:t>米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Foot_to_centimeter 30.48	/* 1</a:t>
            </a:r>
            <a:r>
              <a:rPr lang="zh-CN" altLang="en-US" sz="2000">
                <a:latin typeface="Arial" charset="0"/>
                <a:ea typeface="宋体" charset="0"/>
              </a:rPr>
              <a:t>英尺</a:t>
            </a:r>
            <a:r>
              <a:rPr lang="en-US" altLang="zh-CN" sz="2000">
                <a:latin typeface="Arial" charset="0"/>
                <a:ea typeface="宋体" charset="0"/>
              </a:rPr>
              <a:t>=30.48</a:t>
            </a:r>
            <a:r>
              <a:rPr lang="zh-CN" altLang="en-US" sz="2000">
                <a:latin typeface="Arial" charset="0"/>
                <a:ea typeface="宋体" charset="0"/>
              </a:rPr>
              <a:t>厘米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#define Inch_to_centimeter  2.54 	/* 1</a:t>
            </a:r>
            <a:r>
              <a:rPr lang="zh-CN" altLang="en-US" sz="2000">
                <a:latin typeface="Arial" charset="0"/>
                <a:ea typeface="宋体" charset="0"/>
              </a:rPr>
              <a:t>英寸</a:t>
            </a:r>
            <a:r>
              <a:rPr lang="en-US" altLang="zh-CN" sz="2000">
                <a:latin typeface="Arial" charset="0"/>
                <a:ea typeface="宋体" charset="0"/>
              </a:rPr>
              <a:t>=2.54</a:t>
            </a:r>
            <a:r>
              <a:rPr lang="zh-CN" altLang="en-US" sz="2000">
                <a:latin typeface="Arial" charset="0"/>
                <a:ea typeface="宋体" charset="0"/>
              </a:rPr>
              <a:t>厘米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16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主函数文件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prog.c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#include&lt;stdio.h&gt;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0033CC"/>
                </a:solidFill>
                <a:latin typeface="Arial" charset="0"/>
                <a:ea typeface="宋体" charset="0"/>
              </a:rPr>
              <a:t>#include “length.h”</a:t>
            </a:r>
            <a:r>
              <a:rPr lang="en-US" altLang="zh-CN" sz="2000">
                <a:latin typeface="Arial" charset="0"/>
                <a:ea typeface="宋体" charset="0"/>
              </a:rPr>
              <a:t>		          /* </a:t>
            </a:r>
            <a:r>
              <a:rPr lang="zh-CN" altLang="en-US" sz="2000">
                <a:latin typeface="Arial" charset="0"/>
                <a:ea typeface="宋体" charset="0"/>
              </a:rPr>
              <a:t>包含自定义头文件 *</a:t>
            </a:r>
            <a:r>
              <a:rPr lang="en-US" altLang="zh-CN" sz="200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float foot, inch, mile;	/* </a:t>
            </a:r>
            <a:r>
              <a:rPr lang="zh-CN" altLang="en-US" sz="2000">
                <a:latin typeface="Arial" charset="0"/>
                <a:ea typeface="宋体" charset="0"/>
              </a:rPr>
              <a:t>定义英里，英尺，英寸变量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printf("Input mile,foot and inch:");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scanf("%f%f%f", &amp;mile, &amp;foot, &amp;inch);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printf("%f miles=%f meters\n", mile, mile * Mile_to_meter);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</a:t>
            </a:r>
            <a:r>
              <a:rPr lang="en-US" altLang="zh-CN" sz="1800">
                <a:latin typeface="Arial" charset="0"/>
                <a:ea typeface="宋体" charset="0"/>
              </a:rPr>
              <a:t>printf("%f feet=%f centimeters\n", foot, foot * Foot_to_centimeter);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</a:t>
            </a:r>
            <a:r>
              <a:rPr lang="en-US" altLang="zh-CN" sz="1800">
                <a:latin typeface="Arial" charset="0"/>
                <a:ea typeface="宋体" charset="0"/>
              </a:rPr>
              <a:t>printf("%f inches=%f centimeters\n", inch, inch * Inch_to_centimeter);</a:t>
            </a:r>
            <a:r>
              <a:rPr lang="en-US" altLang="zh-CN" sz="2000">
                <a:latin typeface="Arial" charset="0"/>
                <a:ea typeface="宋体" charset="0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return 0;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171" name="Group 123"/>
          <p:cNvGraphicFramePr>
            <a:graphicFrameLocks noGrp="1"/>
          </p:cNvGraphicFramePr>
          <p:nvPr>
            <p:ph sz="quarter" idx="2"/>
          </p:nvPr>
        </p:nvGraphicFramePr>
        <p:xfrm>
          <a:off x="41275" y="1341438"/>
          <a:ext cx="3959225" cy="1500187"/>
        </p:xfrm>
        <a:graphic>
          <a:graphicData uri="http://schemas.openxmlformats.org/drawingml/2006/table">
            <a:tbl>
              <a:tblPr/>
              <a:tblGrid>
                <a:gridCol w="3959225"/>
              </a:tblGrid>
              <a:tr h="36647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头文件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length.h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3371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Mile_to_meter 1609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Foot_to_centimeter 30.48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Inch_to_centimeter 2.54 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056" name="AutoShape 8"/>
          <p:cNvSpPr>
            <a:spLocks noChangeArrowheads="1"/>
          </p:cNvSpPr>
          <p:nvPr/>
        </p:nvSpPr>
        <p:spPr bwMode="auto">
          <a:xfrm>
            <a:off x="4067175" y="2643188"/>
            <a:ext cx="822325" cy="1081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1851025" y="2997200"/>
            <a:ext cx="577850" cy="4318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172" name="Group 124"/>
          <p:cNvGraphicFramePr>
            <a:graphicFrameLocks noGrp="1"/>
          </p:cNvGraphicFramePr>
          <p:nvPr>
            <p:ph sz="quarter" idx="3"/>
          </p:nvPr>
        </p:nvGraphicFramePr>
        <p:xfrm>
          <a:off x="688975" y="3573463"/>
          <a:ext cx="3240088" cy="2927352"/>
        </p:xfrm>
        <a:graphic>
          <a:graphicData uri="http://schemas.openxmlformats.org/drawingml/2006/table">
            <a:tbl>
              <a:tblPr/>
              <a:tblGrid>
                <a:gridCol w="3240088"/>
              </a:tblGrid>
              <a:tr h="3663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主函数文件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prog.c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60954">
                <a:tc>
                  <a:txBody>
                    <a:bodyPr/>
                    <a:lstStyle/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#include&lt;stdio.h&gt; 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#include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length.h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”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	</a:t>
                      </a: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int main(void) 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{ 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float mile,foot,inch;		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……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	 return 0;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}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55" name="Rectangle 71"/>
          <p:cNvSpPr>
            <a:spLocks noChangeArrowheads="1"/>
          </p:cNvSpPr>
          <p:nvPr/>
        </p:nvSpPr>
        <p:spPr bwMode="auto">
          <a:xfrm>
            <a:off x="3676650" y="2268538"/>
            <a:ext cx="23241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514226" name="Group 178"/>
          <p:cNvGraphicFramePr>
            <a:graphicFrameLocks noGrp="1"/>
          </p:cNvGraphicFramePr>
          <p:nvPr/>
        </p:nvGraphicFramePr>
        <p:xfrm>
          <a:off x="5003800" y="1484313"/>
          <a:ext cx="4300538" cy="3759199"/>
        </p:xfrm>
        <a:graphic>
          <a:graphicData uri="http://schemas.openxmlformats.org/drawingml/2006/table">
            <a:tbl>
              <a:tblPr/>
              <a:tblGrid>
                <a:gridCol w="4090988"/>
                <a:gridCol w="209550"/>
              </a:tblGrid>
              <a:tr h="366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编译连接后生成的程序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425">
                <a:tc rowSpan="4">
                  <a:txBody>
                    <a:bodyPr/>
                    <a:lstStyle/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…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stdio.h</a:t>
                      </a:r>
                      <a:r>
                        <a:rPr kumimoji="0" lang="zh-CN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的内容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Mile_to_meter 1609</a:t>
                      </a: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Foot_to_centimeter 30.48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#define Inch_to_ centimeter 2.54 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int main(void) 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{ 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float mile,foot,inch;		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……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   return 0;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}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5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57250" y="4286250"/>
            <a:ext cx="2357438" cy="28575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矩形 41"/>
          <p:cNvSpPr>
            <a:spLocks noChangeArrowheads="1"/>
          </p:cNvSpPr>
          <p:nvPr/>
        </p:nvSpPr>
        <p:spPr bwMode="auto">
          <a:xfrm>
            <a:off x="5148263" y="2205038"/>
            <a:ext cx="3924300" cy="86360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1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1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/>
      <p:bldP spid="514057" grpId="0" animBg="1"/>
      <p:bldP spid="42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903605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>
                <a:latin typeface="Arial" charset="0"/>
                <a:ea typeface="宋体" charset="0"/>
              </a:rPr>
              <a:t>ctype.h  </a:t>
            </a:r>
            <a:r>
              <a:rPr lang="zh-CN" altLang="en-US">
                <a:latin typeface="Arial" charset="0"/>
                <a:ea typeface="宋体" charset="0"/>
              </a:rPr>
              <a:t>字符处理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math.h  </a:t>
            </a:r>
            <a:r>
              <a:rPr lang="zh-CN" altLang="en-US">
                <a:latin typeface="Arial" charset="0"/>
                <a:ea typeface="宋体" charset="0"/>
              </a:rPr>
              <a:t>与数学处理函数有关的说明与定义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stdio.h  </a:t>
            </a:r>
            <a:r>
              <a:rPr lang="zh-CN" altLang="en-US">
                <a:latin typeface="Arial" charset="0"/>
                <a:ea typeface="宋体" charset="0"/>
              </a:rPr>
              <a:t>输入输出函数中使用的有关说明和定义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string.h  </a:t>
            </a:r>
            <a:r>
              <a:rPr lang="zh-CN" altLang="en-US">
                <a:latin typeface="Arial" charset="0"/>
                <a:ea typeface="宋体" charset="0"/>
              </a:rPr>
              <a:t>字符串函数的有关说明和定义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stddef.h  </a:t>
            </a:r>
            <a:r>
              <a:rPr lang="zh-CN" altLang="en-US">
                <a:latin typeface="Arial" charset="0"/>
                <a:ea typeface="宋体" charset="0"/>
              </a:rPr>
              <a:t>定义某些常用内容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stdlib.h	 </a:t>
            </a:r>
            <a:r>
              <a:rPr lang="zh-CN" altLang="en-US">
                <a:latin typeface="Arial" charset="0"/>
                <a:ea typeface="宋体" charset="0"/>
              </a:rPr>
              <a:t>杂项说明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time.h  </a:t>
            </a:r>
            <a:r>
              <a:rPr lang="zh-CN" altLang="en-US">
                <a:latin typeface="Arial" charset="0"/>
                <a:ea typeface="宋体" charset="0"/>
              </a:rPr>
              <a:t>支持系统时间函数	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91513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黑体" charset="0"/>
                <a:cs typeface="黑体" charset="0"/>
              </a:rPr>
              <a:t>常用标准头文件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48713" cy="52260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10-1 </a:t>
            </a:r>
            <a:r>
              <a:rPr lang="zh-CN" altLang="en-US">
                <a:latin typeface="Arial" charset="0"/>
                <a:ea typeface="宋体" charset="0"/>
              </a:rPr>
              <a:t>设计一个常用圆形体体积计算器，采用命令方式输入1、2、3，分别选择计算球体、圆柱体、圆锥体的体积，并输入计算所需相应参数。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分析：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输入1、2、3选择计算3种体积，其他输入结束计算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设计一个控制函数</a:t>
            </a:r>
            <a:r>
              <a:rPr lang="en-US" altLang="zh-CN">
                <a:latin typeface="Arial" charset="0"/>
                <a:ea typeface="宋体" charset="0"/>
              </a:rPr>
              <a:t>cal()，</a:t>
            </a:r>
            <a:r>
              <a:rPr lang="zh-CN" altLang="en-US">
                <a:latin typeface="Arial" charset="0"/>
                <a:ea typeface="宋体" charset="0"/>
              </a:rPr>
              <a:t>经它辨别圆形体的类型再调用计算球体、圆柱体、圆锥体体积的函数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设计单独的函数计算不同圆形体的体积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32813" cy="8382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10.1.1 </a:t>
            </a:r>
            <a:r>
              <a:rPr lang="zh-CN" altLang="en-US" sz="4000">
                <a:latin typeface="Arial" charset="0"/>
                <a:ea typeface="宋体" charset="0"/>
              </a:rPr>
              <a:t>程序解析</a:t>
            </a:r>
            <a:r>
              <a:rPr lang="en-US" altLang="zh-CN" sz="4000">
                <a:latin typeface="Arial" charset="0"/>
                <a:ea typeface="宋体" charset="0"/>
              </a:rPr>
              <a:t>-</a:t>
            </a:r>
            <a:r>
              <a:rPr lang="zh-CN" altLang="en-US" sz="4000">
                <a:latin typeface="Arial" charset="0"/>
                <a:ea typeface="宋体" charset="0"/>
              </a:rPr>
              <a:t>计算常用圆形体体积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7513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编译预处理是Ｃ语言编译程序的组成部分，它用于解释处理Ｃ语言源程序中的各种预处理指令。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文件包含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和宏定义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define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都是编译预处理指令</a:t>
            </a:r>
            <a:endParaRPr lang="zh-CN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在形式上都以“#”开头，不属于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语言中真正的语句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增强了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语言的编程功能，改进Ｃ语言程序设计环境，提高编程效率</a:t>
            </a:r>
          </a:p>
        </p:txBody>
      </p:sp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10.3.5  </a:t>
            </a:r>
            <a:r>
              <a:rPr lang="zh-CN" altLang="en-US">
                <a:latin typeface="Arial" charset="0"/>
                <a:ea typeface="宋体" charset="0"/>
              </a:rPr>
              <a:t>编译预处理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4967287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程序的编译处理，目的是把每一条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语句用若干条机器指令来实现，生成目标程序。</a:t>
            </a:r>
          </a:p>
          <a:p>
            <a:pPr eaLnBrk="1" hangingPunct="1">
              <a:lnSpc>
                <a:spcPct val="2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由于#</a:t>
            </a:r>
            <a:r>
              <a:rPr lang="en-US" altLang="zh-CN">
                <a:latin typeface="Arial" charset="0"/>
                <a:ea typeface="宋体" charset="0"/>
              </a:rPr>
              <a:t>define</a:t>
            </a:r>
            <a:r>
              <a:rPr lang="zh-CN" altLang="en-US">
                <a:latin typeface="Arial" charset="0"/>
                <a:ea typeface="宋体" charset="0"/>
              </a:rPr>
              <a:t>等编译预处理指令不是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语句，不能被编译程序翻译，需要在真正编译之前作一个预处理，解释完成编译预处理指令，从而把预处理指令转换成相应的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程序段，最终成为由纯粹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语句构成的程序，经编译最后得到目标代码。</a:t>
            </a:r>
          </a:p>
        </p:txBody>
      </p:sp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75612" cy="7191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编译预处理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70850" cy="3228975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编译预处理的主要功能：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文件包含（#</a:t>
            </a:r>
            <a:r>
              <a:rPr lang="en-US" altLang="zh-CN">
                <a:latin typeface="Arial" charset="0"/>
                <a:ea typeface="宋体" charset="0"/>
              </a:rPr>
              <a:t>include）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宏定义（#</a:t>
            </a:r>
            <a:r>
              <a:rPr lang="en-US" altLang="zh-CN">
                <a:latin typeface="Arial" charset="0"/>
                <a:ea typeface="宋体" charset="0"/>
              </a:rPr>
              <a:t>define）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条件编译</a:t>
            </a:r>
          </a:p>
          <a:p>
            <a:pPr lvl="1" algn="just" eaLnBrk="1" hangingPunct="1"/>
            <a:endParaRPr lang="zh-CN" sz="2400">
              <a:latin typeface="宋体" charset="0"/>
              <a:ea typeface="宋体" charset="0"/>
            </a:endParaRPr>
          </a:p>
        </p:txBody>
      </p:sp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编译预处理功能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64500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条件编译</a:t>
            </a:r>
          </a:p>
          <a:p>
            <a:pPr lvl="1" algn="just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#define  FLAG 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#if FLAG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</a:t>
            </a:r>
            <a:r>
              <a:rPr lang="zh-CN" altLang="en-US">
                <a:latin typeface="Arial" charset="0"/>
                <a:ea typeface="宋体" charset="0"/>
              </a:rPr>
              <a:t>程序段</a:t>
            </a:r>
            <a:r>
              <a:rPr lang="en-US" altLang="zh-CN">
                <a:latin typeface="Arial" charset="0"/>
                <a:ea typeface="宋体" charset="0"/>
              </a:rPr>
              <a:t>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#else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</a:t>
            </a:r>
            <a:r>
              <a:rPr lang="zh-CN" altLang="en-US">
                <a:latin typeface="Arial" charset="0"/>
                <a:ea typeface="宋体" charset="0"/>
              </a:rPr>
              <a:t>程序段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#endif</a:t>
            </a:r>
          </a:p>
          <a:p>
            <a:pPr lvl="2" algn="just" eaLnBrk="1" hangingPunct="1"/>
            <a:endParaRPr lang="zh-CN" sz="2800">
              <a:latin typeface="宋体" charset="0"/>
              <a:ea typeface="宋体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编译预处理功能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73100"/>
            <a:ext cx="8686800" cy="884238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  </a:t>
            </a:r>
            <a:r>
              <a:rPr lang="zh-CN" altLang="en-US" sz="4000">
                <a:latin typeface="Arial" charset="0"/>
                <a:ea typeface="宋体" charset="0"/>
              </a:rPr>
              <a:t>大程序构成</a:t>
            </a:r>
            <a:br>
              <a:rPr lang="zh-CN" altLang="en-US" sz="4000">
                <a:latin typeface="Arial" charset="0"/>
                <a:ea typeface="宋体" charset="0"/>
              </a:rPr>
            </a:br>
            <a:r>
              <a:rPr lang="zh-CN" altLang="en-US" sz="4000">
                <a:latin typeface="Arial" charset="0"/>
                <a:ea typeface="宋体" charset="0"/>
              </a:rPr>
              <a:t>   </a:t>
            </a:r>
            <a:r>
              <a:rPr lang="en-US" altLang="zh-CN" sz="4000">
                <a:latin typeface="Arial" charset="0"/>
                <a:ea typeface="宋体" charset="0"/>
              </a:rPr>
              <a:t>——</a:t>
            </a:r>
            <a:r>
              <a:rPr lang="zh-CN" altLang="en-US" sz="4000">
                <a:latin typeface="Arial" charset="0"/>
                <a:ea typeface="宋体" charset="0"/>
              </a:rPr>
              <a:t>多文件模块的学生信息库系统 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59712" cy="4392612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10.4.1  </a:t>
            </a:r>
            <a:r>
              <a:rPr lang="zh-CN" altLang="en-US">
                <a:latin typeface="Arial" charset="0"/>
                <a:ea typeface="宋体" charset="0"/>
              </a:rPr>
              <a:t>分模块设计学生信息库系统</a:t>
            </a:r>
          </a:p>
          <a:p>
            <a:r>
              <a:rPr lang="en-US" altLang="zh-CN">
                <a:latin typeface="Arial" charset="0"/>
                <a:ea typeface="宋体" charset="0"/>
              </a:rPr>
              <a:t>10.4.2  C</a:t>
            </a:r>
            <a:r>
              <a:rPr lang="zh-CN" altLang="en-US">
                <a:latin typeface="Arial" charset="0"/>
                <a:ea typeface="宋体" charset="0"/>
              </a:rPr>
              <a:t>程序文件模块 </a:t>
            </a:r>
          </a:p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10.4.1  </a:t>
            </a:r>
            <a:r>
              <a:rPr lang="zh-CN" altLang="en-US" sz="4000">
                <a:latin typeface="Arial" charset="0"/>
                <a:ea typeface="宋体" charset="0"/>
              </a:rPr>
              <a:t>分模块设计学生信息库系统 </a:t>
            </a:r>
          </a:p>
        </p:txBody>
      </p:sp>
      <p:grpSp>
        <p:nvGrpSpPr>
          <p:cNvPr id="75780" name="Organization Chart 4"/>
          <p:cNvGrpSpPr>
            <a:grpSpLocks/>
          </p:cNvGrpSpPr>
          <p:nvPr/>
        </p:nvGrpSpPr>
        <p:grpSpPr bwMode="auto">
          <a:xfrm>
            <a:off x="457200" y="3860800"/>
            <a:ext cx="8229600" cy="2006600"/>
            <a:chOff x="891" y="4210"/>
            <a:chExt cx="15512" cy="1945"/>
          </a:xfrm>
        </p:grpSpPr>
        <p:sp>
          <p:nvSpPr>
            <p:cNvPr id="72708" name="AutoShape 5"/>
            <p:cNvSpPr>
              <a:spLocks noChangeArrowheads="1" noTextEdit="1"/>
            </p:cNvSpPr>
            <p:nvPr/>
          </p:nvSpPr>
          <p:spPr bwMode="auto">
            <a:xfrm>
              <a:off x="891" y="4210"/>
              <a:ext cx="15512" cy="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2709" name="_s1028"/>
            <p:cNvCxnSpPr>
              <a:cxnSpLocks noChangeShapeType="1"/>
              <a:stCxn id="72721" idx="0"/>
              <a:endCxn id="72715" idx="2"/>
            </p:cNvCxnSpPr>
            <p:nvPr/>
          </p:nvCxnSpPr>
          <p:spPr bwMode="auto">
            <a:xfrm rot="5400000" flipH="1">
              <a:off x="11764" y="1873"/>
              <a:ext cx="389" cy="6619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0" name="_s1029"/>
            <p:cNvCxnSpPr>
              <a:cxnSpLocks noChangeShapeType="1"/>
              <a:stCxn id="72720" idx="0"/>
              <a:endCxn id="72715" idx="2"/>
            </p:cNvCxnSpPr>
            <p:nvPr/>
          </p:nvCxnSpPr>
          <p:spPr bwMode="auto">
            <a:xfrm rot="-5400000">
              <a:off x="6467" y="3195"/>
              <a:ext cx="389" cy="3975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1" name="_s1030"/>
            <p:cNvCxnSpPr>
              <a:cxnSpLocks noChangeShapeType="1"/>
              <a:stCxn id="72719" idx="0"/>
              <a:endCxn id="72715" idx="2"/>
            </p:cNvCxnSpPr>
            <p:nvPr/>
          </p:nvCxnSpPr>
          <p:spPr bwMode="auto">
            <a:xfrm rot="-5400000">
              <a:off x="5143" y="1871"/>
              <a:ext cx="389" cy="6623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2" name="_s1031"/>
            <p:cNvCxnSpPr>
              <a:cxnSpLocks noChangeShapeType="1"/>
              <a:stCxn id="72718" idx="0"/>
              <a:endCxn id="72715" idx="2"/>
            </p:cNvCxnSpPr>
            <p:nvPr/>
          </p:nvCxnSpPr>
          <p:spPr bwMode="auto">
            <a:xfrm rot="5400000" flipH="1">
              <a:off x="10440" y="3197"/>
              <a:ext cx="389" cy="3971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3" name="_s1032"/>
            <p:cNvCxnSpPr>
              <a:cxnSpLocks noChangeShapeType="1"/>
              <a:stCxn id="72717" idx="0"/>
              <a:endCxn id="72715" idx="2"/>
            </p:cNvCxnSpPr>
            <p:nvPr/>
          </p:nvCxnSpPr>
          <p:spPr bwMode="auto">
            <a:xfrm rot="5400000" flipH="1">
              <a:off x="9115" y="4522"/>
              <a:ext cx="389" cy="1322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4" name="_s1033"/>
            <p:cNvCxnSpPr>
              <a:cxnSpLocks noChangeShapeType="1"/>
              <a:stCxn id="72716" idx="0"/>
              <a:endCxn id="72715" idx="2"/>
            </p:cNvCxnSpPr>
            <p:nvPr/>
          </p:nvCxnSpPr>
          <p:spPr bwMode="auto">
            <a:xfrm rot="-5400000">
              <a:off x="7791" y="4520"/>
              <a:ext cx="389" cy="1326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5" name="_s1034"/>
            <p:cNvSpPr>
              <a:spLocks noChangeArrowheads="1"/>
            </p:cNvSpPr>
            <p:nvPr/>
          </p:nvSpPr>
          <p:spPr bwMode="auto">
            <a:xfrm>
              <a:off x="7512" y="4210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>
                  <a:latin typeface="Times New Roman" charset="0"/>
                </a:rPr>
                <a:t>学生信息库系统</a:t>
              </a:r>
            </a:p>
            <a:p>
              <a:pPr algn="ctr"/>
              <a:r>
                <a:rPr lang="en-US" altLang="zh-CN" sz="1500">
                  <a:latin typeface="Times New Roman" charset="0"/>
                </a:rPr>
                <a:t>main()</a:t>
              </a:r>
              <a:endParaRPr lang="en-US" altLang="zh-CN" sz="3400"/>
            </a:p>
          </p:txBody>
        </p:sp>
        <p:sp>
          <p:nvSpPr>
            <p:cNvPr id="72716" name="_s1035"/>
            <p:cNvSpPr>
              <a:spLocks noChangeArrowheads="1"/>
            </p:cNvSpPr>
            <p:nvPr/>
          </p:nvSpPr>
          <p:spPr bwMode="auto">
            <a:xfrm>
              <a:off x="6187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>
                  <a:latin typeface="Times New Roman" charset="0"/>
                </a:rPr>
                <a:t>计算平均成绩</a:t>
              </a:r>
            </a:p>
            <a:p>
              <a:pPr algn="ctr"/>
              <a:r>
                <a:rPr lang="en-US" altLang="zh-CN" sz="1500">
                  <a:latin typeface="Times New Roman" charset="0"/>
                </a:rPr>
                <a:t>average()</a:t>
              </a:r>
              <a:endParaRPr lang="en-US" altLang="zh-CN" sz="3000"/>
            </a:p>
          </p:txBody>
        </p:sp>
        <p:sp>
          <p:nvSpPr>
            <p:cNvPr id="72717" name="_s1036"/>
            <p:cNvSpPr>
              <a:spLocks noChangeArrowheads="1"/>
            </p:cNvSpPr>
            <p:nvPr/>
          </p:nvSpPr>
          <p:spPr bwMode="auto">
            <a:xfrm>
              <a:off x="8836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>
                  <a:latin typeface="Times New Roman" charset="0"/>
                </a:rPr>
                <a:t>平均成绩排序</a:t>
              </a:r>
            </a:p>
            <a:p>
              <a:pPr algn="ctr"/>
              <a:r>
                <a:rPr lang="en-US" altLang="zh-CN" sz="1500">
                  <a:latin typeface="Times New Roman" charset="0"/>
                </a:rPr>
                <a:t>sort()</a:t>
              </a:r>
              <a:endParaRPr lang="en-US" altLang="zh-CN" sz="3000"/>
            </a:p>
          </p:txBody>
        </p:sp>
        <p:sp>
          <p:nvSpPr>
            <p:cNvPr id="72718" name="_s1037"/>
            <p:cNvSpPr>
              <a:spLocks noChangeArrowheads="1"/>
            </p:cNvSpPr>
            <p:nvPr/>
          </p:nvSpPr>
          <p:spPr bwMode="auto">
            <a:xfrm>
              <a:off x="11485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>
                  <a:latin typeface="Times New Roman" charset="0"/>
                </a:rPr>
                <a:t>修改</a:t>
              </a:r>
            </a:p>
            <a:p>
              <a:pPr algn="ctr"/>
              <a:r>
                <a:rPr lang="en-US" altLang="zh-CN" sz="1500">
                  <a:latin typeface="Times New Roman" charset="0"/>
                </a:rPr>
                <a:t>modify()</a:t>
              </a:r>
              <a:endParaRPr lang="en-US" altLang="zh-CN" sz="3000"/>
            </a:p>
          </p:txBody>
        </p:sp>
        <p:sp>
          <p:nvSpPr>
            <p:cNvPr id="72719" name="_s1038"/>
            <p:cNvSpPr>
              <a:spLocks noChangeArrowheads="1"/>
            </p:cNvSpPr>
            <p:nvPr/>
          </p:nvSpPr>
          <p:spPr bwMode="auto">
            <a:xfrm>
              <a:off x="891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500">
                <a:latin typeface="Times New Roman" charset="0"/>
              </a:endParaRPr>
            </a:p>
            <a:p>
              <a:pPr algn="ctr"/>
              <a:endParaRPr lang="zh-CN" altLang="en-US" sz="1500">
                <a:latin typeface="Times New Roman" charset="0"/>
              </a:endParaRPr>
            </a:p>
            <a:p>
              <a:pPr algn="ctr"/>
              <a:r>
                <a:rPr lang="zh-CN" altLang="en-US" sz="1500">
                  <a:latin typeface="Times New Roman" charset="0"/>
                </a:rPr>
                <a:t>建立</a:t>
              </a:r>
            </a:p>
            <a:p>
              <a:pPr algn="ctr"/>
              <a:r>
                <a:rPr lang="en-US" altLang="zh-CN" sz="1500">
                  <a:latin typeface="Times New Roman" charset="0"/>
                </a:rPr>
                <a:t>new_student()</a:t>
              </a:r>
            </a:p>
            <a:p>
              <a:pPr algn="ctr"/>
              <a:endParaRPr lang="en-US" altLang="zh-CN" sz="1300">
                <a:latin typeface="Times New Roman" charset="0"/>
              </a:endParaRPr>
            </a:p>
            <a:p>
              <a:pPr algn="ctr"/>
              <a:endParaRPr lang="en-US" altLang="zh-CN" sz="3000"/>
            </a:p>
          </p:txBody>
        </p:sp>
        <p:sp>
          <p:nvSpPr>
            <p:cNvPr id="72720" name="_s1039"/>
            <p:cNvSpPr>
              <a:spLocks noChangeArrowheads="1"/>
            </p:cNvSpPr>
            <p:nvPr/>
          </p:nvSpPr>
          <p:spPr bwMode="auto">
            <a:xfrm>
              <a:off x="3539" y="5377"/>
              <a:ext cx="2270" cy="77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500">
                <a:latin typeface="Times New Roman" charset="0"/>
              </a:endParaRPr>
            </a:p>
            <a:p>
              <a:pPr algn="ctr"/>
              <a:r>
                <a:rPr lang="zh-CN" altLang="en-US" sz="1500">
                  <a:latin typeface="Times New Roman" charset="0"/>
                </a:rPr>
                <a:t>输出</a:t>
              </a:r>
            </a:p>
            <a:p>
              <a:pPr algn="ctr"/>
              <a:r>
                <a:rPr lang="en-US" altLang="zh-CN" sz="1300">
                  <a:latin typeface="Times New Roman" charset="0"/>
                </a:rPr>
                <a:t>output_student(</a:t>
              </a:r>
              <a:r>
                <a:rPr lang="en-US" altLang="zh-CN" sz="1500">
                  <a:latin typeface="Times New Roman" charset="0"/>
                </a:rPr>
                <a:t>)</a:t>
              </a:r>
            </a:p>
            <a:p>
              <a:pPr algn="ctr"/>
              <a:endParaRPr lang="en-US" altLang="zh-CN" sz="3000"/>
            </a:p>
          </p:txBody>
        </p:sp>
        <p:sp>
          <p:nvSpPr>
            <p:cNvPr id="72721" name="_s1040"/>
            <p:cNvSpPr>
              <a:spLocks noChangeArrowheads="1"/>
            </p:cNvSpPr>
            <p:nvPr/>
          </p:nvSpPr>
          <p:spPr bwMode="auto">
            <a:xfrm>
              <a:off x="14133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>
                  <a:latin typeface="Times New Roman" charset="0"/>
                </a:rPr>
                <a:t>查询</a:t>
              </a:r>
            </a:p>
            <a:p>
              <a:pPr algn="ctr"/>
              <a:r>
                <a:rPr lang="en-US" altLang="zh-CN" sz="1200">
                  <a:latin typeface="Times New Roman" charset="0"/>
                </a:rPr>
                <a:t>search_student()</a:t>
              </a:r>
              <a:endParaRPr lang="en-US" altLang="zh-CN" sz="3000"/>
            </a:p>
          </p:txBody>
        </p:sp>
      </p:grpSp>
      <p:sp>
        <p:nvSpPr>
          <p:cNvPr id="72707" name="Text Box 20"/>
          <p:cNvSpPr txBox="1">
            <a:spLocks noChangeArrowheads="1"/>
          </p:cNvSpPr>
          <p:nvPr/>
        </p:nvSpPr>
        <p:spPr bwMode="auto">
          <a:xfrm>
            <a:off x="395288" y="1484313"/>
            <a:ext cx="83534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/>
              <a:t>例</a:t>
            </a:r>
            <a:r>
              <a:rPr kumimoji="0" lang="en-US" altLang="zh-CN" sz="2800"/>
              <a:t>10-8  </a:t>
            </a:r>
            <a:r>
              <a:rPr kumimoji="0" lang="zh-CN" altLang="en-US" sz="2800"/>
              <a:t>请综合例</a:t>
            </a:r>
            <a:r>
              <a:rPr kumimoji="0" lang="en-US" altLang="zh-CN" sz="2800"/>
              <a:t>9-1</a:t>
            </a:r>
            <a:r>
              <a:rPr kumimoji="0" lang="zh-CN" altLang="en-US" sz="2800"/>
              <a:t>、例</a:t>
            </a:r>
            <a:r>
              <a:rPr kumimoji="0" lang="en-US" altLang="zh-CN" sz="2800"/>
              <a:t>9-2</a:t>
            </a:r>
            <a:r>
              <a:rPr kumimoji="0" lang="zh-CN" altLang="en-US" sz="2800"/>
              <a:t>、例</a:t>
            </a:r>
            <a:r>
              <a:rPr kumimoji="0" lang="en-US" altLang="zh-CN" sz="2800"/>
              <a:t>9-3</a:t>
            </a:r>
            <a:r>
              <a:rPr kumimoji="0" lang="zh-CN" altLang="en-US" sz="2800"/>
              <a:t>和例</a:t>
            </a:r>
            <a:r>
              <a:rPr kumimoji="0" lang="en-US" altLang="zh-CN" sz="2800"/>
              <a:t>9-4</a:t>
            </a:r>
            <a:r>
              <a:rPr kumimoji="0" lang="zh-CN" altLang="en-US" sz="2800"/>
              <a:t>，分模块设计一个学生信息库系统。该系统包含学生基本信息的建立和输出、计算学生平均成绩、按照学生的平均成绩排序以及查询、修改学生的成绩等功能。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/>
              <a:t>    函数建立为：</a:t>
            </a:r>
            <a:r>
              <a:rPr kumimoji="0" lang="en-US" altLang="zh-CN" sz="28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7578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10.4.1  </a:t>
            </a:r>
            <a:r>
              <a:rPr lang="zh-CN" altLang="en-US" sz="4000">
                <a:latin typeface="Arial" charset="0"/>
                <a:ea typeface="宋体" charset="0"/>
              </a:rPr>
              <a:t>分模块设计学生信息库系统 </a:t>
            </a:r>
          </a:p>
        </p:txBody>
      </p:sp>
      <p:sp>
        <p:nvSpPr>
          <p:cNvPr id="73730" name="Rectangle 20"/>
          <p:cNvSpPr>
            <a:spLocks noChangeArrowheads="1"/>
          </p:cNvSpPr>
          <p:nvPr/>
        </p:nvSpPr>
        <p:spPr bwMode="auto">
          <a:xfrm>
            <a:off x="457200" y="1412875"/>
            <a:ext cx="8435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/>
              <a:t>由于整个程序规模较大，按照功能图，分成三个程序文件模块，并把结构体定义等写成一个头文件。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/>
              <a:t>头文件</a:t>
            </a:r>
            <a:r>
              <a:rPr lang="en-US" altLang="zh-CN" sz="2400" b="1"/>
              <a:t>student.h</a:t>
            </a:r>
            <a:r>
              <a:rPr lang="en-US" altLang="zh-CN" sz="2800" b="1"/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/>
              <a:t>输入输出程序文件</a:t>
            </a:r>
            <a:r>
              <a:rPr lang="en-US" altLang="zh-CN" sz="2400" b="1"/>
              <a:t>input_output.c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new_student (struct student students[ ])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output_student(struct student students[ ])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/>
              <a:t>计算平均成绩与平均成绩排序程序文件</a:t>
            </a:r>
            <a:r>
              <a:rPr lang="en-US" altLang="zh-CN" sz="2400" b="1"/>
              <a:t>aver_sort.c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average(struct student students[ ])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sort(struct student students[ ])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/>
              <a:t>查询修改程序文件</a:t>
            </a:r>
            <a:r>
              <a:rPr lang="en-US" altLang="zh-CN" sz="2400" b="1"/>
              <a:t>modify.c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modify(struct student students[ ])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n"/>
            </a:pPr>
            <a:r>
              <a:rPr lang="en-US" altLang="zh-CN" sz="2000" b="1"/>
              <a:t>void search_student(struct student students[ ], int num)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10.4.1  </a:t>
            </a:r>
            <a:r>
              <a:rPr lang="zh-CN" altLang="en-US" sz="4000">
                <a:latin typeface="Arial" charset="0"/>
                <a:ea typeface="宋体" charset="0"/>
              </a:rPr>
              <a:t>分模块设计学生信息库系统 </a:t>
            </a:r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457200" y="1412875"/>
            <a:ext cx="8435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/>
              <a:t>一共定义了三个</a:t>
            </a:r>
            <a:r>
              <a:rPr lang="en-US" altLang="zh-CN" sz="2800" b="1"/>
              <a:t>.c</a:t>
            </a:r>
            <a:r>
              <a:rPr lang="zh-CN" altLang="en-US" sz="2800" b="1"/>
              <a:t>程序文件和一个</a:t>
            </a:r>
            <a:r>
              <a:rPr lang="en-US" altLang="zh-CN" sz="2800" b="1"/>
              <a:t>.h</a:t>
            </a:r>
            <a:r>
              <a:rPr lang="zh-CN" altLang="en-US" sz="2800" b="1"/>
              <a:t>头文件，它们各自独立，再通过主函数</a:t>
            </a:r>
            <a:r>
              <a:rPr lang="en-US" altLang="zh-CN" sz="2800" b="1"/>
              <a:t>main()</a:t>
            </a:r>
            <a:r>
              <a:rPr lang="zh-CN" altLang="en-US" sz="2800" b="1"/>
              <a:t>调用。主函数放在</a:t>
            </a:r>
            <a:r>
              <a:rPr lang="en-US" altLang="zh-CN" sz="2800" b="1"/>
              <a:t>student_system.c</a:t>
            </a:r>
            <a:r>
              <a:rPr lang="zh-CN" altLang="en-US" sz="2800" b="1"/>
              <a:t>文件中，各文件存放在同一个文件夹下，相互间的连接采用文件包含的形式。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主函数程序文件</a:t>
            </a:r>
            <a:r>
              <a:rPr lang="en-US" altLang="zh-CN" sz="2800" b="1"/>
              <a:t>student_system.c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en-US" altLang="zh-CN" sz="2400" b="1"/>
              <a:t>#include “student.h”	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en-US" altLang="zh-CN" sz="2400" b="1"/>
              <a:t>#include “input _output.c”</a:t>
            </a:r>
            <a:endParaRPr lang="it-IT" altLang="zh-CN" sz="2400" b="1"/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it-IT" altLang="zh-CN" sz="2400" b="1"/>
              <a:t>#include “aver_sort.c”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it-IT" altLang="zh-CN" sz="2400" b="1"/>
              <a:t>#include “modify.c”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it-IT" altLang="zh-CN" sz="2400" b="1"/>
              <a:t>int Count = 0;       /* </a:t>
            </a:r>
            <a:r>
              <a:rPr lang="zh-CN" altLang="it-IT" sz="2400" b="1"/>
              <a:t>全局变量，记录当前学生总数 *</a:t>
            </a:r>
            <a:r>
              <a:rPr lang="it-IT" altLang="zh-CN" sz="2400" b="1"/>
              <a:t>/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it-IT" altLang="zh-CN" sz="2400" b="1"/>
              <a:t>int main(void)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it-IT" altLang="zh-CN" sz="2400" b="1"/>
              <a:t>{  .........  }   		</a:t>
            </a:r>
            <a:r>
              <a:rPr lang="it-IT" altLang="zh-CN" sz="2400" b="1">
                <a:solidFill>
                  <a:srgbClr val="FF3300"/>
                </a:solidFill>
              </a:rPr>
              <a:t>/*  </a:t>
            </a:r>
            <a:r>
              <a:rPr lang="zh-CN" altLang="it-IT" sz="2400" b="1">
                <a:solidFill>
                  <a:srgbClr val="FF3300"/>
                </a:solidFill>
              </a:rPr>
              <a:t>主函数调用各函数  *</a:t>
            </a:r>
            <a:r>
              <a:rPr lang="it-IT" altLang="zh-CN" sz="2400" b="1">
                <a:solidFill>
                  <a:srgbClr val="FF3300"/>
                </a:solidFill>
              </a:rPr>
              <a:t>/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10.4.2  C</a:t>
            </a:r>
            <a:r>
              <a:rPr lang="zh-CN" altLang="en-US" sz="400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751387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结构化程序设计是编写出具有良好结构程序的有效方法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一个大程序最好由一组小函数构成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如果程序规模很大，需要几个人合作完成的话，每个人所编写的程序会保存在自己的</a:t>
            </a:r>
            <a:r>
              <a:rPr lang="en-US" altLang="zh-CN" sz="2800">
                <a:latin typeface="Arial" charset="0"/>
                <a:ea typeface="宋体" charset="0"/>
              </a:rPr>
              <a:t>.c</a:t>
            </a:r>
            <a:r>
              <a:rPr lang="zh-CN" altLang="en-US" sz="2800">
                <a:latin typeface="Arial" charset="0"/>
                <a:ea typeface="宋体" charset="0"/>
              </a:rPr>
              <a:t>文件中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为了避免一个文件过长，也会把程序分别保存为几个文件。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一个大程序会由几个文件组成，每一个文件又可能包含若干个函数。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03575" y="1412875"/>
            <a:ext cx="5688013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我们把保存有一部分程序的文件称为</a:t>
            </a:r>
            <a:r>
              <a:rPr kumimoji="0" lang="zh-CN" altLang="en-US" sz="2800" b="1">
                <a:solidFill>
                  <a:srgbClr val="FF3300"/>
                </a:solidFill>
                <a:ea typeface="黑体" charset="0"/>
                <a:cs typeface="黑体" charset="0"/>
              </a:rPr>
              <a:t>程序文件模块</a:t>
            </a:r>
            <a:r>
              <a:rPr kumimoji="0" lang="zh-CN" altLang="en-US" sz="2800" b="1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10.4.2  C</a:t>
            </a:r>
            <a:r>
              <a:rPr lang="zh-CN" altLang="en-US" sz="400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5040312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一个大程序可由几个程序文件模块组成，每一个程序文件模块又可能包含若干个函数。程序文件模块只是函数书写的载体。 </a:t>
            </a:r>
            <a:endParaRPr lang="en-US" altLang="zh-CN" sz="2800">
              <a:latin typeface="Arial" charset="0"/>
              <a:ea typeface="宋体" charset="0"/>
            </a:endParaRPr>
          </a:p>
          <a:p>
            <a:r>
              <a:rPr lang="zh-CN" altLang="en-US" sz="2800">
                <a:latin typeface="Arial" charset="0"/>
                <a:ea typeface="宋体" charset="0"/>
              </a:rPr>
              <a:t>当大程序分成若干文件模块后，可以对各文件模块分别编译，然后通过连接，把编译好的文件模块再合起来，连接生成可执行程序。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问题：如何把若干程序文件模块连接成一个完整的可执行程序？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文件包含 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工程文件（由具体语言系统提供）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8888" y="4508500"/>
            <a:ext cx="6337300" cy="18002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3</a:t>
            </a:r>
            <a:r>
              <a:rPr lang="zh-CN" altLang="en-US" sz="2800">
                <a:latin typeface="Arial" charset="0"/>
                <a:ea typeface="宋体" charset="0"/>
              </a:rPr>
              <a:t>层结构，</a:t>
            </a:r>
            <a:r>
              <a:rPr lang="en-US" altLang="zh-CN" sz="2800">
                <a:latin typeface="Arial" charset="0"/>
                <a:ea typeface="宋体" charset="0"/>
              </a:rPr>
              <a:t>5</a:t>
            </a:r>
            <a:r>
              <a:rPr lang="zh-CN" altLang="en-US" sz="2800">
                <a:latin typeface="Arial" charset="0"/>
                <a:ea typeface="宋体" charset="0"/>
              </a:rPr>
              <a:t>个函数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降低程序的构思、编写、调试的复杂度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可读性好</a:t>
            </a:r>
            <a:endParaRPr lang="zh-CN" sz="2800">
              <a:latin typeface="Arial" charset="0"/>
              <a:ea typeface="宋体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程序结构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2411413" y="1196975"/>
            <a:ext cx="6191250" cy="2827338"/>
            <a:chOff x="295" y="2148"/>
            <a:chExt cx="3900" cy="1781"/>
          </a:xfrm>
        </p:grpSpPr>
        <p:sp>
          <p:nvSpPr>
            <p:cNvPr id="22532" name="Text Box 5"/>
            <p:cNvSpPr txBox="1">
              <a:spLocks noChangeArrowheads="1"/>
            </p:cNvSpPr>
            <p:nvPr/>
          </p:nvSpPr>
          <p:spPr bwMode="auto">
            <a:xfrm>
              <a:off x="1637" y="2148"/>
              <a:ext cx="105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/>
                <a:t>main( )</a:t>
              </a:r>
              <a:endParaRPr kumimoji="0" lang="en-US" altLang="zh-CN" sz="2800" b="1"/>
            </a:p>
          </p:txBody>
        </p:sp>
        <p:sp>
          <p:nvSpPr>
            <p:cNvPr id="22533" name="Text Box 6"/>
            <p:cNvSpPr txBox="1">
              <a:spLocks noChangeArrowheads="1"/>
            </p:cNvSpPr>
            <p:nvPr/>
          </p:nvSpPr>
          <p:spPr bwMode="auto">
            <a:xfrm>
              <a:off x="1610" y="2829"/>
              <a:ext cx="105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chemeClr val="bg2"/>
                  </a:solidFill>
                </a:rPr>
                <a:t>cal ( )</a:t>
              </a:r>
              <a:endParaRPr kumimoji="0"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22534" name="Text Box 7"/>
            <p:cNvSpPr txBox="1">
              <a:spLocks noChangeArrowheads="1"/>
            </p:cNvSpPr>
            <p:nvPr/>
          </p:nvSpPr>
          <p:spPr bwMode="auto">
            <a:xfrm>
              <a:off x="295" y="3554"/>
              <a:ext cx="122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vol_ball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1482" y="3545"/>
              <a:ext cx="130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vol_cylind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2828" y="3554"/>
              <a:ext cx="136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solidFill>
                    <a:srgbClr val="CC0066"/>
                  </a:solidFill>
                </a:rPr>
                <a:t>vol_cone ( )</a:t>
              </a:r>
              <a:endParaRPr kumimoji="0"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2138" y="2387"/>
              <a:ext cx="0" cy="46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 flipH="1">
              <a:off x="1020" y="3113"/>
              <a:ext cx="861" cy="4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2109" y="3115"/>
              <a:ext cx="0" cy="45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3"/>
            <p:cNvSpPr>
              <a:spLocks noChangeShapeType="1"/>
            </p:cNvSpPr>
            <p:nvPr/>
          </p:nvSpPr>
          <p:spPr bwMode="auto">
            <a:xfrm>
              <a:off x="2426" y="3113"/>
              <a:ext cx="860" cy="4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10.4.2  C</a:t>
            </a:r>
            <a:r>
              <a:rPr lang="zh-CN" altLang="en-US">
                <a:latin typeface="Arial" charset="0"/>
                <a:ea typeface="宋体" charset="0"/>
              </a:rPr>
              <a:t>程序文件模块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80400" cy="4929187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程序－文件－函数关系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小程序：主函数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若干函数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solidFill>
                  <a:srgbClr val="FF3300"/>
                </a:solidFill>
                <a:latin typeface="Arial" charset="0"/>
                <a:ea typeface="宋体" charset="0"/>
                <a:sym typeface="Wingdings" charset="0"/>
              </a:rPr>
              <a:t>一个文件</a:t>
            </a:r>
            <a:endParaRPr lang="en-US" altLang="zh-CN">
              <a:solidFill>
                <a:srgbClr val="FF3300"/>
              </a:solidFill>
              <a:latin typeface="Arial" charset="0"/>
              <a:ea typeface="宋体" charset="0"/>
            </a:endParaRP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大程序：若干程序文件模块（多个文件）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latin typeface="Arial" charset="0"/>
                <a:ea typeface="宋体" charset="0"/>
              </a:rPr>
              <a:t>每个程序文件模块可包含若干个函数 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latin typeface="Arial" charset="0"/>
                <a:ea typeface="宋体" charset="0"/>
              </a:rPr>
              <a:t>各程序文件模块分别编译，再连接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整个程序只允许有一个</a:t>
            </a:r>
            <a:r>
              <a:rPr lang="en-US" altLang="zh-CN">
                <a:latin typeface="Arial" charset="0"/>
                <a:ea typeface="宋体" charset="0"/>
              </a:rPr>
              <a:t>main()</a:t>
            </a:r>
            <a:r>
              <a:rPr lang="zh-CN" altLang="en-US">
                <a:latin typeface="Arial" charset="0"/>
                <a:ea typeface="宋体" charset="0"/>
              </a:rPr>
              <a:t>函数</a:t>
            </a:r>
            <a:endParaRPr lang="zh-CN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文件模块与变量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外部变量 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静态全局变量 </a:t>
            </a:r>
          </a:p>
          <a:p>
            <a:r>
              <a:rPr lang="zh-CN" altLang="en-US">
                <a:latin typeface="Arial" charset="0"/>
                <a:ea typeface="宋体" charset="0"/>
              </a:rPr>
              <a:t>文件模块与函数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外部函数 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静态的函数 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外部变量 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全局变量只能在某个模块中定义一次，如果其他模块要使用该全局变量，需要通过外部变量的声明</a:t>
            </a:r>
          </a:p>
          <a:p>
            <a:pPr lvl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外部变量声明格式为：</a:t>
            </a:r>
          </a:p>
          <a:p>
            <a:pPr lvl="1">
              <a:buFont typeface="Wingdings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0"/>
              </a:rPr>
              <a:t>			extern 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变量名表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0"/>
              </a:rPr>
              <a:t>;</a:t>
            </a:r>
            <a:endParaRPr lang="zh-CN" altLang="en-US" sz="2400">
              <a:solidFill>
                <a:srgbClr val="0000FF"/>
              </a:solidFill>
              <a:latin typeface="Arial" charset="0"/>
              <a:ea typeface="宋体" charset="0"/>
            </a:endParaRP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如果在每一个文件模块中都定义一次全局变量，模块单独编译时不会发生错误，一旦把各模块连接在一起时，就会产生对同一个全局变量名多次定义的错误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反之，不经声明而直接使用全局变量，程序编译时会出现“变量未定义”的错误。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静态全局变量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当一个大的程序由多人合作完成时，每个程序员可能都会定义一些自己使用的全局变量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为避免自己定义的全局变量影响其他人编写的模块，即所谓的全局变量副作用，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静态全局变量可以把变量的作用范围仅局限于当前的文件模块中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即使其他文件模块使用外部变量声明，也不能使用该变量。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文件模块与函数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外部函数 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如果要实现在一个模块中调用另一模块中的函数时，就需要对函数进行外部声明。声明格式为：</a:t>
            </a:r>
          </a:p>
          <a:p>
            <a:pPr lvl="2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extern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函数类型  函数名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参数表说明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；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静态的函数 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把函数的使用范围限制在文件模块内，不使某程序员编写的自用函数影响其他程序员的程序，即使其他文件模块有同名的函数定义，相互间也没有任何关联，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增加模块的独立性。 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本章小结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多函数程序的组织结构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函数调用的层次结构</a:t>
            </a:r>
            <a:endParaRPr lang="en-US" altLang="zh-CN" sz="22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多文件模块实现：文件包含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合理运用变量在多文件模块、多函数间的关联</a:t>
            </a:r>
            <a:endParaRPr lang="en-US" altLang="zh-CN" sz="22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程序文件模块：变量与文件模块、   函数与文件模块的关系</a:t>
            </a:r>
            <a:endParaRPr lang="en-US" altLang="zh-CN" sz="22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递归函数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构成要素：递归式子（重点）与递归出口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运用递归函数解决特殊问题（如汉诺塔）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编译预处理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文件包含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宏实质：编译预处理的替代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带参的宏</a:t>
            </a:r>
            <a:r>
              <a:rPr lang="en-US" altLang="zh-CN" sz="2400">
                <a:latin typeface="Arial" charset="0"/>
                <a:ea typeface="宋体" charset="0"/>
              </a:rPr>
              <a:t>——</a:t>
            </a:r>
            <a:r>
              <a:rPr lang="zh-CN" altLang="en-US" sz="2400">
                <a:latin typeface="Arial" charset="0"/>
                <a:ea typeface="宋体" charset="0"/>
              </a:rPr>
              <a:t>不是函数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260350"/>
            <a:ext cx="3384550" cy="93662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10-1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6985000" cy="6553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define  PI  3.141592654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void cal ( int sel );</a:t>
            </a:r>
            <a:r>
              <a:rPr lang="en-US" altLang="zh-CN" sz="2000">
                <a:latin typeface="Arial" charset="0"/>
                <a:ea typeface="宋体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double  vol_ball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(void );</a:t>
            </a:r>
            <a:endParaRPr lang="zh-CN" altLang="en-US" sz="20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double  vol_cylind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(void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double  vol_cone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(void );</a:t>
            </a:r>
            <a:endParaRPr lang="zh-CN" altLang="en-US" sz="20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(void)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sel; </a:t>
            </a:r>
            <a:endParaRPr lang="zh-CN" altLang="en-US" sz="20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while (1)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  1-</a:t>
            </a:r>
            <a:r>
              <a:rPr lang="zh-CN" altLang="en-US" sz="2000">
                <a:latin typeface="Arial" charset="0"/>
                <a:ea typeface="宋体" charset="0"/>
              </a:rPr>
              <a:t>计算球体体积\</a:t>
            </a:r>
            <a:r>
              <a:rPr lang="en-US" altLang="zh-CN" sz="2000">
                <a:latin typeface="Arial" charset="0"/>
                <a:ea typeface="宋体" charset="0"/>
              </a:rPr>
              <a:t>n");</a:t>
            </a:r>
            <a:endParaRPr lang="zh-CN" altLang="en-US" sz="20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 </a:t>
            </a:r>
            <a:r>
              <a:rPr lang="en-US" altLang="zh-CN" sz="2000">
                <a:latin typeface="Arial" charset="0"/>
                <a:ea typeface="宋体" charset="0"/>
              </a:rPr>
              <a:t> 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  2-</a:t>
            </a:r>
            <a:r>
              <a:rPr lang="zh-CN" altLang="en-US" sz="2000">
                <a:latin typeface="Arial" charset="0"/>
                <a:ea typeface="宋体" charset="0"/>
              </a:rPr>
              <a:t>计算圆柱体积\</a:t>
            </a:r>
            <a:r>
              <a:rPr lang="en-US" altLang="zh-CN" sz="2000">
                <a:latin typeface="Arial" charset="0"/>
                <a:ea typeface="宋体" charset="0"/>
              </a:rPr>
              <a:t>n");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  3-</a:t>
            </a:r>
            <a:r>
              <a:rPr lang="zh-CN" altLang="en-US" sz="2000">
                <a:latin typeface="Arial" charset="0"/>
                <a:ea typeface="宋体" charset="0"/>
              </a:rPr>
              <a:t>计算圆锥体积\</a:t>
            </a:r>
            <a:r>
              <a:rPr lang="en-US" altLang="zh-CN" sz="2000">
                <a:latin typeface="Arial" charset="0"/>
                <a:ea typeface="宋体" charset="0"/>
              </a:rPr>
              <a:t>n");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  </a:t>
            </a:r>
            <a:r>
              <a:rPr lang="zh-CN" altLang="en-US" sz="2000">
                <a:latin typeface="Arial" charset="0"/>
                <a:ea typeface="宋体" charset="0"/>
              </a:rPr>
              <a:t>其他-退出程序运行\</a:t>
            </a:r>
            <a:r>
              <a:rPr lang="en-US" altLang="zh-CN" sz="2000">
                <a:latin typeface="Arial" charset="0"/>
                <a:ea typeface="宋体" charset="0"/>
              </a:rPr>
              <a:t>n");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printf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(“  </a:t>
            </a:r>
            <a:r>
              <a:rPr lang="zh-CN" altLang="en-US" sz="2000">
                <a:latin typeface="Arial" charset="0"/>
                <a:ea typeface="宋体" charset="0"/>
              </a:rPr>
              <a:t>请输入计算命令：</a:t>
            </a:r>
            <a:r>
              <a:rPr lang="en-US" altLang="zh-CN" sz="2000">
                <a:latin typeface="Arial" charset="0"/>
                <a:ea typeface="宋体" charset="0"/>
              </a:rPr>
              <a:t>” );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  </a:t>
            </a:r>
            <a:r>
              <a:rPr lang="en-US" altLang="zh-CN" sz="2000">
                <a:latin typeface="Arial" charset="0"/>
                <a:ea typeface="宋体" charset="0"/>
              </a:rPr>
              <a:t>scanf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("%d",&amp;sel);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if (sel &lt; 1 || sel &gt; 3)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break</a:t>
            </a:r>
            <a:r>
              <a:rPr lang="en-US" altLang="zh-CN" sz="2000">
                <a:latin typeface="Arial" charset="0"/>
                <a:ea typeface="宋体" charset="0"/>
              </a:rPr>
              <a:t>;     	/*  </a:t>
            </a:r>
            <a:r>
              <a:rPr lang="zh-CN" altLang="en-US" sz="2000">
                <a:latin typeface="Arial" charset="0"/>
                <a:ea typeface="宋体" charset="0"/>
              </a:rPr>
              <a:t>输入非</a:t>
            </a:r>
            <a:r>
              <a:rPr lang="en-US" altLang="zh-CN" sz="2000">
                <a:latin typeface="Arial" charset="0"/>
                <a:ea typeface="宋体" charset="0"/>
              </a:rPr>
              <a:t>1~3</a:t>
            </a:r>
            <a:r>
              <a:rPr lang="zh-CN" altLang="en-US" sz="2000">
                <a:latin typeface="Arial" charset="0"/>
                <a:ea typeface="宋体" charset="0"/>
              </a:rPr>
              <a:t>，循环结束  */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   </a:t>
            </a:r>
            <a:r>
              <a:rPr lang="en-US" altLang="zh-CN" sz="2000">
                <a:latin typeface="Arial" charset="0"/>
                <a:ea typeface="宋体" charset="0"/>
              </a:rPr>
              <a:t>else</a:t>
            </a:r>
          </a:p>
          <a:p>
            <a:pPr algn="just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cal (sel );</a:t>
            </a:r>
            <a:r>
              <a:rPr lang="en-US" altLang="zh-CN" sz="2000">
                <a:latin typeface="Arial" charset="0"/>
                <a:ea typeface="宋体" charset="0"/>
              </a:rPr>
              <a:t>	/*  </a:t>
            </a:r>
            <a:r>
              <a:rPr lang="zh-CN" altLang="en-US" sz="2000">
                <a:latin typeface="Arial" charset="0"/>
                <a:ea typeface="宋体" charset="0"/>
              </a:rPr>
              <a:t>输入</a:t>
            </a:r>
            <a:r>
              <a:rPr lang="en-US" altLang="zh-CN" sz="2000">
                <a:latin typeface="Arial" charset="0"/>
                <a:ea typeface="宋体" charset="0"/>
              </a:rPr>
              <a:t>1~3</a:t>
            </a:r>
            <a:r>
              <a:rPr lang="zh-CN" altLang="en-US" sz="2000">
                <a:latin typeface="Arial" charset="0"/>
                <a:ea typeface="宋体" charset="0"/>
              </a:rPr>
              <a:t>，调用</a:t>
            </a:r>
            <a:r>
              <a:rPr lang="en-US" altLang="zh-CN" sz="2000">
                <a:latin typeface="Arial" charset="0"/>
                <a:ea typeface="宋体" charset="0"/>
              </a:rPr>
              <a:t>cal()  */</a:t>
            </a:r>
          </a:p>
          <a:p>
            <a:pPr algn="just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zh-CN" altLang="en-US" sz="2000">
                <a:latin typeface="Arial" charset="0"/>
                <a:ea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</a:rPr>
              <a:t>return 0;</a:t>
            </a:r>
          </a:p>
          <a:p>
            <a:pPr algn="just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8913"/>
            <a:ext cx="8353425" cy="53276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/*</a:t>
            </a:r>
            <a:r>
              <a:rPr lang="zh-CN" altLang="en-US" sz="2400">
                <a:latin typeface="Arial" charset="0"/>
                <a:ea typeface="宋体" charset="0"/>
              </a:rPr>
              <a:t>  常用圆形体体积计算器的主控函数  </a:t>
            </a:r>
            <a:r>
              <a:rPr lang="en-US" altLang="zh-CN" sz="2400">
                <a:latin typeface="Arial" charset="0"/>
                <a:ea typeface="宋体" charset="0"/>
              </a:rPr>
              <a:t>*/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void cal ( int sel 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  <a:endParaRPr lang="en-US" altLang="zh-CN" sz="240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switch (sel) 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	   case 1: 	printf ("</a:t>
            </a:r>
            <a:r>
              <a:rPr lang="zh-CN" altLang="en-US" sz="2400">
                <a:latin typeface="Arial" charset="0"/>
                <a:ea typeface="宋体" charset="0"/>
              </a:rPr>
              <a:t>球体积为：%.2</a:t>
            </a:r>
            <a:r>
              <a:rPr lang="en-US" altLang="zh-CN" sz="2400">
                <a:latin typeface="Arial" charset="0"/>
                <a:ea typeface="宋体" charset="0"/>
              </a:rPr>
              <a:t>f\n",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vol_ball</a:t>
            </a:r>
            <a:r>
              <a:rPr lang="en-US" altLang="zh-CN" sz="2400">
                <a:latin typeface="Arial" charset="0"/>
                <a:ea typeface="宋体" charset="0"/>
              </a:rPr>
              <a:t>( ));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	break;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case 2: </a:t>
            </a:r>
            <a:r>
              <a:rPr lang="zh-CN" altLang="en-US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latin typeface="Arial" charset="0"/>
                <a:ea typeface="宋体" charset="0"/>
              </a:rPr>
              <a:t>printf ("</a:t>
            </a:r>
            <a:r>
              <a:rPr lang="zh-CN" altLang="en-US" sz="2400">
                <a:latin typeface="Arial" charset="0"/>
                <a:ea typeface="宋体" charset="0"/>
              </a:rPr>
              <a:t>圆柱体积为：%.2</a:t>
            </a:r>
            <a:r>
              <a:rPr lang="en-US" altLang="zh-CN" sz="2400">
                <a:latin typeface="Arial" charset="0"/>
                <a:ea typeface="宋体" charset="0"/>
              </a:rPr>
              <a:t>f\n",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vol_cylind</a:t>
            </a:r>
            <a:r>
              <a:rPr lang="en-US" altLang="zh-CN" sz="2400">
                <a:latin typeface="Arial" charset="0"/>
                <a:ea typeface="宋体" charset="0"/>
              </a:rPr>
              <a:t>( )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	break;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case 3: </a:t>
            </a:r>
            <a:r>
              <a:rPr lang="zh-CN" altLang="en-US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latin typeface="Arial" charset="0"/>
                <a:ea typeface="宋体" charset="0"/>
              </a:rPr>
              <a:t>printf ("</a:t>
            </a:r>
            <a:r>
              <a:rPr lang="zh-CN" altLang="en-US" sz="2400">
                <a:latin typeface="Arial" charset="0"/>
                <a:ea typeface="宋体" charset="0"/>
              </a:rPr>
              <a:t>圆锥体积为：%.2</a:t>
            </a:r>
            <a:r>
              <a:rPr lang="en-US" altLang="zh-CN" sz="2400">
                <a:latin typeface="Arial" charset="0"/>
                <a:ea typeface="宋体" charset="0"/>
              </a:rPr>
              <a:t>f\n",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vol_cone</a:t>
            </a:r>
            <a:r>
              <a:rPr lang="en-US" altLang="zh-CN" sz="2400">
                <a:latin typeface="Arial" charset="0"/>
                <a:ea typeface="宋体" charset="0"/>
              </a:rPr>
              <a:t>( )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		break;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}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en-US" altLang="zh-CN" sz="2400">
              <a:latin typeface="Times New Roman" charset="0"/>
              <a:ea typeface="宋体" charset="0"/>
            </a:endParaRP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4572000" y="4365625"/>
            <a:ext cx="4343400" cy="2225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sz="2000" b="1"/>
              <a:t>/* 计算球体体积 </a:t>
            </a:r>
            <a:r>
              <a:rPr kumimoji="0" lang="en-US" altLang="zh-CN" sz="2000" b="1"/>
              <a:t>V=4/3*PI*r*r*r */</a:t>
            </a:r>
          </a:p>
          <a:p>
            <a:pPr algn="just" eaLnBrk="0" hangingPunct="0"/>
            <a:r>
              <a:rPr kumimoji="0" lang="en-US" altLang="zh-CN" sz="2000" b="1">
                <a:solidFill>
                  <a:srgbClr val="CC0066"/>
                </a:solidFill>
              </a:rPr>
              <a:t>double vol_ball( )</a:t>
            </a:r>
          </a:p>
          <a:p>
            <a:pPr algn="just" eaLnBrk="0" hangingPunct="0"/>
            <a:r>
              <a:rPr kumimoji="0" lang="en-US" altLang="zh-CN" sz="2000" b="1"/>
              <a:t>{    double r ;</a:t>
            </a:r>
          </a:p>
          <a:p>
            <a:pPr algn="just" eaLnBrk="0" hangingPunct="0"/>
            <a:r>
              <a:rPr kumimoji="0" lang="en-US" altLang="zh-CN" sz="2000" b="1"/>
              <a:t>     printf("</a:t>
            </a:r>
            <a:r>
              <a:rPr kumimoji="0" lang="zh-CN" altLang="en-US" sz="2000" b="1"/>
              <a:t>请输入球的半径：");</a:t>
            </a:r>
          </a:p>
          <a:p>
            <a:pPr algn="just" eaLnBrk="0" hangingPunct="0"/>
            <a:r>
              <a:rPr kumimoji="0" lang="en-US" altLang="zh-CN" sz="2000" b="1"/>
              <a:t>     scanf("%lf",&amp;r);</a:t>
            </a:r>
          </a:p>
          <a:p>
            <a:pPr algn="just" eaLnBrk="0" hangingPunct="0"/>
            <a:r>
              <a:rPr kumimoji="0" lang="en-US" altLang="zh-CN" sz="2000" b="1"/>
              <a:t>     return(4.0/3.0*PI*r*r*r);</a:t>
            </a:r>
          </a:p>
          <a:p>
            <a:pPr algn="just" eaLnBrk="0" hangingPunct="0"/>
            <a:r>
              <a:rPr kumimoji="0" lang="en-US" altLang="zh-CN" sz="2000" b="1"/>
              <a:t>}</a:t>
            </a:r>
            <a:endParaRPr lang="zh-CN" altLang="en-US" b="1">
              <a:latin typeface="CosmicTwo" charset="0"/>
            </a:endParaRP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635375" y="4437063"/>
            <a:ext cx="5148263" cy="2225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sz="2000" b="1"/>
              <a:t>/* 计算圆柱体积 </a:t>
            </a:r>
            <a:r>
              <a:rPr kumimoji="0" lang="en-US" altLang="zh-CN" sz="2000" b="1"/>
              <a:t>V=PI*r*r*h     */</a:t>
            </a:r>
          </a:p>
          <a:p>
            <a:pPr algn="just" eaLnBrk="0" hangingPunct="0"/>
            <a:r>
              <a:rPr kumimoji="0" lang="en-US" altLang="zh-CN" sz="2000" b="1">
                <a:solidFill>
                  <a:srgbClr val="CC0066"/>
                </a:solidFill>
              </a:rPr>
              <a:t>double vol_cylind( )</a:t>
            </a:r>
          </a:p>
          <a:p>
            <a:pPr algn="just" eaLnBrk="0" hangingPunct="0"/>
            <a:r>
              <a:rPr kumimoji="0" lang="en-US" altLang="zh-CN" sz="2000" b="1"/>
              <a:t>{   double r , h ;</a:t>
            </a:r>
          </a:p>
          <a:p>
            <a:pPr algn="just" eaLnBrk="0" hangingPunct="0"/>
            <a:r>
              <a:rPr kumimoji="0" lang="en-US" altLang="zh-CN" sz="2000" b="1"/>
              <a:t>    printf("</a:t>
            </a:r>
            <a:r>
              <a:rPr kumimoji="0" lang="zh-CN" altLang="en-US" sz="2000" b="1"/>
              <a:t>请输入圆柱的底圆半径和高：");</a:t>
            </a:r>
          </a:p>
          <a:p>
            <a:pPr algn="just" eaLnBrk="0" hangingPunct="0"/>
            <a:r>
              <a:rPr kumimoji="0" lang="en-US" altLang="zh-CN" sz="2000" b="1"/>
              <a:t>    scanf("%lf%lf",&amp;r,&amp;h);  </a:t>
            </a:r>
          </a:p>
          <a:p>
            <a:pPr algn="just" eaLnBrk="0" hangingPunct="0"/>
            <a:r>
              <a:rPr kumimoji="0" lang="en-US" altLang="zh-CN" sz="2000" b="1"/>
              <a:t>    return(PI*r*r*h);</a:t>
            </a:r>
          </a:p>
          <a:p>
            <a:pPr algn="just" eaLnBrk="0" hangingPunct="0"/>
            <a:r>
              <a:rPr kumimoji="0" lang="en-US" altLang="zh-CN" sz="2000" b="1"/>
              <a:t>}</a:t>
            </a:r>
            <a:endParaRPr kumimoji="0" lang="en-US" altLang="zh-CN" b="1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708400" y="4365625"/>
            <a:ext cx="5157788" cy="22542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/>
              <a:t>/*  </a:t>
            </a:r>
            <a:r>
              <a:rPr kumimoji="0" lang="zh-CN" altLang="en-US" sz="2000" b="1"/>
              <a:t>计算圆锥体积 </a:t>
            </a:r>
            <a:r>
              <a:rPr kumimoji="0" lang="en-US" altLang="zh-CN" sz="2000" b="1"/>
              <a:t>V=h/3*PI*r*r    */ </a:t>
            </a:r>
          </a:p>
          <a:p>
            <a:pPr algn="just" eaLnBrk="0" hangingPunct="0"/>
            <a:r>
              <a:rPr kumimoji="0" lang="en-US" altLang="zh-CN" sz="2000" b="1">
                <a:solidFill>
                  <a:srgbClr val="CC0066"/>
                </a:solidFill>
              </a:rPr>
              <a:t>double vol_cone ( )</a:t>
            </a:r>
          </a:p>
          <a:p>
            <a:pPr algn="just" eaLnBrk="0" hangingPunct="0"/>
            <a:r>
              <a:rPr kumimoji="0" lang="en-US" altLang="zh-CN" sz="2000" b="1"/>
              <a:t>{   double r , h ;</a:t>
            </a:r>
          </a:p>
          <a:p>
            <a:pPr algn="just" eaLnBrk="0" hangingPunct="0"/>
            <a:r>
              <a:rPr kumimoji="0" lang="en-US" altLang="zh-CN" sz="2000" b="1"/>
              <a:t>    printf (“</a:t>
            </a:r>
            <a:r>
              <a:rPr kumimoji="0" lang="zh-CN" altLang="en-US" sz="2000" b="1"/>
              <a:t>请输入圆锥的底圆半径和高：</a:t>
            </a:r>
            <a:r>
              <a:rPr kumimoji="0" lang="en-US" altLang="zh-CN" sz="2000" b="1"/>
              <a:t>”);</a:t>
            </a:r>
            <a:endParaRPr kumimoji="0" lang="zh-CN" altLang="en-US" sz="2000" b="1"/>
          </a:p>
          <a:p>
            <a:pPr algn="just" eaLnBrk="0" hangingPunct="0"/>
            <a:r>
              <a:rPr kumimoji="0" lang="zh-CN" sz="2000" b="1"/>
              <a:t>  </a:t>
            </a:r>
            <a:r>
              <a:rPr kumimoji="0" lang="en-US" altLang="zh-CN" sz="2000" b="1"/>
              <a:t>scanf ("%lf%lf",&amp;r,&amp;h);</a:t>
            </a:r>
          </a:p>
          <a:p>
            <a:pPr algn="just" eaLnBrk="0" hangingPunct="0"/>
            <a:r>
              <a:rPr kumimoji="0" lang="en-US" altLang="zh-CN" sz="2000" b="1"/>
              <a:t>    return (PI*r*r*h/3.0);</a:t>
            </a:r>
          </a:p>
          <a:p>
            <a:pPr algn="just" eaLnBrk="0" hangingPunct="0"/>
            <a:r>
              <a:rPr kumimoji="0" lang="en-US" altLang="zh-CN" sz="2000" b="1"/>
              <a:t>}</a:t>
            </a:r>
            <a:endParaRPr kumimoji="0" lang="en-US" altLang="zh-CN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292" grpId="0" animBg="1" autoUpdateAnimBg="0"/>
      <p:bldP spid="39629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34975"/>
            <a:ext cx="61722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10.1.2 </a:t>
            </a:r>
            <a:r>
              <a:rPr lang="zh-CN" altLang="en-US">
                <a:latin typeface="Arial" charset="0"/>
                <a:ea typeface="宋体" charset="0"/>
              </a:rPr>
              <a:t>函数的嵌套调用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5041900" cy="54006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顺序调用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y =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 fact </a:t>
            </a:r>
            <a:r>
              <a:rPr lang="en-US" altLang="zh-CN" sz="2400">
                <a:latin typeface="Arial" charset="0"/>
                <a:ea typeface="宋体" charset="0"/>
              </a:rPr>
              <a:t>(3);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z =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mypow </a:t>
            </a:r>
            <a:r>
              <a:rPr lang="en-US" altLang="zh-CN" sz="2400">
                <a:latin typeface="Arial" charset="0"/>
                <a:ea typeface="宋体" charset="0"/>
              </a:rPr>
              <a:t>(3.5, 2);</a:t>
            </a:r>
            <a:br>
              <a:rPr lang="en-US" altLang="zh-CN" sz="2400">
                <a:latin typeface="Arial" charset="0"/>
                <a:ea typeface="宋体" charset="0"/>
              </a:rPr>
            </a:br>
            <a:r>
              <a:rPr lang="en-US" altLang="zh-CN" sz="2400">
                <a:latin typeface="Arial" charset="0"/>
                <a:ea typeface="宋体" charset="0"/>
              </a:rPr>
              <a:t>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fact </a:t>
            </a:r>
            <a:r>
              <a:rPr lang="en-US" altLang="zh-CN" sz="2400">
                <a:latin typeface="Arial" charset="0"/>
                <a:ea typeface="宋体" charset="0"/>
              </a:rPr>
              <a:t>(int n)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mypow </a:t>
            </a:r>
            <a:r>
              <a:rPr lang="en-US" altLang="zh-CN" sz="2400">
                <a:latin typeface="Arial" charset="0"/>
                <a:ea typeface="宋体" charset="0"/>
              </a:rPr>
              <a:t>(double x, in n)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5963" y="1484313"/>
            <a:ext cx="2514600" cy="1616075"/>
            <a:chOff x="3792" y="672"/>
            <a:chExt cx="1584" cy="1018"/>
          </a:xfrm>
        </p:grpSpPr>
        <p:sp>
          <p:nvSpPr>
            <p:cNvPr id="25617" name="Text Box 5"/>
            <p:cNvSpPr txBox="1">
              <a:spLocks noChangeArrowheads="1"/>
            </p:cNvSpPr>
            <p:nvPr/>
          </p:nvSpPr>
          <p:spPr bwMode="auto">
            <a:xfrm>
              <a:off x="4224" y="672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5618" name="Text Box 6"/>
            <p:cNvSpPr txBox="1">
              <a:spLocks noChangeArrowheads="1"/>
            </p:cNvSpPr>
            <p:nvPr/>
          </p:nvSpPr>
          <p:spPr bwMode="auto">
            <a:xfrm>
              <a:off x="3792" y="144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fact</a:t>
              </a:r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mypow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 flipH="1">
              <a:off x="4032" y="960"/>
              <a:ext cx="288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4608" y="960"/>
              <a:ext cx="336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6248400" y="3810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 flipV="1">
            <a:off x="6248400" y="38862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6858000" y="396240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 flipH="1" flipV="1">
            <a:off x="6248400" y="4419600"/>
            <a:ext cx="6096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6248400" y="4419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 flipV="1">
            <a:off x="6248400" y="48768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>
            <a:off x="6858000" y="495300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 flipH="1" flipV="1">
            <a:off x="6248400" y="5410200"/>
            <a:ext cx="6096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6248400" y="5410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43600" y="3429000"/>
            <a:ext cx="2362200" cy="1920875"/>
            <a:chOff x="3744" y="2160"/>
            <a:chExt cx="1488" cy="1210"/>
          </a:xfrm>
        </p:grpSpPr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3744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5615" name="Text Box 21"/>
            <p:cNvSpPr txBox="1">
              <a:spLocks noChangeArrowheads="1"/>
            </p:cNvSpPr>
            <p:nvPr/>
          </p:nvSpPr>
          <p:spPr bwMode="auto">
            <a:xfrm>
              <a:off x="4464" y="249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fact</a:t>
              </a:r>
            </a:p>
          </p:txBody>
        </p:sp>
        <p:sp>
          <p:nvSpPr>
            <p:cNvPr id="25616" name="Text Box 22"/>
            <p:cNvSpPr txBox="1">
              <a:spLocks noChangeArrowheads="1"/>
            </p:cNvSpPr>
            <p:nvPr/>
          </p:nvSpPr>
          <p:spPr bwMode="auto">
            <a:xfrm>
              <a:off x="4464" y="312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mypow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nimBg="1"/>
      <p:bldP spid="462859" grpId="0" animBg="1"/>
      <p:bldP spid="462860" grpId="0" animBg="1"/>
      <p:bldP spid="462861" grpId="0" animBg="1"/>
      <p:bldP spid="462862" grpId="0" animBg="1"/>
      <p:bldP spid="462863" grpId="0" animBg="1"/>
      <p:bldP spid="462864" grpId="0" animBg="1"/>
      <p:bldP spid="462865" grpId="0" animBg="1"/>
      <p:bldP spid="46286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</TotalTime>
  <Words>3321</Words>
  <Application>Microsoft Macintosh PowerPoint</Application>
  <PresentationFormat>全屏显示(4:3)</PresentationFormat>
  <Paragraphs>701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Pixel</vt:lpstr>
      <vt:lpstr>Chap 10  函数与程序结构</vt:lpstr>
      <vt:lpstr>本章要点</vt:lpstr>
      <vt:lpstr>10.1 圆形体积计算器 </vt:lpstr>
      <vt:lpstr>程序结构</vt:lpstr>
      <vt:lpstr>10.1.1 程序解析-计算常用圆形体体积</vt:lpstr>
      <vt:lpstr>程序结构</vt:lpstr>
      <vt:lpstr>例10-1源程序</vt:lpstr>
      <vt:lpstr>PowerPoint 演示文稿</vt:lpstr>
      <vt:lpstr>10.1.2 函数的嵌套调用</vt:lpstr>
      <vt:lpstr>PowerPoint 演示文稿</vt:lpstr>
      <vt:lpstr>例10-1 分析</vt:lpstr>
      <vt:lpstr>PowerPoint 演示文稿</vt:lpstr>
      <vt:lpstr>结构化程序设计方法 </vt:lpstr>
      <vt:lpstr>函数设计时应注意的问题</vt:lpstr>
      <vt:lpstr>10.2  汉诺塔问题 </vt:lpstr>
      <vt:lpstr>10.2.1  汉诺(Hanoi)塔问题解析 </vt:lpstr>
      <vt:lpstr>分析</vt:lpstr>
      <vt:lpstr>分析</vt:lpstr>
      <vt:lpstr>分析</vt:lpstr>
      <vt:lpstr>10.2.1  汉诺(Hanoi)塔问题解析</vt:lpstr>
      <vt:lpstr>算法：</vt:lpstr>
      <vt:lpstr>10.2.2递归函数基本概念</vt:lpstr>
      <vt:lpstr>10.2.2递归函数基本概念 </vt:lpstr>
      <vt:lpstr>10.2.2 递归函数基本概念</vt:lpstr>
      <vt:lpstr>例10-2分析</vt:lpstr>
      <vt:lpstr>递归函数 fact( n )的实现过程</vt:lpstr>
      <vt:lpstr>10.2.3  递归程序设计</vt:lpstr>
      <vt:lpstr>10.2.3  递归程序设计</vt:lpstr>
      <vt:lpstr>10.2.3  递归程序设计</vt:lpstr>
      <vt:lpstr>例10-4  汉诺(Hanoi)塔问题 </vt:lpstr>
      <vt:lpstr> 源程序 </vt:lpstr>
      <vt:lpstr>PowerPoint 演示文稿</vt:lpstr>
      <vt:lpstr>课堂练习：利用递归函数计算x的n次幂</vt:lpstr>
      <vt:lpstr>10.3 长度单位转换 </vt:lpstr>
      <vt:lpstr>10.3.1 程序解析 </vt:lpstr>
      <vt:lpstr>10.3.2 宏基本定义 </vt:lpstr>
      <vt:lpstr>PowerPoint 演示文稿</vt:lpstr>
      <vt:lpstr>PowerPoint 演示文稿</vt:lpstr>
      <vt:lpstr>10.3.3  带参数的宏定义</vt:lpstr>
      <vt:lpstr>10.3.3  带参数的宏定义</vt:lpstr>
      <vt:lpstr>示例 用宏实现两个变量值的交换</vt:lpstr>
      <vt:lpstr>宏定义应用示例</vt:lpstr>
      <vt:lpstr>练习——带宏定义的程序输出</vt:lpstr>
      <vt:lpstr>结果分析</vt:lpstr>
      <vt:lpstr>10.3.4 文件包含</vt:lpstr>
      <vt:lpstr>文件包含</vt:lpstr>
      <vt:lpstr>PowerPoint 演示文稿</vt:lpstr>
      <vt:lpstr>PowerPoint 演示文稿</vt:lpstr>
      <vt:lpstr>常用标准头文件</vt:lpstr>
      <vt:lpstr>10.3.5  编译预处理</vt:lpstr>
      <vt:lpstr>编译预处理</vt:lpstr>
      <vt:lpstr>编译预处理功能</vt:lpstr>
      <vt:lpstr>编译预处理功能</vt:lpstr>
      <vt:lpstr>10.4  大程序构成    ——多文件模块的学生信息库系统 </vt:lpstr>
      <vt:lpstr>10.4.1  分模块设计学生信息库系统 </vt:lpstr>
      <vt:lpstr>10.4.1  分模块设计学生信息库系统 </vt:lpstr>
      <vt:lpstr>10.4.1  分模块设计学生信息库系统 </vt:lpstr>
      <vt:lpstr>10.4.2  C程序文件模块 </vt:lpstr>
      <vt:lpstr>10.4.2  C程序文件模块 </vt:lpstr>
      <vt:lpstr>10.4.2  C程序文件模块</vt:lpstr>
      <vt:lpstr>10.4.3  文件模块间的通信 </vt:lpstr>
      <vt:lpstr>10.4.3  文件模块间的通信 </vt:lpstr>
      <vt:lpstr>10.4.3  文件模块间的通信 </vt:lpstr>
      <vt:lpstr>10.4.3  文件模块间的通信 </vt:lpstr>
      <vt:lpstr>本章小结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 Hui</cp:lastModifiedBy>
  <cp:revision>1133</cp:revision>
  <dcterms:created xsi:type="dcterms:W3CDTF">1998-02-11T08:33:02Z</dcterms:created>
  <dcterms:modified xsi:type="dcterms:W3CDTF">2017-12-20T13:31:23Z</dcterms:modified>
</cp:coreProperties>
</file>